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36"/>
  </p:notesMasterIdLst>
  <p:handoutMasterIdLst>
    <p:handoutMasterId r:id="rId37"/>
  </p:handoutMasterIdLst>
  <p:sldIdLst>
    <p:sldId id="256" r:id="rId2"/>
    <p:sldId id="378" r:id="rId3"/>
    <p:sldId id="342" r:id="rId4"/>
    <p:sldId id="338" r:id="rId5"/>
    <p:sldId id="341" r:id="rId6"/>
    <p:sldId id="359" r:id="rId7"/>
    <p:sldId id="339" r:id="rId8"/>
    <p:sldId id="364" r:id="rId9"/>
    <p:sldId id="376" r:id="rId10"/>
    <p:sldId id="301" r:id="rId11"/>
    <p:sldId id="343" r:id="rId12"/>
    <p:sldId id="340" r:id="rId13"/>
    <p:sldId id="374" r:id="rId14"/>
    <p:sldId id="373" r:id="rId15"/>
    <p:sldId id="370" r:id="rId16"/>
    <p:sldId id="344" r:id="rId17"/>
    <p:sldId id="348" r:id="rId18"/>
    <p:sldId id="337" r:id="rId19"/>
    <p:sldId id="332" r:id="rId20"/>
    <p:sldId id="375" r:id="rId21"/>
    <p:sldId id="383" r:id="rId22"/>
    <p:sldId id="345" r:id="rId23"/>
    <p:sldId id="356" r:id="rId24"/>
    <p:sldId id="325" r:id="rId25"/>
    <p:sldId id="380" r:id="rId26"/>
    <p:sldId id="381" r:id="rId27"/>
    <p:sldId id="382" r:id="rId28"/>
    <p:sldId id="384" r:id="rId29"/>
    <p:sldId id="346" r:id="rId30"/>
    <p:sldId id="385" r:id="rId31"/>
    <p:sldId id="349" r:id="rId32"/>
    <p:sldId id="386" r:id="rId33"/>
    <p:sldId id="387"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64A"/>
    <a:srgbClr val="9ACA7C"/>
    <a:srgbClr val="AAD391"/>
    <a:srgbClr val="CFE5C1"/>
    <a:srgbClr val="FFD13F"/>
    <a:srgbClr val="FFDC6D"/>
    <a:srgbClr val="FFE389"/>
    <a:srgbClr val="FFEBAB"/>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56559" autoAdjust="0"/>
  </p:normalViewPr>
  <p:slideViewPr>
    <p:cSldViewPr snapToGrid="0">
      <p:cViewPr varScale="1">
        <p:scale>
          <a:sx n="64" d="100"/>
          <a:sy n="64" d="100"/>
        </p:scale>
        <p:origin x="1422" y="72"/>
      </p:cViewPr>
      <p:guideLst>
        <p:guide orient="horz" pos="2160"/>
        <p:guide pos="3840"/>
      </p:guideLst>
    </p:cSldViewPr>
  </p:slideViewPr>
  <p:outlineViewPr>
    <p:cViewPr>
      <p:scale>
        <a:sx n="33" d="100"/>
        <a:sy n="33" d="100"/>
      </p:scale>
      <p:origin x="0" y="-7435"/>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3
</a:t>
          </a:r>
          <a:r>
            <a:rPr lang="es-ES" sz="1600" b="1" dirty="0">
              <a:latin typeface="Calibri" panose="020F0502020204030204" pitchFamily="34" charset="0"/>
              <a:cs typeface="Calibri" panose="020F0502020204030204" pitchFamily="34" charset="0"/>
            </a:rPr>
            <a:t>Describir cómo se pone en práctica el compromiso en todo el continuo de la atención</a:t>
          </a:r>
          <a:endParaRPr lang="en-US" sz="1600" b="1" dirty="0">
            <a:latin typeface="Calibri" panose="020F0502020204030204" pitchFamily="34" charset="0"/>
            <a:cs typeface="Calibri" panose="020F0502020204030204" pitchFamily="34" charset="0"/>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4
</a:t>
          </a:r>
          <a:r>
            <a:rPr lang="es-ES" sz="1600" b="1" dirty="0">
              <a:latin typeface="Calibri" panose="020F0502020204030204" pitchFamily="34" charset="0"/>
              <a:cs typeface="Calibri" panose="020F0502020204030204" pitchFamily="34" charset="0"/>
            </a:rPr>
            <a:t>Identificar formas de crear una cultura y un lenguaje de esperanza a través de estrategias de participación enfocadas</a:t>
          </a:r>
          <a:endParaRPr lang="en-US" sz="1600" b="1" dirty="0">
            <a:latin typeface="Calibri" panose="020F0502020204030204" pitchFamily="34" charset="0"/>
            <a:cs typeface="Calibri" panose="020F0502020204030204" pitchFamily="34" charset="0"/>
          </a:endParaRP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s-ES" sz="1600" b="1" dirty="0">
              <a:solidFill>
                <a:schemeClr val="tx1"/>
              </a:solidFill>
              <a:latin typeface="Calibri" panose="020F0502020204030204" pitchFamily="34" charset="0"/>
              <a:cs typeface="Calibri" panose="020F0502020204030204" pitchFamily="34" charset="0"/>
            </a:rPr>
            <a:t>Facilitar la comprensión de la importancia de las estrategias de compromiso</a:t>
          </a:r>
          <a:endParaRPr lang="en-US" sz="16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s-ES" sz="1600" b="1" dirty="0">
              <a:solidFill>
                <a:schemeClr val="tx1"/>
              </a:solidFill>
              <a:latin typeface="Calibri" panose="020F0502020204030204" pitchFamily="34" charset="0"/>
              <a:cs typeface="Calibri" panose="020F0502020204030204" pitchFamily="34" charset="0"/>
            </a:rPr>
            <a:t>Establecer el compromiso como un estándar general de atención</a:t>
          </a:r>
          <a:endParaRPr lang="en-US" sz="16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93BBE002-AB26-4F96-9445-F111E6BF29F6}" type="presOf" srcId="{22625139-F93A-4F3F-A7AA-4923A01AEDF3}" destId="{83253AE2-89B5-4ADC-817A-FEF4E0BC4B49}" srcOrd="0" destOrd="0" presId="urn:microsoft.com/office/officeart/2016/7/layout/BasicLinearProcessNumbered#1"/>
    <dgm:cxn modelId="{0C3B5918-0E86-470A-8641-C7DDEE9630E6}" type="presOf" srcId="{6AB685D6-A4C8-4FC1-B1D3-5E5287230A0F}" destId="{64DEC11D-BC31-4708-AD6D-FCD869F29A77}" srcOrd="0" destOrd="0" presId="urn:microsoft.com/office/officeart/2016/7/layout/BasicLinearProcessNumbered#1"/>
    <dgm:cxn modelId="{32C1501F-8BFB-4BFF-B9A1-6D40613F2A03}" type="presOf" srcId="{2804F27C-9BA9-4D07-AB02-74BE7DFA2C0E}" destId="{3CBA3CC0-D70A-4B98-9329-64604EDF25F0}"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751FCE62-6168-4F79-AAD9-457BA7AD43FC}" type="presOf" srcId="{2EE95FC5-CD6B-4A50-9262-DC414E16C3EA}" destId="{5947A689-FC4A-4FDF-BDDD-890A8474DEF9}" srcOrd="0" destOrd="0" presId="urn:microsoft.com/office/officeart/2016/7/layout/BasicLinearProcessNumbered#1"/>
    <dgm:cxn modelId="{F7D4E553-68A8-4D36-81D1-F690CE991ACF}" type="presOf" srcId="{C99EBBB1-E916-471C-83C9-ABE85B42AC26}" destId="{94E9EF1A-1D07-4210-9402-6C559E90358A}" srcOrd="0" destOrd="0" presId="urn:microsoft.com/office/officeart/2016/7/layout/BasicLinearProcessNumbered#1"/>
    <dgm:cxn modelId="{08CBEF74-3D56-4B79-8121-C9A7B391A9DF}" type="presOf" srcId="{752A7BD7-592A-4828-A160-1B898C5EFA73}" destId="{0C3F367E-8502-4FE8-BAE7-DD0216BBE5F4}" srcOrd="0" destOrd="0" presId="urn:microsoft.com/office/officeart/2016/7/layout/BasicLinearProcessNumbered#1"/>
    <dgm:cxn modelId="{10C73C76-8F60-4532-B2C4-14F585682909}" type="presOf" srcId="{140952D0-0E1D-4F48-9F16-53581487CFA0}" destId="{7ACBA089-E576-4FF4-865F-C3BBF7659A23}" srcOrd="0" destOrd="0" presId="urn:microsoft.com/office/officeart/2016/7/layout/BasicLinearProcessNumbered#1"/>
    <dgm:cxn modelId="{40533D7B-427A-410F-ABA8-5BE496657815}" type="presOf" srcId="{752A7BD7-592A-4828-A160-1B898C5EFA73}" destId="{3EBFB89F-9498-48A7-B439-3463C1372F8F}" srcOrd="1" destOrd="0" presId="urn:microsoft.com/office/officeart/2016/7/layout/BasicLinearProcessNumbered#1"/>
    <dgm:cxn modelId="{990B8E86-87BE-4541-8484-C0F52B2F9E26}" type="presOf" srcId="{A8E2FA08-4DD4-4654-A85D-9A99162D6201}" destId="{82EE2C17-F664-4616-8F76-97637F08E124}" srcOrd="0" destOrd="0" presId="urn:microsoft.com/office/officeart/2016/7/layout/BasicLinearProcessNumbered#1"/>
    <dgm:cxn modelId="{8EA1CEA8-F829-4506-A43B-B88F5AA40465}" type="presOf" srcId="{D0F07F19-1F50-4B42-A7A0-278DF9D25BB1}" destId="{C09B749D-9CF7-492C-B341-D9553818451B}" srcOrd="0" destOrd="0" presId="urn:microsoft.com/office/officeart/2016/7/layout/BasicLinearProcessNumbered#1"/>
    <dgm:cxn modelId="{13DA4AB7-7DD5-496B-9714-597B221E0A46}" type="presOf" srcId="{22625139-F93A-4F3F-A7AA-4923A01AEDF3}" destId="{BBF86657-8EAE-46E6-B25A-D2056AE50973}"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8278DAD9-22A6-4223-AC68-7D0822904293}" type="presOf" srcId="{140952D0-0E1D-4F48-9F16-53581487CFA0}" destId="{64EF213D-B16C-4AC2-8183-B62F7FC17277}" srcOrd="1"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D4EB94FE-CA12-4EC4-B5FF-1F37B0ECFC9A}" type="presOf" srcId="{2EE95FC5-CD6B-4A50-9262-DC414E16C3EA}" destId="{815671D8-22AE-4967-8461-EBC1C9F97F94}" srcOrd="1" destOrd="0" presId="urn:microsoft.com/office/officeart/2016/7/layout/BasicLinearProcessNumbered#1"/>
    <dgm:cxn modelId="{7CC2A5FC-05B8-4E44-BE84-5A0ACD9B2239}" type="presParOf" srcId="{C09B749D-9CF7-492C-B341-D9553818451B}" destId="{8EEF3829-836D-4E60-A9BC-8F0AD18883EE}" srcOrd="0" destOrd="0" presId="urn:microsoft.com/office/officeart/2016/7/layout/BasicLinearProcessNumbered#1"/>
    <dgm:cxn modelId="{5081CCDB-2D07-4F17-911F-7AE1FF99F1DC}" type="presParOf" srcId="{8EEF3829-836D-4E60-A9BC-8F0AD18883EE}" destId="{5947A689-FC4A-4FDF-BDDD-890A8474DEF9}" srcOrd="0" destOrd="0" presId="urn:microsoft.com/office/officeart/2016/7/layout/BasicLinearProcessNumbered#1"/>
    <dgm:cxn modelId="{DBC444FD-021E-4396-8CB5-14E015130C71}" type="presParOf" srcId="{8EEF3829-836D-4E60-A9BC-8F0AD18883EE}" destId="{94E9EF1A-1D07-4210-9402-6C559E90358A}" srcOrd="1" destOrd="0" presId="urn:microsoft.com/office/officeart/2016/7/layout/BasicLinearProcessNumbered#1"/>
    <dgm:cxn modelId="{682FE6F0-BBD8-4556-AEB8-D89F4FEC97C2}" type="presParOf" srcId="{8EEF3829-836D-4E60-A9BC-8F0AD18883EE}" destId="{B9E74D06-8974-46A7-BDE8-CAC0846523DB}" srcOrd="2" destOrd="0" presId="urn:microsoft.com/office/officeart/2016/7/layout/BasicLinearProcessNumbered#1"/>
    <dgm:cxn modelId="{11ED390D-5191-499A-B15F-C4C408305A48}" type="presParOf" srcId="{8EEF3829-836D-4E60-A9BC-8F0AD18883EE}" destId="{815671D8-22AE-4967-8461-EBC1C9F97F94}" srcOrd="3" destOrd="0" presId="urn:microsoft.com/office/officeart/2016/7/layout/BasicLinearProcessNumbered#1"/>
    <dgm:cxn modelId="{A4A73878-884A-4ABF-960E-D60DA7923045}" type="presParOf" srcId="{C09B749D-9CF7-492C-B341-D9553818451B}" destId="{4345A606-3100-40DC-847D-F26F8DFFB0A4}" srcOrd="1" destOrd="0" presId="urn:microsoft.com/office/officeart/2016/7/layout/BasicLinearProcessNumbered#1"/>
    <dgm:cxn modelId="{D6153872-1851-4DF0-8ABB-9017DACE88C9}" type="presParOf" srcId="{C09B749D-9CF7-492C-B341-D9553818451B}" destId="{B00A4622-AE0E-4076-85DB-EF0445408AE5}" srcOrd="2" destOrd="0" presId="urn:microsoft.com/office/officeart/2016/7/layout/BasicLinearProcessNumbered#1"/>
    <dgm:cxn modelId="{66764D33-0904-4207-B378-0635AF183BA8}" type="presParOf" srcId="{B00A4622-AE0E-4076-85DB-EF0445408AE5}" destId="{0C3F367E-8502-4FE8-BAE7-DD0216BBE5F4}" srcOrd="0" destOrd="0" presId="urn:microsoft.com/office/officeart/2016/7/layout/BasicLinearProcessNumbered#1"/>
    <dgm:cxn modelId="{5DDE097A-3FC9-4D9D-AC5A-E9884E68FA30}" type="presParOf" srcId="{B00A4622-AE0E-4076-85DB-EF0445408AE5}" destId="{64DEC11D-BC31-4708-AD6D-FCD869F29A77}" srcOrd="1" destOrd="0" presId="urn:microsoft.com/office/officeart/2016/7/layout/BasicLinearProcessNumbered#1"/>
    <dgm:cxn modelId="{DB3A4646-355C-4B09-826F-BB98E77FB193}" type="presParOf" srcId="{B00A4622-AE0E-4076-85DB-EF0445408AE5}" destId="{E2B2538A-D96F-4DCA-8CF3-F0FB434F3801}" srcOrd="2" destOrd="0" presId="urn:microsoft.com/office/officeart/2016/7/layout/BasicLinearProcessNumbered#1"/>
    <dgm:cxn modelId="{8CD2EA47-BCFF-4BDD-98EA-0367F5AC5542}" type="presParOf" srcId="{B00A4622-AE0E-4076-85DB-EF0445408AE5}" destId="{3EBFB89F-9498-48A7-B439-3463C1372F8F}" srcOrd="3" destOrd="0" presId="urn:microsoft.com/office/officeart/2016/7/layout/BasicLinearProcessNumbered#1"/>
    <dgm:cxn modelId="{B2425CFC-3403-45DE-95B9-71F25F43B572}" type="presParOf" srcId="{C09B749D-9CF7-492C-B341-D9553818451B}" destId="{37BC4521-70B3-472D-803F-5906DF931374}" srcOrd="3" destOrd="0" presId="urn:microsoft.com/office/officeart/2016/7/layout/BasicLinearProcessNumbered#1"/>
    <dgm:cxn modelId="{EDEEF785-5CD3-4662-8919-3FA6BF7D14B3}" type="presParOf" srcId="{C09B749D-9CF7-492C-B341-D9553818451B}" destId="{5419C900-3474-4480-82CB-923AF8027A48}" srcOrd="4" destOrd="0" presId="urn:microsoft.com/office/officeart/2016/7/layout/BasicLinearProcessNumbered#1"/>
    <dgm:cxn modelId="{16F33297-6B1F-456A-904A-AD1539FFAEFC}" type="presParOf" srcId="{5419C900-3474-4480-82CB-923AF8027A48}" destId="{83253AE2-89B5-4ADC-817A-FEF4E0BC4B49}" srcOrd="0" destOrd="0" presId="urn:microsoft.com/office/officeart/2016/7/layout/BasicLinearProcessNumbered#1"/>
    <dgm:cxn modelId="{8E4F9E78-EB66-4A9B-B013-EF3D7DC523D7}" type="presParOf" srcId="{5419C900-3474-4480-82CB-923AF8027A48}" destId="{82EE2C17-F664-4616-8F76-97637F08E124}" srcOrd="1" destOrd="0" presId="urn:microsoft.com/office/officeart/2016/7/layout/BasicLinearProcessNumbered#1"/>
    <dgm:cxn modelId="{0EC89B20-7CA0-4E71-B12B-F5A1DF5C6311}" type="presParOf" srcId="{5419C900-3474-4480-82CB-923AF8027A48}" destId="{96383FDE-483E-4E6D-B151-4FC41C065094}" srcOrd="2" destOrd="0" presId="urn:microsoft.com/office/officeart/2016/7/layout/BasicLinearProcessNumbered#1"/>
    <dgm:cxn modelId="{74806A25-2E41-4128-AC0B-8A6DED14D4F9}" type="presParOf" srcId="{5419C900-3474-4480-82CB-923AF8027A48}" destId="{BBF86657-8EAE-46E6-B25A-D2056AE50973}" srcOrd="3" destOrd="0" presId="urn:microsoft.com/office/officeart/2016/7/layout/BasicLinearProcessNumbered#1"/>
    <dgm:cxn modelId="{87477629-F1EA-4DC9-8475-A1ADD2DB7E69}" type="presParOf" srcId="{C09B749D-9CF7-492C-B341-D9553818451B}" destId="{8DC76FCE-F8A0-43BB-94B0-26867DA9F629}" srcOrd="5" destOrd="0" presId="urn:microsoft.com/office/officeart/2016/7/layout/BasicLinearProcessNumbered#1"/>
    <dgm:cxn modelId="{3BCC2A35-AD54-423A-9BC2-B0E2C40B14B4}" type="presParOf" srcId="{C09B749D-9CF7-492C-B341-D9553818451B}" destId="{46746BF8-8C13-403D-B74A-6BA79A7FA811}" srcOrd="6" destOrd="0" presId="urn:microsoft.com/office/officeart/2016/7/layout/BasicLinearProcessNumbered#1"/>
    <dgm:cxn modelId="{A40D21B8-3BDA-4AC3-9D2C-32A7CC8A6190}" type="presParOf" srcId="{46746BF8-8C13-403D-B74A-6BA79A7FA811}" destId="{7ACBA089-E576-4FF4-865F-C3BBF7659A23}" srcOrd="0" destOrd="0" presId="urn:microsoft.com/office/officeart/2016/7/layout/BasicLinearProcessNumbered#1"/>
    <dgm:cxn modelId="{7D9BE9EA-9888-431D-89DE-5DECB3CB7696}" type="presParOf" srcId="{46746BF8-8C13-403D-B74A-6BA79A7FA811}" destId="{3CBA3CC0-D70A-4B98-9329-64604EDF25F0}" srcOrd="1" destOrd="0" presId="urn:microsoft.com/office/officeart/2016/7/layout/BasicLinearProcessNumbered#1"/>
    <dgm:cxn modelId="{2E6B6028-E396-41AA-ACE1-44A40ADCE2AE}" type="presParOf" srcId="{46746BF8-8C13-403D-B74A-6BA79A7FA811}" destId="{5BE72261-3EB3-4585-8739-2FFBAED12B80}" srcOrd="2" destOrd="0" presId="urn:microsoft.com/office/officeart/2016/7/layout/BasicLinearProcessNumbered#1"/>
    <dgm:cxn modelId="{5BDD3895-6B02-42E9-96AE-FA60FF1818A2}"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s-ES" sz="2600" dirty="0">
              <a:latin typeface="Calibri" panose="020F0502020204030204" pitchFamily="34" charset="0"/>
              <a:cs typeface="Calibri" panose="020F0502020204030204" pitchFamily="34" charset="0"/>
            </a:rPr>
            <a:t>En el marco de la recuperación, el </a:t>
          </a:r>
          <a:r>
            <a:rPr lang="es-ES" sz="2600" i="1" dirty="0">
              <a:solidFill>
                <a:schemeClr val="accent1"/>
              </a:solidFill>
              <a:latin typeface="Calibri" panose="020F0502020204030204" pitchFamily="34" charset="0"/>
              <a:cs typeface="Calibri" panose="020F0502020204030204" pitchFamily="34" charset="0"/>
            </a:rPr>
            <a:t>objetivo principal de los servicios de salud conductual es apoyar a las personas en su viaje hacia la salud general, el bienestar y la integración social.</a:t>
          </a:r>
          <a:r>
            <a:rPr lang="en-US" sz="2600" i="1" dirty="0">
              <a:solidFill>
                <a:schemeClr val="accent1"/>
              </a:solidFill>
              <a:latin typeface="Calibri" panose="020F0502020204030204" pitchFamily="34" charset="0"/>
              <a:cs typeface="Calibri" panose="020F0502020204030204" pitchFamily="34" charset="0"/>
            </a:rPr>
            <a:t> </a:t>
          </a:r>
          <a:br>
            <a:rPr lang="en-US" sz="2400" i="1" dirty="0">
              <a:solidFill>
                <a:schemeClr val="accent1"/>
              </a:solidFill>
            </a:rPr>
          </a:br>
          <a:endParaRPr lang="en-US" sz="2400" dirty="0">
            <a:solidFill>
              <a:schemeClr val="accent1"/>
            </a:solidFill>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FC17FB4B-FEC3-4557-A16E-4E633886ADBB}">
      <dgm:prSet custT="1"/>
      <dgm:spPr/>
      <dgm:t>
        <a:bodyPr/>
        <a:lstStyle/>
        <a:p>
          <a:r>
            <a:rPr lang="es-ES" sz="2600" i="0" dirty="0">
              <a:latin typeface="Calibri" panose="020F0502020204030204" pitchFamily="34" charset="0"/>
              <a:cs typeface="Calibri" panose="020F0502020204030204" pitchFamily="34" charset="0"/>
            </a:rPr>
            <a:t>El compromiso no es una estrategia de </a:t>
          </a:r>
          <a:r>
            <a:rPr lang="en-US" sz="2600" i="1" dirty="0">
              <a:latin typeface="Calibri" panose="020F0502020204030204" pitchFamily="34" charset="0"/>
              <a:cs typeface="Calibri" panose="020F0502020204030204" pitchFamily="34" charset="0"/>
            </a:rPr>
            <a:t>“una sola </a:t>
          </a:r>
          <a:r>
            <a:rPr lang="en-US" sz="2600" i="1" dirty="0" err="1">
              <a:latin typeface="Calibri" panose="020F0502020204030204" pitchFamily="34" charset="0"/>
              <a:cs typeface="Calibri" panose="020F0502020204030204" pitchFamily="34" charset="0"/>
            </a:rPr>
            <a:t>vez</a:t>
          </a:r>
          <a:r>
            <a:rPr lang="en-US" sz="2600" i="1" dirty="0">
              <a:latin typeface="Calibri" panose="020F0502020204030204" pitchFamily="34" charset="0"/>
              <a:cs typeface="Calibri" panose="020F0502020204030204" pitchFamily="34" charset="0"/>
            </a:rPr>
            <a:t>”.</a:t>
          </a:r>
          <a:endParaRPr lang="en-US" sz="2600" i="0" dirty="0">
            <a:latin typeface="Calibri" panose="020F0502020204030204" pitchFamily="34" charset="0"/>
            <a:cs typeface="Calibri" panose="020F0502020204030204" pitchFamily="34" charset="0"/>
          </a:endParaRPr>
        </a:p>
      </dgm:t>
    </dgm:pt>
    <dgm:pt modelId="{0923A100-9086-4668-ABA3-75EDEB57551C}" type="parTrans" cxnId="{B7EBBCD0-3A80-4D47-94D0-CDC863BA08F0}">
      <dgm:prSet/>
      <dgm:spPr/>
      <dgm:t>
        <a:bodyPr/>
        <a:lstStyle/>
        <a:p>
          <a:endParaRPr lang="en-US"/>
        </a:p>
      </dgm:t>
    </dgm:pt>
    <dgm:pt modelId="{03096313-FA0C-41D0-B333-95EC85CD7145}" type="sibTrans" cxnId="{B7EBBCD0-3A80-4D47-94D0-CDC863BA08F0}">
      <dgm:prSet/>
      <dgm:spPr/>
      <dgm:t>
        <a:bodyPr/>
        <a:lstStyle/>
        <a:p>
          <a:endParaRPr lang="en-US"/>
        </a:p>
      </dgm:t>
    </dgm:pt>
    <dgm:pt modelId="{291F22E6-85EB-487E-8D0B-A68C845B6AAC}">
      <dgm:prSet custT="1"/>
      <dgm:spPr/>
      <dgm:t>
        <a:bodyPr/>
        <a:lstStyle/>
        <a:p>
          <a:r>
            <a:rPr lang="es-ES" sz="2600" i="0" dirty="0">
              <a:latin typeface="Calibri" panose="020F0502020204030204" pitchFamily="34" charset="0"/>
              <a:cs typeface="Calibri" panose="020F0502020204030204" pitchFamily="34" charset="0"/>
            </a:rPr>
            <a:t>El compromiso debe mantenerse en el tiempo y requiere </a:t>
          </a:r>
          <a:r>
            <a:rPr lang="es-ES" sz="2600" b="0" i="1" dirty="0">
              <a:solidFill>
                <a:schemeClr val="accent1"/>
              </a:solidFill>
              <a:latin typeface="Calibri" panose="020F0502020204030204" pitchFamily="34" charset="0"/>
              <a:cs typeface="Calibri" panose="020F0502020204030204" pitchFamily="34" charset="0"/>
            </a:rPr>
            <a:t>desarrollar relaciones respetuosas, honestas y colaborativas </a:t>
          </a:r>
          <a:r>
            <a:rPr lang="es-ES" sz="2600" dirty="0">
              <a:latin typeface="Calibri" panose="020F0502020204030204" pitchFamily="34" charset="0"/>
              <a:cs typeface="Calibri" panose="020F0502020204030204" pitchFamily="34" charset="0"/>
            </a:rPr>
            <a:t>con todas y cada una de las personas</a:t>
          </a:r>
          <a:r>
            <a:rPr lang="en-US" sz="2600" dirty="0">
              <a:latin typeface="Calibri" panose="020F0502020204030204" pitchFamily="34" charset="0"/>
              <a:cs typeface="Calibri" panose="020F0502020204030204" pitchFamily="34" charset="0"/>
            </a:rPr>
            <a:t>. </a:t>
          </a:r>
        </a:p>
      </dgm:t>
    </dgm:pt>
    <dgm:pt modelId="{360CA566-D179-4D79-90E2-00D9A0A7C790}" type="parTrans" cxnId="{964F0B07-E6D9-4BF5-9F14-30291B922589}">
      <dgm:prSet/>
      <dgm:spPr/>
      <dgm:t>
        <a:bodyPr/>
        <a:lstStyle/>
        <a:p>
          <a:endParaRPr lang="en-US"/>
        </a:p>
      </dgm:t>
    </dgm:pt>
    <dgm:pt modelId="{569416F8-115E-484B-A8A7-E920D72B3A5C}" type="sibTrans" cxnId="{964F0B07-E6D9-4BF5-9F14-30291B922589}">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3"/>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3" custScaleY="116237" custLinFactNeighborX="345" custLinFactNeighborY="-2172"/>
      <dgm:spPr/>
    </dgm:pt>
    <dgm:pt modelId="{877339B4-B2A5-48F3-B3C0-C8360E0A6954}" type="pres">
      <dgm:prSet presAssocID="{019956FA-C424-4D55-A17B-3D991C239BAE}" presName="vert1" presStyleCnt="0"/>
      <dgm:spPr/>
    </dgm:pt>
    <dgm:pt modelId="{CD805B54-E4E3-4509-8169-BB8DA98DFBC5}" type="pres">
      <dgm:prSet presAssocID="{FC17FB4B-FEC3-4557-A16E-4E633886ADBB}" presName="thickLine" presStyleLbl="alignNode1" presStyleIdx="1" presStyleCnt="3"/>
      <dgm:spPr/>
    </dgm:pt>
    <dgm:pt modelId="{10E45A59-8B54-4C60-A608-FB3F8EDBD135}" type="pres">
      <dgm:prSet presAssocID="{FC17FB4B-FEC3-4557-A16E-4E633886ADBB}" presName="horz1" presStyleCnt="0"/>
      <dgm:spPr/>
    </dgm:pt>
    <dgm:pt modelId="{1D8DF2BD-43F4-4F2F-B5F1-CA544B020ABD}" type="pres">
      <dgm:prSet presAssocID="{FC17FB4B-FEC3-4557-A16E-4E633886ADBB}" presName="tx1" presStyleLbl="revTx" presStyleIdx="1" presStyleCnt="3" custScaleY="41648" custLinFactNeighborX="-141" custLinFactNeighborY="846"/>
      <dgm:spPr/>
    </dgm:pt>
    <dgm:pt modelId="{A2D8FF4B-09A9-48D5-9FF9-8C6F49C53F6B}" type="pres">
      <dgm:prSet presAssocID="{FC17FB4B-FEC3-4557-A16E-4E633886ADBB}" presName="vert1" presStyleCnt="0"/>
      <dgm:spPr/>
    </dgm:pt>
    <dgm:pt modelId="{1234B88A-10D8-415E-8BE9-5915190BC569}" type="pres">
      <dgm:prSet presAssocID="{291F22E6-85EB-487E-8D0B-A68C845B6AAC}" presName="thickLine" presStyleLbl="alignNode1" presStyleIdx="2" presStyleCnt="3"/>
      <dgm:spPr/>
    </dgm:pt>
    <dgm:pt modelId="{EDCF6DB3-C1E9-4FA1-B57B-E813D61D26B2}" type="pres">
      <dgm:prSet presAssocID="{291F22E6-85EB-487E-8D0B-A68C845B6AAC}" presName="horz1" presStyleCnt="0"/>
      <dgm:spPr/>
    </dgm:pt>
    <dgm:pt modelId="{B1F6A0CC-DFFF-4A73-A873-7ED6F13FF2E6}" type="pres">
      <dgm:prSet presAssocID="{291F22E6-85EB-487E-8D0B-A68C845B6AAC}" presName="tx1" presStyleLbl="revTx" presStyleIdx="2" presStyleCnt="3"/>
      <dgm:spPr/>
    </dgm:pt>
    <dgm:pt modelId="{44716754-928B-41FE-B065-9CB816744A3A}" type="pres">
      <dgm:prSet presAssocID="{291F22E6-85EB-487E-8D0B-A68C845B6AAC}" presName="vert1" presStyleCnt="0"/>
      <dgm:spPr/>
    </dgm:pt>
  </dgm:ptLst>
  <dgm:cxnLst>
    <dgm:cxn modelId="{964F0B07-E6D9-4BF5-9F14-30291B922589}" srcId="{BFF57F32-64F4-47DD-9B52-8984C532E39C}" destId="{291F22E6-85EB-487E-8D0B-A68C845B6AAC}" srcOrd="2" destOrd="0" parTransId="{360CA566-D179-4D79-90E2-00D9A0A7C790}" sibTransId="{569416F8-115E-484B-A8A7-E920D72B3A5C}"/>
    <dgm:cxn modelId="{2CD41E1B-C2DC-4216-BC3A-83E082146397}" type="presOf" srcId="{291F22E6-85EB-487E-8D0B-A68C845B6AAC}" destId="{B1F6A0CC-DFFF-4A73-A873-7ED6F13FF2E6}" srcOrd="0" destOrd="0" presId="urn:microsoft.com/office/officeart/2008/layout/LinedList"/>
    <dgm:cxn modelId="{7179AA43-8197-4998-A859-A9EEBE299E88}" type="presOf" srcId="{BFF57F32-64F4-47DD-9B52-8984C532E39C}" destId="{53668795-406A-4854-9A98-EA89227D7770}" srcOrd="0" destOrd="0" presId="urn:microsoft.com/office/officeart/2008/layout/LinedList"/>
    <dgm:cxn modelId="{B0C49157-4D70-4D53-991B-F96233E9DB5E}" srcId="{BFF57F32-64F4-47DD-9B52-8984C532E39C}" destId="{019956FA-C424-4D55-A17B-3D991C239BAE}" srcOrd="0" destOrd="0" parTransId="{16B58EC6-4373-49FA-8BE6-3128B33BD4D1}" sibTransId="{A9FC977C-2B36-4CFD-A876-F4C9FC6F8521}"/>
    <dgm:cxn modelId="{B7EBBCD0-3A80-4D47-94D0-CDC863BA08F0}" srcId="{BFF57F32-64F4-47DD-9B52-8984C532E39C}" destId="{FC17FB4B-FEC3-4557-A16E-4E633886ADBB}" srcOrd="1" destOrd="0" parTransId="{0923A100-9086-4668-ABA3-75EDEB57551C}" sibTransId="{03096313-FA0C-41D0-B333-95EC85CD7145}"/>
    <dgm:cxn modelId="{7C8786D3-AFD9-4B82-8B6D-2D6EE1CDA871}" type="presOf" srcId="{FC17FB4B-FEC3-4557-A16E-4E633886ADBB}" destId="{1D8DF2BD-43F4-4F2F-B5F1-CA544B020ABD}" srcOrd="0" destOrd="0" presId="urn:microsoft.com/office/officeart/2008/layout/LinedList"/>
    <dgm:cxn modelId="{41EB31DE-C946-4202-B1C4-0F77F33923FA}" type="presOf" srcId="{019956FA-C424-4D55-A17B-3D991C239BAE}" destId="{EB10E8D9-D6B0-49C3-A2F5-3A8987A13E99}" srcOrd="0" destOrd="0" presId="urn:microsoft.com/office/officeart/2008/layout/LinedList"/>
    <dgm:cxn modelId="{5109F70F-D7BD-440A-A216-02238D0C5259}" type="presParOf" srcId="{53668795-406A-4854-9A98-EA89227D7770}" destId="{61FE156C-DC43-4C95-97BD-CAF7F527F856}" srcOrd="0" destOrd="0" presId="urn:microsoft.com/office/officeart/2008/layout/LinedList"/>
    <dgm:cxn modelId="{35D484C2-5C45-4B8D-8C45-58D8EEF2F844}" type="presParOf" srcId="{53668795-406A-4854-9A98-EA89227D7770}" destId="{6DBC1D19-83C5-4653-AE4D-BDD2C22565E2}" srcOrd="1" destOrd="0" presId="urn:microsoft.com/office/officeart/2008/layout/LinedList"/>
    <dgm:cxn modelId="{1DAAC023-B09D-4D24-8036-601E48C216CC}" type="presParOf" srcId="{6DBC1D19-83C5-4653-AE4D-BDD2C22565E2}" destId="{EB10E8D9-D6B0-49C3-A2F5-3A8987A13E99}" srcOrd="0" destOrd="0" presId="urn:microsoft.com/office/officeart/2008/layout/LinedList"/>
    <dgm:cxn modelId="{5A70D82E-C1C7-4664-BDA6-6ED7BB8326D5}" type="presParOf" srcId="{6DBC1D19-83C5-4653-AE4D-BDD2C22565E2}" destId="{877339B4-B2A5-48F3-B3C0-C8360E0A6954}" srcOrd="1" destOrd="0" presId="urn:microsoft.com/office/officeart/2008/layout/LinedList"/>
    <dgm:cxn modelId="{42E98658-A991-4A92-88B0-59888C0AE5FB}" type="presParOf" srcId="{53668795-406A-4854-9A98-EA89227D7770}" destId="{CD805B54-E4E3-4509-8169-BB8DA98DFBC5}" srcOrd="2" destOrd="0" presId="urn:microsoft.com/office/officeart/2008/layout/LinedList"/>
    <dgm:cxn modelId="{2D3C43EE-4245-47B0-94A1-8047E379B8EC}" type="presParOf" srcId="{53668795-406A-4854-9A98-EA89227D7770}" destId="{10E45A59-8B54-4C60-A608-FB3F8EDBD135}" srcOrd="3" destOrd="0" presId="urn:microsoft.com/office/officeart/2008/layout/LinedList"/>
    <dgm:cxn modelId="{21BE8151-164D-428C-ACBA-F320FD064615}" type="presParOf" srcId="{10E45A59-8B54-4C60-A608-FB3F8EDBD135}" destId="{1D8DF2BD-43F4-4F2F-B5F1-CA544B020ABD}" srcOrd="0" destOrd="0" presId="urn:microsoft.com/office/officeart/2008/layout/LinedList"/>
    <dgm:cxn modelId="{1F96F857-3983-45FC-BC41-8566D930E39F}" type="presParOf" srcId="{10E45A59-8B54-4C60-A608-FB3F8EDBD135}" destId="{A2D8FF4B-09A9-48D5-9FF9-8C6F49C53F6B}" srcOrd="1" destOrd="0" presId="urn:microsoft.com/office/officeart/2008/layout/LinedList"/>
    <dgm:cxn modelId="{92399816-82B8-42CF-8CD7-8C9BD7B812D6}" type="presParOf" srcId="{53668795-406A-4854-9A98-EA89227D7770}" destId="{1234B88A-10D8-415E-8BE9-5915190BC569}" srcOrd="4" destOrd="0" presId="urn:microsoft.com/office/officeart/2008/layout/LinedList"/>
    <dgm:cxn modelId="{17A669B9-AF7F-4C4A-A23B-253D911B282A}" type="presParOf" srcId="{53668795-406A-4854-9A98-EA89227D7770}" destId="{EDCF6DB3-C1E9-4FA1-B57B-E813D61D26B2}" srcOrd="5" destOrd="0" presId="urn:microsoft.com/office/officeart/2008/layout/LinedList"/>
    <dgm:cxn modelId="{F7B81014-677F-48BD-9AF1-37FECDF33FC8}" type="presParOf" srcId="{EDCF6DB3-C1E9-4FA1-B57B-E813D61D26B2}" destId="{B1F6A0CC-DFFF-4A73-A873-7ED6F13FF2E6}" srcOrd="0" destOrd="0" presId="urn:microsoft.com/office/officeart/2008/layout/LinedList"/>
    <dgm:cxn modelId="{D2F2F512-13BC-494B-9ED8-A0F337BA0207}" type="presParOf" srcId="{EDCF6DB3-C1E9-4FA1-B57B-E813D61D26B2}" destId="{44716754-928B-41FE-B065-9CB816744A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561ED-4F03-4A1D-8803-980260DA828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4ABB0F0-630F-4943-9FEA-D092343A7FC4}">
      <dgm:prSet custT="1"/>
      <dgm:spPr/>
      <dgm:t>
        <a:bodyPr anchor="ctr"/>
        <a:lstStyle/>
        <a:p>
          <a:pPr algn="ctr"/>
          <a:r>
            <a:rPr lang="en-US" sz="2800" b="1" i="0" dirty="0" err="1">
              <a:solidFill>
                <a:schemeClr val="accent1"/>
              </a:solidFill>
              <a:latin typeface="Calibri" panose="020F0502020204030204" pitchFamily="34" charset="0"/>
              <a:cs typeface="Calibri" panose="020F0502020204030204" pitchFamily="34" charset="0"/>
            </a:rPr>
            <a:t>Integridad</a:t>
          </a:r>
          <a:r>
            <a:rPr lang="en-US" sz="2800" b="0" i="0" dirty="0">
              <a:latin typeface="Calibri" panose="020F0502020204030204" pitchFamily="34" charset="0"/>
              <a:cs typeface="Calibri" panose="020F0502020204030204" pitchFamily="34" charset="0"/>
            </a:rPr>
            <a:t> </a:t>
          </a:r>
          <a:r>
            <a:rPr lang="es-ES" sz="2800" dirty="0">
              <a:latin typeface="Calibri" panose="020F0502020204030204" pitchFamily="34" charset="0"/>
              <a:cs typeface="Calibri" panose="020F0502020204030204" pitchFamily="34" charset="0"/>
            </a:rPr>
            <a:t>en todos los niveles de tratamiento</a:t>
          </a:r>
          <a:endParaRPr lang="en-US" sz="2800" dirty="0">
            <a:latin typeface="Calibri" panose="020F0502020204030204" pitchFamily="34" charset="0"/>
            <a:cs typeface="Calibri" panose="020F0502020204030204" pitchFamily="34" charset="0"/>
          </a:endParaRPr>
        </a:p>
      </dgm:t>
    </dgm:pt>
    <dgm:pt modelId="{EE42F042-2235-48F8-BC45-07DC16E12544}" type="par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60054F14-2809-41F2-A445-2DA560614131}" type="sib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14A0A897-763B-4AFE-A3E0-ED1047AC7BB9}">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Compromiso</a:t>
          </a:r>
          <a:r>
            <a:rPr lang="en-US" sz="2800" b="0" i="0" dirty="0">
              <a:latin typeface="Calibri" panose="020F0502020204030204" pitchFamily="34" charset="0"/>
              <a:cs typeface="Calibri" panose="020F0502020204030204" pitchFamily="34" charset="0"/>
            </a:rPr>
            <a:t> </a:t>
          </a:r>
          <a:r>
            <a:rPr lang="es-ES" sz="2800" b="0" i="0" dirty="0">
              <a:latin typeface="Calibri" panose="020F0502020204030204" pitchFamily="34" charset="0"/>
              <a:cs typeface="Calibri" panose="020F0502020204030204" pitchFamily="34" charset="0"/>
            </a:rPr>
            <a:t>a relaciones a largo plazo</a:t>
          </a:r>
          <a:endParaRPr lang="en-US" sz="2800" dirty="0">
            <a:latin typeface="Calibri" panose="020F0502020204030204" pitchFamily="34" charset="0"/>
            <a:cs typeface="Calibri" panose="020F0502020204030204" pitchFamily="34" charset="0"/>
          </a:endParaRPr>
        </a:p>
      </dgm:t>
    </dgm:pt>
    <dgm:pt modelId="{0CAC49B4-66BE-4286-8008-425DAFE41E8E}" type="par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6E35E6B2-E510-4209-AD17-C4AD84FA1777}" type="sib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34A32F27-2B4D-4316-B7ED-C5505937FF70}">
      <dgm:prSet custT="1"/>
      <dgm:spPr/>
      <dgm:t>
        <a:bodyPr anchor="ctr"/>
        <a:lstStyle/>
        <a:p>
          <a:pPr algn="ctr"/>
          <a:r>
            <a:rPr lang="en-US" sz="2800" b="1" dirty="0" err="1">
              <a:solidFill>
                <a:schemeClr val="accent1"/>
              </a:solidFill>
              <a:latin typeface="Calibri" panose="020F0502020204030204" pitchFamily="34" charset="0"/>
              <a:cs typeface="Calibri" panose="020F0502020204030204" pitchFamily="34" charset="0"/>
            </a:rPr>
            <a:t>Respeto</a:t>
          </a:r>
          <a:r>
            <a:rPr lang="en-US" sz="2800" dirty="0">
              <a:latin typeface="Calibri" panose="020F0502020204030204" pitchFamily="34" charset="0"/>
              <a:cs typeface="Calibri" panose="020F0502020204030204" pitchFamily="34" charset="0"/>
            </a:rPr>
            <a:t> por la </a:t>
          </a:r>
          <a:r>
            <a:rPr lang="en-US" sz="2800" dirty="0" err="1">
              <a:latin typeface="Calibri" panose="020F0502020204030204" pitchFamily="34" charset="0"/>
              <a:cs typeface="Calibri" panose="020F0502020204030204" pitchFamily="34" charset="0"/>
            </a:rPr>
            <a:t>diversidad</a:t>
          </a:r>
          <a:endParaRPr lang="en-US" sz="2800" dirty="0">
            <a:latin typeface="Calibri" panose="020F0502020204030204" pitchFamily="34" charset="0"/>
            <a:cs typeface="Calibri" panose="020F0502020204030204" pitchFamily="34" charset="0"/>
          </a:endParaRPr>
        </a:p>
      </dgm:t>
    </dgm:pt>
    <dgm:pt modelId="{64498605-B05C-4FBB-A213-A8D57AD9CDC5}" type="par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C3A8EB7C-B0ED-44A6-96F2-CCBF8BBB02FE}" type="sib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9FE7D9CD-0102-4BF1-9718-EB2CC887B04E}">
      <dgm:prSet custT="1"/>
      <dgm:spPr/>
      <dgm:t>
        <a:bodyPr anchor="ctr"/>
        <a:lstStyle/>
        <a:p>
          <a:pPr algn="ctr"/>
          <a:r>
            <a:rPr lang="en-US" sz="2800" b="1" dirty="0" err="1">
              <a:solidFill>
                <a:schemeClr val="accent1"/>
              </a:solidFill>
              <a:latin typeface="Calibri" panose="020F0502020204030204" pitchFamily="34" charset="0"/>
              <a:cs typeface="Calibri" panose="020F0502020204030204" pitchFamily="34" charset="0"/>
            </a:rPr>
            <a:t>Igualdad</a:t>
          </a:r>
          <a:r>
            <a:rPr lang="en-US" sz="2800" dirty="0">
              <a:latin typeface="Calibri" panose="020F0502020204030204" pitchFamily="34" charset="0"/>
              <a:cs typeface="Calibri" panose="020F0502020204030204" pitchFamily="34" charset="0"/>
            </a:rPr>
            <a:t> </a:t>
          </a:r>
          <a:r>
            <a:rPr lang="es-ES" sz="2800" dirty="0">
              <a:latin typeface="Calibri" panose="020F0502020204030204" pitchFamily="34" charset="0"/>
              <a:cs typeface="Calibri" panose="020F0502020204030204" pitchFamily="34" charset="0"/>
            </a:rPr>
            <a:t>en la toma de decisiones y la elección</a:t>
          </a:r>
          <a:endParaRPr lang="en-US" sz="2800" dirty="0">
            <a:latin typeface="Calibri" panose="020F0502020204030204" pitchFamily="34" charset="0"/>
            <a:cs typeface="Calibri" panose="020F0502020204030204" pitchFamily="34" charset="0"/>
          </a:endParaRPr>
        </a:p>
      </dgm:t>
    </dgm:pt>
    <dgm:pt modelId="{9D1C9EEF-7489-48C9-8049-4517B826AF00}" type="par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64913DA3-5C71-4DF2-9D9F-6E9776B80C67}" type="sib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94276CD3-A252-4BF4-9AD9-0A39313ED497}" type="pres">
      <dgm:prSet presAssocID="{3C6561ED-4F03-4A1D-8803-980260DA8281}" presName="vert0" presStyleCnt="0">
        <dgm:presLayoutVars>
          <dgm:dir/>
          <dgm:animOne val="branch"/>
          <dgm:animLvl val="lvl"/>
        </dgm:presLayoutVars>
      </dgm:prSet>
      <dgm:spPr/>
    </dgm:pt>
    <dgm:pt modelId="{3EC7A36B-D207-4D9A-8EB7-25C6A4E38BF9}" type="pres">
      <dgm:prSet presAssocID="{44ABB0F0-630F-4943-9FEA-D092343A7FC4}" presName="thickLine" presStyleLbl="alignNode1" presStyleIdx="0" presStyleCnt="4"/>
      <dgm:spPr/>
    </dgm:pt>
    <dgm:pt modelId="{540A1B86-DC1E-4ABE-B34E-9FB43B73CA25}" type="pres">
      <dgm:prSet presAssocID="{44ABB0F0-630F-4943-9FEA-D092343A7FC4}" presName="horz1" presStyleCnt="0"/>
      <dgm:spPr/>
    </dgm:pt>
    <dgm:pt modelId="{9512124A-3D40-4715-ABA4-F9F11E939EB3}" type="pres">
      <dgm:prSet presAssocID="{44ABB0F0-630F-4943-9FEA-D092343A7FC4}" presName="tx1" presStyleLbl="revTx" presStyleIdx="0" presStyleCnt="4"/>
      <dgm:spPr/>
    </dgm:pt>
    <dgm:pt modelId="{55702E25-3768-47AC-B83E-CD5D813128B9}" type="pres">
      <dgm:prSet presAssocID="{44ABB0F0-630F-4943-9FEA-D092343A7FC4}" presName="vert1" presStyleCnt="0"/>
      <dgm:spPr/>
    </dgm:pt>
    <dgm:pt modelId="{4E01F098-89ED-433F-97C2-C998CEDBCD34}" type="pres">
      <dgm:prSet presAssocID="{14A0A897-763B-4AFE-A3E0-ED1047AC7BB9}" presName="thickLine" presStyleLbl="alignNode1" presStyleIdx="1" presStyleCnt="4"/>
      <dgm:spPr/>
    </dgm:pt>
    <dgm:pt modelId="{F53651AB-04D4-4DA2-8EB6-1F158D425672}" type="pres">
      <dgm:prSet presAssocID="{14A0A897-763B-4AFE-A3E0-ED1047AC7BB9}" presName="horz1" presStyleCnt="0"/>
      <dgm:spPr/>
    </dgm:pt>
    <dgm:pt modelId="{31057B7C-F6E8-404D-AD25-7206C074FC4E}" type="pres">
      <dgm:prSet presAssocID="{14A0A897-763B-4AFE-A3E0-ED1047AC7BB9}" presName="tx1" presStyleLbl="revTx" presStyleIdx="1" presStyleCnt="4"/>
      <dgm:spPr/>
    </dgm:pt>
    <dgm:pt modelId="{8C833429-EE31-4983-9ABF-C9556AE152E9}" type="pres">
      <dgm:prSet presAssocID="{14A0A897-763B-4AFE-A3E0-ED1047AC7BB9}" presName="vert1" presStyleCnt="0"/>
      <dgm:spPr/>
    </dgm:pt>
    <dgm:pt modelId="{661F5A0A-EABB-41F2-9D55-1E98B17419D0}" type="pres">
      <dgm:prSet presAssocID="{34A32F27-2B4D-4316-B7ED-C5505937FF70}" presName="thickLine" presStyleLbl="alignNode1" presStyleIdx="2" presStyleCnt="4"/>
      <dgm:spPr/>
    </dgm:pt>
    <dgm:pt modelId="{166A8546-091F-4397-B521-4E4FF066F97D}" type="pres">
      <dgm:prSet presAssocID="{34A32F27-2B4D-4316-B7ED-C5505937FF70}" presName="horz1" presStyleCnt="0"/>
      <dgm:spPr/>
    </dgm:pt>
    <dgm:pt modelId="{BA12F137-6666-416D-87A8-9291C36A7D6A}" type="pres">
      <dgm:prSet presAssocID="{34A32F27-2B4D-4316-B7ED-C5505937FF70}" presName="tx1" presStyleLbl="revTx" presStyleIdx="2" presStyleCnt="4"/>
      <dgm:spPr/>
    </dgm:pt>
    <dgm:pt modelId="{CFDCF9B0-CD00-4B21-8867-1AF7ACBF9BE2}" type="pres">
      <dgm:prSet presAssocID="{34A32F27-2B4D-4316-B7ED-C5505937FF70}" presName="vert1" presStyleCnt="0"/>
      <dgm:spPr/>
    </dgm:pt>
    <dgm:pt modelId="{D2CAEAF5-5FE2-4E65-BA72-7D33D8DA45C9}" type="pres">
      <dgm:prSet presAssocID="{9FE7D9CD-0102-4BF1-9718-EB2CC887B04E}" presName="thickLine" presStyleLbl="alignNode1" presStyleIdx="3" presStyleCnt="4"/>
      <dgm:spPr/>
    </dgm:pt>
    <dgm:pt modelId="{F6075724-C1AF-4F7A-9E0C-5D1E1D97B30D}" type="pres">
      <dgm:prSet presAssocID="{9FE7D9CD-0102-4BF1-9718-EB2CC887B04E}" presName="horz1" presStyleCnt="0"/>
      <dgm:spPr/>
    </dgm:pt>
    <dgm:pt modelId="{97D35F26-97C8-4AC6-8CA5-CAE3AC35D4AA}" type="pres">
      <dgm:prSet presAssocID="{9FE7D9CD-0102-4BF1-9718-EB2CC887B04E}" presName="tx1" presStyleLbl="revTx" presStyleIdx="3" presStyleCnt="4"/>
      <dgm:spPr/>
    </dgm:pt>
    <dgm:pt modelId="{5C7D3A30-348A-4BDB-AF53-A71736DE8F41}" type="pres">
      <dgm:prSet presAssocID="{9FE7D9CD-0102-4BF1-9718-EB2CC887B04E}" presName="vert1" presStyleCnt="0"/>
      <dgm:spPr/>
    </dgm:pt>
  </dgm:ptLst>
  <dgm:cxnLst>
    <dgm:cxn modelId="{16A74202-0524-4253-938E-1E05FB0B7F96}" srcId="{3C6561ED-4F03-4A1D-8803-980260DA8281}" destId="{9FE7D9CD-0102-4BF1-9718-EB2CC887B04E}" srcOrd="3" destOrd="0" parTransId="{9D1C9EEF-7489-48C9-8049-4517B826AF00}" sibTransId="{64913DA3-5C71-4DF2-9D9F-6E9776B80C67}"/>
    <dgm:cxn modelId="{77DD0827-DC62-47FE-AAEF-C8D1FE06D546}" type="presOf" srcId="{34A32F27-2B4D-4316-B7ED-C5505937FF70}" destId="{BA12F137-6666-416D-87A8-9291C36A7D6A}" srcOrd="0" destOrd="0" presId="urn:microsoft.com/office/officeart/2008/layout/LinedList"/>
    <dgm:cxn modelId="{3B519927-9C64-44AB-A63C-3B329F1E3701}" type="presOf" srcId="{9FE7D9CD-0102-4BF1-9718-EB2CC887B04E}" destId="{97D35F26-97C8-4AC6-8CA5-CAE3AC35D4AA}" srcOrd="0" destOrd="0" presId="urn:microsoft.com/office/officeart/2008/layout/LinedList"/>
    <dgm:cxn modelId="{72C9FF5C-24B8-4702-836F-9A4E117881A4}" type="presOf" srcId="{14A0A897-763B-4AFE-A3E0-ED1047AC7BB9}" destId="{31057B7C-F6E8-404D-AD25-7206C074FC4E}" srcOrd="0" destOrd="0" presId="urn:microsoft.com/office/officeart/2008/layout/LinedList"/>
    <dgm:cxn modelId="{01A73960-7954-4652-BDBA-EF6C5E21D58F}" type="presOf" srcId="{3C6561ED-4F03-4A1D-8803-980260DA8281}" destId="{94276CD3-A252-4BF4-9AD9-0A39313ED497}" srcOrd="0" destOrd="0" presId="urn:microsoft.com/office/officeart/2008/layout/LinedList"/>
    <dgm:cxn modelId="{ACB84346-6996-4919-A456-6C536656738E}" srcId="{3C6561ED-4F03-4A1D-8803-980260DA8281}" destId="{14A0A897-763B-4AFE-A3E0-ED1047AC7BB9}" srcOrd="1" destOrd="0" parTransId="{0CAC49B4-66BE-4286-8008-425DAFE41E8E}" sibTransId="{6E35E6B2-E510-4209-AD17-C4AD84FA1777}"/>
    <dgm:cxn modelId="{D8C9F573-FFB0-4BBB-AB5E-A5C1A7601A17}" srcId="{3C6561ED-4F03-4A1D-8803-980260DA8281}" destId="{44ABB0F0-630F-4943-9FEA-D092343A7FC4}" srcOrd="0" destOrd="0" parTransId="{EE42F042-2235-48F8-BC45-07DC16E12544}" sibTransId="{60054F14-2809-41F2-A445-2DA560614131}"/>
    <dgm:cxn modelId="{DA890078-C231-43A5-A273-764F40372653}" type="presOf" srcId="{44ABB0F0-630F-4943-9FEA-D092343A7FC4}" destId="{9512124A-3D40-4715-ABA4-F9F11E939EB3}" srcOrd="0" destOrd="0" presId="urn:microsoft.com/office/officeart/2008/layout/LinedList"/>
    <dgm:cxn modelId="{D978D8E4-4D13-4051-85DE-FC3AD6D1AE9C}" srcId="{3C6561ED-4F03-4A1D-8803-980260DA8281}" destId="{34A32F27-2B4D-4316-B7ED-C5505937FF70}" srcOrd="2" destOrd="0" parTransId="{64498605-B05C-4FBB-A213-A8D57AD9CDC5}" sibTransId="{C3A8EB7C-B0ED-44A6-96F2-CCBF8BBB02FE}"/>
    <dgm:cxn modelId="{BE51A972-B662-452B-AFA4-127FB9D7C6D9}" type="presParOf" srcId="{94276CD3-A252-4BF4-9AD9-0A39313ED497}" destId="{3EC7A36B-D207-4D9A-8EB7-25C6A4E38BF9}" srcOrd="0" destOrd="0" presId="urn:microsoft.com/office/officeart/2008/layout/LinedList"/>
    <dgm:cxn modelId="{B53A49A9-5607-40B1-9544-FB0097772EC3}" type="presParOf" srcId="{94276CD3-A252-4BF4-9AD9-0A39313ED497}" destId="{540A1B86-DC1E-4ABE-B34E-9FB43B73CA25}" srcOrd="1" destOrd="0" presId="urn:microsoft.com/office/officeart/2008/layout/LinedList"/>
    <dgm:cxn modelId="{06FE5139-F6C0-4264-A8F3-41E3FA590AE0}" type="presParOf" srcId="{540A1B86-DC1E-4ABE-B34E-9FB43B73CA25}" destId="{9512124A-3D40-4715-ABA4-F9F11E939EB3}" srcOrd="0" destOrd="0" presId="urn:microsoft.com/office/officeart/2008/layout/LinedList"/>
    <dgm:cxn modelId="{91486358-E17D-4886-AEFF-E9DD0010035E}" type="presParOf" srcId="{540A1B86-DC1E-4ABE-B34E-9FB43B73CA25}" destId="{55702E25-3768-47AC-B83E-CD5D813128B9}" srcOrd="1" destOrd="0" presId="urn:microsoft.com/office/officeart/2008/layout/LinedList"/>
    <dgm:cxn modelId="{A26F4CDB-05BE-41B7-B702-7F0332D68299}" type="presParOf" srcId="{94276CD3-A252-4BF4-9AD9-0A39313ED497}" destId="{4E01F098-89ED-433F-97C2-C998CEDBCD34}" srcOrd="2" destOrd="0" presId="urn:microsoft.com/office/officeart/2008/layout/LinedList"/>
    <dgm:cxn modelId="{B0159FA0-68A4-4209-A4BC-3E1049EB56DF}" type="presParOf" srcId="{94276CD3-A252-4BF4-9AD9-0A39313ED497}" destId="{F53651AB-04D4-4DA2-8EB6-1F158D425672}" srcOrd="3" destOrd="0" presId="urn:microsoft.com/office/officeart/2008/layout/LinedList"/>
    <dgm:cxn modelId="{B5452266-0FB4-4DE2-ACEA-D20F7581F512}" type="presParOf" srcId="{F53651AB-04D4-4DA2-8EB6-1F158D425672}" destId="{31057B7C-F6E8-404D-AD25-7206C074FC4E}" srcOrd="0" destOrd="0" presId="urn:microsoft.com/office/officeart/2008/layout/LinedList"/>
    <dgm:cxn modelId="{67A88542-15DE-4DCA-B3B1-E04414D26FC7}" type="presParOf" srcId="{F53651AB-04D4-4DA2-8EB6-1F158D425672}" destId="{8C833429-EE31-4983-9ABF-C9556AE152E9}" srcOrd="1" destOrd="0" presId="urn:microsoft.com/office/officeart/2008/layout/LinedList"/>
    <dgm:cxn modelId="{636CF5FB-FFA7-43CE-8EA3-A14BC170C8D7}" type="presParOf" srcId="{94276CD3-A252-4BF4-9AD9-0A39313ED497}" destId="{661F5A0A-EABB-41F2-9D55-1E98B17419D0}" srcOrd="4" destOrd="0" presId="urn:microsoft.com/office/officeart/2008/layout/LinedList"/>
    <dgm:cxn modelId="{F5A9E9A8-9CBB-4C5F-9CAB-B8AB80830259}" type="presParOf" srcId="{94276CD3-A252-4BF4-9AD9-0A39313ED497}" destId="{166A8546-091F-4397-B521-4E4FF066F97D}" srcOrd="5" destOrd="0" presId="urn:microsoft.com/office/officeart/2008/layout/LinedList"/>
    <dgm:cxn modelId="{0A7EA771-00B4-489D-B3B9-9932BC836555}" type="presParOf" srcId="{166A8546-091F-4397-B521-4E4FF066F97D}" destId="{BA12F137-6666-416D-87A8-9291C36A7D6A}" srcOrd="0" destOrd="0" presId="urn:microsoft.com/office/officeart/2008/layout/LinedList"/>
    <dgm:cxn modelId="{B681C134-FF9C-49EE-BDB9-CE6430A1374B}" type="presParOf" srcId="{166A8546-091F-4397-B521-4E4FF066F97D}" destId="{CFDCF9B0-CD00-4B21-8867-1AF7ACBF9BE2}" srcOrd="1" destOrd="0" presId="urn:microsoft.com/office/officeart/2008/layout/LinedList"/>
    <dgm:cxn modelId="{B38FEB9C-1F03-4606-B97C-7958169825A1}" type="presParOf" srcId="{94276CD3-A252-4BF4-9AD9-0A39313ED497}" destId="{D2CAEAF5-5FE2-4E65-BA72-7D33D8DA45C9}" srcOrd="6" destOrd="0" presId="urn:microsoft.com/office/officeart/2008/layout/LinedList"/>
    <dgm:cxn modelId="{694F06B8-75CF-4FD9-83D7-8A1CBD28F85F}" type="presParOf" srcId="{94276CD3-A252-4BF4-9AD9-0A39313ED497}" destId="{F6075724-C1AF-4F7A-9E0C-5D1E1D97B30D}" srcOrd="7" destOrd="0" presId="urn:microsoft.com/office/officeart/2008/layout/LinedList"/>
    <dgm:cxn modelId="{A8C8A3EC-B76C-4147-8703-77CFDDCD7A72}" type="presParOf" srcId="{F6075724-C1AF-4F7A-9E0C-5D1E1D97B30D}" destId="{97D35F26-97C8-4AC6-8CA5-CAE3AC35D4AA}" srcOrd="0" destOrd="0" presId="urn:microsoft.com/office/officeart/2008/layout/LinedList"/>
    <dgm:cxn modelId="{3AF62664-F3EE-446F-B936-702372A7BC0B}" type="presParOf" srcId="{F6075724-C1AF-4F7A-9E0C-5D1E1D97B30D}" destId="{5C7D3A30-348A-4BDB-AF53-A71736DE8F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F787A-E4FD-457F-BF37-3D0C760FA065}"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0FA0AB06-22E7-445D-A5B1-60EEA1027E8B}">
      <dgm:prSet/>
      <dgm:spPr/>
      <dgm:t>
        <a:bodyPr/>
        <a:lstStyle/>
        <a:p>
          <a:pPr algn="ctr"/>
          <a:r>
            <a:rPr lang="es-ES" dirty="0">
              <a:latin typeface="Calibri" panose="020F0502020204030204" pitchFamily="34" charset="0"/>
              <a:cs typeface="Calibri" panose="020F0502020204030204" pitchFamily="34" charset="0"/>
            </a:rPr>
            <a:t>Establecer una relación personalizada con el individuo</a:t>
          </a:r>
          <a:endParaRPr lang="en-US" dirty="0">
            <a:latin typeface="Calibri" panose="020F0502020204030204" pitchFamily="34" charset="0"/>
            <a:cs typeface="Calibri" panose="020F0502020204030204" pitchFamily="34" charset="0"/>
          </a:endParaRPr>
        </a:p>
      </dgm:t>
    </dgm:pt>
    <dgm:pt modelId="{837BBAC3-51C2-4055-990B-E3D5D33E0264}" type="parTrans" cxnId="{F913AC75-C897-455A-8FF7-D6C6ED46F85D}">
      <dgm:prSet/>
      <dgm:spPr/>
      <dgm:t>
        <a:bodyPr/>
        <a:lstStyle/>
        <a:p>
          <a:endParaRPr lang="en-US"/>
        </a:p>
      </dgm:t>
    </dgm:pt>
    <dgm:pt modelId="{17BE6895-0494-4EA8-90F6-8C8B297EB8C0}" type="sibTrans" cxnId="{F913AC75-C897-455A-8FF7-D6C6ED46F85D}">
      <dgm:prSet phldrT="1" phldr="0"/>
      <dgm:spPr/>
      <dgm:t>
        <a:bodyPr/>
        <a:lstStyle/>
        <a:p>
          <a:r>
            <a:rPr lang="en-US"/>
            <a:t>1</a:t>
          </a:r>
        </a:p>
      </dgm:t>
    </dgm:pt>
    <dgm:pt modelId="{D461F9A7-0AA2-4B37-B38E-AB9CFA06147E}">
      <dgm:prSet/>
      <dgm:spPr/>
      <dgm:t>
        <a:bodyPr/>
        <a:lstStyle/>
        <a:p>
          <a:pPr algn="ctr"/>
          <a:r>
            <a:rPr lang="es-ES" dirty="0">
              <a:latin typeface="Calibri" panose="020F0502020204030204" pitchFamily="34" charset="0"/>
              <a:cs typeface="Calibri" panose="020F0502020204030204" pitchFamily="34" charset="0"/>
            </a:rPr>
            <a:t>Mantener esta relación a lo largo de su viaje de recuperación
</a:t>
          </a:r>
          <a:endParaRPr lang="en-US" dirty="0">
            <a:latin typeface="Calibri" panose="020F0502020204030204" pitchFamily="34" charset="0"/>
            <a:cs typeface="Calibri" panose="020F0502020204030204" pitchFamily="34" charset="0"/>
          </a:endParaRPr>
        </a:p>
      </dgm:t>
    </dgm:pt>
    <dgm:pt modelId="{6D8B205C-F6D5-49EC-926A-A828576BD701}" type="parTrans" cxnId="{E6CEA4CD-F214-4547-AE01-06B1E74C7BB5}">
      <dgm:prSet/>
      <dgm:spPr/>
      <dgm:t>
        <a:bodyPr/>
        <a:lstStyle/>
        <a:p>
          <a:endParaRPr lang="en-US"/>
        </a:p>
      </dgm:t>
    </dgm:pt>
    <dgm:pt modelId="{FD8A8E09-879B-4A1C-B71D-DC7B452493A6}" type="sibTrans" cxnId="{E6CEA4CD-F214-4547-AE01-06B1E74C7BB5}">
      <dgm:prSet phldrT="2" phldr="0"/>
      <dgm:spPr/>
      <dgm:t>
        <a:bodyPr/>
        <a:lstStyle/>
        <a:p>
          <a:r>
            <a:rPr lang="en-US"/>
            <a:t>2</a:t>
          </a:r>
        </a:p>
      </dgm:t>
    </dgm:pt>
    <dgm:pt modelId="{6BC86743-4696-41AE-B49A-1B3E863CAB41}">
      <dgm:prSet/>
      <dgm:spPr/>
      <dgm:t>
        <a:bodyPr/>
        <a:lstStyle/>
        <a:p>
          <a:pPr algn="ctr"/>
          <a:r>
            <a:rPr lang="es-ES" dirty="0">
              <a:latin typeface="Calibri" panose="020F0502020204030204" pitchFamily="34" charset="0"/>
              <a:cs typeface="Calibri" panose="020F0502020204030204" pitchFamily="34" charset="0"/>
            </a:rPr>
            <a:t>Centrarse en las necesidades únicas y diversas del individuo
</a:t>
          </a:r>
          <a:endParaRPr lang="en-US" dirty="0">
            <a:latin typeface="Calibri" panose="020F0502020204030204" pitchFamily="34" charset="0"/>
            <a:cs typeface="Calibri" panose="020F0502020204030204" pitchFamily="34" charset="0"/>
          </a:endParaRPr>
        </a:p>
      </dgm:t>
    </dgm:pt>
    <dgm:pt modelId="{B7554500-9299-44DB-AC83-BC7549B78F67}" type="parTrans" cxnId="{354B0280-255C-4CFD-AB07-5EFDFDDAAC86}">
      <dgm:prSet/>
      <dgm:spPr/>
      <dgm:t>
        <a:bodyPr/>
        <a:lstStyle/>
        <a:p>
          <a:endParaRPr lang="en-US"/>
        </a:p>
      </dgm:t>
    </dgm:pt>
    <dgm:pt modelId="{E8D40CB0-65E4-4E35-991A-A7C434A4BC83}" type="sibTrans" cxnId="{354B0280-255C-4CFD-AB07-5EFDFDDAAC86}">
      <dgm:prSet phldrT="3" phldr="0"/>
      <dgm:spPr/>
      <dgm:t>
        <a:bodyPr/>
        <a:lstStyle/>
        <a:p>
          <a:r>
            <a:rPr lang="en-US"/>
            <a:t>3</a:t>
          </a:r>
        </a:p>
      </dgm:t>
    </dgm:pt>
    <dgm:pt modelId="{F6A22DC6-AE85-4E5D-A3B3-A7FADD8DAB93}" type="pres">
      <dgm:prSet presAssocID="{ED2F787A-E4FD-457F-BF37-3D0C760FA065}" presName="Name0" presStyleCnt="0">
        <dgm:presLayoutVars>
          <dgm:animLvl val="lvl"/>
          <dgm:resizeHandles val="exact"/>
        </dgm:presLayoutVars>
      </dgm:prSet>
      <dgm:spPr/>
    </dgm:pt>
    <dgm:pt modelId="{D9A2FA86-E9FA-4D26-8F10-52B4B1B3B952}" type="pres">
      <dgm:prSet presAssocID="{0FA0AB06-22E7-445D-A5B1-60EEA1027E8B}" presName="compositeNode" presStyleCnt="0">
        <dgm:presLayoutVars>
          <dgm:bulletEnabled val="1"/>
        </dgm:presLayoutVars>
      </dgm:prSet>
      <dgm:spPr/>
    </dgm:pt>
    <dgm:pt modelId="{174F5450-CD91-4A3A-99D0-3052F3BF2BCF}" type="pres">
      <dgm:prSet presAssocID="{0FA0AB06-22E7-445D-A5B1-60EEA1027E8B}" presName="bgRect" presStyleLbl="bgAccFollowNode1" presStyleIdx="0" presStyleCnt="3"/>
      <dgm:spPr/>
    </dgm:pt>
    <dgm:pt modelId="{FD5DAB97-008B-4A72-A9CB-B3EEBD930554}" type="pres">
      <dgm:prSet presAssocID="{17BE6895-0494-4EA8-90F6-8C8B297EB8C0}" presName="sibTransNodeCircle" presStyleLbl="alignNode1" presStyleIdx="0" presStyleCnt="6">
        <dgm:presLayoutVars>
          <dgm:chMax val="0"/>
          <dgm:bulletEnabled/>
        </dgm:presLayoutVars>
      </dgm:prSet>
      <dgm:spPr/>
    </dgm:pt>
    <dgm:pt modelId="{825A6391-4EF6-4168-B4D4-4156AC611835}" type="pres">
      <dgm:prSet presAssocID="{0FA0AB06-22E7-445D-A5B1-60EEA1027E8B}" presName="bottomLine" presStyleLbl="alignNode1" presStyleIdx="1" presStyleCnt="6">
        <dgm:presLayoutVars/>
      </dgm:prSet>
      <dgm:spPr/>
    </dgm:pt>
    <dgm:pt modelId="{DF8D0F54-A576-4014-82CD-C34D77930772}" type="pres">
      <dgm:prSet presAssocID="{0FA0AB06-22E7-445D-A5B1-60EEA1027E8B}" presName="nodeText" presStyleLbl="bgAccFollowNode1" presStyleIdx="0" presStyleCnt="3">
        <dgm:presLayoutVars>
          <dgm:bulletEnabled val="1"/>
        </dgm:presLayoutVars>
      </dgm:prSet>
      <dgm:spPr/>
    </dgm:pt>
    <dgm:pt modelId="{C0A6955F-A2CC-4174-9B18-B4DDFEADD0D3}" type="pres">
      <dgm:prSet presAssocID="{17BE6895-0494-4EA8-90F6-8C8B297EB8C0}" presName="sibTrans" presStyleCnt="0"/>
      <dgm:spPr/>
    </dgm:pt>
    <dgm:pt modelId="{776B618F-9FE5-4E90-BE97-EC1EBCC0F493}" type="pres">
      <dgm:prSet presAssocID="{D461F9A7-0AA2-4B37-B38E-AB9CFA06147E}" presName="compositeNode" presStyleCnt="0">
        <dgm:presLayoutVars>
          <dgm:bulletEnabled val="1"/>
        </dgm:presLayoutVars>
      </dgm:prSet>
      <dgm:spPr/>
    </dgm:pt>
    <dgm:pt modelId="{3195D41C-BEAA-43A4-9D41-E2AC42BCB92C}" type="pres">
      <dgm:prSet presAssocID="{D461F9A7-0AA2-4B37-B38E-AB9CFA06147E}" presName="bgRect" presStyleLbl="bgAccFollowNode1" presStyleIdx="1" presStyleCnt="3"/>
      <dgm:spPr/>
    </dgm:pt>
    <dgm:pt modelId="{ADBA0B33-D4B6-4839-BEE7-F0720E336869}" type="pres">
      <dgm:prSet presAssocID="{FD8A8E09-879B-4A1C-B71D-DC7B452493A6}" presName="sibTransNodeCircle" presStyleLbl="alignNode1" presStyleIdx="2" presStyleCnt="6">
        <dgm:presLayoutVars>
          <dgm:chMax val="0"/>
          <dgm:bulletEnabled/>
        </dgm:presLayoutVars>
      </dgm:prSet>
      <dgm:spPr/>
    </dgm:pt>
    <dgm:pt modelId="{2DC16A48-994D-4157-A540-3050021E1C59}" type="pres">
      <dgm:prSet presAssocID="{D461F9A7-0AA2-4B37-B38E-AB9CFA06147E}" presName="bottomLine" presStyleLbl="alignNode1" presStyleIdx="3" presStyleCnt="6">
        <dgm:presLayoutVars/>
      </dgm:prSet>
      <dgm:spPr/>
    </dgm:pt>
    <dgm:pt modelId="{5F55EDC2-4A96-4E3B-9998-FA25B93B27E9}" type="pres">
      <dgm:prSet presAssocID="{D461F9A7-0AA2-4B37-B38E-AB9CFA06147E}" presName="nodeText" presStyleLbl="bgAccFollowNode1" presStyleIdx="1" presStyleCnt="3">
        <dgm:presLayoutVars>
          <dgm:bulletEnabled val="1"/>
        </dgm:presLayoutVars>
      </dgm:prSet>
      <dgm:spPr/>
    </dgm:pt>
    <dgm:pt modelId="{34F470FE-2612-4D41-B0D7-6B34DE12B26D}" type="pres">
      <dgm:prSet presAssocID="{FD8A8E09-879B-4A1C-B71D-DC7B452493A6}" presName="sibTrans" presStyleCnt="0"/>
      <dgm:spPr/>
    </dgm:pt>
    <dgm:pt modelId="{DCAC451E-7811-4282-AF26-A32BB213AF8C}" type="pres">
      <dgm:prSet presAssocID="{6BC86743-4696-41AE-B49A-1B3E863CAB41}" presName="compositeNode" presStyleCnt="0">
        <dgm:presLayoutVars>
          <dgm:bulletEnabled val="1"/>
        </dgm:presLayoutVars>
      </dgm:prSet>
      <dgm:spPr/>
    </dgm:pt>
    <dgm:pt modelId="{41C0E61D-A63C-4D52-9ABF-DD88801B8090}" type="pres">
      <dgm:prSet presAssocID="{6BC86743-4696-41AE-B49A-1B3E863CAB41}" presName="bgRect" presStyleLbl="bgAccFollowNode1" presStyleIdx="2" presStyleCnt="3"/>
      <dgm:spPr/>
    </dgm:pt>
    <dgm:pt modelId="{497CE43F-67C8-4C2D-AB19-C1A67C2F67F4}" type="pres">
      <dgm:prSet presAssocID="{E8D40CB0-65E4-4E35-991A-A7C434A4BC83}" presName="sibTransNodeCircle" presStyleLbl="alignNode1" presStyleIdx="4" presStyleCnt="6">
        <dgm:presLayoutVars>
          <dgm:chMax val="0"/>
          <dgm:bulletEnabled/>
        </dgm:presLayoutVars>
      </dgm:prSet>
      <dgm:spPr/>
    </dgm:pt>
    <dgm:pt modelId="{1E7926F9-6F6A-4001-892E-28D6ACD12232}" type="pres">
      <dgm:prSet presAssocID="{6BC86743-4696-41AE-B49A-1B3E863CAB41}" presName="bottomLine" presStyleLbl="alignNode1" presStyleIdx="5" presStyleCnt="6">
        <dgm:presLayoutVars/>
      </dgm:prSet>
      <dgm:spPr/>
    </dgm:pt>
    <dgm:pt modelId="{6521BE13-767E-46AC-B005-B13C3DDD93EA}" type="pres">
      <dgm:prSet presAssocID="{6BC86743-4696-41AE-B49A-1B3E863CAB41}" presName="nodeText" presStyleLbl="bgAccFollowNode1" presStyleIdx="2" presStyleCnt="3">
        <dgm:presLayoutVars>
          <dgm:bulletEnabled val="1"/>
        </dgm:presLayoutVars>
      </dgm:prSet>
      <dgm:spPr/>
    </dgm:pt>
  </dgm:ptLst>
  <dgm:cxnLst>
    <dgm:cxn modelId="{817AD40E-6E76-49F4-8685-253F13D169D3}" type="presOf" srcId="{6BC86743-4696-41AE-B49A-1B3E863CAB41}" destId="{41C0E61D-A63C-4D52-9ABF-DD88801B8090}" srcOrd="0" destOrd="0" presId="urn:microsoft.com/office/officeart/2016/7/layout/BasicLinearProcessNumbered"/>
    <dgm:cxn modelId="{12F97917-791D-4D7E-B403-4670B08296E1}" type="presOf" srcId="{E8D40CB0-65E4-4E35-991A-A7C434A4BC83}" destId="{497CE43F-67C8-4C2D-AB19-C1A67C2F67F4}" srcOrd="0" destOrd="0" presId="urn:microsoft.com/office/officeart/2016/7/layout/BasicLinearProcessNumbered"/>
    <dgm:cxn modelId="{A40E6629-0ED9-4AA7-BFEE-6ADD45F047F7}" type="presOf" srcId="{D461F9A7-0AA2-4B37-B38E-AB9CFA06147E}" destId="{5F55EDC2-4A96-4E3B-9998-FA25B93B27E9}" srcOrd="1" destOrd="0" presId="urn:microsoft.com/office/officeart/2016/7/layout/BasicLinearProcessNumbered"/>
    <dgm:cxn modelId="{45543138-F4D1-40D5-8F33-456EACCC90C1}" type="presOf" srcId="{D461F9A7-0AA2-4B37-B38E-AB9CFA06147E}" destId="{3195D41C-BEAA-43A4-9D41-E2AC42BCB92C}" srcOrd="0" destOrd="0" presId="urn:microsoft.com/office/officeart/2016/7/layout/BasicLinearProcessNumbered"/>
    <dgm:cxn modelId="{1991CB6D-D8B3-4D63-BB06-AA8E91F09D34}" type="presOf" srcId="{FD8A8E09-879B-4A1C-B71D-DC7B452493A6}" destId="{ADBA0B33-D4B6-4839-BEE7-F0720E336869}" srcOrd="0" destOrd="0" presId="urn:microsoft.com/office/officeart/2016/7/layout/BasicLinearProcessNumbered"/>
    <dgm:cxn modelId="{F913AC75-C897-455A-8FF7-D6C6ED46F85D}" srcId="{ED2F787A-E4FD-457F-BF37-3D0C760FA065}" destId="{0FA0AB06-22E7-445D-A5B1-60EEA1027E8B}" srcOrd="0" destOrd="0" parTransId="{837BBAC3-51C2-4055-990B-E3D5D33E0264}" sibTransId="{17BE6895-0494-4EA8-90F6-8C8B297EB8C0}"/>
    <dgm:cxn modelId="{354B0280-255C-4CFD-AB07-5EFDFDDAAC86}" srcId="{ED2F787A-E4FD-457F-BF37-3D0C760FA065}" destId="{6BC86743-4696-41AE-B49A-1B3E863CAB41}" srcOrd="2" destOrd="0" parTransId="{B7554500-9299-44DB-AC83-BC7549B78F67}" sibTransId="{E8D40CB0-65E4-4E35-991A-A7C434A4BC83}"/>
    <dgm:cxn modelId="{2CB4BF82-325B-430D-ABFE-D664270D9EB4}" type="presOf" srcId="{6BC86743-4696-41AE-B49A-1B3E863CAB41}" destId="{6521BE13-767E-46AC-B005-B13C3DDD93EA}" srcOrd="1" destOrd="0" presId="urn:microsoft.com/office/officeart/2016/7/layout/BasicLinearProcessNumbered"/>
    <dgm:cxn modelId="{8B3FD896-FD28-49E4-BC53-4455F34F0889}" type="presOf" srcId="{0FA0AB06-22E7-445D-A5B1-60EEA1027E8B}" destId="{DF8D0F54-A576-4014-82CD-C34D77930772}" srcOrd="1" destOrd="0" presId="urn:microsoft.com/office/officeart/2016/7/layout/BasicLinearProcessNumbered"/>
    <dgm:cxn modelId="{DED9DD9D-F3CA-4BA8-A9B0-06576D7DB593}" type="presOf" srcId="{17BE6895-0494-4EA8-90F6-8C8B297EB8C0}" destId="{FD5DAB97-008B-4A72-A9CB-B3EEBD930554}" srcOrd="0" destOrd="0" presId="urn:microsoft.com/office/officeart/2016/7/layout/BasicLinearProcessNumbered"/>
    <dgm:cxn modelId="{7FF19EB4-7DB3-4792-B5B5-00995D9502D9}" type="presOf" srcId="{ED2F787A-E4FD-457F-BF37-3D0C760FA065}" destId="{F6A22DC6-AE85-4E5D-A3B3-A7FADD8DAB93}" srcOrd="0" destOrd="0" presId="urn:microsoft.com/office/officeart/2016/7/layout/BasicLinearProcessNumbered"/>
    <dgm:cxn modelId="{E6CEA4CD-F214-4547-AE01-06B1E74C7BB5}" srcId="{ED2F787A-E4FD-457F-BF37-3D0C760FA065}" destId="{D461F9A7-0AA2-4B37-B38E-AB9CFA06147E}" srcOrd="1" destOrd="0" parTransId="{6D8B205C-F6D5-49EC-926A-A828576BD701}" sibTransId="{FD8A8E09-879B-4A1C-B71D-DC7B452493A6}"/>
    <dgm:cxn modelId="{4E6875F7-2C2E-4FD0-BE66-F5EE0B0A961B}" type="presOf" srcId="{0FA0AB06-22E7-445D-A5B1-60EEA1027E8B}" destId="{174F5450-CD91-4A3A-99D0-3052F3BF2BCF}" srcOrd="0" destOrd="0" presId="urn:microsoft.com/office/officeart/2016/7/layout/BasicLinearProcessNumbered"/>
    <dgm:cxn modelId="{27622082-823E-4D2E-B919-48C27C54BAEF}" type="presParOf" srcId="{F6A22DC6-AE85-4E5D-A3B3-A7FADD8DAB93}" destId="{D9A2FA86-E9FA-4D26-8F10-52B4B1B3B952}" srcOrd="0" destOrd="0" presId="urn:microsoft.com/office/officeart/2016/7/layout/BasicLinearProcessNumbered"/>
    <dgm:cxn modelId="{949A642A-DEAA-4F81-8504-BA3987DC0569}" type="presParOf" srcId="{D9A2FA86-E9FA-4D26-8F10-52B4B1B3B952}" destId="{174F5450-CD91-4A3A-99D0-3052F3BF2BCF}" srcOrd="0" destOrd="0" presId="urn:microsoft.com/office/officeart/2016/7/layout/BasicLinearProcessNumbered"/>
    <dgm:cxn modelId="{B90BAB4C-60E5-470F-A767-071A7AAFA563}" type="presParOf" srcId="{D9A2FA86-E9FA-4D26-8F10-52B4B1B3B952}" destId="{FD5DAB97-008B-4A72-A9CB-B3EEBD930554}" srcOrd="1" destOrd="0" presId="urn:microsoft.com/office/officeart/2016/7/layout/BasicLinearProcessNumbered"/>
    <dgm:cxn modelId="{6B31C979-EFF9-4204-A645-90A9B6162587}" type="presParOf" srcId="{D9A2FA86-E9FA-4D26-8F10-52B4B1B3B952}" destId="{825A6391-4EF6-4168-B4D4-4156AC611835}" srcOrd="2" destOrd="0" presId="urn:microsoft.com/office/officeart/2016/7/layout/BasicLinearProcessNumbered"/>
    <dgm:cxn modelId="{F7B1A68D-8448-49CF-B00B-0B7848E1E86A}" type="presParOf" srcId="{D9A2FA86-E9FA-4D26-8F10-52B4B1B3B952}" destId="{DF8D0F54-A576-4014-82CD-C34D77930772}" srcOrd="3" destOrd="0" presId="urn:microsoft.com/office/officeart/2016/7/layout/BasicLinearProcessNumbered"/>
    <dgm:cxn modelId="{D3F41CCC-61EC-4626-AE42-2A45A7094BD7}" type="presParOf" srcId="{F6A22DC6-AE85-4E5D-A3B3-A7FADD8DAB93}" destId="{C0A6955F-A2CC-4174-9B18-B4DDFEADD0D3}" srcOrd="1" destOrd="0" presId="urn:microsoft.com/office/officeart/2016/7/layout/BasicLinearProcessNumbered"/>
    <dgm:cxn modelId="{9788BA08-1D17-42FD-A236-3F4998A3F663}" type="presParOf" srcId="{F6A22DC6-AE85-4E5D-A3B3-A7FADD8DAB93}" destId="{776B618F-9FE5-4E90-BE97-EC1EBCC0F493}" srcOrd="2" destOrd="0" presId="urn:microsoft.com/office/officeart/2016/7/layout/BasicLinearProcessNumbered"/>
    <dgm:cxn modelId="{959134EF-A72D-4D3D-8464-C22B48B32AA0}" type="presParOf" srcId="{776B618F-9FE5-4E90-BE97-EC1EBCC0F493}" destId="{3195D41C-BEAA-43A4-9D41-E2AC42BCB92C}" srcOrd="0" destOrd="0" presId="urn:microsoft.com/office/officeart/2016/7/layout/BasicLinearProcessNumbered"/>
    <dgm:cxn modelId="{B4D7F627-B941-476E-8064-8D6944A994EA}" type="presParOf" srcId="{776B618F-9FE5-4E90-BE97-EC1EBCC0F493}" destId="{ADBA0B33-D4B6-4839-BEE7-F0720E336869}" srcOrd="1" destOrd="0" presId="urn:microsoft.com/office/officeart/2016/7/layout/BasicLinearProcessNumbered"/>
    <dgm:cxn modelId="{08DC80DA-6F20-4026-8B96-2C2FAEDF6C4E}" type="presParOf" srcId="{776B618F-9FE5-4E90-BE97-EC1EBCC0F493}" destId="{2DC16A48-994D-4157-A540-3050021E1C59}" srcOrd="2" destOrd="0" presId="urn:microsoft.com/office/officeart/2016/7/layout/BasicLinearProcessNumbered"/>
    <dgm:cxn modelId="{9449F636-8B9D-4D2E-BF2A-F329C5EB5F1E}" type="presParOf" srcId="{776B618F-9FE5-4E90-BE97-EC1EBCC0F493}" destId="{5F55EDC2-4A96-4E3B-9998-FA25B93B27E9}" srcOrd="3" destOrd="0" presId="urn:microsoft.com/office/officeart/2016/7/layout/BasicLinearProcessNumbered"/>
    <dgm:cxn modelId="{07B951A3-F749-4F56-B4ED-5F6AE9F5AF2F}" type="presParOf" srcId="{F6A22DC6-AE85-4E5D-A3B3-A7FADD8DAB93}" destId="{34F470FE-2612-4D41-B0D7-6B34DE12B26D}" srcOrd="3" destOrd="0" presId="urn:microsoft.com/office/officeart/2016/7/layout/BasicLinearProcessNumbered"/>
    <dgm:cxn modelId="{2E6D7051-F6F6-441C-9407-86BC6C86F8AB}" type="presParOf" srcId="{F6A22DC6-AE85-4E5D-A3B3-A7FADD8DAB93}" destId="{DCAC451E-7811-4282-AF26-A32BB213AF8C}" srcOrd="4" destOrd="0" presId="urn:microsoft.com/office/officeart/2016/7/layout/BasicLinearProcessNumbered"/>
    <dgm:cxn modelId="{3B5D83E2-396A-4798-87F0-10E02F0A4267}" type="presParOf" srcId="{DCAC451E-7811-4282-AF26-A32BB213AF8C}" destId="{41C0E61D-A63C-4D52-9ABF-DD88801B8090}" srcOrd="0" destOrd="0" presId="urn:microsoft.com/office/officeart/2016/7/layout/BasicLinearProcessNumbered"/>
    <dgm:cxn modelId="{13433D78-6C8C-4B43-97AA-7DCEA0197390}" type="presParOf" srcId="{DCAC451E-7811-4282-AF26-A32BB213AF8C}" destId="{497CE43F-67C8-4C2D-AB19-C1A67C2F67F4}" srcOrd="1" destOrd="0" presId="urn:microsoft.com/office/officeart/2016/7/layout/BasicLinearProcessNumbered"/>
    <dgm:cxn modelId="{A0466F8D-ADDF-42C8-8AAC-88A64DC42F38}" type="presParOf" srcId="{DCAC451E-7811-4282-AF26-A32BB213AF8C}" destId="{1E7926F9-6F6A-4001-892E-28D6ACD12232}" srcOrd="2" destOrd="0" presId="urn:microsoft.com/office/officeart/2016/7/layout/BasicLinearProcessNumbered"/>
    <dgm:cxn modelId="{FC96D8BF-370C-4DFB-B178-62D04258E103}" type="presParOf" srcId="{DCAC451E-7811-4282-AF26-A32BB213AF8C}" destId="{6521BE13-767E-46AC-B005-B13C3DDD93E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9236B2-33F4-4577-B6BC-455806EADC0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47C4900-9C1B-4234-9329-BC6E3DCA9311}">
      <dgm:prSet custT="1"/>
      <dgm:spPr/>
      <dgm:t>
        <a:bodyPr/>
        <a:lstStyle/>
        <a:p>
          <a:r>
            <a:rPr lang="en-US" sz="2400" dirty="0">
              <a:latin typeface="Calibri" panose="020F0502020204030204" pitchFamily="34" charset="0"/>
              <a:cs typeface="Calibri" panose="020F0502020204030204" pitchFamily="34" charset="0"/>
            </a:rPr>
            <a:t>Es </a:t>
          </a:r>
          <a:r>
            <a:rPr lang="en-US" sz="2400" u="sng" dirty="0">
              <a:latin typeface="Calibri" panose="020F0502020204030204" pitchFamily="34" charset="0"/>
              <a:cs typeface="Calibri" panose="020F0502020204030204" pitchFamily="34" charset="0"/>
            </a:rPr>
            <a:t>un </a:t>
          </a:r>
          <a:r>
            <a:rPr lang="en-US" sz="2400" u="sng" dirty="0" err="1">
              <a:latin typeface="Calibri" panose="020F0502020204030204" pitchFamily="34" charset="0"/>
              <a:cs typeface="Calibri" panose="020F0502020204030204" pitchFamily="34" charset="0"/>
            </a:rPr>
            <a:t>proceso</a:t>
          </a:r>
          <a:r>
            <a:rPr lang="en-US" sz="2400" u="sng" dirty="0">
              <a:latin typeface="Calibri" panose="020F0502020204030204" pitchFamily="34" charset="0"/>
              <a:cs typeface="Calibri" panose="020F0502020204030204" pitchFamily="34" charset="0"/>
            </a:rPr>
            <a:t> continuo. </a:t>
          </a:r>
          <a:endParaRPr lang="en-US" sz="2400" dirty="0">
            <a:latin typeface="Calibri" panose="020F0502020204030204" pitchFamily="34" charset="0"/>
            <a:cs typeface="Calibri" panose="020F0502020204030204" pitchFamily="34" charset="0"/>
          </a:endParaRPr>
        </a:p>
      </dgm:t>
    </dgm:pt>
    <dgm:pt modelId="{76EA09CE-C933-4912-8435-178C224A2E56}" type="parTrans" cxnId="{7780C0F9-1093-4F73-9ADE-48780ACD2BA3}">
      <dgm:prSet/>
      <dgm:spPr/>
      <dgm:t>
        <a:bodyPr/>
        <a:lstStyle/>
        <a:p>
          <a:endParaRPr lang="en-US"/>
        </a:p>
      </dgm:t>
    </dgm:pt>
    <dgm:pt modelId="{19AFB7B2-6D0A-443F-BD3E-7569FABE673B}" type="sibTrans" cxnId="{7780C0F9-1093-4F73-9ADE-48780ACD2BA3}">
      <dgm:prSet/>
      <dgm:spPr/>
      <dgm:t>
        <a:bodyPr/>
        <a:lstStyle/>
        <a:p>
          <a:endParaRPr lang="en-US"/>
        </a:p>
      </dgm:t>
    </dgm:pt>
    <dgm:pt modelId="{0E977A2C-B299-46C0-9176-5D14CF48E837}">
      <dgm:prSet custT="1"/>
      <dgm:spPr/>
      <dgm:t>
        <a:bodyPr/>
        <a:lstStyle/>
        <a:p>
          <a:r>
            <a:rPr lang="en-US" sz="2400" dirty="0">
              <a:latin typeface="Calibri" panose="020F0502020204030204" pitchFamily="34" charset="0"/>
              <a:cs typeface="Calibri" panose="020F0502020204030204" pitchFamily="34" charset="0"/>
            </a:rPr>
            <a:t>El </a:t>
          </a:r>
          <a:r>
            <a:rPr lang="en-US" sz="2400" dirty="0" err="1">
              <a:latin typeface="Calibri" panose="020F0502020204030204" pitchFamily="34" charset="0"/>
              <a:cs typeface="Calibri" panose="020F0502020204030204" pitchFamily="34" charset="0"/>
            </a:rPr>
            <a:t>proceso</a:t>
          </a:r>
          <a:r>
            <a:rPr lang="en-US" sz="2400" dirty="0">
              <a:latin typeface="Calibri" panose="020F0502020204030204" pitchFamily="34" charset="0"/>
              <a:cs typeface="Calibri" panose="020F0502020204030204" pitchFamily="34" charset="0"/>
            </a:rPr>
            <a:t> es incremental.</a:t>
          </a:r>
        </a:p>
      </dgm:t>
    </dgm:pt>
    <dgm:pt modelId="{D9797F62-BE2A-4597-8274-56DD4C260425}" type="parTrans" cxnId="{C419DED4-C8A7-45B6-9840-C734F8AC1FF1}">
      <dgm:prSet/>
      <dgm:spPr/>
      <dgm:t>
        <a:bodyPr/>
        <a:lstStyle/>
        <a:p>
          <a:endParaRPr lang="en-US"/>
        </a:p>
      </dgm:t>
    </dgm:pt>
    <dgm:pt modelId="{D65B0C78-9C9F-47B3-A5D5-E118A4C8E39C}" type="sibTrans" cxnId="{C419DED4-C8A7-45B6-9840-C734F8AC1FF1}">
      <dgm:prSet/>
      <dgm:spPr/>
      <dgm:t>
        <a:bodyPr/>
        <a:lstStyle/>
        <a:p>
          <a:endParaRPr lang="en-US"/>
        </a:p>
      </dgm:t>
    </dgm:pt>
    <dgm:pt modelId="{B3D85104-08D9-4EC9-AC45-5C281AED0DC0}">
      <dgm:prSet custT="1"/>
      <dgm:spPr/>
      <dgm:t>
        <a:bodyPr/>
        <a:lstStyle/>
        <a:p>
          <a:r>
            <a:rPr lang="es-ES" sz="2400" dirty="0">
              <a:latin typeface="Calibri" panose="020F0502020204030204" pitchFamily="34" charset="0"/>
              <a:cs typeface="Calibri" panose="020F0502020204030204" pitchFamily="34" charset="0"/>
            </a:rPr>
            <a:t>El proceso está respaldado por la estructura de políticas que apoyan una cultura organizacional orientada a la recuperación.</a:t>
          </a:r>
          <a:r>
            <a:rPr lang="en-US" sz="2400" dirty="0">
              <a:latin typeface="Calibri" panose="020F0502020204030204" pitchFamily="34" charset="0"/>
              <a:cs typeface="Calibri" panose="020F0502020204030204" pitchFamily="34" charset="0"/>
            </a:rPr>
            <a:t>.</a:t>
          </a:r>
        </a:p>
      </dgm:t>
    </dgm:pt>
    <dgm:pt modelId="{ADEBFFC9-2C8C-442A-8AB5-486B9335E79D}" type="parTrans" cxnId="{12FDF774-B8ED-4D5B-A3B8-45570A8702C3}">
      <dgm:prSet/>
      <dgm:spPr/>
      <dgm:t>
        <a:bodyPr/>
        <a:lstStyle/>
        <a:p>
          <a:endParaRPr lang="en-US"/>
        </a:p>
      </dgm:t>
    </dgm:pt>
    <dgm:pt modelId="{CD5AC6B2-3CBB-43DC-82D2-3E7C89EB057C}" type="sibTrans" cxnId="{12FDF774-B8ED-4D5B-A3B8-45570A8702C3}">
      <dgm:prSet/>
      <dgm:spPr/>
      <dgm:t>
        <a:bodyPr/>
        <a:lstStyle/>
        <a:p>
          <a:endParaRPr lang="en-US"/>
        </a:p>
      </dgm:t>
    </dgm:pt>
    <dgm:pt modelId="{D6729A1B-0554-4C57-A8D7-3A59F76FA32D}">
      <dgm:prSet custT="1"/>
      <dgm:spPr/>
      <dgm:t>
        <a:bodyPr/>
        <a:lstStyle/>
        <a:p>
          <a:r>
            <a:rPr lang="es-ES" sz="2400" dirty="0">
              <a:latin typeface="Calibri" panose="020F0502020204030204" pitchFamily="34" charset="0"/>
              <a:cs typeface="Calibri" panose="020F0502020204030204" pitchFamily="34" charset="0"/>
            </a:rPr>
            <a:t>Es inclusivo y necesario para las prácticas de servicio (HOPE) que operacionalizan los principios orientados a la recuperación (CONNECT).</a:t>
          </a:r>
          <a:endParaRPr lang="en-US" sz="2400" dirty="0">
            <a:latin typeface="Calibri" panose="020F0502020204030204" pitchFamily="34" charset="0"/>
            <a:cs typeface="Calibri" panose="020F0502020204030204" pitchFamily="34" charset="0"/>
          </a:endParaRPr>
        </a:p>
      </dgm:t>
    </dgm:pt>
    <dgm:pt modelId="{3D4B9702-32C2-4B78-B715-8E63D33B427B}" type="parTrans" cxnId="{B985117D-8A47-4D44-BA2D-876504B1B4B3}">
      <dgm:prSet/>
      <dgm:spPr/>
      <dgm:t>
        <a:bodyPr/>
        <a:lstStyle/>
        <a:p>
          <a:endParaRPr lang="en-US"/>
        </a:p>
      </dgm:t>
    </dgm:pt>
    <dgm:pt modelId="{B8437684-2B56-447E-A6F9-B41C8D1D048C}" type="sibTrans" cxnId="{B985117D-8A47-4D44-BA2D-876504B1B4B3}">
      <dgm:prSet/>
      <dgm:spPr/>
      <dgm:t>
        <a:bodyPr/>
        <a:lstStyle/>
        <a:p>
          <a:endParaRPr lang="en-US"/>
        </a:p>
      </dgm:t>
    </dgm:pt>
    <dgm:pt modelId="{53839A1A-4246-4CEC-B64E-BA4A67925C14}" type="pres">
      <dgm:prSet presAssocID="{689236B2-33F4-4577-B6BC-455806EADC05}" presName="root" presStyleCnt="0">
        <dgm:presLayoutVars>
          <dgm:dir/>
          <dgm:resizeHandles val="exact"/>
        </dgm:presLayoutVars>
      </dgm:prSet>
      <dgm:spPr/>
    </dgm:pt>
    <dgm:pt modelId="{AFBFCB37-2082-4A59-B4D2-74181478BFB0}" type="pres">
      <dgm:prSet presAssocID="{E47C4900-9C1B-4234-9329-BC6E3DCA9311}" presName="compNode" presStyleCnt="0"/>
      <dgm:spPr/>
    </dgm:pt>
    <dgm:pt modelId="{C14201A2-5409-45E5-85A9-960BD1DC7A52}" type="pres">
      <dgm:prSet presAssocID="{E47C4900-9C1B-4234-9329-BC6E3DCA9311}" presName="bgRect" presStyleLbl="bgShp" presStyleIdx="0" presStyleCnt="4" custLinFactNeighborX="850" custLinFactNeighborY="1974"/>
      <dgm:spPr/>
    </dgm:pt>
    <dgm:pt modelId="{348A6577-EC0A-4D76-A014-829077AE2E77}" type="pres">
      <dgm:prSet presAssocID="{E47C4900-9C1B-4234-9329-BC6E3DCA93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rcular Flowchart"/>
        </a:ext>
      </dgm:extLst>
    </dgm:pt>
    <dgm:pt modelId="{87440307-3FE8-47E8-BD34-BC8330899918}" type="pres">
      <dgm:prSet presAssocID="{E47C4900-9C1B-4234-9329-BC6E3DCA9311}" presName="spaceRect" presStyleCnt="0"/>
      <dgm:spPr/>
    </dgm:pt>
    <dgm:pt modelId="{2A442342-F1FF-42F4-B6A6-61256B136A12}" type="pres">
      <dgm:prSet presAssocID="{E47C4900-9C1B-4234-9329-BC6E3DCA9311}" presName="parTx" presStyleLbl="revTx" presStyleIdx="0" presStyleCnt="4">
        <dgm:presLayoutVars>
          <dgm:chMax val="0"/>
          <dgm:chPref val="0"/>
        </dgm:presLayoutVars>
      </dgm:prSet>
      <dgm:spPr/>
    </dgm:pt>
    <dgm:pt modelId="{8E798D1D-24F7-4014-9851-202E1A9CC0D0}" type="pres">
      <dgm:prSet presAssocID="{19AFB7B2-6D0A-443F-BD3E-7569FABE673B}" presName="sibTrans" presStyleCnt="0"/>
      <dgm:spPr/>
    </dgm:pt>
    <dgm:pt modelId="{FCFCA137-B96A-44A6-A0DD-9075A9C6C2AC}" type="pres">
      <dgm:prSet presAssocID="{0E977A2C-B299-46C0-9176-5D14CF48E837}" presName="compNode" presStyleCnt="0"/>
      <dgm:spPr/>
    </dgm:pt>
    <dgm:pt modelId="{2C55F81D-C94C-4DD4-815E-CEDC260FE30E}" type="pres">
      <dgm:prSet presAssocID="{0E977A2C-B299-46C0-9176-5D14CF48E837}" presName="bgRect" presStyleLbl="bgShp" presStyleIdx="1" presStyleCnt="4" custScaleY="121362" custLinFactNeighborX="0" custLinFactNeighborY="10526"/>
      <dgm:spPr/>
    </dgm:pt>
    <dgm:pt modelId="{58F0F1DF-5E4E-47F0-8758-0D8218FD2390}" type="pres">
      <dgm:prSet presAssocID="{0E977A2C-B299-46C0-9176-5D14CF48E8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E45FCF2-A30D-4D8D-A86E-9F6E1B614121}" type="pres">
      <dgm:prSet presAssocID="{0E977A2C-B299-46C0-9176-5D14CF48E837}" presName="spaceRect" presStyleCnt="0"/>
      <dgm:spPr/>
    </dgm:pt>
    <dgm:pt modelId="{2B4AC2EC-C1EA-406A-BDB5-67D7BEFFE7D9}" type="pres">
      <dgm:prSet presAssocID="{0E977A2C-B299-46C0-9176-5D14CF48E837}" presName="parTx" presStyleLbl="revTx" presStyleIdx="1" presStyleCnt="4" custLinFactNeighborX="0" custLinFactNeighborY="753">
        <dgm:presLayoutVars>
          <dgm:chMax val="0"/>
          <dgm:chPref val="0"/>
        </dgm:presLayoutVars>
      </dgm:prSet>
      <dgm:spPr/>
    </dgm:pt>
    <dgm:pt modelId="{6823B16A-BA87-454C-AF72-B600DE2F83A7}" type="pres">
      <dgm:prSet presAssocID="{D65B0C78-9C9F-47B3-A5D5-E118A4C8E39C}" presName="sibTrans" presStyleCnt="0"/>
      <dgm:spPr/>
    </dgm:pt>
    <dgm:pt modelId="{9E55B696-A244-48B9-B72D-03A9935C7E09}" type="pres">
      <dgm:prSet presAssocID="{B3D85104-08D9-4EC9-AC45-5C281AED0DC0}" presName="compNode" presStyleCnt="0"/>
      <dgm:spPr/>
    </dgm:pt>
    <dgm:pt modelId="{A9A64E07-DDE7-4074-930F-7307ABD48C65}" type="pres">
      <dgm:prSet presAssocID="{B3D85104-08D9-4EC9-AC45-5C281AED0DC0}" presName="bgRect" presStyleLbl="bgShp" presStyleIdx="2" presStyleCnt="4" custLinFactNeighborY="3653"/>
      <dgm:spPr/>
    </dgm:pt>
    <dgm:pt modelId="{04484AC2-0477-4E46-9645-0A48EA99590D}" type="pres">
      <dgm:prSet presAssocID="{B3D85104-08D9-4EC9-AC45-5C281AED0D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7AA650CE-E7A6-44E8-9C75-B2E700FE884D}" type="pres">
      <dgm:prSet presAssocID="{B3D85104-08D9-4EC9-AC45-5C281AED0DC0}" presName="spaceRect" presStyleCnt="0"/>
      <dgm:spPr/>
    </dgm:pt>
    <dgm:pt modelId="{08A336EC-286D-4603-A8D9-0284C51EFF82}" type="pres">
      <dgm:prSet presAssocID="{B3D85104-08D9-4EC9-AC45-5C281AED0DC0}" presName="parTx" presStyleLbl="revTx" presStyleIdx="2" presStyleCnt="4">
        <dgm:presLayoutVars>
          <dgm:chMax val="0"/>
          <dgm:chPref val="0"/>
        </dgm:presLayoutVars>
      </dgm:prSet>
      <dgm:spPr/>
    </dgm:pt>
    <dgm:pt modelId="{3DA6626A-4AEC-47E4-9050-CE4EAB841533}" type="pres">
      <dgm:prSet presAssocID="{CD5AC6B2-3CBB-43DC-82D2-3E7C89EB057C}" presName="sibTrans" presStyleCnt="0"/>
      <dgm:spPr/>
    </dgm:pt>
    <dgm:pt modelId="{3DE36536-9875-4A59-AA07-23D41EB0754A}" type="pres">
      <dgm:prSet presAssocID="{D6729A1B-0554-4C57-A8D7-3A59F76FA32D}" presName="compNode" presStyleCnt="0"/>
      <dgm:spPr/>
    </dgm:pt>
    <dgm:pt modelId="{FE5DE07D-9A43-46AA-A81F-395959D56B39}" type="pres">
      <dgm:prSet presAssocID="{D6729A1B-0554-4C57-A8D7-3A59F76FA32D}" presName="bgRect" presStyleLbl="bgShp" presStyleIdx="3" presStyleCnt="4" custLinFactNeighborY="1111"/>
      <dgm:spPr/>
    </dgm:pt>
    <dgm:pt modelId="{5495C89E-A149-42A9-B0A3-C64DD547F1ED}" type="pres">
      <dgm:prSet presAssocID="{D6729A1B-0554-4C57-A8D7-3A59F76FA3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BA76FAF0-09E2-4F0C-B437-049AF02C016C}" type="pres">
      <dgm:prSet presAssocID="{D6729A1B-0554-4C57-A8D7-3A59F76FA32D}" presName="spaceRect" presStyleCnt="0"/>
      <dgm:spPr/>
    </dgm:pt>
    <dgm:pt modelId="{8B3AB917-B556-4E81-BE4D-43F5E170C479}" type="pres">
      <dgm:prSet presAssocID="{D6729A1B-0554-4C57-A8D7-3A59F76FA32D}" presName="parTx" presStyleLbl="revTx" presStyleIdx="3" presStyleCnt="4">
        <dgm:presLayoutVars>
          <dgm:chMax val="0"/>
          <dgm:chPref val="0"/>
        </dgm:presLayoutVars>
      </dgm:prSet>
      <dgm:spPr/>
    </dgm:pt>
  </dgm:ptLst>
  <dgm:cxnLst>
    <dgm:cxn modelId="{12FDF774-B8ED-4D5B-A3B8-45570A8702C3}" srcId="{689236B2-33F4-4577-B6BC-455806EADC05}" destId="{B3D85104-08D9-4EC9-AC45-5C281AED0DC0}" srcOrd="2" destOrd="0" parTransId="{ADEBFFC9-2C8C-442A-8AB5-486B9335E79D}" sibTransId="{CD5AC6B2-3CBB-43DC-82D2-3E7C89EB057C}"/>
    <dgm:cxn modelId="{B985117D-8A47-4D44-BA2D-876504B1B4B3}" srcId="{689236B2-33F4-4577-B6BC-455806EADC05}" destId="{D6729A1B-0554-4C57-A8D7-3A59F76FA32D}" srcOrd="3" destOrd="0" parTransId="{3D4B9702-32C2-4B78-B715-8E63D33B427B}" sibTransId="{B8437684-2B56-447E-A6F9-B41C8D1D048C}"/>
    <dgm:cxn modelId="{391640A9-388D-430B-B8DF-E44E7B05F4A2}" type="presOf" srcId="{B3D85104-08D9-4EC9-AC45-5C281AED0DC0}" destId="{08A336EC-286D-4603-A8D9-0284C51EFF82}" srcOrd="0" destOrd="0" presId="urn:microsoft.com/office/officeart/2018/2/layout/IconVerticalSolidList"/>
    <dgm:cxn modelId="{0BC205AA-A66E-4174-BA9B-EF8550B285DA}" type="presOf" srcId="{689236B2-33F4-4577-B6BC-455806EADC05}" destId="{53839A1A-4246-4CEC-B64E-BA4A67925C14}" srcOrd="0" destOrd="0" presId="urn:microsoft.com/office/officeart/2018/2/layout/IconVerticalSolidList"/>
    <dgm:cxn modelId="{0AA740B0-B316-48F4-8BE8-58344714DBE5}" type="presOf" srcId="{0E977A2C-B299-46C0-9176-5D14CF48E837}" destId="{2B4AC2EC-C1EA-406A-BDB5-67D7BEFFE7D9}" srcOrd="0" destOrd="0" presId="urn:microsoft.com/office/officeart/2018/2/layout/IconVerticalSolidList"/>
    <dgm:cxn modelId="{774B41BC-1CF7-4613-942C-932D3E16DCBF}" type="presOf" srcId="{D6729A1B-0554-4C57-A8D7-3A59F76FA32D}" destId="{8B3AB917-B556-4E81-BE4D-43F5E170C479}" srcOrd="0" destOrd="0" presId="urn:microsoft.com/office/officeart/2018/2/layout/IconVerticalSolidList"/>
    <dgm:cxn modelId="{C419DED4-C8A7-45B6-9840-C734F8AC1FF1}" srcId="{689236B2-33F4-4577-B6BC-455806EADC05}" destId="{0E977A2C-B299-46C0-9176-5D14CF48E837}" srcOrd="1" destOrd="0" parTransId="{D9797F62-BE2A-4597-8274-56DD4C260425}" sibTransId="{D65B0C78-9C9F-47B3-A5D5-E118A4C8E39C}"/>
    <dgm:cxn modelId="{719C4BE7-FAD1-4435-B6B1-FCEA4A642990}" type="presOf" srcId="{E47C4900-9C1B-4234-9329-BC6E3DCA9311}" destId="{2A442342-F1FF-42F4-B6A6-61256B136A12}" srcOrd="0" destOrd="0" presId="urn:microsoft.com/office/officeart/2018/2/layout/IconVerticalSolidList"/>
    <dgm:cxn modelId="{7780C0F9-1093-4F73-9ADE-48780ACD2BA3}" srcId="{689236B2-33F4-4577-B6BC-455806EADC05}" destId="{E47C4900-9C1B-4234-9329-BC6E3DCA9311}" srcOrd="0" destOrd="0" parTransId="{76EA09CE-C933-4912-8435-178C224A2E56}" sibTransId="{19AFB7B2-6D0A-443F-BD3E-7569FABE673B}"/>
    <dgm:cxn modelId="{399C6871-6403-4083-8AC7-7F00787A650A}" type="presParOf" srcId="{53839A1A-4246-4CEC-B64E-BA4A67925C14}" destId="{AFBFCB37-2082-4A59-B4D2-74181478BFB0}" srcOrd="0" destOrd="0" presId="urn:microsoft.com/office/officeart/2018/2/layout/IconVerticalSolidList"/>
    <dgm:cxn modelId="{51E3E28D-3D8C-4EA3-ABE0-0DD038485D1B}" type="presParOf" srcId="{AFBFCB37-2082-4A59-B4D2-74181478BFB0}" destId="{C14201A2-5409-45E5-85A9-960BD1DC7A52}" srcOrd="0" destOrd="0" presId="urn:microsoft.com/office/officeart/2018/2/layout/IconVerticalSolidList"/>
    <dgm:cxn modelId="{DF849D0C-3885-4804-BAA1-6C64121A1337}" type="presParOf" srcId="{AFBFCB37-2082-4A59-B4D2-74181478BFB0}" destId="{348A6577-EC0A-4D76-A014-829077AE2E77}" srcOrd="1" destOrd="0" presId="urn:microsoft.com/office/officeart/2018/2/layout/IconVerticalSolidList"/>
    <dgm:cxn modelId="{92D15F28-6796-446A-8C5A-B356F23420D9}" type="presParOf" srcId="{AFBFCB37-2082-4A59-B4D2-74181478BFB0}" destId="{87440307-3FE8-47E8-BD34-BC8330899918}" srcOrd="2" destOrd="0" presId="urn:microsoft.com/office/officeart/2018/2/layout/IconVerticalSolidList"/>
    <dgm:cxn modelId="{12A606A2-1C00-47AF-91B6-E08C0239BE3E}" type="presParOf" srcId="{AFBFCB37-2082-4A59-B4D2-74181478BFB0}" destId="{2A442342-F1FF-42F4-B6A6-61256B136A12}" srcOrd="3" destOrd="0" presId="urn:microsoft.com/office/officeart/2018/2/layout/IconVerticalSolidList"/>
    <dgm:cxn modelId="{180EED04-6524-46C7-B814-9758A42322B8}" type="presParOf" srcId="{53839A1A-4246-4CEC-B64E-BA4A67925C14}" destId="{8E798D1D-24F7-4014-9851-202E1A9CC0D0}" srcOrd="1" destOrd="0" presId="urn:microsoft.com/office/officeart/2018/2/layout/IconVerticalSolidList"/>
    <dgm:cxn modelId="{C1762539-7D59-4270-825A-DF9691D45C10}" type="presParOf" srcId="{53839A1A-4246-4CEC-B64E-BA4A67925C14}" destId="{FCFCA137-B96A-44A6-A0DD-9075A9C6C2AC}" srcOrd="2" destOrd="0" presId="urn:microsoft.com/office/officeart/2018/2/layout/IconVerticalSolidList"/>
    <dgm:cxn modelId="{6529CCBA-44E5-49F9-AB48-EDAEDF26E58D}" type="presParOf" srcId="{FCFCA137-B96A-44A6-A0DD-9075A9C6C2AC}" destId="{2C55F81D-C94C-4DD4-815E-CEDC260FE30E}" srcOrd="0" destOrd="0" presId="urn:microsoft.com/office/officeart/2018/2/layout/IconVerticalSolidList"/>
    <dgm:cxn modelId="{5E009A7D-DA80-433C-9B02-AFA72145BF55}" type="presParOf" srcId="{FCFCA137-B96A-44A6-A0DD-9075A9C6C2AC}" destId="{58F0F1DF-5E4E-47F0-8758-0D8218FD2390}" srcOrd="1" destOrd="0" presId="urn:microsoft.com/office/officeart/2018/2/layout/IconVerticalSolidList"/>
    <dgm:cxn modelId="{1CBE29C3-109E-48BB-B39E-E4D5D5A65523}" type="presParOf" srcId="{FCFCA137-B96A-44A6-A0DD-9075A9C6C2AC}" destId="{8E45FCF2-A30D-4D8D-A86E-9F6E1B614121}" srcOrd="2" destOrd="0" presId="urn:microsoft.com/office/officeart/2018/2/layout/IconVerticalSolidList"/>
    <dgm:cxn modelId="{E99A0C75-6D73-4FF7-A717-2720F857E5CE}" type="presParOf" srcId="{FCFCA137-B96A-44A6-A0DD-9075A9C6C2AC}" destId="{2B4AC2EC-C1EA-406A-BDB5-67D7BEFFE7D9}" srcOrd="3" destOrd="0" presId="urn:microsoft.com/office/officeart/2018/2/layout/IconVerticalSolidList"/>
    <dgm:cxn modelId="{00CE60BA-DBF4-4CC4-AE29-CE25547F7A72}" type="presParOf" srcId="{53839A1A-4246-4CEC-B64E-BA4A67925C14}" destId="{6823B16A-BA87-454C-AF72-B600DE2F83A7}" srcOrd="3" destOrd="0" presId="urn:microsoft.com/office/officeart/2018/2/layout/IconVerticalSolidList"/>
    <dgm:cxn modelId="{A8CC6BF6-8B27-46F1-95CC-34B0B5F53715}" type="presParOf" srcId="{53839A1A-4246-4CEC-B64E-BA4A67925C14}" destId="{9E55B696-A244-48B9-B72D-03A9935C7E09}" srcOrd="4" destOrd="0" presId="urn:microsoft.com/office/officeart/2018/2/layout/IconVerticalSolidList"/>
    <dgm:cxn modelId="{44E4A3D6-2C10-47E2-9DE3-FE507C72B697}" type="presParOf" srcId="{9E55B696-A244-48B9-B72D-03A9935C7E09}" destId="{A9A64E07-DDE7-4074-930F-7307ABD48C65}" srcOrd="0" destOrd="0" presId="urn:microsoft.com/office/officeart/2018/2/layout/IconVerticalSolidList"/>
    <dgm:cxn modelId="{98E34AAE-30EB-4732-9AA2-64A642DA0579}" type="presParOf" srcId="{9E55B696-A244-48B9-B72D-03A9935C7E09}" destId="{04484AC2-0477-4E46-9645-0A48EA99590D}" srcOrd="1" destOrd="0" presId="urn:microsoft.com/office/officeart/2018/2/layout/IconVerticalSolidList"/>
    <dgm:cxn modelId="{AE6346C6-029C-4973-9E8E-EE3A47E8041F}" type="presParOf" srcId="{9E55B696-A244-48B9-B72D-03A9935C7E09}" destId="{7AA650CE-E7A6-44E8-9C75-B2E700FE884D}" srcOrd="2" destOrd="0" presId="urn:microsoft.com/office/officeart/2018/2/layout/IconVerticalSolidList"/>
    <dgm:cxn modelId="{2F357D16-FC2E-4F51-A3B6-1AEF90B86A82}" type="presParOf" srcId="{9E55B696-A244-48B9-B72D-03A9935C7E09}" destId="{08A336EC-286D-4603-A8D9-0284C51EFF82}" srcOrd="3" destOrd="0" presId="urn:microsoft.com/office/officeart/2018/2/layout/IconVerticalSolidList"/>
    <dgm:cxn modelId="{3C2756B9-4344-4BAE-B8B2-D7FF558F0483}" type="presParOf" srcId="{53839A1A-4246-4CEC-B64E-BA4A67925C14}" destId="{3DA6626A-4AEC-47E4-9050-CE4EAB841533}" srcOrd="5" destOrd="0" presId="urn:microsoft.com/office/officeart/2018/2/layout/IconVerticalSolidList"/>
    <dgm:cxn modelId="{A427E2BF-9FF0-47AB-9622-D4AE6998BA36}" type="presParOf" srcId="{53839A1A-4246-4CEC-B64E-BA4A67925C14}" destId="{3DE36536-9875-4A59-AA07-23D41EB0754A}" srcOrd="6" destOrd="0" presId="urn:microsoft.com/office/officeart/2018/2/layout/IconVerticalSolidList"/>
    <dgm:cxn modelId="{4B413995-B151-4F00-A45D-BA5640302903}" type="presParOf" srcId="{3DE36536-9875-4A59-AA07-23D41EB0754A}" destId="{FE5DE07D-9A43-46AA-A81F-395959D56B39}" srcOrd="0" destOrd="0" presId="urn:microsoft.com/office/officeart/2018/2/layout/IconVerticalSolidList"/>
    <dgm:cxn modelId="{8A45C8C0-96BF-4ECC-830A-1C35C964363E}" type="presParOf" srcId="{3DE36536-9875-4A59-AA07-23D41EB0754A}" destId="{5495C89E-A149-42A9-B0A3-C64DD547F1ED}" srcOrd="1" destOrd="0" presId="urn:microsoft.com/office/officeart/2018/2/layout/IconVerticalSolidList"/>
    <dgm:cxn modelId="{462816A2-4A99-4F70-AD03-B642B02CCE3E}" type="presParOf" srcId="{3DE36536-9875-4A59-AA07-23D41EB0754A}" destId="{BA76FAF0-09E2-4F0C-B437-049AF02C016C}" srcOrd="2" destOrd="0" presId="urn:microsoft.com/office/officeart/2018/2/layout/IconVerticalSolidList"/>
    <dgm:cxn modelId="{E64E2907-08E8-4A2B-860D-966B8EA6C81D}" type="presParOf" srcId="{3DE36536-9875-4A59-AA07-23D41EB0754A}" destId="{8B3AB917-B556-4E81-BE4D-43F5E170C4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46F1E4-21FC-46B2-86D7-CBCFF3D08C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CB38C90-F634-4FC3-B6DB-6FA077BE7934}">
      <dgm:prSet custT="1"/>
      <dgm:spPr/>
      <dgm:t>
        <a:bodyPr/>
        <a:lstStyle/>
        <a:p>
          <a:pPr>
            <a:lnSpc>
              <a:spcPct val="100000"/>
            </a:lnSpc>
          </a:pPr>
          <a:r>
            <a:rPr lang="en-US" sz="2000" dirty="0" err="1">
              <a:latin typeface="Calibri" panose="020F0502020204030204" pitchFamily="34" charset="0"/>
              <a:cs typeface="Calibri" panose="020F0502020204030204" pitchFamily="34" charset="0"/>
            </a:rPr>
            <a:t>Convocatorias</a:t>
          </a:r>
          <a:r>
            <a:rPr lang="en-US" sz="2000" dirty="0">
              <a:latin typeface="Calibri" panose="020F0502020204030204" pitchFamily="34" charset="0"/>
              <a:cs typeface="Calibri" panose="020F0502020204030204" pitchFamily="34" charset="0"/>
            </a:rPr>
            <a:t> </a:t>
          </a:r>
          <a:r>
            <a:rPr lang="en-US" sz="2000" b="1" i="1" dirty="0" err="1">
              <a:solidFill>
                <a:schemeClr val="accent1">
                  <a:lumMod val="75000"/>
                </a:schemeClr>
              </a:solidFill>
              <a:latin typeface="Calibri" panose="020F0502020204030204" pitchFamily="34" charset="0"/>
              <a:cs typeface="Calibri" panose="020F0502020204030204" pitchFamily="34" charset="0"/>
            </a:rPr>
            <a:t>apertura</a:t>
          </a:r>
          <a:r>
            <a:rPr lang="en-US" sz="2000" b="1" i="1" dirty="0">
              <a:solidFill>
                <a:schemeClr val="accent1">
                  <a:lumMod val="75000"/>
                </a:schemeClr>
              </a:solidFill>
              <a:latin typeface="Calibri" panose="020F0502020204030204" pitchFamily="34" charset="0"/>
              <a:cs typeface="Calibri" panose="020F0502020204030204" pitchFamily="34" charset="0"/>
            </a:rPr>
            <a:t> mental y </a:t>
          </a:r>
          <a:r>
            <a:rPr lang="en-US" sz="2000" b="1" i="1" dirty="0" err="1">
              <a:solidFill>
                <a:schemeClr val="accent1">
                  <a:lumMod val="75000"/>
                </a:schemeClr>
              </a:solidFill>
              <a:latin typeface="Calibri" panose="020F0502020204030204" pitchFamily="34" charset="0"/>
              <a:cs typeface="Calibri" panose="020F0502020204030204" pitchFamily="34" charset="0"/>
            </a:rPr>
            <a:t>flexibilidad</a:t>
          </a:r>
          <a:r>
            <a:rPr lang="en-US" sz="2000" b="1" i="1" dirty="0">
              <a:solidFill>
                <a:schemeClr val="accent1">
                  <a:lumMod val="75000"/>
                </a:schemeClr>
              </a:solidFill>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sobre una estructura cambiante y la prestación de atención</a:t>
          </a:r>
          <a:endParaRPr lang="en-US" sz="2000" dirty="0">
            <a:latin typeface="Calibri" panose="020F0502020204030204" pitchFamily="34" charset="0"/>
            <a:cs typeface="Calibri" panose="020F0502020204030204" pitchFamily="34" charset="0"/>
          </a:endParaRPr>
        </a:p>
      </dgm:t>
    </dgm:pt>
    <dgm:pt modelId="{20BCFDFC-1B0B-4E67-9CE1-A8B3B5970BEE}" type="parTrans" cxnId="{1F4D40ED-7364-4E09-8436-B0E24DCBA943}">
      <dgm:prSet/>
      <dgm:spPr/>
      <dgm:t>
        <a:bodyPr/>
        <a:lstStyle/>
        <a:p>
          <a:endParaRPr lang="en-US"/>
        </a:p>
      </dgm:t>
    </dgm:pt>
    <dgm:pt modelId="{5A76B7D0-F845-4D58-AC07-D9DFDF0DF9B5}" type="sibTrans" cxnId="{1F4D40ED-7364-4E09-8436-B0E24DCBA943}">
      <dgm:prSet/>
      <dgm:spPr/>
      <dgm:t>
        <a:bodyPr/>
        <a:lstStyle/>
        <a:p>
          <a:endParaRPr lang="en-US"/>
        </a:p>
      </dgm:t>
    </dgm:pt>
    <dgm:pt modelId="{CD306AB9-FBF2-4C41-9AD1-92C80C089D11}">
      <dgm:prSet custT="1"/>
      <dgm:spPr/>
      <dgm:t>
        <a:bodyPr/>
        <a:lstStyle/>
        <a:p>
          <a:pPr>
            <a:lnSpc>
              <a:spcPct val="100000"/>
            </a:lnSpc>
          </a:pPr>
          <a:r>
            <a:rPr lang="es-ES" sz="2000" dirty="0">
              <a:latin typeface="Calibri" panose="020F0502020204030204" pitchFamily="34" charset="0"/>
              <a:cs typeface="Calibri" panose="020F0502020204030204" pitchFamily="34" charset="0"/>
            </a:rPr>
            <a:t>Requiere que los proveedores de servicios también </a:t>
          </a:r>
          <a:r>
            <a:rPr lang="en-US" sz="2000" b="1" i="1" dirty="0" err="1">
              <a:solidFill>
                <a:schemeClr val="accent1">
                  <a:lumMod val="75000"/>
                </a:schemeClr>
              </a:solidFill>
              <a:latin typeface="Calibri" panose="020F0502020204030204" pitchFamily="34" charset="0"/>
              <a:cs typeface="Calibri" panose="020F0502020204030204" pitchFamily="34" charset="0"/>
            </a:rPr>
            <a:t>sentirse</a:t>
          </a:r>
          <a:r>
            <a:rPr lang="en-US" sz="2000" b="1" i="1" dirty="0">
              <a:solidFill>
                <a:schemeClr val="accent1">
                  <a:lumMod val="75000"/>
                </a:schemeClr>
              </a:solidFill>
              <a:latin typeface="Calibri" panose="020F0502020204030204" pitchFamily="34" charset="0"/>
              <a:cs typeface="Calibri" panose="020F0502020204030204" pitchFamily="34" charset="0"/>
            </a:rPr>
            <a:t> </a:t>
          </a:r>
          <a:r>
            <a:rPr lang="en-US" sz="2000" b="1" i="1" dirty="0" err="1">
              <a:solidFill>
                <a:schemeClr val="accent1">
                  <a:lumMod val="75000"/>
                </a:schemeClr>
              </a:solidFill>
              <a:latin typeface="Calibri" panose="020F0502020204030204" pitchFamily="34" charset="0"/>
              <a:cs typeface="Calibri" panose="020F0502020204030204" pitchFamily="34" charset="0"/>
            </a:rPr>
            <a:t>comprometido</a:t>
          </a:r>
          <a:r>
            <a:rPr lang="en-US" sz="2000" b="1" dirty="0">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con el trabajo que están haciendo </a:t>
          </a:r>
          <a:endParaRPr lang="en-US" sz="2000" dirty="0">
            <a:latin typeface="Calibri" panose="020F0502020204030204" pitchFamily="34" charset="0"/>
            <a:cs typeface="Calibri" panose="020F0502020204030204" pitchFamily="34" charset="0"/>
          </a:endParaRPr>
        </a:p>
      </dgm:t>
    </dgm:pt>
    <dgm:pt modelId="{D3819805-8061-4B76-BEB5-83D690FB0F56}" type="parTrans" cxnId="{44D64E98-C64A-425D-BA04-3A3DD1F36169}">
      <dgm:prSet/>
      <dgm:spPr/>
      <dgm:t>
        <a:bodyPr/>
        <a:lstStyle/>
        <a:p>
          <a:endParaRPr lang="en-US"/>
        </a:p>
      </dgm:t>
    </dgm:pt>
    <dgm:pt modelId="{2C6E5D03-8BE0-40A6-AFC4-92B77E1D91A0}" type="sibTrans" cxnId="{44D64E98-C64A-425D-BA04-3A3DD1F36169}">
      <dgm:prSet/>
      <dgm:spPr/>
      <dgm:t>
        <a:bodyPr/>
        <a:lstStyle/>
        <a:p>
          <a:endParaRPr lang="en-US"/>
        </a:p>
      </dgm:t>
    </dgm:pt>
    <dgm:pt modelId="{686862C7-3A52-4A81-A6B1-066A6040F8F9}">
      <dgm:prSet custT="1"/>
      <dgm:spPr/>
      <dgm:t>
        <a:bodyPr/>
        <a:lstStyle/>
        <a:p>
          <a:pPr>
            <a:lnSpc>
              <a:spcPct val="100000"/>
            </a:lnSpc>
          </a:pPr>
          <a:r>
            <a:rPr lang="es-ES" sz="2000" dirty="0">
              <a:latin typeface="Calibri" panose="020F0502020204030204" pitchFamily="34" charset="0"/>
              <a:cs typeface="Calibri" panose="020F0502020204030204" pitchFamily="34" charset="0"/>
            </a:rPr>
            <a:t>Se centra en una variedad de </a:t>
          </a:r>
          <a:r>
            <a:rPr lang="en-US" sz="2000" b="1" i="1" dirty="0" err="1">
              <a:solidFill>
                <a:schemeClr val="accent1">
                  <a:lumMod val="75000"/>
                </a:schemeClr>
              </a:solidFill>
              <a:latin typeface="Calibri" panose="020F0502020204030204" pitchFamily="34" charset="0"/>
              <a:cs typeface="Calibri" panose="020F0502020204030204" pitchFamily="34" charset="0"/>
            </a:rPr>
            <a:t>métodos</a:t>
          </a:r>
          <a:r>
            <a:rPr lang="en-US" sz="2000" b="1" i="1" dirty="0">
              <a:solidFill>
                <a:schemeClr val="accent1">
                  <a:lumMod val="75000"/>
                </a:schemeClr>
              </a:solidFill>
              <a:latin typeface="Calibri" panose="020F0502020204030204" pitchFamily="34" charset="0"/>
              <a:cs typeface="Calibri" panose="020F0502020204030204" pitchFamily="34" charset="0"/>
            </a:rPr>
            <a:t> y </a:t>
          </a:r>
          <a:r>
            <a:rPr lang="en-US" sz="2000" b="1" i="1" dirty="0" err="1">
              <a:solidFill>
                <a:schemeClr val="accent1">
                  <a:lumMod val="75000"/>
                </a:schemeClr>
              </a:solidFill>
              <a:latin typeface="Calibri" panose="020F0502020204030204" pitchFamily="34" charset="0"/>
              <a:cs typeface="Calibri" panose="020F0502020204030204" pitchFamily="34" charset="0"/>
            </a:rPr>
            <a:t>herramientas</a:t>
          </a:r>
          <a:r>
            <a:rPr lang="en-US" sz="2000" b="1" i="1" dirty="0">
              <a:solidFill>
                <a:schemeClr val="accent1">
                  <a:lumMod val="75000"/>
                </a:schemeClr>
              </a:solidFill>
              <a:latin typeface="Calibri" panose="020F0502020204030204" pitchFamily="34" charset="0"/>
              <a:cs typeface="Calibri" panose="020F0502020204030204" pitchFamily="34" charset="0"/>
            </a:rPr>
            <a:t> </a:t>
          </a:r>
          <a:r>
            <a:rPr lang="en-US" sz="2000" b="1" i="1" dirty="0" err="1">
              <a:solidFill>
                <a:schemeClr val="accent1">
                  <a:lumMod val="75000"/>
                </a:schemeClr>
              </a:solidFill>
              <a:latin typeface="Calibri" panose="020F0502020204030204" pitchFamily="34" charset="0"/>
              <a:cs typeface="Calibri" panose="020F0502020204030204" pitchFamily="34" charset="0"/>
            </a:rPr>
            <a:t>prácticas</a:t>
          </a:r>
          <a:endParaRPr lang="en-US" sz="2000" b="1" i="1" dirty="0">
            <a:solidFill>
              <a:schemeClr val="accent1">
                <a:lumMod val="75000"/>
              </a:schemeClr>
            </a:solidFill>
            <a:latin typeface="Calibri" panose="020F0502020204030204" pitchFamily="34" charset="0"/>
            <a:cs typeface="Calibri" panose="020F0502020204030204" pitchFamily="34" charset="0"/>
          </a:endParaRPr>
        </a:p>
      </dgm:t>
    </dgm:pt>
    <dgm:pt modelId="{08A0405E-73C3-45E1-B014-855E9864D4F3}" type="parTrans" cxnId="{B69E0F12-1720-4D78-BCCF-368D605B07B4}">
      <dgm:prSet/>
      <dgm:spPr/>
      <dgm:t>
        <a:bodyPr/>
        <a:lstStyle/>
        <a:p>
          <a:endParaRPr lang="en-US"/>
        </a:p>
      </dgm:t>
    </dgm:pt>
    <dgm:pt modelId="{A61B1C64-0EA3-4662-AF0A-3F3E29884431}" type="sibTrans" cxnId="{B69E0F12-1720-4D78-BCCF-368D605B07B4}">
      <dgm:prSet/>
      <dgm:spPr/>
      <dgm:t>
        <a:bodyPr/>
        <a:lstStyle/>
        <a:p>
          <a:endParaRPr lang="en-US"/>
        </a:p>
      </dgm:t>
    </dgm:pt>
    <dgm:pt modelId="{35BF233F-EF7E-4985-B954-13BE22B8B019}" type="pres">
      <dgm:prSet presAssocID="{0646F1E4-21FC-46B2-86D7-CBCFF3D08CAA}" presName="root" presStyleCnt="0">
        <dgm:presLayoutVars>
          <dgm:dir/>
          <dgm:resizeHandles val="exact"/>
        </dgm:presLayoutVars>
      </dgm:prSet>
      <dgm:spPr/>
    </dgm:pt>
    <dgm:pt modelId="{9F2FD295-ABE8-4637-8A13-FC7A67C59399}" type="pres">
      <dgm:prSet presAssocID="{7CB38C90-F634-4FC3-B6DB-6FA077BE7934}" presName="compNode" presStyleCnt="0"/>
      <dgm:spPr/>
    </dgm:pt>
    <dgm:pt modelId="{1F5ADBB6-287D-4C9C-9E24-E91B1B21BFCE}" type="pres">
      <dgm:prSet presAssocID="{7CB38C90-F634-4FC3-B6DB-6FA077BE793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tificial Intelligence with solid fill"/>
        </a:ext>
      </dgm:extLst>
    </dgm:pt>
    <dgm:pt modelId="{23FC1B49-2268-4D3B-9798-A07AE1E56AB0}" type="pres">
      <dgm:prSet presAssocID="{7CB38C90-F634-4FC3-B6DB-6FA077BE7934}" presName="spaceRect" presStyleCnt="0"/>
      <dgm:spPr/>
    </dgm:pt>
    <dgm:pt modelId="{90E6C472-4AC4-4195-A9CC-48D8E2F56A8C}" type="pres">
      <dgm:prSet presAssocID="{7CB38C90-F634-4FC3-B6DB-6FA077BE7934}" presName="textRect" presStyleLbl="revTx" presStyleIdx="0" presStyleCnt="3">
        <dgm:presLayoutVars>
          <dgm:chMax val="1"/>
          <dgm:chPref val="1"/>
        </dgm:presLayoutVars>
      </dgm:prSet>
      <dgm:spPr/>
    </dgm:pt>
    <dgm:pt modelId="{316B5844-6DBF-4F91-9911-D681F0EC3EA3}" type="pres">
      <dgm:prSet presAssocID="{5A76B7D0-F845-4D58-AC07-D9DFDF0DF9B5}" presName="sibTrans" presStyleCnt="0"/>
      <dgm:spPr/>
    </dgm:pt>
    <dgm:pt modelId="{4B2E94BD-9F5F-4F9E-AE7D-E3DCA08FFBDD}" type="pres">
      <dgm:prSet presAssocID="{CD306AB9-FBF2-4C41-9AD1-92C80C089D11}" presName="compNode" presStyleCnt="0"/>
      <dgm:spPr/>
    </dgm:pt>
    <dgm:pt modelId="{5371A0BD-A3A0-4772-9E17-739E22FDF072}" type="pres">
      <dgm:prSet presAssocID="{CD306AB9-FBF2-4C41-9AD1-92C80C089D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7D0122E-9872-4375-96EE-B3C8E88D9AA6}" type="pres">
      <dgm:prSet presAssocID="{CD306AB9-FBF2-4C41-9AD1-92C80C089D11}" presName="spaceRect" presStyleCnt="0"/>
      <dgm:spPr/>
    </dgm:pt>
    <dgm:pt modelId="{C07ABF7E-45A0-43C8-B4FB-8E126D4CE492}" type="pres">
      <dgm:prSet presAssocID="{CD306AB9-FBF2-4C41-9AD1-92C80C089D11}" presName="textRect" presStyleLbl="revTx" presStyleIdx="1" presStyleCnt="3">
        <dgm:presLayoutVars>
          <dgm:chMax val="1"/>
          <dgm:chPref val="1"/>
        </dgm:presLayoutVars>
      </dgm:prSet>
      <dgm:spPr/>
    </dgm:pt>
    <dgm:pt modelId="{E0DE706A-5F73-460B-B31D-6532FA03D997}" type="pres">
      <dgm:prSet presAssocID="{2C6E5D03-8BE0-40A6-AFC4-92B77E1D91A0}" presName="sibTrans" presStyleCnt="0"/>
      <dgm:spPr/>
    </dgm:pt>
    <dgm:pt modelId="{B1E5F927-8974-44A2-AB5D-95BAD46A7FCA}" type="pres">
      <dgm:prSet presAssocID="{686862C7-3A52-4A81-A6B1-066A6040F8F9}" presName="compNode" presStyleCnt="0"/>
      <dgm:spPr/>
    </dgm:pt>
    <dgm:pt modelId="{F98E3C8A-52F5-4F6F-B546-C78EABCA3B34}" type="pres">
      <dgm:prSet presAssocID="{686862C7-3A52-4A81-A6B1-066A6040F8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E929A525-4F14-44DD-9760-8121DE2E1207}" type="pres">
      <dgm:prSet presAssocID="{686862C7-3A52-4A81-A6B1-066A6040F8F9}" presName="spaceRect" presStyleCnt="0"/>
      <dgm:spPr/>
    </dgm:pt>
    <dgm:pt modelId="{76CDEC4B-20E9-4768-A838-E80AF8A96E36}" type="pres">
      <dgm:prSet presAssocID="{686862C7-3A52-4A81-A6B1-066A6040F8F9}" presName="textRect" presStyleLbl="revTx" presStyleIdx="2" presStyleCnt="3">
        <dgm:presLayoutVars>
          <dgm:chMax val="1"/>
          <dgm:chPref val="1"/>
        </dgm:presLayoutVars>
      </dgm:prSet>
      <dgm:spPr/>
    </dgm:pt>
  </dgm:ptLst>
  <dgm:cxnLst>
    <dgm:cxn modelId="{B69E0F12-1720-4D78-BCCF-368D605B07B4}" srcId="{0646F1E4-21FC-46B2-86D7-CBCFF3D08CAA}" destId="{686862C7-3A52-4A81-A6B1-066A6040F8F9}" srcOrd="2" destOrd="0" parTransId="{08A0405E-73C3-45E1-B014-855E9864D4F3}" sibTransId="{A61B1C64-0EA3-4662-AF0A-3F3E29884431}"/>
    <dgm:cxn modelId="{1487572D-2294-4943-AC8D-9D1E4FD4AC5B}" type="presOf" srcId="{CD306AB9-FBF2-4C41-9AD1-92C80C089D11}" destId="{C07ABF7E-45A0-43C8-B4FB-8E126D4CE492}" srcOrd="0" destOrd="0" presId="urn:microsoft.com/office/officeart/2018/2/layout/IconLabelList"/>
    <dgm:cxn modelId="{44D64E98-C64A-425D-BA04-3A3DD1F36169}" srcId="{0646F1E4-21FC-46B2-86D7-CBCFF3D08CAA}" destId="{CD306AB9-FBF2-4C41-9AD1-92C80C089D11}" srcOrd="1" destOrd="0" parTransId="{D3819805-8061-4B76-BEB5-83D690FB0F56}" sibTransId="{2C6E5D03-8BE0-40A6-AFC4-92B77E1D91A0}"/>
    <dgm:cxn modelId="{F45863B6-A18B-4EE6-B5AD-E5E326310A5E}" type="presOf" srcId="{0646F1E4-21FC-46B2-86D7-CBCFF3D08CAA}" destId="{35BF233F-EF7E-4985-B954-13BE22B8B019}" srcOrd="0" destOrd="0" presId="urn:microsoft.com/office/officeart/2018/2/layout/IconLabelList"/>
    <dgm:cxn modelId="{A61400E4-D9C7-458E-9330-0F22F5B1E608}" type="presOf" srcId="{7CB38C90-F634-4FC3-B6DB-6FA077BE7934}" destId="{90E6C472-4AC4-4195-A9CC-48D8E2F56A8C}" srcOrd="0" destOrd="0" presId="urn:microsoft.com/office/officeart/2018/2/layout/IconLabelList"/>
    <dgm:cxn modelId="{1F4D40ED-7364-4E09-8436-B0E24DCBA943}" srcId="{0646F1E4-21FC-46B2-86D7-CBCFF3D08CAA}" destId="{7CB38C90-F634-4FC3-B6DB-6FA077BE7934}" srcOrd="0" destOrd="0" parTransId="{20BCFDFC-1B0B-4E67-9CE1-A8B3B5970BEE}" sibTransId="{5A76B7D0-F845-4D58-AC07-D9DFDF0DF9B5}"/>
    <dgm:cxn modelId="{39668CF0-C567-4E34-96EB-8857954D506D}" type="presOf" srcId="{686862C7-3A52-4A81-A6B1-066A6040F8F9}" destId="{76CDEC4B-20E9-4768-A838-E80AF8A96E36}" srcOrd="0" destOrd="0" presId="urn:microsoft.com/office/officeart/2018/2/layout/IconLabelList"/>
    <dgm:cxn modelId="{3CF6AB5C-BFDD-4286-9E7E-DD803BF17708}" type="presParOf" srcId="{35BF233F-EF7E-4985-B954-13BE22B8B019}" destId="{9F2FD295-ABE8-4637-8A13-FC7A67C59399}" srcOrd="0" destOrd="0" presId="urn:microsoft.com/office/officeart/2018/2/layout/IconLabelList"/>
    <dgm:cxn modelId="{5ACA9234-B437-4400-9DEE-1F51208E81EA}" type="presParOf" srcId="{9F2FD295-ABE8-4637-8A13-FC7A67C59399}" destId="{1F5ADBB6-287D-4C9C-9E24-E91B1B21BFCE}" srcOrd="0" destOrd="0" presId="urn:microsoft.com/office/officeart/2018/2/layout/IconLabelList"/>
    <dgm:cxn modelId="{19988825-4AFE-483E-9B22-5B6B96DA7DDC}" type="presParOf" srcId="{9F2FD295-ABE8-4637-8A13-FC7A67C59399}" destId="{23FC1B49-2268-4D3B-9798-A07AE1E56AB0}" srcOrd="1" destOrd="0" presId="urn:microsoft.com/office/officeart/2018/2/layout/IconLabelList"/>
    <dgm:cxn modelId="{B36DCAFD-A6F2-4626-97DB-6D36DE50151B}" type="presParOf" srcId="{9F2FD295-ABE8-4637-8A13-FC7A67C59399}" destId="{90E6C472-4AC4-4195-A9CC-48D8E2F56A8C}" srcOrd="2" destOrd="0" presId="urn:microsoft.com/office/officeart/2018/2/layout/IconLabelList"/>
    <dgm:cxn modelId="{3A4434C7-C448-4A47-9FA4-CD448FF5E13B}" type="presParOf" srcId="{35BF233F-EF7E-4985-B954-13BE22B8B019}" destId="{316B5844-6DBF-4F91-9911-D681F0EC3EA3}" srcOrd="1" destOrd="0" presId="urn:microsoft.com/office/officeart/2018/2/layout/IconLabelList"/>
    <dgm:cxn modelId="{B70EF2C1-2254-4AF4-8D7F-2921A1D831D4}" type="presParOf" srcId="{35BF233F-EF7E-4985-B954-13BE22B8B019}" destId="{4B2E94BD-9F5F-4F9E-AE7D-E3DCA08FFBDD}" srcOrd="2" destOrd="0" presId="urn:microsoft.com/office/officeart/2018/2/layout/IconLabelList"/>
    <dgm:cxn modelId="{DB93EB1E-895A-45E6-B1EA-D809C89AA144}" type="presParOf" srcId="{4B2E94BD-9F5F-4F9E-AE7D-E3DCA08FFBDD}" destId="{5371A0BD-A3A0-4772-9E17-739E22FDF072}" srcOrd="0" destOrd="0" presId="urn:microsoft.com/office/officeart/2018/2/layout/IconLabelList"/>
    <dgm:cxn modelId="{320A09CA-3D27-49A1-988A-46AA9041DC46}" type="presParOf" srcId="{4B2E94BD-9F5F-4F9E-AE7D-E3DCA08FFBDD}" destId="{D7D0122E-9872-4375-96EE-B3C8E88D9AA6}" srcOrd="1" destOrd="0" presId="urn:microsoft.com/office/officeart/2018/2/layout/IconLabelList"/>
    <dgm:cxn modelId="{0D693A88-7E8F-428E-A481-AA8CEFFCE3EB}" type="presParOf" srcId="{4B2E94BD-9F5F-4F9E-AE7D-E3DCA08FFBDD}" destId="{C07ABF7E-45A0-43C8-B4FB-8E126D4CE492}" srcOrd="2" destOrd="0" presId="urn:microsoft.com/office/officeart/2018/2/layout/IconLabelList"/>
    <dgm:cxn modelId="{BF87D361-BD4B-4A10-A4EB-0452C8A171E2}" type="presParOf" srcId="{35BF233F-EF7E-4985-B954-13BE22B8B019}" destId="{E0DE706A-5F73-460B-B31D-6532FA03D997}" srcOrd="3" destOrd="0" presId="urn:microsoft.com/office/officeart/2018/2/layout/IconLabelList"/>
    <dgm:cxn modelId="{3922DC91-2294-45B6-8682-193E41929C29}" type="presParOf" srcId="{35BF233F-EF7E-4985-B954-13BE22B8B019}" destId="{B1E5F927-8974-44A2-AB5D-95BAD46A7FCA}" srcOrd="4" destOrd="0" presId="urn:microsoft.com/office/officeart/2018/2/layout/IconLabelList"/>
    <dgm:cxn modelId="{806F00E8-1E64-4186-8C88-241889F89711}" type="presParOf" srcId="{B1E5F927-8974-44A2-AB5D-95BAD46A7FCA}" destId="{F98E3C8A-52F5-4F6F-B546-C78EABCA3B34}" srcOrd="0" destOrd="0" presId="urn:microsoft.com/office/officeart/2018/2/layout/IconLabelList"/>
    <dgm:cxn modelId="{A0405748-A748-407F-8261-EDAABE41C708}" type="presParOf" srcId="{B1E5F927-8974-44A2-AB5D-95BAD46A7FCA}" destId="{E929A525-4F14-44DD-9760-8121DE2E1207}" srcOrd="1" destOrd="0" presId="urn:microsoft.com/office/officeart/2018/2/layout/IconLabelList"/>
    <dgm:cxn modelId="{F2A31BBB-4B02-4378-B44A-60EF629DB5A5}" type="presParOf" srcId="{B1E5F927-8974-44A2-AB5D-95BAD46A7FCA}" destId="{76CDEC4B-20E9-4768-A838-E80AF8A96E3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2_1" csCatId="accent2" phldr="1"/>
      <dgm:spPr/>
      <dgm:t>
        <a:bodyPr/>
        <a:lstStyle/>
        <a:p>
          <a:endParaRPr lang="en-US"/>
        </a:p>
      </dgm:t>
    </dgm:pt>
    <dgm:pt modelId="{FB1301D2-EEA5-4776-8995-9C4EA9ADD411}">
      <dgm:prSet/>
      <dgm:spPr>
        <a:solidFill>
          <a:schemeClr val="accent2">
            <a:lumMod val="20000"/>
            <a:lumOff val="80000"/>
          </a:schemeClr>
        </a:solidFill>
      </dgm:spPr>
      <dgm:t>
        <a:bodyPr/>
        <a:lstStyle/>
        <a:p>
          <a:r>
            <a:rPr lang="en-US" dirty="0" err="1">
              <a:latin typeface="Calibri" panose="020F0502020204030204" pitchFamily="34" charset="0"/>
              <a:cs typeface="Calibri" panose="020F0502020204030204" pitchFamily="34" charset="0"/>
            </a:rPr>
            <a:t>Reducir</a:t>
          </a:r>
          <a:endParaRPr lang="en-US" dirty="0">
            <a:latin typeface="Calibri" panose="020F0502020204030204" pitchFamily="34" charset="0"/>
            <a:cs typeface="Calibri" panose="020F0502020204030204" pitchFamily="34" charset="0"/>
          </a:endParaRP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s-ES" sz="1800" dirty="0">
              <a:latin typeface="Calibri" panose="020F0502020204030204" pitchFamily="34" charset="0"/>
              <a:cs typeface="Calibri" panose="020F0502020204030204" pitchFamily="34" charset="0"/>
            </a:rPr>
            <a:t>Reducir los tiempos de espera para las citas</a:t>
          </a:r>
          <a:r>
            <a:rPr lang="en-US" sz="1800" dirty="0">
              <a:latin typeface="Calibri" panose="020F0502020204030204" pitchFamily="34" charset="0"/>
              <a:cs typeface="Calibri" panose="020F0502020204030204" pitchFamily="34" charset="0"/>
            </a:rPr>
            <a:t>. </a:t>
          </a: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CFE5C1"/>
        </a:solidFill>
      </dgm:spPr>
      <dgm:t>
        <a:bodyPr/>
        <a:lstStyle/>
        <a:p>
          <a:r>
            <a:rPr lang="en-US" dirty="0" err="1">
              <a:latin typeface="Calibri" panose="020F0502020204030204" pitchFamily="34" charset="0"/>
              <a:cs typeface="Calibri" panose="020F0502020204030204" pitchFamily="34" charset="0"/>
            </a:rPr>
            <a:t>Sé</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deliberado</a:t>
          </a:r>
          <a:endParaRPr lang="en-US" dirty="0">
            <a:latin typeface="Calibri" panose="020F0502020204030204" pitchFamily="34" charset="0"/>
            <a:cs typeface="Calibri" panose="020F0502020204030204" pitchFamily="34" charset="0"/>
          </a:endParaRP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s-ES" sz="1800" dirty="0">
              <a:latin typeface="Calibri" panose="020F0502020204030204" pitchFamily="34" charset="0"/>
              <a:cs typeface="Calibri" panose="020F0502020204030204" pitchFamily="34" charset="0"/>
            </a:rPr>
            <a:t>Ser deliberado y sistemático en el uso de enfoques de bienvenida</a:t>
          </a:r>
          <a:r>
            <a:rPr lang="en-US" sz="1500" dirty="0">
              <a:latin typeface="Calibri" panose="020F0502020204030204" pitchFamily="34" charset="0"/>
              <a:cs typeface="Calibri" panose="020F0502020204030204" pitchFamily="34" charset="0"/>
            </a:rPr>
            <a:t>.</a:t>
          </a: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AAD391"/>
        </a:solidFill>
      </dgm:spPr>
      <dgm:t>
        <a:bodyPr/>
        <a:lstStyle/>
        <a:p>
          <a:r>
            <a:rPr lang="en-US" dirty="0" err="1">
              <a:latin typeface="Calibri" panose="020F0502020204030204" pitchFamily="34" charset="0"/>
              <a:cs typeface="Calibri" panose="020F0502020204030204" pitchFamily="34" charset="0"/>
            </a:rPr>
            <a:t>Explicar</a:t>
          </a:r>
          <a:endParaRPr lang="en-US" dirty="0">
            <a:latin typeface="Calibri" panose="020F0502020204030204" pitchFamily="34" charset="0"/>
            <a:cs typeface="Calibri" panose="020F0502020204030204" pitchFamily="34" charset="0"/>
          </a:endParaRP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s-ES" sz="1600" dirty="0">
              <a:latin typeface="Calibri" panose="020F0502020204030204" pitchFamily="34" charset="0"/>
              <a:cs typeface="Calibri" panose="020F0502020204030204" pitchFamily="34" charset="0"/>
            </a:rPr>
            <a:t>Explique claramente a la persona lo que puede esperar en la primera cita</a:t>
          </a:r>
          <a:r>
            <a:rPr lang="en-US" sz="1600" dirty="0">
              <a:latin typeface="Calibri" panose="020F0502020204030204" pitchFamily="34" charset="0"/>
              <a:cs typeface="Calibri" panose="020F0502020204030204" pitchFamily="34" charset="0"/>
            </a:rPr>
            <a:t>.</a:t>
          </a: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9ACA7C"/>
        </a:solidFill>
      </dgm:spPr>
      <dgm:t>
        <a:bodyPr/>
        <a:lstStyle/>
        <a:p>
          <a:r>
            <a:rPr lang="en-US" dirty="0" err="1">
              <a:latin typeface="Calibri" panose="020F0502020204030204" pitchFamily="34" charset="0"/>
              <a:cs typeface="Calibri" panose="020F0502020204030204" pitchFamily="34" charset="0"/>
            </a:rPr>
            <a:t>Construir</a:t>
          </a:r>
          <a:endParaRPr lang="en-US" dirty="0">
            <a:latin typeface="Calibri" panose="020F0502020204030204" pitchFamily="34" charset="0"/>
            <a:cs typeface="Calibri" panose="020F0502020204030204" pitchFamily="34" charset="0"/>
          </a:endParaRP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s-ES" sz="1600" dirty="0">
              <a:latin typeface="Calibri" panose="020F0502020204030204" pitchFamily="34" charset="0"/>
              <a:cs typeface="Calibri" panose="020F0502020204030204" pitchFamily="34" charset="0"/>
            </a:rPr>
            <a:t>Construir una alianza a través de la empatía, la confianza, la flexibilidad, la autenticidad, la atención, la habilidad y el respeto.</a:t>
          </a:r>
          <a:endParaRPr lang="en-US" sz="1600" dirty="0">
            <a:latin typeface="Calibri" panose="020F0502020204030204" pitchFamily="34" charset="0"/>
            <a:cs typeface="Calibri" panose="020F0502020204030204" pitchFamily="34" charset="0"/>
          </a:endParaRP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73B64A"/>
        </a:solidFill>
      </dgm:spPr>
      <dgm:t>
        <a:bodyPr/>
        <a:lstStyle/>
        <a:p>
          <a:r>
            <a:rPr lang="en-US" dirty="0" err="1">
              <a:latin typeface="Calibri" panose="020F0502020204030204" pitchFamily="34" charset="0"/>
              <a:cs typeface="Calibri" panose="020F0502020204030204" pitchFamily="34" charset="0"/>
            </a:rPr>
            <a:t>Identificar</a:t>
          </a:r>
          <a:endParaRPr lang="en-US" dirty="0">
            <a:latin typeface="Calibri" panose="020F0502020204030204" pitchFamily="34" charset="0"/>
            <a:cs typeface="Calibri" panose="020F0502020204030204" pitchFamily="34" charset="0"/>
          </a:endParaRP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s-ES" sz="1600" dirty="0">
              <a:latin typeface="Calibri" panose="020F0502020204030204" pitchFamily="34" charset="0"/>
              <a:cs typeface="Calibri" panose="020F0502020204030204" pitchFamily="34" charset="0"/>
            </a:rPr>
            <a:t>Identificar las áreas de servicio que surgen de los valores y preferencias de la persona</a:t>
          </a:r>
          <a:r>
            <a:rPr lang="en-US" sz="1600" dirty="0">
              <a:latin typeface="Calibri" panose="020F0502020204030204" pitchFamily="34" charset="0"/>
              <a:cs typeface="Calibri" panose="020F0502020204030204" pitchFamily="34" charset="0"/>
            </a:rPr>
            <a:t>. </a:t>
          </a: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5_1" csCatId="accent5" phldr="1"/>
      <dgm:spPr/>
      <dgm:t>
        <a:bodyPr/>
        <a:lstStyle/>
        <a:p>
          <a:endParaRPr lang="en-US"/>
        </a:p>
      </dgm:t>
    </dgm:pt>
    <dgm:pt modelId="{FB1301D2-EEA5-4776-8995-9C4EA9ADD411}">
      <dgm:prSet/>
      <dgm:spPr>
        <a:solidFill>
          <a:schemeClr val="accent5">
            <a:lumMod val="20000"/>
            <a:lumOff val="80000"/>
          </a:schemeClr>
        </a:solidFill>
      </dgm:spPr>
      <dgm:t>
        <a:bodyPr/>
        <a:lstStyle/>
        <a:p>
          <a:r>
            <a:rPr lang="en-US" dirty="0">
              <a:latin typeface="Calibri" panose="020F0502020204030204" pitchFamily="34" charset="0"/>
              <a:cs typeface="Calibri" panose="020F0502020204030204" pitchFamily="34" charset="0"/>
            </a:rPr>
            <a:t>Centro de </a:t>
          </a:r>
          <a:r>
            <a:rPr lang="en-US" dirty="0" err="1">
              <a:latin typeface="Calibri" panose="020F0502020204030204" pitchFamily="34" charset="0"/>
              <a:cs typeface="Calibri" panose="020F0502020204030204" pitchFamily="34" charset="0"/>
            </a:rPr>
            <a:t>atención</a:t>
          </a:r>
          <a:endParaRPr lang="en-US" dirty="0">
            <a:latin typeface="Calibri" panose="020F0502020204030204" pitchFamily="34" charset="0"/>
            <a:cs typeface="Calibri" panose="020F0502020204030204" pitchFamily="34" charset="0"/>
          </a:endParaRP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s-ES" sz="1600" dirty="0">
              <a:uFillTx/>
              <a:latin typeface="Calibri" panose="020F0502020204030204" pitchFamily="34" charset="0"/>
              <a:cs typeface="Calibri" panose="020F0502020204030204" pitchFamily="34" charset="0"/>
            </a:rPr>
            <a:t>Concéntrese en toda la persona, incluidas sus metas, fortalezas e intereses para fortalecer y mejorar los esfuerzos de recuperación. Utilizar la resolución activa de problemas</a:t>
          </a:r>
          <a:r>
            <a:rPr lang="en-US" sz="1600" dirty="0">
              <a:uFillTx/>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FFEBAB"/>
        </a:solidFill>
      </dgm:spPr>
      <dgm:t>
        <a:bodyPr/>
        <a:lstStyle/>
        <a:p>
          <a:r>
            <a:rPr lang="en-US" dirty="0">
              <a:latin typeface="Calibri" panose="020F0502020204030204" pitchFamily="34" charset="0"/>
              <a:cs typeface="Calibri" panose="020F0502020204030204" pitchFamily="34" charset="0"/>
            </a:rPr>
            <a:t>Socio</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s-ES" sz="1600" dirty="0">
              <a:uFillTx/>
              <a:latin typeface="Calibri" panose="020F0502020204030204" pitchFamily="34" charset="0"/>
              <a:cs typeface="Calibri" panose="020F0502020204030204" pitchFamily="34" charset="0"/>
            </a:rPr>
            <a:t>Involucrar a las personas que sirven como socios activos para determinar el tratamiento que recibirán y el equipo de tratamiento que brindará los servicios.</a:t>
          </a:r>
          <a:r>
            <a:rPr lang="en-US" sz="1600" dirty="0">
              <a:uFillTx/>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FFE389"/>
        </a:solidFill>
      </dgm:spPr>
      <dgm:t>
        <a:bodyPr/>
        <a:lstStyle/>
        <a:p>
          <a:r>
            <a:rPr lang="en-US" dirty="0" err="1">
              <a:latin typeface="Calibri" panose="020F0502020204030204" pitchFamily="34" charset="0"/>
              <a:cs typeface="Calibri" panose="020F0502020204030204" pitchFamily="34" charset="0"/>
            </a:rPr>
            <a:t>Colaborar</a:t>
          </a:r>
          <a:endParaRPr lang="en-US" dirty="0">
            <a:latin typeface="Calibri" panose="020F0502020204030204" pitchFamily="34" charset="0"/>
            <a:cs typeface="Calibri" panose="020F0502020204030204" pitchFamily="34" charset="0"/>
          </a:endParaRP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6F0BFE97-BF83-405F-B044-1A6489BA502C}">
      <dgm:prSet/>
      <dgm:spPr>
        <a:solidFill>
          <a:srgbClr val="FFDC6D"/>
        </a:solidFill>
      </dgm:spPr>
      <dgm:t>
        <a:bodyPr/>
        <a:lstStyle/>
        <a:p>
          <a:r>
            <a:rPr lang="en-US" dirty="0" err="1">
              <a:latin typeface="Calibri" panose="020F0502020204030204" pitchFamily="34" charset="0"/>
              <a:cs typeface="Calibri" panose="020F0502020204030204" pitchFamily="34" charset="0"/>
            </a:rPr>
            <a:t>Mejorar</a:t>
          </a:r>
          <a:endParaRPr lang="en-US" dirty="0">
            <a:latin typeface="Calibri" panose="020F0502020204030204" pitchFamily="34" charset="0"/>
            <a:cs typeface="Calibri" panose="020F0502020204030204" pitchFamily="34" charset="0"/>
          </a:endParaRP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s-ES" sz="1600" dirty="0">
              <a:uFillTx/>
              <a:latin typeface="Calibri" panose="020F0502020204030204" pitchFamily="34" charset="0"/>
              <a:cs typeface="Calibri" panose="020F0502020204030204" pitchFamily="34" charset="0"/>
            </a:rPr>
            <a:t>Utilizar recursos basados en la tecnología para mejorar el acceso a la educación, la divulgación y los servicios terapéuticos directos</a:t>
          </a:r>
          <a:r>
            <a:rPr lang="en-US" sz="1600" dirty="0">
              <a:uFillTx/>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FFD13F"/>
        </a:solidFill>
      </dgm:spPr>
      <dgm:t>
        <a:bodyPr/>
        <a:lstStyle/>
        <a:p>
          <a:r>
            <a:rPr lang="en-US" dirty="0">
              <a:latin typeface="Calibri" panose="020F0502020204030204" pitchFamily="34" charset="0"/>
              <a:cs typeface="Calibri" panose="020F0502020204030204" pitchFamily="34" charset="0"/>
            </a:rPr>
            <a:t>Apoyo</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s-ES" sz="1600" dirty="0">
              <a:uFillTx/>
              <a:latin typeface="Calibri" panose="020F0502020204030204" pitchFamily="34" charset="0"/>
              <a:cs typeface="Calibri" panose="020F0502020204030204" pitchFamily="34" charset="0"/>
            </a:rPr>
            <a:t>Utilice los servicios de pares cuando sea apropiado y esté disponible para ayudar a disminuir las barreras y aumentar la participación en los servicios</a:t>
          </a:r>
          <a:r>
            <a:rPr lang="en-US" sz="1600" dirty="0">
              <a:uFillTx/>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6A99EDC-ED97-43B6-9F3A-7E41FE284044}">
      <dgm:prSet custT="1"/>
      <dgm:spPr/>
      <dgm:t>
        <a:bodyPr/>
        <a:lstStyle/>
        <a:p>
          <a:r>
            <a:rPr lang="es-ES" sz="1600" dirty="0">
              <a:uFillTx/>
              <a:latin typeface="Calibri" panose="020F0502020204030204" pitchFamily="34" charset="0"/>
              <a:cs typeface="Calibri" panose="020F0502020204030204" pitchFamily="34" charset="0"/>
            </a:rPr>
            <a:t>Colaborar con otras agencias y proveedores comunitarios para ofrecer atención integral, según sea necesario</a:t>
          </a:r>
          <a:r>
            <a:rPr lang="en-US" sz="1600" dirty="0">
              <a:uFillTx/>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0CDD589D-782F-462A-BA77-7B5140F536BD}" type="sibTrans" cxnId="{4B333B7A-154F-4235-BB60-8B79AE164445}">
      <dgm:prSet/>
      <dgm:spPr/>
      <dgm:t>
        <a:bodyPr/>
        <a:lstStyle/>
        <a:p>
          <a:endParaRPr lang="en-US"/>
        </a:p>
      </dgm:t>
    </dgm:pt>
    <dgm:pt modelId="{79789572-603D-4475-B080-B821813F8444}" type="parTrans" cxnId="{4B333B7A-154F-4235-BB60-8B79AE164445}">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custLinFactNeighborX="104" custLinFactNeighborY="2737"/>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s-ES" sz="1600" b="1" kern="1200" dirty="0">
              <a:solidFill>
                <a:schemeClr val="tx1"/>
              </a:solidFill>
              <a:latin typeface="Calibri" panose="020F0502020204030204" pitchFamily="34" charset="0"/>
              <a:cs typeface="Calibri" panose="020F0502020204030204" pitchFamily="34" charset="0"/>
            </a:rPr>
            <a:t>Establecer el compromiso como un estándar general de atención</a:t>
          </a:r>
          <a:endParaRPr lang="en-US" sz="16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2388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23882" y="549949"/>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s-ES" sz="1600" b="1" kern="1200" dirty="0">
              <a:solidFill>
                <a:schemeClr val="tx1"/>
              </a:solidFill>
              <a:latin typeface="Calibri" panose="020F0502020204030204" pitchFamily="34" charset="0"/>
              <a:cs typeface="Calibri" panose="020F0502020204030204" pitchFamily="34" charset="0"/>
            </a:rPr>
            <a:t>Facilitar la comprensión de la importancia de las estrategias de compromiso</a:t>
          </a:r>
          <a:endParaRPr lang="en-US" sz="16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71316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713162" y="54994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3
</a:t>
          </a:r>
          <a:r>
            <a:rPr lang="es-ES" sz="1600" b="1" kern="1200" dirty="0">
              <a:latin typeface="Calibri" panose="020F0502020204030204" pitchFamily="34" charset="0"/>
              <a:cs typeface="Calibri" panose="020F0502020204030204" pitchFamily="34" charset="0"/>
            </a:rPr>
            <a:t>Describir cómo se pone en práctica el compromiso en todo el continuo de la atención</a:t>
          </a:r>
          <a:endParaRPr lang="en-US" sz="1600" b="1" kern="1200" dirty="0">
            <a:latin typeface="Calibri" panose="020F0502020204030204" pitchFamily="34" charset="0"/>
            <a:cs typeface="Calibri" panose="020F0502020204030204" pitchFamily="34" charset="0"/>
          </a:endParaRPr>
        </a:p>
      </dsp:txBody>
      <dsp:txXfrm>
        <a:off x="5782498" y="1551406"/>
        <a:ext cx="2554736" cy="2145978"/>
      </dsp:txXfrm>
    </dsp:sp>
    <dsp:sp modelId="{82EE2C17-F664-4616-8F76-97637F08E124}">
      <dsp:nvSpPr>
        <dsp:cNvPr id="0" name=""/>
        <dsp:cNvSpPr/>
      </dsp:nvSpPr>
      <dsp:spPr>
        <a:xfrm>
          <a:off x="652337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549949"/>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4
</a:t>
          </a:r>
          <a:r>
            <a:rPr lang="es-ES" sz="1600" b="1" kern="1200" dirty="0">
              <a:latin typeface="Calibri" panose="020F0502020204030204" pitchFamily="34" charset="0"/>
              <a:cs typeface="Calibri" panose="020F0502020204030204" pitchFamily="34" charset="0"/>
            </a:rPr>
            <a:t>Identificar formas de crear una cultura y un lenguaje de esperanza a través de estrategias de participación enfocadas</a:t>
          </a:r>
          <a:endParaRPr lang="en-US" sz="1600" b="1" kern="1200" dirty="0">
            <a:latin typeface="Calibri" panose="020F0502020204030204" pitchFamily="34" charset="0"/>
            <a:cs typeface="Calibri" panose="020F0502020204030204" pitchFamily="34" charset="0"/>
          </a:endParaRPr>
        </a:p>
      </dsp:txBody>
      <dsp:txXfrm>
        <a:off x="8592709" y="1551406"/>
        <a:ext cx="2691593" cy="2145978"/>
      </dsp:txXfrm>
    </dsp:sp>
    <dsp:sp modelId="{3CBA3CC0-D70A-4B98-9329-64604EDF25F0}">
      <dsp:nvSpPr>
        <dsp:cNvPr id="0" name=""/>
        <dsp:cNvSpPr/>
      </dsp:nvSpPr>
      <dsp:spPr>
        <a:xfrm>
          <a:off x="9402011"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02011" y="549949"/>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389"/>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7546" y="0"/>
          <a:ext cx="7720148" cy="18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En el marco de la recuperación, el </a:t>
          </a:r>
          <a:r>
            <a:rPr lang="es-ES" sz="2600" i="1" kern="1200" dirty="0">
              <a:solidFill>
                <a:schemeClr val="accent1"/>
              </a:solidFill>
              <a:latin typeface="Calibri" panose="020F0502020204030204" pitchFamily="34" charset="0"/>
              <a:cs typeface="Calibri" panose="020F0502020204030204" pitchFamily="34" charset="0"/>
            </a:rPr>
            <a:t>objetivo principal de los servicios de salud conductual es apoyar a las personas en su viaje hacia la salud general, el bienestar y la integración social.</a:t>
          </a:r>
          <a:r>
            <a:rPr lang="en-US" sz="2600" i="1" kern="1200" dirty="0">
              <a:solidFill>
                <a:schemeClr val="accent1"/>
              </a:solidFill>
              <a:latin typeface="Calibri" panose="020F0502020204030204" pitchFamily="34" charset="0"/>
              <a:cs typeface="Calibri" panose="020F0502020204030204" pitchFamily="34" charset="0"/>
            </a:rPr>
            <a:t> </a:t>
          </a:r>
          <a:br>
            <a:rPr lang="en-US" sz="2400" i="1" kern="1200" dirty="0">
              <a:solidFill>
                <a:schemeClr val="accent1"/>
              </a:solidFill>
            </a:rPr>
          </a:br>
          <a:endParaRPr lang="en-US" sz="2400" kern="1200" dirty="0">
            <a:solidFill>
              <a:schemeClr val="accent1"/>
            </a:solidFill>
          </a:endParaRPr>
        </a:p>
      </dsp:txBody>
      <dsp:txXfrm>
        <a:off x="7546" y="0"/>
        <a:ext cx="7720148" cy="1828560"/>
      </dsp:txXfrm>
    </dsp:sp>
    <dsp:sp modelId="{CD805B54-E4E3-4509-8169-BB8DA98DFBC5}">
      <dsp:nvSpPr>
        <dsp:cNvPr id="0" name=""/>
        <dsp:cNvSpPr/>
      </dsp:nvSpPr>
      <dsp:spPr>
        <a:xfrm>
          <a:off x="0" y="1828950"/>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DF2BD-43F4-4F2F-B5F1-CA544B020ABD}">
      <dsp:nvSpPr>
        <dsp:cNvPr id="0" name=""/>
        <dsp:cNvSpPr/>
      </dsp:nvSpPr>
      <dsp:spPr>
        <a:xfrm>
          <a:off x="0" y="1842258"/>
          <a:ext cx="7727695" cy="65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i="0" kern="1200" dirty="0">
              <a:latin typeface="Calibri" panose="020F0502020204030204" pitchFamily="34" charset="0"/>
              <a:cs typeface="Calibri" panose="020F0502020204030204" pitchFamily="34" charset="0"/>
            </a:rPr>
            <a:t>El compromiso no es una estrategia de </a:t>
          </a:r>
          <a:r>
            <a:rPr lang="en-US" sz="2600" i="1" kern="1200" dirty="0">
              <a:latin typeface="Calibri" panose="020F0502020204030204" pitchFamily="34" charset="0"/>
              <a:cs typeface="Calibri" panose="020F0502020204030204" pitchFamily="34" charset="0"/>
            </a:rPr>
            <a:t>“una sola </a:t>
          </a:r>
          <a:r>
            <a:rPr lang="en-US" sz="2600" i="1" kern="1200" dirty="0" err="1">
              <a:latin typeface="Calibri" panose="020F0502020204030204" pitchFamily="34" charset="0"/>
              <a:cs typeface="Calibri" panose="020F0502020204030204" pitchFamily="34" charset="0"/>
            </a:rPr>
            <a:t>vez</a:t>
          </a:r>
          <a:r>
            <a:rPr lang="en-US" sz="2600" i="1" kern="1200" dirty="0">
              <a:latin typeface="Calibri" panose="020F0502020204030204" pitchFamily="34" charset="0"/>
              <a:cs typeface="Calibri" panose="020F0502020204030204" pitchFamily="34" charset="0"/>
            </a:rPr>
            <a:t>”.</a:t>
          </a:r>
          <a:endParaRPr lang="en-US" sz="2600" i="0" kern="1200" dirty="0">
            <a:latin typeface="Calibri" panose="020F0502020204030204" pitchFamily="34" charset="0"/>
            <a:cs typeface="Calibri" panose="020F0502020204030204" pitchFamily="34" charset="0"/>
          </a:endParaRPr>
        </a:p>
      </dsp:txBody>
      <dsp:txXfrm>
        <a:off x="0" y="1842258"/>
        <a:ext cx="7727695" cy="655177"/>
      </dsp:txXfrm>
    </dsp:sp>
    <dsp:sp modelId="{1234B88A-10D8-415E-8BE9-5915190BC569}">
      <dsp:nvSpPr>
        <dsp:cNvPr id="0" name=""/>
        <dsp:cNvSpPr/>
      </dsp:nvSpPr>
      <dsp:spPr>
        <a:xfrm>
          <a:off x="0" y="2484128"/>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6A0CC-DFFF-4A73-A873-7ED6F13FF2E6}">
      <dsp:nvSpPr>
        <dsp:cNvPr id="0" name=""/>
        <dsp:cNvSpPr/>
      </dsp:nvSpPr>
      <dsp:spPr>
        <a:xfrm>
          <a:off x="0" y="2484128"/>
          <a:ext cx="7727695" cy="1573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i="0" kern="1200" dirty="0">
              <a:latin typeface="Calibri" panose="020F0502020204030204" pitchFamily="34" charset="0"/>
              <a:cs typeface="Calibri" panose="020F0502020204030204" pitchFamily="34" charset="0"/>
            </a:rPr>
            <a:t>El compromiso debe mantenerse en el tiempo y requiere </a:t>
          </a:r>
          <a:r>
            <a:rPr lang="es-ES" sz="2600" b="0" i="1" kern="1200" dirty="0">
              <a:solidFill>
                <a:schemeClr val="accent1"/>
              </a:solidFill>
              <a:latin typeface="Calibri" panose="020F0502020204030204" pitchFamily="34" charset="0"/>
              <a:cs typeface="Calibri" panose="020F0502020204030204" pitchFamily="34" charset="0"/>
            </a:rPr>
            <a:t>desarrollar relaciones respetuosas, honestas y colaborativas </a:t>
          </a:r>
          <a:r>
            <a:rPr lang="es-ES" sz="2600" kern="1200" dirty="0">
              <a:latin typeface="Calibri" panose="020F0502020204030204" pitchFamily="34" charset="0"/>
              <a:cs typeface="Calibri" panose="020F0502020204030204" pitchFamily="34" charset="0"/>
            </a:rPr>
            <a:t>con todas y cada una de las personas</a:t>
          </a:r>
          <a:r>
            <a:rPr lang="en-US" sz="2600" kern="1200" dirty="0">
              <a:latin typeface="Calibri" panose="020F0502020204030204" pitchFamily="34" charset="0"/>
              <a:cs typeface="Calibri" panose="020F0502020204030204" pitchFamily="34" charset="0"/>
            </a:rPr>
            <a:t>. </a:t>
          </a:r>
        </a:p>
      </dsp:txBody>
      <dsp:txXfrm>
        <a:off x="0" y="2484128"/>
        <a:ext cx="7727695" cy="1573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A36B-D207-4D9A-8EB7-25C6A4E38BF9}">
      <dsp:nvSpPr>
        <dsp:cNvPr id="0" name=""/>
        <dsp:cNvSpPr/>
      </dsp:nvSpPr>
      <dsp:spPr>
        <a:xfrm>
          <a:off x="0" y="0"/>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512124A-3D40-4715-ABA4-F9F11E939EB3}">
      <dsp:nvSpPr>
        <dsp:cNvPr id="0" name=""/>
        <dsp:cNvSpPr/>
      </dsp:nvSpPr>
      <dsp:spPr>
        <a:xfrm>
          <a:off x="0" y="0"/>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err="1">
              <a:solidFill>
                <a:schemeClr val="accent1"/>
              </a:solidFill>
              <a:latin typeface="Calibri" panose="020F0502020204030204" pitchFamily="34" charset="0"/>
              <a:cs typeface="Calibri" panose="020F0502020204030204" pitchFamily="34" charset="0"/>
            </a:rPr>
            <a:t>Integridad</a:t>
          </a:r>
          <a:r>
            <a:rPr lang="en-US" sz="2800" b="0" i="0" kern="1200" dirty="0">
              <a:latin typeface="Calibri" panose="020F0502020204030204" pitchFamily="34" charset="0"/>
              <a:cs typeface="Calibri" panose="020F0502020204030204" pitchFamily="34" charset="0"/>
            </a:rPr>
            <a:t> </a:t>
          </a:r>
          <a:r>
            <a:rPr lang="es-ES" sz="2800" kern="1200" dirty="0">
              <a:latin typeface="Calibri" panose="020F0502020204030204" pitchFamily="34" charset="0"/>
              <a:cs typeface="Calibri" panose="020F0502020204030204" pitchFamily="34" charset="0"/>
            </a:rPr>
            <a:t>en todos los niveles de tratamiento</a:t>
          </a:r>
          <a:endParaRPr lang="en-US" sz="2800" kern="1200" dirty="0">
            <a:latin typeface="Calibri" panose="020F0502020204030204" pitchFamily="34" charset="0"/>
            <a:cs typeface="Calibri" panose="020F0502020204030204" pitchFamily="34" charset="0"/>
          </a:endParaRPr>
        </a:p>
      </dsp:txBody>
      <dsp:txXfrm>
        <a:off x="0" y="0"/>
        <a:ext cx="8323912" cy="1083358"/>
      </dsp:txXfrm>
    </dsp:sp>
    <dsp:sp modelId="{4E01F098-89ED-433F-97C2-C998CEDBCD34}">
      <dsp:nvSpPr>
        <dsp:cNvPr id="0" name=""/>
        <dsp:cNvSpPr/>
      </dsp:nvSpPr>
      <dsp:spPr>
        <a:xfrm>
          <a:off x="0" y="1083358"/>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1057B7C-F6E8-404D-AD25-7206C074FC4E}">
      <dsp:nvSpPr>
        <dsp:cNvPr id="0" name=""/>
        <dsp:cNvSpPr/>
      </dsp:nvSpPr>
      <dsp:spPr>
        <a:xfrm>
          <a:off x="0" y="1083358"/>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Compromiso</a:t>
          </a:r>
          <a:r>
            <a:rPr lang="en-US" sz="2800" b="0" i="0" kern="1200" dirty="0">
              <a:latin typeface="Calibri" panose="020F0502020204030204" pitchFamily="34" charset="0"/>
              <a:cs typeface="Calibri" panose="020F0502020204030204" pitchFamily="34" charset="0"/>
            </a:rPr>
            <a:t> </a:t>
          </a:r>
          <a:r>
            <a:rPr lang="es-ES" sz="2800" b="0" i="0" kern="1200" dirty="0">
              <a:latin typeface="Calibri" panose="020F0502020204030204" pitchFamily="34" charset="0"/>
              <a:cs typeface="Calibri" panose="020F0502020204030204" pitchFamily="34" charset="0"/>
            </a:rPr>
            <a:t>a relaciones a largo plazo</a:t>
          </a:r>
          <a:endParaRPr lang="en-US" sz="2800" kern="1200" dirty="0">
            <a:latin typeface="Calibri" panose="020F0502020204030204" pitchFamily="34" charset="0"/>
            <a:cs typeface="Calibri" panose="020F0502020204030204" pitchFamily="34" charset="0"/>
          </a:endParaRPr>
        </a:p>
      </dsp:txBody>
      <dsp:txXfrm>
        <a:off x="0" y="1083358"/>
        <a:ext cx="8323912" cy="1083358"/>
      </dsp:txXfrm>
    </dsp:sp>
    <dsp:sp modelId="{661F5A0A-EABB-41F2-9D55-1E98B17419D0}">
      <dsp:nvSpPr>
        <dsp:cNvPr id="0" name=""/>
        <dsp:cNvSpPr/>
      </dsp:nvSpPr>
      <dsp:spPr>
        <a:xfrm>
          <a:off x="0" y="2166717"/>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A12F137-6666-416D-87A8-9291C36A7D6A}">
      <dsp:nvSpPr>
        <dsp:cNvPr id="0" name=""/>
        <dsp:cNvSpPr/>
      </dsp:nvSpPr>
      <dsp:spPr>
        <a:xfrm>
          <a:off x="0" y="2166717"/>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accent1"/>
              </a:solidFill>
              <a:latin typeface="Calibri" panose="020F0502020204030204" pitchFamily="34" charset="0"/>
              <a:cs typeface="Calibri" panose="020F0502020204030204" pitchFamily="34" charset="0"/>
            </a:rPr>
            <a:t>Respeto</a:t>
          </a:r>
          <a:r>
            <a:rPr lang="en-US" sz="2800" kern="1200" dirty="0">
              <a:latin typeface="Calibri" panose="020F0502020204030204" pitchFamily="34" charset="0"/>
              <a:cs typeface="Calibri" panose="020F0502020204030204" pitchFamily="34" charset="0"/>
            </a:rPr>
            <a:t> por la </a:t>
          </a:r>
          <a:r>
            <a:rPr lang="en-US" sz="2800" kern="1200" dirty="0" err="1">
              <a:latin typeface="Calibri" panose="020F0502020204030204" pitchFamily="34" charset="0"/>
              <a:cs typeface="Calibri" panose="020F0502020204030204" pitchFamily="34" charset="0"/>
            </a:rPr>
            <a:t>diversidad</a:t>
          </a:r>
          <a:endParaRPr lang="en-US" sz="2800" kern="1200" dirty="0">
            <a:latin typeface="Calibri" panose="020F0502020204030204" pitchFamily="34" charset="0"/>
            <a:cs typeface="Calibri" panose="020F0502020204030204" pitchFamily="34" charset="0"/>
          </a:endParaRPr>
        </a:p>
      </dsp:txBody>
      <dsp:txXfrm>
        <a:off x="0" y="2166717"/>
        <a:ext cx="8323912" cy="1083358"/>
      </dsp:txXfrm>
    </dsp:sp>
    <dsp:sp modelId="{D2CAEAF5-5FE2-4E65-BA72-7D33D8DA45C9}">
      <dsp:nvSpPr>
        <dsp:cNvPr id="0" name=""/>
        <dsp:cNvSpPr/>
      </dsp:nvSpPr>
      <dsp:spPr>
        <a:xfrm>
          <a:off x="0" y="3250076"/>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7D35F26-97C8-4AC6-8CA5-CAE3AC35D4AA}">
      <dsp:nvSpPr>
        <dsp:cNvPr id="0" name=""/>
        <dsp:cNvSpPr/>
      </dsp:nvSpPr>
      <dsp:spPr>
        <a:xfrm>
          <a:off x="0" y="3250076"/>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accent1"/>
              </a:solidFill>
              <a:latin typeface="Calibri" panose="020F0502020204030204" pitchFamily="34" charset="0"/>
              <a:cs typeface="Calibri" panose="020F0502020204030204" pitchFamily="34" charset="0"/>
            </a:rPr>
            <a:t>Igualdad</a:t>
          </a:r>
          <a:r>
            <a:rPr lang="en-US" sz="2800" kern="1200" dirty="0">
              <a:latin typeface="Calibri" panose="020F0502020204030204" pitchFamily="34" charset="0"/>
              <a:cs typeface="Calibri" panose="020F0502020204030204" pitchFamily="34" charset="0"/>
            </a:rPr>
            <a:t> </a:t>
          </a:r>
          <a:r>
            <a:rPr lang="es-ES" sz="2800" kern="1200" dirty="0">
              <a:latin typeface="Calibri" panose="020F0502020204030204" pitchFamily="34" charset="0"/>
              <a:cs typeface="Calibri" panose="020F0502020204030204" pitchFamily="34" charset="0"/>
            </a:rPr>
            <a:t>en la toma de decisiones y la elección</a:t>
          </a:r>
          <a:endParaRPr lang="en-US" sz="2800" kern="1200" dirty="0">
            <a:latin typeface="Calibri" panose="020F0502020204030204" pitchFamily="34" charset="0"/>
            <a:cs typeface="Calibri" panose="020F0502020204030204" pitchFamily="34" charset="0"/>
          </a:endParaRPr>
        </a:p>
      </dsp:txBody>
      <dsp:txXfrm>
        <a:off x="0" y="3250076"/>
        <a:ext cx="8323912" cy="1083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F5450-CD91-4A3A-99D0-3052F3BF2BCF}">
      <dsp:nvSpPr>
        <dsp:cNvPr id="0" name=""/>
        <dsp:cNvSpPr/>
      </dsp:nvSpPr>
      <dsp:spPr>
        <a:xfrm>
          <a:off x="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Establecer una relación personalizada con el individuo</a:t>
          </a:r>
          <a:endParaRPr lang="en-US" sz="2400" kern="1200" dirty="0">
            <a:latin typeface="Calibri" panose="020F0502020204030204" pitchFamily="34" charset="0"/>
            <a:cs typeface="Calibri" panose="020F0502020204030204" pitchFamily="34" charset="0"/>
          </a:endParaRPr>
        </a:p>
      </dsp:txBody>
      <dsp:txXfrm>
        <a:off x="0" y="1510632"/>
        <a:ext cx="3446754" cy="2385208"/>
      </dsp:txXfrm>
    </dsp:sp>
    <dsp:sp modelId="{FD5DAB97-008B-4A72-A9CB-B3EEBD930554}">
      <dsp:nvSpPr>
        <dsp:cNvPr id="0" name=""/>
        <dsp:cNvSpPr/>
      </dsp:nvSpPr>
      <dsp:spPr>
        <a:xfrm>
          <a:off x="112707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1728" y="572187"/>
        <a:ext cx="843298" cy="843298"/>
      </dsp:txXfrm>
    </dsp:sp>
    <dsp:sp modelId="{825A6391-4EF6-4168-B4D4-4156AC611835}">
      <dsp:nvSpPr>
        <dsp:cNvPr id="0" name=""/>
        <dsp:cNvSpPr/>
      </dsp:nvSpPr>
      <dsp:spPr>
        <a:xfrm>
          <a:off x="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5D41C-BEAA-43A4-9D41-E2AC42BCB92C}">
      <dsp:nvSpPr>
        <dsp:cNvPr id="0" name=""/>
        <dsp:cNvSpPr/>
      </dsp:nvSpPr>
      <dsp:spPr>
        <a:xfrm>
          <a:off x="379143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Mantener esta relación a lo largo de su viaje de recuperación
</a:t>
          </a:r>
          <a:endParaRPr lang="en-US" sz="2400" kern="1200" dirty="0">
            <a:latin typeface="Calibri" panose="020F0502020204030204" pitchFamily="34" charset="0"/>
            <a:cs typeface="Calibri" panose="020F0502020204030204" pitchFamily="34" charset="0"/>
          </a:endParaRPr>
        </a:p>
      </dsp:txBody>
      <dsp:txXfrm>
        <a:off x="3791430" y="1510632"/>
        <a:ext cx="3446754" cy="2385208"/>
      </dsp:txXfrm>
    </dsp:sp>
    <dsp:sp modelId="{ADBA0B33-D4B6-4839-BEE7-F0720E336869}">
      <dsp:nvSpPr>
        <dsp:cNvPr id="0" name=""/>
        <dsp:cNvSpPr/>
      </dsp:nvSpPr>
      <dsp:spPr>
        <a:xfrm>
          <a:off x="491850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93158" y="572187"/>
        <a:ext cx="843298" cy="843298"/>
      </dsp:txXfrm>
    </dsp:sp>
    <dsp:sp modelId="{2DC16A48-994D-4157-A540-3050021E1C59}">
      <dsp:nvSpPr>
        <dsp:cNvPr id="0" name=""/>
        <dsp:cNvSpPr/>
      </dsp:nvSpPr>
      <dsp:spPr>
        <a:xfrm>
          <a:off x="379143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0E61D-A63C-4D52-9ABF-DD88801B8090}">
      <dsp:nvSpPr>
        <dsp:cNvPr id="0" name=""/>
        <dsp:cNvSpPr/>
      </dsp:nvSpPr>
      <dsp:spPr>
        <a:xfrm>
          <a:off x="758286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Centrarse en las necesidades únicas y diversas del individuo
</a:t>
          </a:r>
          <a:endParaRPr lang="en-US" sz="2400" kern="1200" dirty="0">
            <a:latin typeface="Calibri" panose="020F0502020204030204" pitchFamily="34" charset="0"/>
            <a:cs typeface="Calibri" panose="020F0502020204030204" pitchFamily="34" charset="0"/>
          </a:endParaRPr>
        </a:p>
      </dsp:txBody>
      <dsp:txXfrm>
        <a:off x="7582860" y="1510632"/>
        <a:ext cx="3446754" cy="2385208"/>
      </dsp:txXfrm>
    </dsp:sp>
    <dsp:sp modelId="{497CE43F-67C8-4C2D-AB19-C1A67C2F67F4}">
      <dsp:nvSpPr>
        <dsp:cNvPr id="0" name=""/>
        <dsp:cNvSpPr/>
      </dsp:nvSpPr>
      <dsp:spPr>
        <a:xfrm>
          <a:off x="870993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84588" y="572187"/>
        <a:ext cx="843298" cy="843298"/>
      </dsp:txXfrm>
    </dsp:sp>
    <dsp:sp modelId="{1E7926F9-6F6A-4001-892E-28D6ACD12232}">
      <dsp:nvSpPr>
        <dsp:cNvPr id="0" name=""/>
        <dsp:cNvSpPr/>
      </dsp:nvSpPr>
      <dsp:spPr>
        <a:xfrm>
          <a:off x="758286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201A2-5409-45E5-85A9-960BD1DC7A52}">
      <dsp:nvSpPr>
        <dsp:cNvPr id="0" name=""/>
        <dsp:cNvSpPr/>
      </dsp:nvSpPr>
      <dsp:spPr>
        <a:xfrm>
          <a:off x="0" y="47258"/>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A6577-EC0A-4D76-A014-829077AE2E77}">
      <dsp:nvSpPr>
        <dsp:cNvPr id="0" name=""/>
        <dsp:cNvSpPr/>
      </dsp:nvSpPr>
      <dsp:spPr>
        <a:xfrm>
          <a:off x="227575" y="201679"/>
          <a:ext cx="414177" cy="413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42342-F1FF-42F4-B6A6-61256B136A12}">
      <dsp:nvSpPr>
        <dsp:cNvPr id="0" name=""/>
        <dsp:cNvSpPr/>
      </dsp:nvSpPr>
      <dsp:spPr>
        <a:xfrm>
          <a:off x="869328" y="32408"/>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Es </a:t>
          </a:r>
          <a:r>
            <a:rPr lang="en-US" sz="2400" u="sng" kern="1200" dirty="0">
              <a:latin typeface="Calibri" panose="020F0502020204030204" pitchFamily="34" charset="0"/>
              <a:cs typeface="Calibri" panose="020F0502020204030204" pitchFamily="34" charset="0"/>
            </a:rPr>
            <a:t>un </a:t>
          </a:r>
          <a:r>
            <a:rPr lang="en-US" sz="2400" u="sng" kern="1200" dirty="0" err="1">
              <a:latin typeface="Calibri" panose="020F0502020204030204" pitchFamily="34" charset="0"/>
              <a:cs typeface="Calibri" panose="020F0502020204030204" pitchFamily="34" charset="0"/>
            </a:rPr>
            <a:t>proceso</a:t>
          </a:r>
          <a:r>
            <a:rPr lang="en-US" sz="2400" u="sng" kern="1200" dirty="0">
              <a:latin typeface="Calibri" panose="020F0502020204030204" pitchFamily="34" charset="0"/>
              <a:cs typeface="Calibri" panose="020F0502020204030204" pitchFamily="34" charset="0"/>
            </a:rPr>
            <a:t> continuo. </a:t>
          </a:r>
          <a:endParaRPr lang="en-US" sz="2400" kern="1200" dirty="0">
            <a:latin typeface="Calibri" panose="020F0502020204030204" pitchFamily="34" charset="0"/>
            <a:cs typeface="Calibri" panose="020F0502020204030204" pitchFamily="34" charset="0"/>
          </a:endParaRPr>
        </a:p>
      </dsp:txBody>
      <dsp:txXfrm>
        <a:off x="869328" y="32408"/>
        <a:ext cx="10133955" cy="799335"/>
      </dsp:txXfrm>
    </dsp:sp>
    <dsp:sp modelId="{2C55F81D-C94C-4DD4-815E-CEDC260FE30E}">
      <dsp:nvSpPr>
        <dsp:cNvPr id="0" name=""/>
        <dsp:cNvSpPr/>
      </dsp:nvSpPr>
      <dsp:spPr>
        <a:xfrm>
          <a:off x="0" y="1110765"/>
          <a:ext cx="11029615" cy="913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0F1DF-5E4E-47F0-8758-0D8218FD2390}">
      <dsp:nvSpPr>
        <dsp:cNvPr id="0" name=""/>
        <dsp:cNvSpPr/>
      </dsp:nvSpPr>
      <dsp:spPr>
        <a:xfrm>
          <a:off x="227575" y="1281202"/>
          <a:ext cx="414177" cy="413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4AC2EC-C1EA-406A-BDB5-67D7BEFFE7D9}">
      <dsp:nvSpPr>
        <dsp:cNvPr id="0" name=""/>
        <dsp:cNvSpPr/>
      </dsp:nvSpPr>
      <dsp:spPr>
        <a:xfrm>
          <a:off x="869328" y="1117950"/>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El </a:t>
          </a:r>
          <a:r>
            <a:rPr lang="en-US" sz="2400" kern="1200" dirty="0" err="1">
              <a:latin typeface="Calibri" panose="020F0502020204030204" pitchFamily="34" charset="0"/>
              <a:cs typeface="Calibri" panose="020F0502020204030204" pitchFamily="34" charset="0"/>
            </a:rPr>
            <a:t>proceso</a:t>
          </a:r>
          <a:r>
            <a:rPr lang="en-US" sz="2400" kern="1200" dirty="0">
              <a:latin typeface="Calibri" panose="020F0502020204030204" pitchFamily="34" charset="0"/>
              <a:cs typeface="Calibri" panose="020F0502020204030204" pitchFamily="34" charset="0"/>
            </a:rPr>
            <a:t> es incremental.</a:t>
          </a:r>
        </a:p>
      </dsp:txBody>
      <dsp:txXfrm>
        <a:off x="869328" y="1117950"/>
        <a:ext cx="10133955" cy="799335"/>
      </dsp:txXfrm>
    </dsp:sp>
    <dsp:sp modelId="{A9A64E07-DDE7-4074-930F-7307ABD48C65}">
      <dsp:nvSpPr>
        <dsp:cNvPr id="0" name=""/>
        <dsp:cNvSpPr/>
      </dsp:nvSpPr>
      <dsp:spPr>
        <a:xfrm>
          <a:off x="0" y="2171917"/>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84AC2-0477-4E46-9645-0A48EA99590D}">
      <dsp:nvSpPr>
        <dsp:cNvPr id="0" name=""/>
        <dsp:cNvSpPr/>
      </dsp:nvSpPr>
      <dsp:spPr>
        <a:xfrm>
          <a:off x="227575" y="2313706"/>
          <a:ext cx="414177" cy="413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A336EC-286D-4603-A8D9-0284C51EFF82}">
      <dsp:nvSpPr>
        <dsp:cNvPr id="0" name=""/>
        <dsp:cNvSpPr/>
      </dsp:nvSpPr>
      <dsp:spPr>
        <a:xfrm>
          <a:off x="869328" y="2144435"/>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El proceso está respaldado por la estructura de políticas que apoyan una cultura organizacional orientada a la recuperación.</a:t>
          </a:r>
          <a:r>
            <a:rPr lang="en-US" sz="2400" kern="1200" dirty="0">
              <a:latin typeface="Calibri" panose="020F0502020204030204" pitchFamily="34" charset="0"/>
              <a:cs typeface="Calibri" panose="020F0502020204030204" pitchFamily="34" charset="0"/>
            </a:rPr>
            <a:t>.</a:t>
          </a:r>
        </a:p>
      </dsp:txBody>
      <dsp:txXfrm>
        <a:off x="869328" y="2144435"/>
        <a:ext cx="10133955" cy="799335"/>
      </dsp:txXfrm>
    </dsp:sp>
    <dsp:sp modelId="{FE5DE07D-9A43-46AA-A81F-395959D56B39}">
      <dsp:nvSpPr>
        <dsp:cNvPr id="0" name=""/>
        <dsp:cNvSpPr/>
      </dsp:nvSpPr>
      <dsp:spPr>
        <a:xfrm>
          <a:off x="0" y="3151962"/>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5C89E-A149-42A9-B0A3-C64DD547F1ED}">
      <dsp:nvSpPr>
        <dsp:cNvPr id="0" name=""/>
        <dsp:cNvSpPr/>
      </dsp:nvSpPr>
      <dsp:spPr>
        <a:xfrm>
          <a:off x="227575" y="3312875"/>
          <a:ext cx="414177" cy="413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3AB917-B556-4E81-BE4D-43F5E170C479}">
      <dsp:nvSpPr>
        <dsp:cNvPr id="0" name=""/>
        <dsp:cNvSpPr/>
      </dsp:nvSpPr>
      <dsp:spPr>
        <a:xfrm>
          <a:off x="869328" y="3143604"/>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Es inclusivo y necesario para las prácticas de servicio (HOPE) que operacionalizan los principios orientados a la recuperación (CONNECT).</a:t>
          </a:r>
          <a:endParaRPr lang="en-US" sz="2400" kern="1200" dirty="0">
            <a:latin typeface="Calibri" panose="020F0502020204030204" pitchFamily="34" charset="0"/>
            <a:cs typeface="Calibri" panose="020F0502020204030204" pitchFamily="34" charset="0"/>
          </a:endParaRPr>
        </a:p>
      </dsp:txBody>
      <dsp:txXfrm>
        <a:off x="869328" y="3143604"/>
        <a:ext cx="10133955" cy="799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ADBB6-287D-4C9C-9E24-E91B1B21BFCE}">
      <dsp:nvSpPr>
        <dsp:cNvPr id="0" name=""/>
        <dsp:cNvSpPr/>
      </dsp:nvSpPr>
      <dsp:spPr>
        <a:xfrm>
          <a:off x="3163334" y="215381"/>
          <a:ext cx="798134" cy="79813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E6C472-4AC4-4195-A9CC-48D8E2F56A8C}">
      <dsp:nvSpPr>
        <dsp:cNvPr id="0" name=""/>
        <dsp:cNvSpPr/>
      </dsp:nvSpPr>
      <dsp:spPr>
        <a:xfrm>
          <a:off x="2675585" y="1592843"/>
          <a:ext cx="1773632" cy="248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err="1">
              <a:latin typeface="Calibri" panose="020F0502020204030204" pitchFamily="34" charset="0"/>
              <a:cs typeface="Calibri" panose="020F0502020204030204" pitchFamily="34" charset="0"/>
            </a:rPr>
            <a:t>Convocatorias</a:t>
          </a:r>
          <a:r>
            <a:rPr lang="en-US" sz="2000" kern="1200" dirty="0">
              <a:latin typeface="Calibri" panose="020F0502020204030204" pitchFamily="34" charset="0"/>
              <a:cs typeface="Calibri" panose="020F0502020204030204" pitchFamily="34" charset="0"/>
            </a:rPr>
            <a:t>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apertura</a:t>
          </a:r>
          <a:r>
            <a:rPr lang="en-US" sz="2000" b="1" i="1" kern="1200" dirty="0">
              <a:solidFill>
                <a:schemeClr val="accent1">
                  <a:lumMod val="75000"/>
                </a:schemeClr>
              </a:solidFill>
              <a:latin typeface="Calibri" panose="020F0502020204030204" pitchFamily="34" charset="0"/>
              <a:cs typeface="Calibri" panose="020F0502020204030204" pitchFamily="34" charset="0"/>
            </a:rPr>
            <a:t> mental y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flexibilidad</a:t>
          </a:r>
          <a:r>
            <a:rPr lang="en-US" sz="2000" b="1" i="1" kern="1200" dirty="0">
              <a:solidFill>
                <a:schemeClr val="accent1">
                  <a:lumMod val="75000"/>
                </a:schemeClr>
              </a:solidFill>
              <a:latin typeface="Calibri" panose="020F0502020204030204" pitchFamily="34" charset="0"/>
              <a:cs typeface="Calibri" panose="020F0502020204030204" pitchFamily="34" charset="0"/>
            </a:rPr>
            <a:t> </a:t>
          </a:r>
          <a:r>
            <a:rPr lang="es-ES" sz="2000" kern="1200" dirty="0">
              <a:latin typeface="Calibri" panose="020F0502020204030204" pitchFamily="34" charset="0"/>
              <a:cs typeface="Calibri" panose="020F0502020204030204" pitchFamily="34" charset="0"/>
            </a:rPr>
            <a:t>sobre una estructura cambiante y la prestación de atención</a:t>
          </a:r>
          <a:endParaRPr lang="en-US" sz="2000" kern="1200" dirty="0">
            <a:latin typeface="Calibri" panose="020F0502020204030204" pitchFamily="34" charset="0"/>
            <a:cs typeface="Calibri" panose="020F0502020204030204" pitchFamily="34" charset="0"/>
          </a:endParaRPr>
        </a:p>
      </dsp:txBody>
      <dsp:txXfrm>
        <a:off x="2675585" y="1592843"/>
        <a:ext cx="1773632" cy="2483085"/>
      </dsp:txXfrm>
    </dsp:sp>
    <dsp:sp modelId="{5371A0BD-A3A0-4772-9E17-739E22FDF072}">
      <dsp:nvSpPr>
        <dsp:cNvPr id="0" name=""/>
        <dsp:cNvSpPr/>
      </dsp:nvSpPr>
      <dsp:spPr>
        <a:xfrm>
          <a:off x="5247352" y="215381"/>
          <a:ext cx="798134" cy="7981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7ABF7E-45A0-43C8-B4FB-8E126D4CE492}">
      <dsp:nvSpPr>
        <dsp:cNvPr id="0" name=""/>
        <dsp:cNvSpPr/>
      </dsp:nvSpPr>
      <dsp:spPr>
        <a:xfrm>
          <a:off x="4759603" y="1592843"/>
          <a:ext cx="1773632" cy="248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Requiere que los proveedores de servicios también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sentirse</a:t>
          </a:r>
          <a:r>
            <a:rPr lang="en-US" sz="2000" b="1" i="1" kern="1200" dirty="0">
              <a:solidFill>
                <a:schemeClr val="accent1">
                  <a:lumMod val="75000"/>
                </a:schemeClr>
              </a:solidFill>
              <a:latin typeface="Calibri" panose="020F0502020204030204" pitchFamily="34" charset="0"/>
              <a:cs typeface="Calibri" panose="020F0502020204030204" pitchFamily="34" charset="0"/>
            </a:rPr>
            <a:t>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comprometido</a:t>
          </a:r>
          <a:r>
            <a:rPr lang="en-US" sz="2000" b="1" kern="1200" dirty="0">
              <a:latin typeface="Calibri" panose="020F0502020204030204" pitchFamily="34" charset="0"/>
              <a:cs typeface="Calibri" panose="020F0502020204030204" pitchFamily="34" charset="0"/>
            </a:rPr>
            <a:t> </a:t>
          </a:r>
          <a:r>
            <a:rPr lang="es-ES" sz="2000" kern="1200" dirty="0">
              <a:latin typeface="Calibri" panose="020F0502020204030204" pitchFamily="34" charset="0"/>
              <a:cs typeface="Calibri" panose="020F0502020204030204" pitchFamily="34" charset="0"/>
            </a:rPr>
            <a:t>con el trabajo que están haciendo </a:t>
          </a:r>
          <a:endParaRPr lang="en-US" sz="2000" kern="1200" dirty="0">
            <a:latin typeface="Calibri" panose="020F0502020204030204" pitchFamily="34" charset="0"/>
            <a:cs typeface="Calibri" panose="020F0502020204030204" pitchFamily="34" charset="0"/>
          </a:endParaRPr>
        </a:p>
      </dsp:txBody>
      <dsp:txXfrm>
        <a:off x="4759603" y="1592843"/>
        <a:ext cx="1773632" cy="2483085"/>
      </dsp:txXfrm>
    </dsp:sp>
    <dsp:sp modelId="{F98E3C8A-52F5-4F6F-B546-C78EABCA3B34}">
      <dsp:nvSpPr>
        <dsp:cNvPr id="0" name=""/>
        <dsp:cNvSpPr/>
      </dsp:nvSpPr>
      <dsp:spPr>
        <a:xfrm>
          <a:off x="7331371" y="215381"/>
          <a:ext cx="798134" cy="7981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DEC4B-20E9-4768-A838-E80AF8A96E36}">
      <dsp:nvSpPr>
        <dsp:cNvPr id="0" name=""/>
        <dsp:cNvSpPr/>
      </dsp:nvSpPr>
      <dsp:spPr>
        <a:xfrm>
          <a:off x="6843622" y="1592843"/>
          <a:ext cx="1773632" cy="248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kern="1200" dirty="0">
              <a:latin typeface="Calibri" panose="020F0502020204030204" pitchFamily="34" charset="0"/>
              <a:cs typeface="Calibri" panose="020F0502020204030204" pitchFamily="34" charset="0"/>
            </a:rPr>
            <a:t>Se centra en una variedad de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métodos</a:t>
          </a:r>
          <a:r>
            <a:rPr lang="en-US" sz="2000" b="1" i="1" kern="1200" dirty="0">
              <a:solidFill>
                <a:schemeClr val="accent1">
                  <a:lumMod val="75000"/>
                </a:schemeClr>
              </a:solidFill>
              <a:latin typeface="Calibri" panose="020F0502020204030204" pitchFamily="34" charset="0"/>
              <a:cs typeface="Calibri" panose="020F0502020204030204" pitchFamily="34" charset="0"/>
            </a:rPr>
            <a:t> y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herramientas</a:t>
          </a:r>
          <a:r>
            <a:rPr lang="en-US" sz="2000" b="1" i="1" kern="1200" dirty="0">
              <a:solidFill>
                <a:schemeClr val="accent1">
                  <a:lumMod val="75000"/>
                </a:schemeClr>
              </a:solidFill>
              <a:latin typeface="Calibri" panose="020F0502020204030204" pitchFamily="34" charset="0"/>
              <a:cs typeface="Calibri" panose="020F0502020204030204" pitchFamily="34" charset="0"/>
            </a:rPr>
            <a:t> </a:t>
          </a:r>
          <a:r>
            <a:rPr lang="en-US" sz="2000" b="1" i="1" kern="1200" dirty="0" err="1">
              <a:solidFill>
                <a:schemeClr val="accent1">
                  <a:lumMod val="75000"/>
                </a:schemeClr>
              </a:solidFill>
              <a:latin typeface="Calibri" panose="020F0502020204030204" pitchFamily="34" charset="0"/>
              <a:cs typeface="Calibri" panose="020F0502020204030204" pitchFamily="34" charset="0"/>
            </a:rPr>
            <a:t>prácticas</a:t>
          </a:r>
          <a:endParaRPr lang="en-US" sz="2000" b="1" i="1" kern="1200" dirty="0">
            <a:solidFill>
              <a:schemeClr val="accent1">
                <a:lumMod val="75000"/>
              </a:schemeClr>
            </a:solidFill>
            <a:latin typeface="Calibri" panose="020F0502020204030204" pitchFamily="34" charset="0"/>
            <a:cs typeface="Calibri" panose="020F0502020204030204" pitchFamily="34" charset="0"/>
          </a:endParaRPr>
        </a:p>
      </dsp:txBody>
      <dsp:txXfrm>
        <a:off x="6843622" y="1592843"/>
        <a:ext cx="1773632" cy="24830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73B64A"/>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77800" rIns="150222"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Calibri" panose="020F0502020204030204" pitchFamily="34" charset="0"/>
              <a:cs typeface="Calibri" panose="020F0502020204030204" pitchFamily="34" charset="0"/>
            </a:rPr>
            <a:t>Identificar</a:t>
          </a:r>
          <a:endParaRPr lang="en-US" sz="2500" kern="1200" dirty="0">
            <a:latin typeface="Calibri" panose="020F0502020204030204" pitchFamily="34" charset="0"/>
            <a:cs typeface="Calibri" panose="020F0502020204030204" pitchFamily="34" charset="0"/>
          </a:endParaRPr>
        </a:p>
      </dsp:txBody>
      <dsp:txXfrm>
        <a:off x="0" y="5068048"/>
        <a:ext cx="2112232" cy="831455"/>
      </dsp:txXfrm>
    </dsp:sp>
    <dsp:sp modelId="{F937EAF4-134B-448F-928B-51F8F6399B6C}">
      <dsp:nvSpPr>
        <dsp:cNvPr id="0" name=""/>
        <dsp:cNvSpPr/>
      </dsp:nvSpPr>
      <dsp:spPr>
        <a:xfrm>
          <a:off x="2112232" y="5068048"/>
          <a:ext cx="6336697" cy="831455"/>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Identificar las áreas de servicio que surgen de los valores y preferencias de la persona</a:t>
          </a:r>
          <a:r>
            <a:rPr lang="en-US" sz="1600" kern="1200" dirty="0">
              <a:latin typeface="Calibri" panose="020F0502020204030204" pitchFamily="34" charset="0"/>
              <a:cs typeface="Calibri" panose="020F0502020204030204" pitchFamily="34" charset="0"/>
            </a:rPr>
            <a:t>. </a:t>
          </a:r>
        </a:p>
      </dsp:txBody>
      <dsp:txXfrm>
        <a:off x="2112232" y="5068048"/>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9ACA7C"/>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77800" rIns="150222"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Calibri" panose="020F0502020204030204" pitchFamily="34" charset="0"/>
              <a:cs typeface="Calibri" panose="020F0502020204030204" pitchFamily="34" charset="0"/>
            </a:rPr>
            <a:t>Construir</a:t>
          </a:r>
          <a:endParaRPr lang="en-US" sz="2500" kern="1200" dirty="0">
            <a:latin typeface="Calibri" panose="020F0502020204030204" pitchFamily="34" charset="0"/>
            <a:cs typeface="Calibri" panose="020F0502020204030204" pitchFamily="34" charset="0"/>
          </a:endParaRP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Construir una alianza a través de la empatía, la confianza, la flexibilidad, la autenticidad, la atención, la habilidad y el respeto.</a:t>
          </a:r>
          <a:endParaRPr lang="en-US" sz="1600" kern="1200" dirty="0">
            <a:latin typeface="Calibri" panose="020F0502020204030204" pitchFamily="34" charset="0"/>
            <a:cs typeface="Calibri" panose="020F0502020204030204" pitchFamily="34" charset="0"/>
          </a:endParaRP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AAD39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77800" rIns="150222"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Calibri" panose="020F0502020204030204" pitchFamily="34" charset="0"/>
              <a:cs typeface="Calibri" panose="020F0502020204030204" pitchFamily="34" charset="0"/>
            </a:rPr>
            <a:t>Explicar</a:t>
          </a:r>
          <a:endParaRPr lang="en-US" sz="2500" kern="1200" dirty="0">
            <a:latin typeface="Calibri" panose="020F0502020204030204" pitchFamily="34" charset="0"/>
            <a:cs typeface="Calibri" panose="020F0502020204030204" pitchFamily="34" charset="0"/>
          </a:endParaRP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Explique claramente a la persona lo que puede esperar en la primera cita</a:t>
          </a:r>
          <a:r>
            <a:rPr lang="en-US" sz="1600" kern="1200" dirty="0">
              <a:latin typeface="Calibri" panose="020F0502020204030204" pitchFamily="34" charset="0"/>
              <a:cs typeface="Calibri" panose="020F0502020204030204" pitchFamily="34" charset="0"/>
            </a:rPr>
            <a:t>.</a:t>
          </a: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CFE5C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77800" rIns="150222"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Calibri" panose="020F0502020204030204" pitchFamily="34" charset="0"/>
              <a:cs typeface="Calibri" panose="020F0502020204030204" pitchFamily="34" charset="0"/>
            </a:rPr>
            <a:t>Sé</a:t>
          </a:r>
          <a:r>
            <a:rPr lang="en-US" sz="2500" kern="1200" dirty="0">
              <a:latin typeface="Calibri" panose="020F0502020204030204" pitchFamily="34" charset="0"/>
              <a:cs typeface="Calibri" panose="020F0502020204030204" pitchFamily="34" charset="0"/>
            </a:rPr>
            <a:t> </a:t>
          </a:r>
          <a:r>
            <a:rPr lang="en-US" sz="2500" kern="1200" dirty="0" err="1">
              <a:latin typeface="Calibri" panose="020F0502020204030204" pitchFamily="34" charset="0"/>
              <a:cs typeface="Calibri" panose="020F0502020204030204" pitchFamily="34" charset="0"/>
            </a:rPr>
            <a:t>deliberado</a:t>
          </a:r>
          <a:endParaRPr lang="en-US" sz="2500" kern="1200" dirty="0">
            <a:latin typeface="Calibri" panose="020F0502020204030204" pitchFamily="34" charset="0"/>
            <a:cs typeface="Calibri" panose="020F0502020204030204" pitchFamily="34" charset="0"/>
          </a:endParaRP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Ser deliberado y sistemático en el uso de enfoques de bienvenida</a:t>
          </a:r>
          <a:r>
            <a:rPr lang="en-US" sz="1500" kern="1200" dirty="0">
              <a:latin typeface="Calibri" panose="020F0502020204030204" pitchFamily="34" charset="0"/>
              <a:cs typeface="Calibri" panose="020F0502020204030204" pitchFamily="34" charset="0"/>
            </a:rPr>
            <a:t>.</a:t>
          </a: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2">
            <a:lumMod val="20000"/>
            <a:lumOff val="8000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77800" rIns="150222"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Calibri" panose="020F0502020204030204" pitchFamily="34" charset="0"/>
              <a:cs typeface="Calibri" panose="020F0502020204030204" pitchFamily="34" charset="0"/>
            </a:rPr>
            <a:t>Reducir</a:t>
          </a:r>
          <a:endParaRPr lang="en-US" sz="2500" kern="1200" dirty="0">
            <a:latin typeface="Calibri" panose="020F0502020204030204" pitchFamily="34" charset="0"/>
            <a:cs typeface="Calibri" panose="020F0502020204030204" pitchFamily="34" charset="0"/>
          </a:endParaRP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Reducir los tiempos de espera para las citas</a:t>
          </a:r>
          <a:r>
            <a:rPr lang="en-US" sz="1800" kern="1200" dirty="0">
              <a:latin typeface="Calibri" panose="020F0502020204030204" pitchFamily="34" charset="0"/>
              <a:cs typeface="Calibri" panose="020F0502020204030204" pitchFamily="34" charset="0"/>
            </a:rPr>
            <a:t>. </a:t>
          </a:r>
        </a:p>
      </dsp:txBody>
      <dsp:txXfrm>
        <a:off x="2112232" y="2821"/>
        <a:ext cx="6336697" cy="831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FFD13F"/>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35128" rIns="150222" bIns="135128"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Apoyo</a:t>
          </a:r>
        </a:p>
      </dsp:txBody>
      <dsp:txXfrm>
        <a:off x="0" y="5068048"/>
        <a:ext cx="2112232" cy="831455"/>
      </dsp:txXfrm>
    </dsp:sp>
    <dsp:sp modelId="{F937EAF4-134B-448F-928B-51F8F6399B6C}">
      <dsp:nvSpPr>
        <dsp:cNvPr id="0" name=""/>
        <dsp:cNvSpPr/>
      </dsp:nvSpPr>
      <dsp:spPr>
        <a:xfrm>
          <a:off x="2112232" y="5070869"/>
          <a:ext cx="6336697" cy="831455"/>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uFillTx/>
              <a:latin typeface="Calibri" panose="020F0502020204030204" pitchFamily="34" charset="0"/>
              <a:cs typeface="Calibri" panose="020F0502020204030204" pitchFamily="34" charset="0"/>
            </a:rPr>
            <a:t>Utilice los servicios de pares cuando sea apropiado y esté disponible para ayudar a disminuir las barreras y aumentar la participación en los servicios</a:t>
          </a:r>
          <a:r>
            <a:rPr lang="en-US" sz="1600" kern="1200" dirty="0">
              <a:uFillTx/>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dsp:txBody>
      <dsp:txXfrm>
        <a:off x="2112232" y="5070869"/>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FFDC6D"/>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35128" rIns="150222" bIns="135128"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Calibri" panose="020F0502020204030204" pitchFamily="34" charset="0"/>
              <a:cs typeface="Calibri" panose="020F0502020204030204" pitchFamily="34" charset="0"/>
            </a:rPr>
            <a:t>Mejorar</a:t>
          </a:r>
          <a:endParaRPr lang="en-US" sz="1900" kern="1200" dirty="0">
            <a:latin typeface="Calibri" panose="020F0502020204030204" pitchFamily="34" charset="0"/>
            <a:cs typeface="Calibri" panose="020F0502020204030204" pitchFamily="34" charset="0"/>
          </a:endParaRP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uFillTx/>
              <a:latin typeface="Calibri" panose="020F0502020204030204" pitchFamily="34" charset="0"/>
              <a:cs typeface="Calibri" panose="020F0502020204030204" pitchFamily="34" charset="0"/>
            </a:rPr>
            <a:t>Utilizar recursos basados en la tecnología para mejorar el acceso a la educación, la divulgación y los servicios terapéuticos directos</a:t>
          </a:r>
          <a:r>
            <a:rPr lang="en-US" sz="1600" kern="1200" dirty="0">
              <a:uFillTx/>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FFE389"/>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35128" rIns="150222" bIns="135128"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Calibri" panose="020F0502020204030204" pitchFamily="34" charset="0"/>
              <a:cs typeface="Calibri" panose="020F0502020204030204" pitchFamily="34" charset="0"/>
            </a:rPr>
            <a:t>Colaborar</a:t>
          </a:r>
          <a:endParaRPr lang="en-US" sz="1900" kern="1200" dirty="0">
            <a:latin typeface="Calibri" panose="020F0502020204030204" pitchFamily="34" charset="0"/>
            <a:cs typeface="Calibri" panose="020F0502020204030204" pitchFamily="34" charset="0"/>
          </a:endParaRP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uFillTx/>
              <a:latin typeface="Calibri" panose="020F0502020204030204" pitchFamily="34" charset="0"/>
              <a:cs typeface="Calibri" panose="020F0502020204030204" pitchFamily="34" charset="0"/>
            </a:rPr>
            <a:t>Colaborar con otras agencias y proveedores comunitarios para ofrecer atención integral, según sea necesario</a:t>
          </a:r>
          <a:r>
            <a:rPr lang="en-US" sz="1600" kern="1200" dirty="0">
              <a:uFillTx/>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FFEBAB"/>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35128" rIns="150222" bIns="135128"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Socio</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uFillTx/>
              <a:latin typeface="Calibri" panose="020F0502020204030204" pitchFamily="34" charset="0"/>
              <a:cs typeface="Calibri" panose="020F0502020204030204" pitchFamily="34" charset="0"/>
            </a:rPr>
            <a:t>Involucrar a las personas que sirven como socios activos para determinar el tratamiento que recibirán y el equipo de tratamiento que brindará los servicios.</a:t>
          </a:r>
          <a:r>
            <a:rPr lang="en-US" sz="1600" kern="1200" dirty="0">
              <a:uFillTx/>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5">
            <a:lumMod val="20000"/>
            <a:lumOff val="80000"/>
          </a:schemeClr>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35128" rIns="150222" bIns="135128"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Centro de </a:t>
          </a:r>
          <a:r>
            <a:rPr lang="en-US" sz="1900" kern="1200" dirty="0" err="1">
              <a:latin typeface="Calibri" panose="020F0502020204030204" pitchFamily="34" charset="0"/>
              <a:cs typeface="Calibri" panose="020F0502020204030204" pitchFamily="34" charset="0"/>
            </a:rPr>
            <a:t>atención</a:t>
          </a:r>
          <a:endParaRPr lang="en-US" sz="1900" kern="1200" dirty="0">
            <a:latin typeface="Calibri" panose="020F0502020204030204" pitchFamily="34" charset="0"/>
            <a:cs typeface="Calibri" panose="020F0502020204030204" pitchFamily="34" charset="0"/>
          </a:endParaRP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s-ES" sz="1600" kern="1200" dirty="0">
              <a:uFillTx/>
              <a:latin typeface="Calibri" panose="020F0502020204030204" pitchFamily="34" charset="0"/>
              <a:cs typeface="Calibri" panose="020F0502020204030204" pitchFamily="34" charset="0"/>
            </a:rPr>
            <a:t>Concéntrese en toda la persona, incluidas sus metas, fortalezas e intereses para fortalecer y mejorar los esfuerzos de recuperación. Utilizar la resolución activa de problemas</a:t>
          </a:r>
          <a:r>
            <a:rPr lang="en-US" sz="1600" kern="1200" dirty="0">
              <a:uFillTx/>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dsp:txBody>
      <dsp:txXfrm>
        <a:off x="2112232" y="2821"/>
        <a:ext cx="6336697" cy="831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94" y="1120166"/>
          <a:ext cx="1503085" cy="977005"/>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Recovery-Oriented Principles (CONNECT)</a:t>
          </a:r>
        </a:p>
      </dsp:txBody>
      <dsp:txXfrm>
        <a:off x="48387" y="1167859"/>
        <a:ext cx="1407699" cy="881619"/>
      </dsp:txXfrm>
    </dsp:sp>
    <dsp:sp modelId="{C082DE15-48F9-4042-821A-0E5F138766A7}">
      <dsp:nvSpPr>
        <dsp:cNvPr id="0" name=""/>
        <dsp:cNvSpPr/>
      </dsp:nvSpPr>
      <dsp:spPr>
        <a:xfrm>
          <a:off x="752237" y="779036"/>
          <a:ext cx="1659265" cy="1659265"/>
        </a:xfrm>
        <a:custGeom>
          <a:avLst/>
          <a:gdLst/>
          <a:ahLst/>
          <a:cxnLst/>
          <a:rect l="0" t="0" r="0" b="0"/>
          <a:pathLst>
            <a:path>
              <a:moveTo>
                <a:pt x="349009" y="153398"/>
              </a:moveTo>
              <a:arcTo wR="829632" hR="829632"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659959" y="1120166"/>
          <a:ext cx="1503085" cy="977005"/>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Practices (HOPE)</a:t>
          </a:r>
        </a:p>
      </dsp:txBody>
      <dsp:txXfrm>
        <a:off x="1707652" y="1167859"/>
        <a:ext cx="1407699" cy="881619"/>
      </dsp:txXfrm>
    </dsp:sp>
    <dsp:sp modelId="{A0FEDE47-928E-40EA-A091-A5700EF5A1E1}">
      <dsp:nvSpPr>
        <dsp:cNvPr id="0" name=""/>
        <dsp:cNvSpPr/>
      </dsp:nvSpPr>
      <dsp:spPr>
        <a:xfrm>
          <a:off x="752237" y="779036"/>
          <a:ext cx="1659265" cy="1659265"/>
        </a:xfrm>
        <a:custGeom>
          <a:avLst/>
          <a:gdLst/>
          <a:ahLst/>
          <a:cxnLst/>
          <a:rect l="0" t="0" r="0" b="0"/>
          <a:pathLst>
            <a:path>
              <a:moveTo>
                <a:pt x="1310255" y="1505866"/>
              </a:moveTo>
              <a:arcTo wR="829632" hR="829632"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9/12/2022</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9/12/2022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440972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a:t>EL MÓDULO 2 EXPLORA LA IMPORTANCIA DE LA PARTICIPACIÓN EN LA PROMOCIÓN DE UNA CULTURA DE SERVICIO POSITIVA.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La orientación a la recuperación en todo el continuo se está alineando con los principios y enfoques en todo el continuo.  El sistema en su conjunto hace un compromiso fuerte y honesto con las estrategias de participación en todo el continuo.
</a:t>
            </a:r>
            <a:endParaRPr lang="en-US" sz="1200" dirty="0"/>
          </a:p>
          <a:p>
            <a:r>
              <a:rPr lang="en-US" sz="1200" dirty="0"/>
              <a:t>Dixon, LB., </a:t>
            </a:r>
            <a:r>
              <a:rPr lang="en-US" sz="1200" dirty="0" err="1"/>
              <a:t>Holoshiz</a:t>
            </a:r>
            <a:r>
              <a:rPr lang="en-US" sz="1200" dirty="0"/>
              <a:t>, Y.  &amp; </a:t>
            </a:r>
            <a:r>
              <a:rPr lang="en-US" sz="1200" dirty="0" err="1"/>
              <a:t>Nossel</a:t>
            </a:r>
            <a:r>
              <a:rPr lang="en-US" sz="1200" dirty="0"/>
              <a:t>, I. (2016).Treatment engagement of individuals experiencing mental illness: review and update World Psychiatry, 15(1), 13-20.</a:t>
            </a:r>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smtClean="0"/>
              <a:t>10</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
EN ESTA SIGUIENTE SECCIÓN VAMOS A EXPLORAR LOS VALORES Y ACTITUDES QUE SON NECESARIOS PARA PROMOVER EL PRINCIPIO BÁSICO DEL COMPROMISO.
</a:t>
            </a: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49234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dirty="0">
                <a:latin typeface="+mn-lt"/>
              </a:rPr>
              <a:t>Recordar... Bajo el marco de la recuperación, el objetivo principal de los servicios de salud conductual es apoyar a las personas en su viaje hacia la salud general, el bienestar y la integración social. Los temas generales de dignidad, esperanza, resiliencia, relaciones, creación de significado de la vida y autoeficacia en el viaje único y evolutivo de cada persona son los principios rectores de la perspectiva de recuperación.</a:t>
            </a:r>
            <a:r>
              <a:rPr lang="en-US" sz="1200" dirty="0">
                <a:effectLst/>
                <a:latin typeface="+mn-lt"/>
                <a:ea typeface="Calibri" panose="020F0502020204030204" pitchFamily="34" charset="0"/>
                <a:cs typeface="Times New Roman" panose="02020603050405020304" pitchFamily="18" charset="0"/>
              </a:rPr>
              <a:t> </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200" dirty="0">
                <a:effectLst/>
                <a:latin typeface="+mn-lt"/>
                <a:ea typeface="Calibri" panose="020F0502020204030204" pitchFamily="34" charset="0"/>
                <a:cs typeface="Times New Roman" panose="02020603050405020304" pitchFamily="18" charset="0"/>
              </a:rPr>
              <a:t>Mantener el compromiso a lo largo del tiempo, para que las personas puedan beneficiarse de esos servicios, requiere </a:t>
            </a:r>
            <a:r>
              <a:rPr lang="es-ES" sz="1200" b="1" i="1" dirty="0">
                <a:effectLst/>
                <a:latin typeface="+mn-lt"/>
                <a:ea typeface="Calibri" panose="020F0502020204030204" pitchFamily="34" charset="0"/>
                <a:cs typeface="Times New Roman" panose="02020603050405020304" pitchFamily="18" charset="0"/>
              </a:rPr>
              <a:t>desarrollar relaciones respetuosas, honestas y colaborativas </a:t>
            </a:r>
            <a:r>
              <a:rPr lang="es-ES" sz="1200" dirty="0">
                <a:effectLst/>
                <a:latin typeface="+mn-lt"/>
                <a:ea typeface="Calibri" panose="020F0502020204030204" pitchFamily="34" charset="0"/>
                <a:cs typeface="Times New Roman" panose="02020603050405020304" pitchFamily="18" charset="0"/>
              </a:rPr>
              <a:t>con todas y cada una de las personas</a:t>
            </a:r>
            <a:r>
              <a:rPr lang="en-US" sz="1200" dirty="0">
                <a:effectLst/>
                <a:latin typeface="+mn-lt"/>
                <a:ea typeface="Calibri" panose="020F0502020204030204" pitchFamily="34" charset="0"/>
                <a:cs typeface="Times New Roman" panose="02020603050405020304" pitchFamily="18" charset="0"/>
              </a:rPr>
              <a:t>.</a:t>
            </a:r>
            <a:r>
              <a:rPr lang="en-US" sz="1200" baseline="0" dirty="0">
                <a:effectLst/>
                <a:latin typeface="+mn-lt"/>
                <a:ea typeface="Calibri" panose="020F0502020204030204" pitchFamily="34" charset="0"/>
                <a:cs typeface="Times New Roman" panose="02020603050405020304" pitchFamily="18" charset="0"/>
              </a:rPr>
              <a:t> </a:t>
            </a:r>
            <a:r>
              <a:rPr lang="es-ES" sz="1200" dirty="0">
                <a:effectLst/>
                <a:latin typeface="+mn-lt"/>
                <a:ea typeface="Calibri" panose="020F0502020204030204" pitchFamily="34" charset="0"/>
                <a:cs typeface="Times New Roman" panose="02020603050405020304" pitchFamily="18" charset="0"/>
              </a:rPr>
              <a:t>Existe una mayor probabilidad de compromiso cuando las organizaciones toman medidas para mejorar sus relaciones con las personas que buscan servicios. Crear relaciones de confianza, aumentar la accesibilidad a las instalaciones y servicios, y proporcionar diversas oportunidades para involucrarse, son acciones clave que reflejan las actitudes y valores organizacionales sobre el desarrollo de un compromiso equitativo y sostenible.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(2015). Practicing Recovery: Outreach and Engagement, Issue 4,  p. 8. Accessed at https://www.ahpnet.com/files/Newsletter_4_Sept_2015.pdf</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Dixon, L. B., </a:t>
            </a:r>
            <a:r>
              <a:rPr lang="en-US" sz="1200" dirty="0" err="1">
                <a:effectLst/>
                <a:latin typeface="+mn-lt"/>
                <a:ea typeface="Calibri" panose="020F0502020204030204" pitchFamily="34" charset="0"/>
                <a:cs typeface="Times New Roman" panose="02020603050405020304" pitchFamily="18" charset="0"/>
              </a:rPr>
              <a:t>Holoshitz</a:t>
            </a:r>
            <a:r>
              <a:rPr lang="en-US" sz="1200" dirty="0">
                <a:effectLst/>
                <a:latin typeface="+mn-lt"/>
                <a:ea typeface="Calibri" panose="020F0502020204030204" pitchFamily="34" charset="0"/>
                <a:cs typeface="Times New Roman" panose="02020603050405020304" pitchFamily="18" charset="0"/>
              </a:rPr>
              <a:t>, Y. &amp; </a:t>
            </a:r>
            <a:r>
              <a:rPr lang="en-US" sz="1200" dirty="0" err="1">
                <a:effectLst/>
                <a:latin typeface="+mn-lt"/>
                <a:ea typeface="Calibri" panose="020F0502020204030204" pitchFamily="34" charset="0"/>
                <a:cs typeface="Times New Roman" panose="02020603050405020304" pitchFamily="18" charset="0"/>
              </a:rPr>
              <a:t>Nossel</a:t>
            </a:r>
            <a:r>
              <a:rPr lang="en-US" sz="1200" dirty="0">
                <a:effectLst/>
                <a:latin typeface="+mn-lt"/>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mn-lt"/>
                <a:ea typeface="Calibri" panose="020F0502020204030204" pitchFamily="34" charset="0"/>
                <a:cs typeface="Times New Roman" panose="02020603050405020304" pitchFamily="18" charset="0"/>
              </a:rPr>
              <a:t>World Psychiatry, 15</a:t>
            </a:r>
            <a:r>
              <a:rPr lang="en-US" sz="1200" dirty="0">
                <a:effectLst/>
                <a:latin typeface="+mn-lt"/>
                <a:ea typeface="Calibri" panose="020F0502020204030204" pitchFamily="34" charset="0"/>
                <a:cs typeface="Times New Roman" panose="02020603050405020304" pitchFamily="18" charset="0"/>
              </a:rPr>
              <a:t>(1), 13-20.</a:t>
            </a:r>
          </a:p>
          <a:p>
            <a:endParaRPr lang="en-US"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99588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0" i="0" dirty="0">
                <a:solidFill>
                  <a:srgbClr val="202124"/>
                </a:solidFill>
                <a:effectLst/>
                <a:latin typeface="+mn-lt"/>
              </a:rPr>
              <a:t>Revisar los valores de la diapositiva
</a:t>
            </a: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dirty="0">
                <a:solidFill>
                  <a:srgbClr val="202124"/>
                </a:solidFill>
                <a:effectLst/>
                <a:latin typeface="+mn-lt"/>
              </a:rPr>
              <a:t>Enfatizar que el compromiso con las personas atendidas requiere que se aplique integridad en cada fase del tratamiento.</a:t>
            </a: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dirty="0">
                <a:solidFill>
                  <a:srgbClr val="202124"/>
                </a:solidFill>
                <a:effectLst/>
                <a:latin typeface="+mn-lt"/>
              </a:rPr>
              <a:t>Comparta que las organizaciones se comprometen a establecer relaciones a largo plazo</a:t>
            </a:r>
            <a:r>
              <a:rPr lang="en-US" sz="1200" b="0" i="0" dirty="0">
                <a:solidFill>
                  <a:srgbClr val="202124"/>
                </a:solidFill>
                <a:effectLst/>
                <a:latin typeface="+mn-lt"/>
              </a:rPr>
              <a:t>.</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s-ES" sz="1200" dirty="0">
                <a:latin typeface="+mn-lt"/>
              </a:rPr>
              <a:t>Compartir que hay igualdad para la toma de decisiones y la elección</a:t>
            </a:r>
            <a:r>
              <a:rPr lang="en-US" sz="1200" dirty="0">
                <a:latin typeface="+mn-lt"/>
              </a:rPr>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12689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dirty="0"/>
              <a:t>Revisar los tres puntos principales sobre la valoración del proceso de participación</a:t>
            </a:r>
            <a:r>
              <a:rPr lang="en-US" sz="1200" dirty="0"/>
              <a:t>.</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s-ES" sz="1200" dirty="0"/>
              <a:t>Destacar que valoramos al individuo como el motor de su recuperación</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Enfatizar que el individuo impulsa su recuperación </a:t>
            </a:r>
            <a:r>
              <a:rPr lang="en-US" sz="1200" i="1" dirty="0"/>
              <a:t>a </a:t>
            </a:r>
            <a:r>
              <a:rPr lang="en-US" sz="1200" i="1" dirty="0" err="1"/>
              <a:t>su</a:t>
            </a:r>
            <a:r>
              <a:rPr lang="en-US" sz="1200" i="1" dirty="0"/>
              <a:t> </a:t>
            </a:r>
            <a:r>
              <a:rPr lang="en-US" sz="1200" i="1" dirty="0" err="1"/>
              <a:t>propio</a:t>
            </a:r>
            <a:r>
              <a:rPr lang="en-US" sz="1200" i="1" dirty="0"/>
              <a:t> </a:t>
            </a:r>
            <a:r>
              <a:rPr lang="en-US" sz="1200" i="1" dirty="0" err="1"/>
              <a:t>ritmo</a:t>
            </a:r>
            <a:r>
              <a:rPr lang="en-US" sz="1200" i="1" dirty="0"/>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74866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Al revisar esta diapositiva, haga hincapié en lo siguiente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acciones clave implican confianza, paciencia y respeto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Crear una cultura donde el compromiso equitativo y sostenible sea "la norma" depende de que el personal "quiera" que esto ocurra.</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57505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t>EN ESTA SIGUIENTE SECCIÓN VAMOS A EXPLORAR LA BASE DE CONOCIMIENTOS QUE ES NECESARIA PARA PROMOVER EL PRINCIPIO BÁSICO DE COMPROMISO.
</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79515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s-ES" sz="1200" b="1" dirty="0">
                <a:latin typeface="Calibri" panose="020F0502020204030204" pitchFamily="34" charset="0"/>
                <a:cs typeface="Calibri" panose="020F0502020204030204" pitchFamily="34" charset="0"/>
              </a:rPr>
              <a:t>Comprender la naturaleza individual y personal de los enfoques de recuperación</a:t>
            </a:r>
            <a:r>
              <a:rPr lang="en-US" sz="1200" b="1"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1200" b="0" dirty="0">
                <a:latin typeface="Calibri" panose="020F0502020204030204" pitchFamily="34" charset="0"/>
                <a:cs typeface="Calibri" panose="020F0502020204030204" pitchFamily="34" charset="0"/>
              </a:rPr>
              <a:t>Hay muchas vías para la recuperación, lo que hace que la recuperación sea personal y única para cada individuo al que servimos.</a:t>
            </a: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s-ES" sz="1200" b="1" dirty="0">
                <a:latin typeface="Calibri" panose="020F0502020204030204" pitchFamily="34" charset="0"/>
                <a:cs typeface="Calibri" panose="020F0502020204030204" pitchFamily="34" charset="0"/>
              </a:rPr>
              <a:t>Respetar, aprender y comprender los enfoques desarrollados por personas con experiencia vivida</a:t>
            </a:r>
            <a:r>
              <a:rPr lang="en-US" sz="1200" b="1"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1200" b="0" dirty="0">
                <a:latin typeface="Calibri" panose="020F0502020204030204" pitchFamily="34" charset="0"/>
                <a:cs typeface="Calibri" panose="020F0502020204030204" pitchFamily="34" charset="0"/>
              </a:rPr>
              <a:t>Los enfoques de recuperación desarrollados por personas con experiencia vivida proporcionarán una perspectiva diferente de la recuperación y esa perspectiva puede satisfacer una de las diversas necesidades de las personas a las que servimos, así como explicar un elemento en la recuperación con el que podrían identificarse y conectarse.</a:t>
            </a: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s-ES" sz="1200" b="1" dirty="0">
                <a:latin typeface="Calibri" panose="020F0502020204030204" pitchFamily="34" charset="0"/>
                <a:cs typeface="Calibri" panose="020F0502020204030204" pitchFamily="34" charset="0"/>
              </a:rPr>
              <a:t>Comprender las formas en que satisfacer las necesidades básicas podría afectar la recuperación</a:t>
            </a:r>
            <a:r>
              <a:rPr lang="en-US" sz="1200" b="1"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1200" b="0" dirty="0">
                <a:latin typeface="Calibri" panose="020F0502020204030204" pitchFamily="34" charset="0"/>
                <a:cs typeface="Calibri" panose="020F0502020204030204" pitchFamily="34" charset="0"/>
              </a:rPr>
              <a:t>Satisfacer las necesidades básicas apoyará al individuo mediante la eliminación de factores estresantes ambientales que de otro modo podrían afectar negativamente su recuperación.</a:t>
            </a:r>
            <a:endParaRPr lang="en-US" sz="1200" b="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s-ES" sz="1200" b="1" dirty="0">
                <a:latin typeface="Calibri" panose="020F0502020204030204" pitchFamily="34" charset="0"/>
                <a:cs typeface="Calibri" panose="020F0502020204030204" pitchFamily="34" charset="0"/>
              </a:rPr>
              <a:t>Aprenda a evaluar las necesidades básicas y la fortaleza</a:t>
            </a:r>
            <a:r>
              <a:rPr lang="en-US" sz="1200" b="1" dirty="0">
                <a:latin typeface="Calibri" panose="020F0502020204030204" pitchFamily="34" charset="0"/>
                <a:cs typeface="Calibri" panose="020F0502020204030204" pitchFamily="34" charset="0"/>
              </a:rPr>
              <a:t>s.</a:t>
            </a:r>
          </a:p>
          <a:p>
            <a:pPr marL="285750" indent="-285750">
              <a:lnSpc>
                <a:spcPct val="90000"/>
              </a:lnSpc>
              <a:buFont typeface="Wingdings" panose="05000000000000000000" pitchFamily="2" charset="2"/>
              <a:buChar char="§"/>
            </a:pPr>
            <a:r>
              <a:rPr lang="es-ES" sz="1200" b="0" dirty="0">
                <a:effectLst/>
                <a:latin typeface="Calibri" panose="020F0502020204030204" pitchFamily="34" charset="0"/>
                <a:ea typeface="Calibri" panose="020F0502020204030204" pitchFamily="34" charset="0"/>
                <a:cs typeface="Calibri" panose="020F0502020204030204" pitchFamily="34" charset="0"/>
              </a:rPr>
              <a:t>A veces, incluso las llamadas "necesidades básicas" no son evidentes.</a:t>
            </a:r>
            <a:endParaRPr lang="en-US" sz="1200" b="0" baseline="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1200" b="0" baseline="0" dirty="0">
                <a:effectLst/>
                <a:latin typeface="Calibri" panose="020F0502020204030204" pitchFamily="34" charset="0"/>
                <a:ea typeface="Calibri" panose="020F0502020204030204" pitchFamily="34" charset="0"/>
                <a:cs typeface="Calibri" panose="020F0502020204030204" pitchFamily="34" charset="0"/>
              </a:rPr>
              <a:t>Identificar y evaluar las fortalezas de un individuo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Calibri" panose="020F0502020204030204" pitchFamily="34" charset="0"/>
              </a:rPr>
              <a:t>Revisa los puntos principales sobre el compromiso</a:t>
            </a:r>
            <a:r>
              <a:rPr lang="en-US" sz="12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Calibri" panose="020F0502020204030204" pitchFamily="34" charset="0"/>
              </a:rPr>
              <a:t>Compartir que este proceso es incremental</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Calibri" panose="020F0502020204030204" pitchFamily="34" charset="0"/>
              </a:rPr>
              <a:t>Destacar que este proceso está respaldado por la estructura de políticas que apoyan una cultura y valores organizacionales orientados a la recuperación.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Calibri" panose="020F0502020204030204" pitchFamily="34" charset="0"/>
              </a:rPr>
              <a:t>Enfatizar que la transformación de los servicios requiere la plena participación entre las prácticas de servicio y la estructura de la cultura y los valores.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33147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Explique que crear una cultura y un lenguaje de esperanza le dice a la persona que la recuperación es real, posible y personal.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Explique que la construcción de una cultura y un idioma con la esperanza como base proporciona el mensaje esencial y motivador de que las personas pueden superar y superan los desafíos, barreras y obstáculos internos y externos que enfrenta la recuperación de una persona.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Explique que el viaje de recuperación de una persona se basa en la esperanza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Destacar que al crear una cultura y un lenguaje de esperanza, estamos aceptando al individuo por lo que ese individuo 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19</a:t>
            </a:fld>
            <a:endParaRPr lang="en-US" dirty="0"/>
          </a:p>
        </p:txBody>
      </p:sp>
    </p:spTree>
    <p:extLst>
      <p:ext uri="{BB962C8B-B14F-4D97-AF65-F5344CB8AC3E}">
        <p14:creationId xmlns:p14="http://schemas.microsoft.com/office/powerpoint/2010/main" val="12791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256082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latin typeface="Calibri" panose="020F0502020204030204" pitchFamily="34" charset="0"/>
                <a:cs typeface="Calibri" panose="020F0502020204030204" pitchFamily="34" charset="0"/>
              </a:rPr>
              <a:t>Indique lo siguiente</a:t>
            </a:r>
            <a:r>
              <a:rPr lang="en-US"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Lengua de la persona en primer lugar es una práctica establecida entre las organizaciones de salud mental y conductual</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El individuo se coloca por encima del trastorno, síntomas y / o discapacidades</a:t>
            </a:r>
            <a:r>
              <a:rPr lang="en-US" sz="1200" dirty="0">
                <a:latin typeface="Calibri" panose="020F0502020204030204" pitchFamily="34" charset="0"/>
                <a:cs typeface="Calibri" panose="020F0502020204030204" pitchFamily="34" charset="0"/>
              </a:rPr>
              <a:t>.</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8078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latin typeface="Calibri" panose="020F0502020204030204" pitchFamily="34" charset="0"/>
                <a:cs typeface="Calibri" panose="020F0502020204030204" pitchFamily="34" charset="0"/>
              </a:rPr>
              <a:t>Indique lo siguiente</a:t>
            </a:r>
            <a:r>
              <a:rPr lang="en-US"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Lengua de la persona en primer lugar es una práctica establecida entre las organizaciones de salud mental y conductual</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El individuo se coloca por encima del trastorno, síntomas y / o discapacidades</a:t>
            </a:r>
            <a:r>
              <a:rPr lang="en-US" sz="1200" dirty="0">
                <a:latin typeface="Calibri" panose="020F0502020204030204" pitchFamily="34" charset="0"/>
                <a:cs typeface="Calibri" panose="020F0502020204030204" pitchFamily="34" charset="0"/>
              </a:rPr>
              <a:t>.</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12977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t>EN ESTA SIGUIENTE SECCIÓN VAMOS A EXPLORAR CÓMO SE PONE EN PRÁCTICA EL PRINCIPIO BÁSICO DEL COMPROMISO.
</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15289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La diapositiva destaca las "mentalidades" que subyacen al uso exitoso de las estrategias de compromiso.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86558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Revise los siguientes aspectos destacados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Explique que la recuperación es la persona primer y es holística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s-ES" sz="1200" dirty="0">
                <a:effectLst/>
                <a:latin typeface="Calibri" panose="020F0502020204030204" pitchFamily="34" charset="0"/>
                <a:ea typeface="Calibri" panose="020F0502020204030204" pitchFamily="34" charset="0"/>
                <a:cs typeface="Times New Roman" panose="02020603050405020304" pitchFamily="18" charset="0"/>
              </a:rPr>
              <a:t>
Explique que cada una de las personas atendidas aporta habilidades, cualidades, valores y experiencia especiales y tiene múltiples funciones e identidades que alimentan el sentido de agencia personal y se pueden aprovechar al identificar formas de apoyar la recuperación. </a:t>
            </a:r>
            <a:r>
              <a:rPr lang="en-US" sz="1200" dirty="0">
                <a:effectLst/>
                <a:latin typeface="Calibri" panose="020F0502020204030204" pitchFamily="34" charset="0"/>
                <a:ea typeface="Calibri" panose="020F0502020204030204" pitchFamily="34" charset="0"/>
                <a:cs typeface="Times New Roman" panose="02020603050405020304" pitchFamily="18" charset="0"/>
              </a:rPr>
              <a:t>(Mental Health Commission of Canada).</a:t>
            </a:r>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Si realmente queremos maximizar nuestro potencial de compromiso, debemos centrarnos en las personas que necesitan, pero aún no han recibido, tratamiento o apoyo de recuperación.  Muchas (si no la mayoría) de las personas en nuestras áreas de servicio tienen una alta complejidad, cronicidad y gravedad de problemas de salud mental o uso de sustancias. Pueden carecer de apoyo familiar o social, activos tangibles como empleo estable o vivienda o habilidades de afrontamiento.  Además, pueden estar viviendo en entornos inseguros y de alto riesgo, y tener innumerables otros obstáculos personales y ambientales para el tratamiento y la recuperación.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effectLst/>
                <a:latin typeface="Calibri" panose="020F0502020204030204" pitchFamily="34" charset="0"/>
                <a:ea typeface="Calibri" panose="020F0502020204030204" pitchFamily="34" charset="0"/>
                <a:cs typeface="Times New Roman" panose="02020603050405020304" pitchFamily="18" charset="0"/>
              </a:rPr>
              <a:t>
No podemos esperar que las personas naveguen por las burocracias de tratamiento a menudo complejas por su cuenta, o que "toquen fondo" o aparezcan en las salas de emergencia de los hospitales o en los centros de cuidados intensivos antes de que los involucremos en la atención. Llegar a las personas que, por cualquier razón, no están utilizando los servicios, o que dudan en usar los servicios, es fundamental para ayudar a las personas a establecer conexiones positivas con el tratamiento, los servicios y los apoyos.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213644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b="0" dirty="0">
                <a:effectLst/>
                <a:latin typeface="Calibri" panose="020F0502020204030204" pitchFamily="34" charset="0"/>
                <a:cs typeface="StempelSchneidler-Light"/>
              </a:rPr>
              <a:t>Las personas con experiencia vivida de una condición de salud mental o uso de sustancias comúnmente informan sentirse devaluadas y descartadas por muchos de los profesionales con los que entran en contacto. Los temas clave incluyen sentirse excluido de las decisiones, recibir amenazas sutiles o abiertas de tratamiento coercitivo, ser obligado a esperar demasiado tiempo cuando se busca ayuda, recibir información insuficiente sobre la condición o las opciones de tratamiento, ser tratado de una manera degradante, que se les diga que nunca se recuperarán y que se les hable o sobre el uso de un lenguaje estigmatizante.</a:t>
            </a:r>
            <a:r>
              <a:rPr lang="en-US" sz="1200" b="0" dirty="0">
                <a:effectLst/>
                <a:latin typeface="Calibri" panose="020F0502020204030204" pitchFamily="34" charset="0"/>
                <a:cs typeface="StempelSchneidler-Light"/>
              </a:rPr>
              <a:t>.</a:t>
            </a:r>
            <a:r>
              <a:rPr lang="en-US" sz="1200" b="0" baseline="30000" dirty="0">
                <a:effectLst/>
                <a:latin typeface="Calibri" panose="020F0502020204030204" pitchFamily="34" charset="0"/>
                <a:cs typeface="StempelSchneidler-Light"/>
              </a:rPr>
              <a:t>,</a:t>
            </a:r>
            <a:r>
              <a:rPr lang="en-US" sz="1200" b="0" dirty="0">
                <a:effectLst/>
                <a:latin typeface="Calibri" panose="020F0502020204030204" pitchFamily="34" charset="0"/>
                <a:cs typeface="StempelSchneidler-Light"/>
              </a:rPr>
              <a:t>  </a:t>
            </a:r>
          </a:p>
          <a:p>
            <a:pPr marL="0" marR="0">
              <a:lnSpc>
                <a:spcPct val="107000"/>
              </a:lnSpc>
              <a:spcBef>
                <a:spcPts val="0"/>
              </a:spcBef>
              <a:spcAft>
                <a:spcPts val="0"/>
              </a:spcAft>
            </a:pP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r>
              <a:rPr lang="es-ES" sz="1200" dirty="0">
                <a:effectLst/>
                <a:latin typeface="Calibri" panose="020F0502020204030204" pitchFamily="34" charset="0"/>
                <a:ea typeface="Calibri" panose="020F0502020204030204" pitchFamily="34" charset="0"/>
                <a:cs typeface="StempelSchneidler-Light"/>
              </a:rPr>
              <a:t>Los primeros momentos de interacción entre un proveedor de servicios y una persona que busca atención para una afección de salud conductual pueden establecer el tono y el curso para el tratamiento. Esta interacción puede iniciar un viaje hacia la recuperación y una vida satisfactoria, o puede dejar a una persona insegura o incluso desesperada sobre su futuro y no dispuesta a continuar el tratamiento.</a:t>
            </a:r>
            <a:r>
              <a:rPr lang="en-US" sz="1200" dirty="0">
                <a:effectLst/>
                <a:latin typeface="Calibri" panose="020F0502020204030204" pitchFamily="34" charset="0"/>
                <a:ea typeface="Calibri" panose="020F0502020204030204" pitchFamily="34" charset="0"/>
                <a:cs typeface="StempelSchneidler-Light"/>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endParaRPr lang="en-US" sz="1200" b="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200" dirty="0">
                <a:solidFill>
                  <a:srgbClr val="000000"/>
                </a:solidFill>
                <a:effectLst/>
                <a:latin typeface="Calibri" panose="020F0502020204030204" pitchFamily="34" charset="0"/>
                <a:ea typeface="Calibri" panose="020F0502020204030204" pitchFamily="34" charset="0"/>
                <a:cs typeface="StempelSchneidler-Light"/>
              </a:rPr>
              <a:t>El compromiso se ve facilitado por un enfoque de bienvenida. Una vez que los individuos están en contacto con el programa, se encuentran en el otro lado de una relación terapéutica aún por establecer. Depende de los consejeros y otros miembros del personal cerrar la brecha. Los apretones de manos, las expresiones faciales, los saludos y las pequeñas charlas son gestos simples que establecen una primera impresión y comienzan a construir la relación terapéutica. La bienvenida implica un enfoque deliberado en el uso de estas estrategias como una "práctica clínica" y para construir un ambiente acogedor en toda nuestra cultura organizacional. Esto debe comenzar con una mirada al cliente / cliente "fácil" o "rutinario", y luego progresar a evaluar la experiencia y mejorar el servicio para las personas que tienen problemas más complejos. Esto requiere que el personal produzca el "producto" de la bienvenida, además de potenciar la práctica de la bienvenida con los clientes.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Cline, C. A. &amp; Minkoff, K. (2012). Inspiring a welcoming hopeful culture. In Hunter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McQuistion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Ranz</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Jacqueline Maus Feldman (Eds.),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Handbook of Community Psychiatry</a:t>
            </a:r>
            <a:r>
              <a:rPr lang="en-US" sz="1200" dirty="0">
                <a:effectLst/>
                <a:latin typeface="Calibri" panose="020F0502020204030204" pitchFamily="34" charset="0"/>
                <a:ea typeface="Calibri" panose="020F0502020204030204" pitchFamily="34" charset="0"/>
                <a:cs typeface="Times New Roman" panose="02020603050405020304" pitchFamily="18" charset="0"/>
              </a:rPr>
              <a:t>, pp. 93-102. New York, NY: Springer.</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SAMHSA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Hamilton, S., Pinfold, V.,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Cotney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Acta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Psychiatrica</a:t>
            </a:r>
            <a:r>
              <a:rPr lang="en-US" sz="1200" dirty="0">
                <a:effectLst/>
                <a:latin typeface="Calibri" panose="020F0502020204030204" pitchFamily="34" charset="0"/>
                <a:ea typeface="Calibri" panose="020F0502020204030204" pitchFamily="34" charset="0"/>
                <a:cs typeface="Times New Roman" panose="02020603050405020304" pitchFamily="18" charset="0"/>
              </a:rPr>
              <a:t> Scandinavica, 134(suppl 446):14-22.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Knaak, 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Mantler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Healthcare Management Forum, 30</a:t>
            </a:r>
            <a:r>
              <a:rPr lang="en-US" sz="1200" dirty="0">
                <a:effectLst/>
                <a:latin typeface="Calibri" panose="020F0502020204030204" pitchFamily="34" charset="0"/>
                <a:ea typeface="Calibri" panose="020F0502020204030204" pitchFamily="34" charset="0"/>
                <a:cs typeface="Times New Roman" panose="02020603050405020304" pitchFamily="18" charset="0"/>
              </a:rPr>
              <a:t>(2) 111-116.</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04020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dirty="0">
                <a:effectLst/>
                <a:latin typeface="+mn-lt"/>
                <a:ea typeface="Calibri" panose="020F0502020204030204" pitchFamily="34" charset="0"/>
                <a:cs typeface="Times New Roman" panose="02020603050405020304" pitchFamily="18" charset="0"/>
              </a:rPr>
              <a:t>Muchas personas son nuevas en el lenguaje o la jerga del tratamiento, las expectativas y los horarios del programa, y el proceso de admisión y tratamiento. Las personas de diversos grupos raciales y étnicos, en particular, pueden sentirse distanciadas y desconectadas de los servicios de tratamiento cuando los miembros del personal no los educan a ellos y a sus familias sobre las expectativas de tratamiento o cuando no están debidamente informados sobre la evaluación inicial y los procesos de admisión. Al tomarse el tiempo para aclimatar a los clientes y sus familias a estos procedimientos, los miembros del personal pueden abordar un obstáculo que podría dificultar el compromiso con el tratamiento.</a:t>
            </a: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 sz="1200" dirty="0">
                <a:solidFill>
                  <a:srgbClr val="000000"/>
                </a:solidFill>
                <a:effectLst/>
                <a:latin typeface="+mn-lt"/>
                <a:ea typeface="Calibri" panose="020F0502020204030204" pitchFamily="34" charset="0"/>
                <a:cs typeface="Arial" panose="020B0604020202020204" pitchFamily="34" charset="0"/>
              </a:rPr>
              <a:t>Muchas personas no están familiarizadas con el proceso de evaluación y planificación del tratamiento y cómo pueden participar en él. Algunos pueden ver la entrevista inicial y la evaluación como intrusivas si se solicita demasiada información. El personal clínico puede ayudar a disminuir la influencia de estos temas en el proceso de entrevista a través de un enfoque colaborativo que permita tiempo para: discutir las expectativas tanto del consejero como de la persona que busca servicios; explicar los procesos de entrevista, ingesta y planificación del tratamiento; y, educarlos sobre su papel. Desde el primer contacto, los consejeros deben alentar a las personas atendidas y a sus familias a participar activamente haciendo preguntas, expresando necesidades específicas de tratamiento y participando en todos los aspectos de la planificación.</a:t>
            </a:r>
            <a:endParaRPr lang="en-US" sz="1200" dirty="0">
              <a:solidFill>
                <a:srgbClr val="000000"/>
              </a:solidFill>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Revisar las estrategias específicas que se pueden utilizar para facilitar la participación en el servicio</a:t>
            </a:r>
            <a:r>
              <a:rPr lang="en-US" sz="1200" dirty="0">
                <a:latin typeface="+mn-lt"/>
              </a:rPr>
              <a:t>.</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(2014). </a:t>
            </a:r>
            <a:r>
              <a:rPr lang="en-US" sz="1200" i="1" dirty="0">
                <a:effectLst/>
                <a:latin typeface="+mn-lt"/>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mn-lt"/>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19444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Hay muchas razones por las que las personas no se mantienen involucradas en la atención; sin embargo, su experiencia en el proceso de tratamiento es un factor significativo.  Los usuarios de servicios para el tratamiento de salud conductual han atribuido su desvinculación de la atención a tener malas alianzas con los proveedores de atención, incluidas las experiencias de no ser escuchados y no se les ofrece la oportunidad de tomar decisiones y colaborar en su propio tratamiento.  Del mismo modo, se ha encontrado que la autonomía personal y la oportunidad de influir en el curso del tratamiento son cruciales para la retención de las personas que reciben tratamiento para el trastorno por uso de sustancias, y la confianza en las habilidades y conocimientos del personal es importante para su progreso durante el tratamiento. Revisar las estrategias específicas que se pueden utilizar para facilitar la participación continua y activa en la gama de servicios ofrecidos.</a:t>
            </a:r>
            <a:r>
              <a:rPr lang="en-US" sz="1200" dirty="0">
                <a:latin typeface="Calibri" panose="020F0502020204030204" pitchFamily="34" charset="0"/>
                <a:cs typeface="Calibri" panose="020F0502020204030204" pitchFamily="34" charset="0"/>
              </a:rPr>
              <a:t>.</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Corrigan, P.W., Angell, B,. Davidson, L., Marcus, S.C., </a:t>
            </a:r>
            <a:r>
              <a:rPr lang="en-US" sz="1200" dirty="0" err="1">
                <a:effectLst/>
                <a:latin typeface="Calibri" panose="020F0502020204030204" pitchFamily="34" charset="0"/>
                <a:ea typeface="Calibri" panose="020F0502020204030204" pitchFamily="34" charset="0"/>
                <a:cs typeface="Calibri" panose="020F0502020204030204" pitchFamily="34" charset="0"/>
              </a:rPr>
              <a:t>Salzer</a:t>
            </a:r>
            <a:r>
              <a:rPr lang="en-US" sz="1200" dirty="0">
                <a:effectLst/>
                <a:latin typeface="Calibri" panose="020F0502020204030204" pitchFamily="34" charset="0"/>
                <a:ea typeface="Calibri" panose="020F0502020204030204" pitchFamily="34" charset="0"/>
                <a:cs typeface="Calibri" panose="020F0502020204030204" pitchFamily="34" charset="0"/>
              </a:rPr>
              <a:t>, M.S., </a:t>
            </a:r>
            <a:r>
              <a:rPr lang="en-US" sz="1200" dirty="0" err="1">
                <a:effectLst/>
                <a:latin typeface="Calibri" panose="020F0502020204030204" pitchFamily="34" charset="0"/>
                <a:ea typeface="Calibri" panose="020F0502020204030204" pitchFamily="34" charset="0"/>
                <a:cs typeface="Calibri" panose="020F0502020204030204" pitchFamily="34" charset="0"/>
              </a:rPr>
              <a:t>Kottsieper</a:t>
            </a:r>
            <a:r>
              <a:rPr lang="en-US" sz="1200" dirty="0">
                <a:effectLst/>
                <a:latin typeface="Calibri" panose="020F0502020204030204" pitchFamily="34" charset="0"/>
                <a:ea typeface="Calibri" panose="020F0502020204030204" pitchFamily="34" charset="0"/>
                <a:cs typeface="Calibri" panose="020F0502020204030204" pitchFamily="34" charset="0"/>
              </a:rPr>
              <a:t>, P., et al. (2012). From adherence to self-determination: evolution of a treatment paradigm for people with serious mental illnesses. </a:t>
            </a:r>
            <a:r>
              <a:rPr lang="en-US" sz="1200" i="1" dirty="0">
                <a:effectLst/>
                <a:latin typeface="Calibri" panose="020F0502020204030204" pitchFamily="34" charset="0"/>
                <a:ea typeface="Calibri" panose="020F0502020204030204" pitchFamily="34" charset="0"/>
                <a:cs typeface="Calibri" panose="020F0502020204030204" pitchFamily="34" charset="0"/>
              </a:rPr>
              <a:t>Psychiatric Services, 63,</a:t>
            </a:r>
            <a:r>
              <a:rPr lang="en-US" sz="1200" dirty="0">
                <a:effectLst/>
                <a:latin typeface="Calibri" panose="020F0502020204030204" pitchFamily="34" charset="0"/>
                <a:ea typeface="Calibri" panose="020F0502020204030204" pitchFamily="34" charset="0"/>
                <a:cs typeface="Calibri" panose="020F0502020204030204" pitchFamily="34" charset="0"/>
              </a:rPr>
              <a:t> 169–73.</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Stanhope, V., </a:t>
            </a:r>
            <a:r>
              <a:rPr lang="en-US" sz="1200" dirty="0" err="1">
                <a:effectLst/>
                <a:latin typeface="Calibri" panose="020F0502020204030204" pitchFamily="34" charset="0"/>
                <a:ea typeface="Calibri" panose="020F0502020204030204" pitchFamily="34" charset="0"/>
                <a:cs typeface="Calibri" panose="020F0502020204030204" pitchFamily="34" charset="0"/>
              </a:rPr>
              <a:t>Tondora</a:t>
            </a:r>
            <a:r>
              <a:rPr lang="en-US" sz="1200" dirty="0">
                <a:effectLst/>
                <a:latin typeface="Calibri" panose="020F0502020204030204" pitchFamily="34" charset="0"/>
                <a:ea typeface="Calibri" panose="020F0502020204030204" pitchFamily="34" charset="0"/>
                <a:cs typeface="Calibri" panose="020F0502020204030204" pitchFamily="34" charset="0"/>
              </a:rPr>
              <a:t>, J., Davidson, L., et al. (2015).  Person-centered care planning and service engagement: a study protocol for a randomized controlled trial. </a:t>
            </a:r>
            <a:r>
              <a:rPr lang="en-US" sz="1200" i="1" dirty="0">
                <a:effectLst/>
                <a:latin typeface="Calibri" panose="020F0502020204030204" pitchFamily="34" charset="0"/>
                <a:ea typeface="Calibri" panose="020F0502020204030204" pitchFamily="34" charset="0"/>
                <a:cs typeface="Calibri" panose="020F0502020204030204" pitchFamily="34" charset="0"/>
              </a:rPr>
              <a:t>Trials, 16</a:t>
            </a:r>
            <a:r>
              <a:rPr lang="en-US" sz="1200" dirty="0">
                <a:effectLst/>
                <a:latin typeface="Calibri" panose="020F0502020204030204" pitchFamily="34" charset="0"/>
                <a:ea typeface="Calibri" panose="020F0502020204030204" pitchFamily="34" charset="0"/>
                <a:cs typeface="Calibri" panose="020F0502020204030204" pitchFamily="34" charset="0"/>
              </a:rPr>
              <a:t>, 180.  Retrieved from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https://www.ncbi.nlm.nih.gov/pmc/articles/PMC4409728/</a:t>
            </a:r>
            <a:r>
              <a:rPr lang="en-US" sz="1200" dirty="0">
                <a:effectLst/>
                <a:latin typeface="Calibri" panose="020F0502020204030204" pitchFamily="34" charset="0"/>
                <a:ea typeface="Calibri" panose="020F0502020204030204" pitchFamily="34" charset="0"/>
                <a:cs typeface="Calibri" panose="020F0502020204030204" pitchFamily="34" charset="0"/>
              </a:rPr>
              <a:t>.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Andersson, H.E., </a:t>
            </a:r>
            <a:r>
              <a:rPr lang="en-US" sz="1200" dirty="0" err="1">
                <a:effectLst/>
                <a:latin typeface="Calibri" panose="020F0502020204030204" pitchFamily="34" charset="0"/>
                <a:ea typeface="Calibri" panose="020F0502020204030204" pitchFamily="34" charset="0"/>
                <a:cs typeface="Calibri" panose="020F0502020204030204" pitchFamily="34" charset="0"/>
              </a:rPr>
              <a:t>Otterholt</a:t>
            </a:r>
            <a:r>
              <a:rPr lang="en-US" sz="1200" dirty="0">
                <a:effectLst/>
                <a:latin typeface="Calibri" panose="020F0502020204030204" pitchFamily="34" charset="0"/>
                <a:ea typeface="Calibri" panose="020F0502020204030204" pitchFamily="34" charset="0"/>
                <a:cs typeface="Calibri" panose="020F0502020204030204" pitchFamily="34" charset="0"/>
              </a:rPr>
              <a:t>, E., &amp; </a:t>
            </a:r>
            <a:r>
              <a:rPr lang="en-US" sz="1200" dirty="0" err="1">
                <a:effectLst/>
                <a:latin typeface="Calibri" panose="020F0502020204030204" pitchFamily="34" charset="0"/>
                <a:ea typeface="Calibri" panose="020F0502020204030204" pitchFamily="34" charset="0"/>
                <a:cs typeface="Calibri" panose="020F0502020204030204" pitchFamily="34" charset="0"/>
              </a:rPr>
              <a:t>Grawe</a:t>
            </a:r>
            <a:r>
              <a:rPr lang="en-US" sz="1200" dirty="0">
                <a:effectLst/>
                <a:latin typeface="Calibri" panose="020F0502020204030204" pitchFamily="34" charset="0"/>
                <a:ea typeface="Calibri" panose="020F0502020204030204" pitchFamily="34" charset="0"/>
                <a:cs typeface="Calibri" panose="020F0502020204030204" pitchFamily="34" charset="0"/>
              </a:rPr>
              <a:t>, R.W. (2017). Patient satisfaction with treatments and outcomes in residential addiction institutions.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98054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
EN ESTA SIGUIENTE SECCIÓN VAMOS A EXPLORAR PREGUNTAS PARA LA REFLEXIÓN SOBRE EL PRINCIPIO BÁSICO DEL COMPROMISO.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61553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t>
EN ESTA SIGUIENTE SECCIÓN VAMOS A EXPLORAR EL PRINCIPIO BÁSICO DEL COMPROMISO.
</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70483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30</a:t>
            </a:fld>
            <a:endParaRPr lang="en-US" dirty="0"/>
          </a:p>
        </p:txBody>
      </p:sp>
    </p:spTree>
    <p:extLst>
      <p:ext uri="{BB962C8B-B14F-4D97-AF65-F5344CB8AC3E}">
        <p14:creationId xmlns:p14="http://schemas.microsoft.com/office/powerpoint/2010/main" val="233783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cs typeface="Calibri" panose="020F0502020204030204" pitchFamily="34" charset="0"/>
              </a:rPr>
              <a:t>Review that the acronym CONNECT to HOPE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kern="1200" dirty="0">
                <a:solidFill>
                  <a:srgbClr val="404040"/>
                </a:solidFill>
                <a:effectLst/>
                <a:latin typeface="+mn-lt"/>
                <a:ea typeface="Times New Roman" panose="02020603050405020304" pitchFamily="18" charset="0"/>
                <a:cs typeface="Calibri" panose="020F0502020204030204" pitchFamily="34" charset="0"/>
              </a:rPr>
              <a:t>anchors us in </a:t>
            </a:r>
            <a:r>
              <a:rPr lang="en-US" sz="1200" b="1" kern="1200" dirty="0">
                <a:solidFill>
                  <a:srgbClr val="404040"/>
                </a:solidFill>
                <a:effectLst/>
                <a:latin typeface="+mn-lt"/>
                <a:ea typeface="Times New Roman" panose="02020603050405020304" pitchFamily="18" charset="0"/>
                <a:cs typeface="Calibri" panose="020F0502020204030204" pitchFamily="34" charset="0"/>
              </a:rPr>
              <a:t>ENGAGEMENT!</a:t>
            </a:r>
            <a:endParaRPr lang="en-US" sz="1200" b="1"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Highlight that the</a:t>
            </a:r>
            <a:r>
              <a:rPr lang="en-US" sz="1200" b="1" dirty="0">
                <a:effectLst/>
                <a:latin typeface="+mn-lt"/>
                <a:ea typeface="Calibri" panose="020F0502020204030204" pitchFamily="34" charset="0"/>
                <a:cs typeface="Calibri" panose="020F0502020204030204" pitchFamily="34" charset="0"/>
              </a:rPr>
              <a:t> principles </a:t>
            </a:r>
            <a:r>
              <a:rPr lang="en-US" sz="1200" dirty="0">
                <a:effectLst/>
                <a:latin typeface="+mn-lt"/>
                <a:ea typeface="Calibri" panose="020F0502020204030204" pitchFamily="34" charset="0"/>
                <a:cs typeface="Calibri" panose="020F0502020204030204" pitchFamily="34" charset="0"/>
              </a:rPr>
              <a:t>are</a:t>
            </a:r>
            <a:r>
              <a:rPr lang="en-US" sz="1200" baseline="0" dirty="0">
                <a:effectLst/>
                <a:latin typeface="+mn-lt"/>
                <a:ea typeface="Calibri" panose="020F0502020204030204" pitchFamily="34" charset="0"/>
                <a:cs typeface="Calibri" panose="020F0502020204030204" pitchFamily="34" charset="0"/>
              </a:rPr>
              <a:t> the essential components that reflect the beliefs and attitudes about a recovery-oriented system of care</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mn-lt"/>
                <a:ea typeface="Calibri" panose="020F0502020204030204" pitchFamily="34" charset="0"/>
                <a:cs typeface="Calibri" panose="020F0502020204030204" pitchFamily="34" charset="0"/>
              </a:rPr>
              <a:t>and</a:t>
            </a:r>
            <a:r>
              <a:rPr lang="en-US" sz="1200" dirty="0">
                <a:effectLst/>
                <a:latin typeface="+mn-lt"/>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The </a:t>
            </a:r>
            <a:r>
              <a:rPr lang="en-US" sz="1200" b="1" dirty="0">
                <a:effectLst/>
                <a:latin typeface="+mn-lt"/>
                <a:ea typeface="Calibri" panose="020F0502020204030204" pitchFamily="34" charset="0"/>
                <a:cs typeface="Calibri" panose="020F0502020204030204" pitchFamily="34" charset="0"/>
              </a:rPr>
              <a:t>practices</a:t>
            </a:r>
            <a:r>
              <a:rPr lang="en-US" sz="1200" dirty="0">
                <a:effectLst/>
                <a:latin typeface="+mn-lt"/>
                <a:ea typeface="Calibri" panose="020F0502020204030204" pitchFamily="34" charset="0"/>
                <a:cs typeface="Calibri" panose="020F0502020204030204" pitchFamily="34" charset="0"/>
              </a:rPr>
              <a:t> are</a:t>
            </a:r>
            <a:r>
              <a:rPr lang="en-US" sz="1200" baseline="0" dirty="0">
                <a:effectLst/>
                <a:latin typeface="+mn-lt"/>
                <a:ea typeface="Calibri" panose="020F0502020204030204" pitchFamily="34" charset="0"/>
                <a:cs typeface="Calibri" panose="020F0502020204030204" pitchFamily="34" charset="0"/>
              </a:rPr>
              <a:t> how these principles “come to life” in order</a:t>
            </a:r>
            <a:r>
              <a:rPr lang="en-US" sz="1200" dirty="0">
                <a:effectLst/>
                <a:latin typeface="+mn-lt"/>
                <a:ea typeface="Calibri" panose="020F0502020204030204" pitchFamily="34" charset="0"/>
                <a:cs typeface="Calibri" panose="020F0502020204030204" pitchFamily="34" charset="0"/>
              </a:rPr>
              <a:t> to facilitate a recovery-oriented system of care.</a:t>
            </a:r>
          </a:p>
          <a:p>
            <a:pPr marL="0" marR="0" lvl="0" indent="0">
              <a:lnSpc>
                <a:spcPct val="90000"/>
              </a:lnSpc>
              <a:spcBef>
                <a:spcPts val="430"/>
              </a:spcBef>
              <a:spcAft>
                <a:spcPts val="600"/>
              </a:spcAft>
              <a:buFont typeface="Symbol" panose="05050102010706020507" pitchFamily="18" charset="2"/>
              <a:buNone/>
            </a:pPr>
            <a:endParaRPr lang="en-US" sz="1200" dirty="0">
              <a:effectLst/>
              <a:latin typeface="+mn-lt"/>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n-US" sz="1200" dirty="0">
                <a:effectLst/>
                <a:latin typeface="+mn-lt"/>
                <a:ea typeface="Times New Roman" panose="02020603050405020304" pitchFamily="18" charset="0"/>
                <a:cs typeface="Calibri" panose="020F0502020204030204" pitchFamily="34" charset="0"/>
              </a:rPr>
              <a:t>Review that </a:t>
            </a:r>
            <a:r>
              <a:rPr lang="en-US" sz="1200" kern="1200" dirty="0">
                <a:solidFill>
                  <a:srgbClr val="404040"/>
                </a:solidFill>
                <a:effectLst/>
                <a:latin typeface="+mn-lt"/>
                <a:ea typeface="Times New Roman" panose="02020603050405020304" pitchFamily="18" charset="0"/>
                <a:cs typeface="Calibri" panose="020F0502020204030204" pitchFamily="34" charset="0"/>
              </a:rPr>
              <a:t>The Recovery-Oriented Principles help us to connect to the individuals we serve by using meaningful engagement strategies and promoting a positive service culture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i="1" kern="1200" baseline="0" dirty="0">
                <a:solidFill>
                  <a:srgbClr val="404040"/>
                </a:solidFill>
                <a:effectLst/>
                <a:latin typeface="+mn-lt"/>
                <a:ea typeface="Times New Roman" panose="02020603050405020304" pitchFamily="18" charset="0"/>
                <a:cs typeface="Calibri" panose="020F0502020204030204" pitchFamily="34" charset="0"/>
              </a:rPr>
              <a:t>focusing on….</a:t>
            </a:r>
            <a:endParaRPr lang="en-US" sz="1200" b="1" i="1" dirty="0">
              <a:solidFill>
                <a:schemeClr val="accent3">
                  <a:lumMod val="75000"/>
                </a:schemeClr>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lvl="0" indent="0">
              <a:lnSpc>
                <a:spcPct val="90000"/>
              </a:lnSpc>
              <a:spcBef>
                <a:spcPts val="430"/>
              </a:spcBef>
              <a:spcAft>
                <a:spcPts val="600"/>
              </a:spcAft>
              <a:buFont typeface="Symbol" panose="05050102010706020507" pitchFamily="18" charset="2"/>
              <a:buNone/>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H</a:t>
            </a:r>
            <a:r>
              <a:rPr lang="en-US" sz="1200" b="1" dirty="0">
                <a:effectLst/>
                <a:latin typeface="+mn-lt"/>
                <a:ea typeface="Calibri" panose="020F0502020204030204" pitchFamily="34" charset="0"/>
                <a:cs typeface="Calibri" panose="020F0502020204030204" pitchFamily="34" charset="0"/>
              </a:rPr>
              <a:t>onor the differences and diverse needs of each individual served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Basic needs are assessed and assistance in the areas where there are basic needs to be met will be provided.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Strengths-based approach honors the differences and diverse needs by orienting treatment to the individual’s strengths rather than deficits.</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200" b="1" dirty="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P</a:t>
            </a:r>
            <a:r>
              <a:rPr lang="en-US" sz="1200" b="1" dirty="0">
                <a:effectLst/>
                <a:latin typeface="+mn-lt"/>
                <a:ea typeface="Calibri" panose="020F0502020204030204" pitchFamily="34" charset="0"/>
                <a:cs typeface="Calibri" panose="020F0502020204030204" pitchFamily="34" charset="0"/>
              </a:rPr>
              <a:t>rovide an environment to encourage personal control</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Honoring the differences and diverse needs of each individual allows for customization and choice.</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n-US" sz="1200" b="1" dirty="0">
                <a:effectLst/>
                <a:latin typeface="+mn-lt"/>
                <a:ea typeface="Calibri" panose="020F0502020204030204" pitchFamily="34" charset="0"/>
                <a:cs typeface="Times New Roman" panose="02020603050405020304" pitchFamily="18" charset="0"/>
              </a:rPr>
              <a:t>Emphasize the importance of alignment between principles and practices and the essential role we play in creating a recovery-oriented system of care.</a:t>
            </a: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 </a:t>
            </a:r>
            <a:endParaRPr lang="en-US" sz="1200"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60809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904596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42504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Indique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siguiente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Involucrar a las personas con condiciones de salud mental y uso de sustancias en la atención y el cambio de comportamiento es fundamental para su salud y bienestar</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personas que viven con condiciones de salud mental y uso de sustancias a menudo son difíciles de participar y retener en el tratamiento continuo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El compromiso fallido puede conducir a resultados clínicos deficientes y un retorno a los síntomas o al uso de sustancias.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Muchas variables pueden afectar el nivel de participación en el tratamiento, incluida la alianza terapéutica, la accesibilidad de la atención y la confianza de la persona atendida en que el tratamiento abordará sus propios objetivos únicos.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primeros momentos de interacción entre un proveedor de servicios y una persona que busca atención pueden establecer el tono y el curso del tratamiento.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Esta primera interacción puede iniciar un viaje hacia la recuperación y una vida satisfactoria, o puede dejar a una persona insegura o incluso desesperada sobre su futuro y no dispuesta a regresar por segunda vez.</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 Retrieved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Alliance on Mental Illness (NAMI,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16909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n-US" sz="1200" dirty="0" err="1">
                <a:effectLst/>
                <a:latin typeface="+mn-lt"/>
                <a:ea typeface="Calibri" panose="020F0502020204030204" pitchFamily="34" charset="0"/>
                <a:cs typeface="Times New Roman" panose="02020603050405020304" pitchFamily="18" charset="0"/>
              </a:rPr>
              <a:t>Indique</a:t>
            </a:r>
            <a:r>
              <a:rPr lang="en-US" sz="1200" dirty="0">
                <a:effectLst/>
                <a:latin typeface="+mn-lt"/>
                <a:ea typeface="Calibri" panose="020F0502020204030204" pitchFamily="34" charset="0"/>
                <a:cs typeface="Times New Roman" panose="02020603050405020304" pitchFamily="18" charset="0"/>
              </a:rPr>
              <a:t> los </a:t>
            </a:r>
            <a:r>
              <a:rPr lang="en-US" sz="1200" dirty="0" err="1">
                <a:effectLst/>
                <a:latin typeface="+mn-lt"/>
                <a:ea typeface="Calibri" panose="020F0502020204030204" pitchFamily="34" charset="0"/>
                <a:cs typeface="Times New Roman" panose="02020603050405020304" pitchFamily="18" charset="0"/>
              </a:rPr>
              <a:t>siguientes</a:t>
            </a:r>
            <a:r>
              <a:rPr lang="en-US" sz="1200" dirty="0">
                <a:effectLst/>
                <a:latin typeface="+mn-lt"/>
                <a:ea typeface="Calibri" panose="020F0502020204030204" pitchFamily="34" charset="0"/>
                <a:cs typeface="Times New Roman" panose="02020603050405020304" pitchFamily="18" charset="0"/>
              </a:rPr>
              <a:t> puntos:</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200" dirty="0">
                <a:effectLst/>
                <a:latin typeface="+mn-lt"/>
                <a:ea typeface="Calibri" panose="020F0502020204030204" pitchFamily="34" charset="0"/>
                <a:cs typeface="Times New Roman" panose="02020603050405020304" pitchFamily="18" charset="0"/>
              </a:rPr>
              <a:t>
El compromiso es una filosofía general de la atención.  Cruza todo tipo de servicios a través del continuo de atención. Sin la participación en los servicios, la probabilidad de participación continua en los servicios entre las personas con afecciones de salud conductual disminuye significativamente.  Una cultura de compromiso debe ser parte de todo el sistema de prestación de servicios de salud conductual, no solo en programas seleccionados.
</a:t>
            </a:r>
            <a:endParaRPr lang="en-US" sz="1200" i="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75631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Revisar la definición de compromiso de NAMI
</a:t>
            </a:r>
            <a:endParaRPr lang="en-US" sz="1200" dirty="0"/>
          </a:p>
          <a:p>
            <a:r>
              <a:rPr lang="en-US" sz="1200" dirty="0" err="1"/>
              <a:t>Indique</a:t>
            </a:r>
            <a:r>
              <a:rPr lang="en-US" sz="1200" dirty="0"/>
              <a:t> lo </a:t>
            </a:r>
            <a:r>
              <a:rPr lang="en-US" sz="1200" dirty="0" err="1"/>
              <a:t>siguiente</a:t>
            </a:r>
            <a:r>
              <a:rPr lang="en-US" sz="1200" dirty="0"/>
              <a:t>:</a:t>
            </a:r>
          </a:p>
          <a:p>
            <a:endParaRPr lang="en-US" sz="1200" dirty="0"/>
          </a:p>
          <a:p>
            <a:pPr marL="171450" indent="-171450">
              <a:buFont typeface="Arial" panose="020B0604020202020204" pitchFamily="34" charset="0"/>
              <a:buChar char="•"/>
            </a:pPr>
            <a:r>
              <a:rPr lang="es-ES" sz="1200" dirty="0"/>
              <a:t>El compromiso es un </a:t>
            </a:r>
            <a:r>
              <a:rPr lang="es-ES" sz="1200" b="1" dirty="0"/>
              <a:t>proceso basado en las fortalezas</a:t>
            </a:r>
            <a:r>
              <a:rPr lang="en-US" sz="1200" b="1"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Participación en función de la </a:t>
            </a:r>
            <a:r>
              <a:rPr lang="es-ES" sz="1200" b="1" dirty="0"/>
              <a:t>conexión</a:t>
            </a:r>
            <a:endParaRPr lang="en-US" sz="1200" b="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4458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Están surgiendo muchas estrategias innovadoras para mejorar el compromiso. Las estrategias de participación se centran en métodos y herramientas prácticas. La implementación de estas estrategias requiere que los proveedores de servicios también se sientan comprometidos con el trabajo que están haciendo. Los nuevos enfoques requieren apertura de mentalidad y flexibilidad sobre una estructura cambiante y la prestación de atención.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effectLst/>
                <a:latin typeface="Calibri" panose="020F0502020204030204" pitchFamily="34" charset="0"/>
                <a:ea typeface="Calibri" panose="020F0502020204030204" pitchFamily="34" charset="0"/>
                <a:cs typeface="Times New Roman" panose="02020603050405020304" pitchFamily="18" charset="0"/>
              </a:rPr>
              <a:t>Los proveedores de servicios deben hacer mejor para involucrar proactivamente a las personas. NAMI define el compromiso como un concepto más amplio que el cumplimiento. "Implica la participación de personas que prestan y buscan servicios. Con un compromiso efectivo, aumenta la probabilidad de una participación continua en los servicios y apoyos. Cuando la atención es respetuosa, compasiva y centrada en los objetivos de vida de un individuo, la probabilidad de recuperación aumenta considerablemente.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39936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Calibri" panose="020F0502020204030204" pitchFamily="34" charset="0"/>
              </a:rPr>
              <a:t>Indique</a:t>
            </a:r>
            <a:r>
              <a:rPr lang="en-US" sz="1200" dirty="0">
                <a:effectLst/>
                <a:latin typeface="Calibri" panose="020F0502020204030204" pitchFamily="34" charset="0"/>
                <a:ea typeface="Calibri" panose="020F0502020204030204" pitchFamily="34" charset="0"/>
                <a:cs typeface="Calibri" panose="020F0502020204030204" pitchFamily="34" charset="0"/>
              </a:rPr>
              <a:t> 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s-ES" sz="1200" dirty="0">
                <a:effectLst/>
                <a:latin typeface="Calibri" panose="020F0502020204030204" pitchFamily="34" charset="0"/>
                <a:ea typeface="Calibri" panose="020F0502020204030204" pitchFamily="34" charset="0"/>
                <a:cs typeface="Calibri" panose="020F0502020204030204" pitchFamily="34" charset="0"/>
              </a:rPr>
              <a:t>El compromiso también va más allá de los objetivos médicos tradicionales de reducción de síntomas y funcionamiento para incluir el bienestar y la conexión con la familia, los amigos, la comunidad, la fe, la escuela y el trabajo.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concepto</a:t>
            </a:r>
            <a:r>
              <a:rPr lang="es-ES" sz="1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s-E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atención orientada a la recuperación</a:t>
            </a:r>
            <a:r>
              <a:rPr lang="es-E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prioriza la autonomía, el empoderamiento y el respeto por la persona que recibe servicios, es un marco útil en el que ver herramientas y técnicas para mejorar el compromiso en todo el sistema de atención.</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NAMI (2016). </a:t>
            </a:r>
            <a:r>
              <a:rPr lang="en-US" sz="1200" i="1" dirty="0">
                <a:effectLst/>
                <a:latin typeface="Calibri" panose="020F0502020204030204" pitchFamily="34" charset="0"/>
                <a:ea typeface="Calibri" panose="020F0502020204030204" pitchFamily="34" charset="0"/>
                <a:cs typeface="Calibri" panose="020F0502020204030204" pitchFamily="34" charset="0"/>
              </a:rPr>
              <a:t>Engagement: A new standard for mental health care</a:t>
            </a:r>
            <a:r>
              <a:rPr lang="en-US" sz="1200" dirty="0">
                <a:effectLst/>
                <a:latin typeface="Calibri" panose="020F0502020204030204" pitchFamily="34" charset="0"/>
                <a:ea typeface="Calibri" panose="020F0502020204030204" pitchFamily="34" charset="0"/>
                <a:cs typeface="Calibri" panose="020F0502020204030204" pitchFamily="34" charset="0"/>
              </a:rPr>
              <a:t>.  Author.</a:t>
            </a:r>
          </a:p>
          <a:p>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8</a:t>
            </a:fld>
            <a:endParaRPr lang="en-US" dirty="0"/>
          </a:p>
        </p:txBody>
      </p:sp>
    </p:spTree>
    <p:extLst>
      <p:ext uri="{BB962C8B-B14F-4D97-AF65-F5344CB8AC3E}">
        <p14:creationId xmlns:p14="http://schemas.microsoft.com/office/powerpoint/2010/main" val="5546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s-ES" sz="1200" dirty="0">
                <a:solidFill>
                  <a:schemeClr val="tx1">
                    <a:lumMod val="75000"/>
                    <a:lumOff val="25000"/>
                  </a:schemeClr>
                </a:solidFill>
                <a:effectLst/>
                <a:latin typeface="+mn-lt"/>
                <a:cs typeface="Calibri" panose="020F0502020204030204" pitchFamily="34" charset="0"/>
              </a:rPr>
              <a:t>Revise la diapositiva y indique lo siguiente:
</a:t>
            </a:r>
            <a:endPar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E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rPr>
              <a:t>El compromiso requiere identificar las áreas de servicio que emergen de los valores del individuo.</a:t>
            </a:r>
            <a:endParaRPr lang="en-US" sz="1200" kern="1200" dirty="0">
              <a:solidFill>
                <a:schemeClr val="tx1"/>
              </a:solidFill>
              <a:effectLst/>
              <a:latin typeface="+mn-lt"/>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s-ES" sz="1200" kern="1200" dirty="0">
                <a:solidFill>
                  <a:srgbClr val="000000"/>
                </a:solidFill>
                <a:effectLst/>
                <a:latin typeface="+mn-lt"/>
                <a:ea typeface="Times New Roman" panose="02020603050405020304" pitchFamily="18" charset="0"/>
              </a:rPr>
              <a:t>Alianza y confianza entre el proveedor de servicios y la persona atendida</a:t>
            </a:r>
            <a:r>
              <a:rPr lang="en-US" sz="1200" kern="1200"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endParaRPr lang="en-US" sz="1200" dirty="0">
              <a:solidFill>
                <a:schemeClr val="tx1">
                  <a:lumMod val="75000"/>
                  <a:lumOff val="25000"/>
                </a:schemeClr>
              </a:solidFill>
              <a:effectLst/>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endParaRPr lang="en-US" sz="1200" dirty="0">
              <a:solidFill>
                <a:schemeClr val="tx1">
                  <a:lumMod val="75000"/>
                  <a:lumOff val="25000"/>
                </a:schemeClr>
              </a:solidFill>
              <a:effectLst/>
              <a:latin typeface="+mn-lt"/>
              <a:cs typeface="Calibri" panose="020F0502020204030204" pitchFamily="34" charset="0"/>
            </a:endParaRPr>
          </a:p>
          <a:p>
            <a:r>
              <a:rPr lang="en-US" sz="1200" dirty="0">
                <a:solidFill>
                  <a:schemeClr val="tx1">
                    <a:lumMod val="75000"/>
                    <a:lumOff val="25000"/>
                  </a:schemeClr>
                </a:solidFill>
                <a:effectLst/>
                <a:latin typeface="+mn-lt"/>
                <a:cs typeface="Calibri" panose="020F0502020204030204" pitchFamily="34" charset="0"/>
              </a:rPr>
              <a:t>Dixon, L. B., </a:t>
            </a:r>
            <a:r>
              <a:rPr lang="en-US" sz="1200" dirty="0" err="1">
                <a:solidFill>
                  <a:schemeClr val="tx1">
                    <a:lumMod val="75000"/>
                    <a:lumOff val="25000"/>
                  </a:schemeClr>
                </a:solidFill>
                <a:effectLst/>
                <a:latin typeface="+mn-lt"/>
                <a:cs typeface="Calibri" panose="020F0502020204030204" pitchFamily="34" charset="0"/>
              </a:rPr>
              <a:t>Holoshitz</a:t>
            </a:r>
            <a:r>
              <a:rPr lang="en-US" sz="1200" dirty="0">
                <a:solidFill>
                  <a:schemeClr val="tx1">
                    <a:lumMod val="75000"/>
                    <a:lumOff val="25000"/>
                  </a:schemeClr>
                </a:solidFill>
                <a:effectLst/>
                <a:latin typeface="+mn-lt"/>
                <a:cs typeface="Calibri" panose="020F0502020204030204" pitchFamily="34" charset="0"/>
              </a:rPr>
              <a:t>, Y. &amp; </a:t>
            </a:r>
            <a:r>
              <a:rPr lang="en-US" sz="1200" dirty="0" err="1">
                <a:solidFill>
                  <a:schemeClr val="tx1">
                    <a:lumMod val="75000"/>
                    <a:lumOff val="25000"/>
                  </a:schemeClr>
                </a:solidFill>
                <a:effectLst/>
                <a:latin typeface="+mn-lt"/>
                <a:cs typeface="Calibri" panose="020F0502020204030204" pitchFamily="34" charset="0"/>
              </a:rPr>
              <a:t>Nossel</a:t>
            </a:r>
            <a:r>
              <a:rPr lang="en-US" sz="1200" dirty="0">
                <a:solidFill>
                  <a:schemeClr val="tx1">
                    <a:lumMod val="75000"/>
                    <a:lumOff val="25000"/>
                  </a:schemeClr>
                </a:solidFill>
                <a:effectLst/>
                <a:latin typeface="+mn-lt"/>
                <a:cs typeface="Calibri" panose="020F0502020204030204" pitchFamily="34" charset="0"/>
              </a:rPr>
              <a:t>, I. (2016). Treatment engagement of individuals experiencing mental illness: review and update. </a:t>
            </a:r>
            <a:r>
              <a:rPr lang="en-US" sz="1200" i="1" dirty="0">
                <a:solidFill>
                  <a:schemeClr val="tx1">
                    <a:lumMod val="75000"/>
                    <a:lumOff val="25000"/>
                  </a:schemeClr>
                </a:solidFill>
                <a:effectLst/>
                <a:latin typeface="+mn-lt"/>
                <a:cs typeface="Calibri" panose="020F0502020204030204" pitchFamily="34" charset="0"/>
              </a:rPr>
              <a:t>World Psychiatry, 15</a:t>
            </a:r>
            <a:r>
              <a:rPr lang="en-US" sz="1200" dirty="0">
                <a:solidFill>
                  <a:schemeClr val="tx1">
                    <a:lumMod val="75000"/>
                    <a:lumOff val="25000"/>
                  </a:schemeClr>
                </a:solidFill>
                <a:effectLst/>
                <a:latin typeface="+mn-lt"/>
                <a:cs typeface="Calibri" panose="020F0502020204030204" pitchFamily="34" charset="0"/>
              </a:rPr>
              <a:t>(1), 13-20. Retrieved from </a:t>
            </a:r>
            <a:r>
              <a:rPr lang="en-US" sz="1200" u="sng" dirty="0">
                <a:solidFill>
                  <a:schemeClr val="tx1">
                    <a:lumMod val="75000"/>
                    <a:lumOff val="25000"/>
                  </a:schemeClr>
                </a:solidFill>
                <a:effectLst/>
                <a:latin typeface="+mn-lt"/>
                <a:cs typeface="Calibri" panose="020F0502020204030204" pitchFamily="34" charset="0"/>
                <a:hlinkClick r:id="rId3"/>
              </a:rPr>
              <a:t>https://www.ncbi.nlm.nih.gov/pmc/articles/PMC4780300/</a:t>
            </a:r>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17105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hpnet.com/files/Newsletter_4_Sept_201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ncbi.nlm.nih.gov/pmc/articles/PMC440972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Meaningful Engagement Strategies and Promoting a Positive Service Culture</a:t>
            </a:r>
            <a:endParaRPr lang="en-US" sz="2800" dirty="0">
              <a:solidFill>
                <a:schemeClr val="bg1"/>
              </a:solidFill>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736865"/>
            <a:ext cx="3202016" cy="649222"/>
          </a:xfrm>
          <a:noFill/>
        </p:spPr>
        <p:txBody>
          <a:bodyPr anchor="ctr">
            <a:noAutofit/>
          </a:bodyPr>
          <a:lstStyle/>
          <a:p>
            <a:pPr algn="ctr"/>
            <a:r>
              <a:rPr lang="en-US" sz="2800" b="1" dirty="0" err="1">
                <a:solidFill>
                  <a:schemeClr val="tx2">
                    <a:lumMod val="25000"/>
                    <a:lumOff val="75000"/>
                    <a:alpha val="75000"/>
                  </a:schemeClr>
                </a:solidFill>
                <a:latin typeface="Calibri" panose="020F0502020204030204" pitchFamily="34" charset="0"/>
                <a:cs typeface="Calibri" panose="020F0502020204030204" pitchFamily="34" charset="0"/>
              </a:rPr>
              <a:t>Módulo</a:t>
            </a:r>
            <a:r>
              <a:rPr lang="en-US" sz="2800" b="1" dirty="0">
                <a:solidFill>
                  <a:schemeClr val="tx2">
                    <a:lumMod val="25000"/>
                    <a:lumOff val="75000"/>
                    <a:alpha val="75000"/>
                  </a:schemeClr>
                </a:solidFill>
                <a:latin typeface="Calibri" panose="020F0502020204030204" pitchFamily="34" charset="0"/>
                <a:cs typeface="Calibri" panose="020F0502020204030204" pitchFamily="34" charset="0"/>
              </a:rPr>
              <a:t> 2
</a:t>
            </a:r>
          </a:p>
        </p:txBody>
      </p:sp>
      <p:pic>
        <p:nvPicPr>
          <p:cNvPr id="8" name="Picture 7" descr="A picture containing person, people, group&#10;&#10;Description automatically generated">
            <a:extLst>
              <a:ext uri="{FF2B5EF4-FFF2-40B4-BE49-F238E27FC236}">
                <a16:creationId xmlns:a16="http://schemas.microsoft.com/office/drawing/2014/main" id="{E0F026B8-FCB8-4B75-B792-5B68B1A03805}"/>
              </a:ext>
            </a:extLst>
          </p:cNvPr>
          <p:cNvPicPr>
            <a:picLocks noChangeAspect="1"/>
          </p:cNvPicPr>
          <p:nvPr/>
        </p:nvPicPr>
        <p:blipFill>
          <a:blip r:embed="rId3"/>
          <a:stretch>
            <a:fillRect/>
          </a:stretch>
        </p:blipFill>
        <p:spPr>
          <a:xfrm>
            <a:off x="182879" y="465207"/>
            <a:ext cx="7821171" cy="5895423"/>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logo&#10;&#10;Description automatically generated">
            <a:extLst>
              <a:ext uri="{FF2B5EF4-FFF2-40B4-BE49-F238E27FC236}">
                <a16:creationId xmlns:a16="http://schemas.microsoft.com/office/drawing/2014/main" id="{66D1398E-61A7-44B1-9CDA-D3ED43735EC5}"/>
              </a:ext>
            </a:extLst>
          </p:cNvPr>
          <p:cNvPicPr>
            <a:picLocks noGrp="1" noChangeAspect="1"/>
          </p:cNvPicPr>
          <p:nvPr>
            <p:ph sz="half" idx="1"/>
          </p:nvPr>
        </p:nvPicPr>
        <p:blipFill>
          <a:blip r:embed="rId3">
            <a:alphaModFix amt="70000"/>
          </a:blip>
          <a:stretch>
            <a:fillRect/>
          </a:stretch>
        </p:blipFill>
        <p:spPr>
          <a:xfrm>
            <a:off x="-339436" y="2041235"/>
            <a:ext cx="7135447" cy="481676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pPr defTabSz="457200">
                <a:spcAft>
                  <a:spcPts val="600"/>
                </a:spcAft>
              </a:pPr>
              <a:t>10</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0" y="6423914"/>
            <a:ext cx="6818262" cy="365125"/>
          </a:xfrm>
        </p:spPr>
        <p:txBody>
          <a:bodyPr vert="horz" lIns="91440" tIns="45720" rIns="91440" bIns="45720" rtlCol="0" anchor="ctr">
            <a:normAutofit/>
          </a:bodyPr>
          <a:lstStyle/>
          <a:p>
            <a:pPr defTabSz="457200">
              <a:spcAft>
                <a:spcPts val="600"/>
              </a:spcAft>
            </a:pPr>
            <a:r>
              <a:rPr lang="en-US" dirty="0" err="1"/>
              <a:t>administración</a:t>
            </a:r>
            <a:r>
              <a:rPr lang="en-US" dirty="0"/>
              <a:t> de la </a:t>
            </a:r>
            <a:r>
              <a:rPr lang="en-US" dirty="0" err="1"/>
              <a:t>recuperación</a:t>
            </a:r>
            <a:endParaRPr lang="en-US" kern="1200" cap="all" dirty="0"/>
          </a:p>
        </p:txBody>
      </p:sp>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81192" y="983942"/>
            <a:ext cx="11029616" cy="988332"/>
          </a:xfrm>
        </p:spPr>
        <p:txBody>
          <a:bodyPr vert="horz" lIns="91440" tIns="45720" rIns="91440" bIns="45720" rtlCol="0" anchor="b">
            <a:normAutofit/>
          </a:bodyPr>
          <a:lstStyle/>
          <a:p>
            <a:r>
              <a:rPr lang="es-ES" dirty="0">
                <a:latin typeface="Calibri" panose="020F0502020204030204" pitchFamily="34" charset="0"/>
                <a:cs typeface="Calibri" panose="020F0502020204030204" pitchFamily="34" charset="0"/>
              </a:rPr>
              <a:t>Compromiso A TRAVÉS del continuo de la atención
</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2"/>
          </p:nvPr>
        </p:nvSpPr>
        <p:spPr>
          <a:xfrm>
            <a:off x="5624945" y="2041235"/>
            <a:ext cx="5985864" cy="2724729"/>
          </a:xfrm>
        </p:spPr>
        <p:txBody>
          <a:bodyPr vert="horz" lIns="91440" tIns="45720" rIns="91440" bIns="45720" rtlCol="0" anchor="t">
            <a:normAutofit fontScale="92500" lnSpcReduction="20000"/>
          </a:bodyPr>
          <a:lstStyle/>
          <a:p>
            <a:pPr marL="216000" indent="-216000">
              <a:lnSpc>
                <a:spcPct val="150000"/>
              </a:lnSpc>
              <a:spcBef>
                <a:spcPts val="0"/>
              </a:spcBef>
            </a:pPr>
            <a:r>
              <a:rPr lang="en-US" sz="2600" dirty="0" err="1">
                <a:latin typeface="Calibri" panose="020F0502020204030204" pitchFamily="34" charset="0"/>
                <a:cs typeface="Calibri" panose="020F0502020204030204" pitchFamily="34" charset="0"/>
              </a:rPr>
              <a:t>Divulgación</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Pretratamiento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Inicio</a:t>
            </a:r>
            <a:r>
              <a:rPr lang="en-US" sz="2600" dirty="0">
                <a:latin typeface="Calibri" panose="020F0502020204030204" pitchFamily="34" charset="0"/>
                <a:cs typeface="Calibri" panose="020F0502020204030204" pitchFamily="34" charset="0"/>
              </a:rPr>
              <a:t> de </a:t>
            </a:r>
            <a:r>
              <a:rPr lang="en-US" sz="2600" dirty="0" err="1">
                <a:latin typeface="Calibri" panose="020F0502020204030204" pitchFamily="34" charset="0"/>
                <a:cs typeface="Calibri" panose="020F0502020204030204" pitchFamily="34" charset="0"/>
              </a:rPr>
              <a:t>Servicios</a:t>
            </a:r>
            <a:r>
              <a:rPr lang="en-US" sz="2600" dirty="0">
                <a:latin typeface="Calibri" panose="020F0502020204030204" pitchFamily="34" charset="0"/>
                <a:cs typeface="Calibri" panose="020F0502020204030204" pitchFamily="34" charset="0"/>
              </a:rPr>
              <a:t>
Nivel de </a:t>
            </a:r>
            <a:r>
              <a:rPr lang="en-US" sz="2600" dirty="0" err="1">
                <a:latin typeface="Calibri" panose="020F0502020204030204" pitchFamily="34" charset="0"/>
                <a:cs typeface="Calibri" panose="020F0502020204030204" pitchFamily="34" charset="0"/>
              </a:rPr>
              <a:t>tratamiento</a:t>
            </a:r>
            <a:r>
              <a:rPr lang="en-US" sz="2600" dirty="0">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Atención continua/apoyo para la recuperación</a:t>
            </a:r>
            <a:endParaRPr lang="en-US" sz="2600" dirty="0">
              <a:latin typeface="Calibri" panose="020F0502020204030204" pitchFamily="34" charset="0"/>
              <a:cs typeface="Calibri" panose="020F0502020204030204" pitchFamily="34" charset="0"/>
            </a:endParaRPr>
          </a:p>
        </p:txBody>
      </p:sp>
      <p:sp>
        <p:nvSpPr>
          <p:cNvPr id="6" name="TextBox 5"/>
          <p:cNvSpPr txBox="1"/>
          <p:nvPr/>
        </p:nvSpPr>
        <p:spPr>
          <a:xfrm>
            <a:off x="6271380" y="4680260"/>
            <a:ext cx="5864060" cy="2092881"/>
          </a:xfrm>
          <a:prstGeom prst="rect">
            <a:avLst/>
          </a:prstGeom>
          <a:noFill/>
        </p:spPr>
        <p:txBody>
          <a:bodyPr wrap="square" rtlCol="0">
            <a:spAutoFit/>
          </a:bodyPr>
          <a:lstStyle/>
          <a:p>
            <a:r>
              <a:rPr lang="es-ES" sz="2600" b="1" dirty="0">
                <a:solidFill>
                  <a:schemeClr val="accent1">
                    <a:lumMod val="75000"/>
                  </a:schemeClr>
                </a:solidFill>
                <a:latin typeface="Calibri" panose="020F0502020204030204" pitchFamily="34" charset="0"/>
                <a:cs typeface="Calibri" panose="020F0502020204030204" pitchFamily="34" charset="0"/>
              </a:rPr>
              <a:t>El compromiso a través del continuo de atención fomenta la dignidad, la esperanza, la resiliencia, las relaciones, la creación de significado en la vida y la autoeficacia.</a:t>
            </a:r>
            <a:r>
              <a:rPr lang="en-US" sz="2600" b="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8987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145032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err="1"/>
              <a:t>Valores</a:t>
            </a:r>
            <a:r>
              <a:rPr lang="en-US" sz="4000" dirty="0"/>
              <a:t> y </a:t>
            </a:r>
            <a:r>
              <a:rPr lang="en-US" sz="4000" dirty="0" err="1"/>
              <a:t>actitudes</a:t>
            </a:r>
            <a:r>
              <a:rPr lang="en-US" sz="4000" dirty="0"/>
              <a:t>
</a:t>
            </a:r>
            <a:endParaRPr lang="en-US" dirty="0"/>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Autofit/>
          </a:bodyPr>
          <a:lstStyle/>
          <a:p>
            <a:r>
              <a:rPr lang="en-US" sz="2800" b="1" dirty="0">
                <a:solidFill>
                  <a:schemeClr val="tx1">
                    <a:lumMod val="75000"/>
                    <a:lumOff val="25000"/>
                  </a:schemeClr>
                </a:solidFill>
                <a:ea typeface="Open Sans Semibold" panose="020B0706030804020204" pitchFamily="34" charset="0"/>
                <a:cs typeface="Open Sans Semibold" panose="020B0706030804020204" pitchFamily="34" charset="0"/>
              </a:rPr>
              <a:t>Compromiso
</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11</a:t>
            </a:fld>
            <a:endParaRPr lang="en-US" noProof="0" dirty="0"/>
          </a:p>
        </p:txBody>
      </p:sp>
    </p:spTree>
    <p:extLst>
      <p:ext uri="{BB962C8B-B14F-4D97-AF65-F5344CB8AC3E}">
        <p14:creationId xmlns:p14="http://schemas.microsoft.com/office/powerpoint/2010/main" val="352749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492098" y="917506"/>
            <a:ext cx="11029616" cy="988332"/>
          </a:xfrm>
        </p:spPr>
        <p:txBody>
          <a:bodyPr anchor="b">
            <a:normAutofit/>
          </a:bodyPr>
          <a:lstStyle/>
          <a:p>
            <a:r>
              <a:rPr lang="es-ES" dirty="0">
                <a:latin typeface="Calibri" panose="020F0502020204030204" pitchFamily="34" charset="0"/>
                <a:cs typeface="Calibri" panose="020F0502020204030204" pitchFamily="34" charset="0"/>
              </a:rPr>
              <a:t>Valores y actitudes de los proveedores
</a:t>
            </a:r>
            <a:endParaRPr lang="en-US" dirty="0">
              <a:latin typeface="Calibri" panose="020F0502020204030204" pitchFamily="34" charset="0"/>
              <a:cs typeface="Calibri" panose="020F0502020204030204" pitchFamily="34" charset="0"/>
            </a:endParaRP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2566256426"/>
              </p:ext>
            </p:extLst>
          </p:nvPr>
        </p:nvGraphicFramePr>
        <p:xfrm>
          <a:off x="3990975" y="2476500"/>
          <a:ext cx="7727695" cy="405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714509" y="3076910"/>
            <a:ext cx="2917057" cy="1999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8584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28489-2DB2-4EA2-889E-970A557BECD3}"/>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13</a:t>
            </a:fld>
            <a:endParaRPr lang="en-US"/>
          </a:p>
        </p:txBody>
      </p:sp>
      <p:sp>
        <p:nvSpPr>
          <p:cNvPr id="3" name="Footer Placeholder 2">
            <a:extLst>
              <a:ext uri="{FF2B5EF4-FFF2-40B4-BE49-F238E27FC236}">
                <a16:creationId xmlns:a16="http://schemas.microsoft.com/office/drawing/2014/main" id="{F220842B-28EC-4539-8ED0-1829A3447FD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B6E5CCF9-7799-463A-9C68-F7C122B6CCB4}"/>
              </a:ext>
            </a:extLst>
          </p:cNvPr>
          <p:cNvSpPr>
            <a:spLocks noGrp="1"/>
          </p:cNvSpPr>
          <p:nvPr>
            <p:ph type="title"/>
          </p:nvPr>
        </p:nvSpPr>
        <p:spPr>
          <a:xfrm>
            <a:off x="581192" y="1084828"/>
            <a:ext cx="11029616" cy="988332"/>
          </a:xfrm>
        </p:spPr>
        <p:txBody>
          <a:bodyPr anchor="ctr">
            <a:normAutofit/>
          </a:bodyPr>
          <a:lstStyle/>
          <a:p>
            <a:r>
              <a:rPr lang="es-ES" dirty="0">
                <a:latin typeface="Calibri" panose="020F0502020204030204" pitchFamily="34" charset="0"/>
                <a:cs typeface="Calibri" panose="020F0502020204030204" pitchFamily="34" charset="0"/>
              </a:rPr>
              <a:t>Valores y actitudes en el compromiso
</a:t>
            </a:r>
            <a:endParaRPr lang="en-US" dirty="0">
              <a:latin typeface="Calibri" panose="020F0502020204030204" pitchFamily="34" charset="0"/>
              <a:cs typeface="Calibri" panose="020F0502020204030204" pitchFamily="34" charset="0"/>
            </a:endParaRPr>
          </a:p>
        </p:txBody>
      </p:sp>
      <p:graphicFrame>
        <p:nvGraphicFramePr>
          <p:cNvPr id="7" name="Content Placeholder 4">
            <a:extLst>
              <a:ext uri="{FF2B5EF4-FFF2-40B4-BE49-F238E27FC236}">
                <a16:creationId xmlns:a16="http://schemas.microsoft.com/office/drawing/2014/main" id="{3E05F454-5D19-23BF-B963-F374EDE396D5}"/>
              </a:ext>
            </a:extLst>
          </p:cNvPr>
          <p:cNvGraphicFramePr>
            <a:graphicFrameLocks noGrp="1"/>
          </p:cNvGraphicFramePr>
          <p:nvPr>
            <p:ph sz="half" idx="2"/>
            <p:extLst>
              <p:ext uri="{D42A27DB-BD31-4B8C-83A1-F6EECF244321}">
                <p14:modId xmlns:p14="http://schemas.microsoft.com/office/powerpoint/2010/main" val="16818465"/>
              </p:ext>
            </p:extLst>
          </p:nvPr>
        </p:nvGraphicFramePr>
        <p:xfrm>
          <a:off x="1813331" y="2264382"/>
          <a:ext cx="8323912" cy="433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67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A96A77-1A75-4E39-B336-B8760D62409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14</a:t>
            </a:fld>
            <a:endParaRPr lang="en-US" noProof="0"/>
          </a:p>
        </p:txBody>
      </p:sp>
      <p:sp>
        <p:nvSpPr>
          <p:cNvPr id="3" name="Footer Placeholder 2">
            <a:extLst>
              <a:ext uri="{FF2B5EF4-FFF2-40B4-BE49-F238E27FC236}">
                <a16:creationId xmlns:a16="http://schemas.microsoft.com/office/drawing/2014/main" id="{38CF7458-492D-49B8-8DE6-EF8510D3C74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err="1"/>
              <a:t>administración</a:t>
            </a:r>
            <a:r>
              <a:rPr lang="en-US" dirty="0"/>
              <a:t> de la </a:t>
            </a:r>
            <a:r>
              <a:rPr lang="en-US" dirty="0" err="1"/>
              <a:t>recuperación</a:t>
            </a:r>
            <a:endParaRPr lang="en-US" kern="1200" cap="all" dirty="0">
              <a:latin typeface="+mn-lt"/>
              <a:ea typeface="+mn-ea"/>
              <a:cs typeface="+mn-cs"/>
            </a:endParaRPr>
          </a:p>
        </p:txBody>
      </p:sp>
      <p:sp>
        <p:nvSpPr>
          <p:cNvPr id="4" name="Title 3">
            <a:extLst>
              <a:ext uri="{FF2B5EF4-FFF2-40B4-BE49-F238E27FC236}">
                <a16:creationId xmlns:a16="http://schemas.microsoft.com/office/drawing/2014/main" id="{680690E6-A417-49F0-ACC2-0C4ABE08EF47}"/>
              </a:ext>
            </a:extLst>
          </p:cNvPr>
          <p:cNvSpPr>
            <a:spLocks noGrp="1"/>
          </p:cNvSpPr>
          <p:nvPr>
            <p:ph type="title"/>
          </p:nvPr>
        </p:nvSpPr>
        <p:spPr>
          <a:xfrm>
            <a:off x="581192" y="454506"/>
            <a:ext cx="11029616" cy="1013800"/>
          </a:xfrm>
        </p:spPr>
        <p:txBody>
          <a:bodyPr vert="horz" lIns="91440" tIns="45720" rIns="91440" bIns="45720" rtlCol="0" anchor="b">
            <a:normAutofit/>
          </a:bodyPr>
          <a:lstStyle/>
          <a:p>
            <a:r>
              <a:rPr lang="es-ES" dirty="0">
                <a:latin typeface="Calibri" panose="020F0502020204030204" pitchFamily="34" charset="0"/>
                <a:cs typeface="Calibri" panose="020F0502020204030204" pitchFamily="34" charset="0"/>
              </a:rPr>
              <a:t>Cuando valoramos el proceso de </a:t>
            </a:r>
            <a:r>
              <a:rPr lang="en-US" b="0" kern="1200" cap="all" dirty="0">
                <a:latin typeface="Calibri" panose="020F0502020204030204" pitchFamily="34" charset="0"/>
                <a:cs typeface="Calibri" panose="020F0502020204030204" pitchFamily="34" charset="0"/>
              </a:rPr>
              <a:t>compromiso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Nosotros</a:t>
            </a:r>
            <a:r>
              <a:rPr lang="en-US" dirty="0">
                <a:latin typeface="Calibri" panose="020F0502020204030204" pitchFamily="34" charset="0"/>
                <a:cs typeface="Calibri" panose="020F0502020204030204" pitchFamily="34" charset="0"/>
              </a:rPr>
              <a:t>…</a:t>
            </a:r>
            <a:endParaRPr lang="en-US" b="0" kern="1200" cap="all" dirty="0">
              <a:latin typeface="Calibri" panose="020F0502020204030204" pitchFamily="34" charset="0"/>
              <a:cs typeface="Calibri" panose="020F0502020204030204" pitchFamily="34" charset="0"/>
            </a:endParaRPr>
          </a:p>
        </p:txBody>
      </p:sp>
      <p:graphicFrame>
        <p:nvGraphicFramePr>
          <p:cNvPr id="8" name="TextBox 5">
            <a:extLst>
              <a:ext uri="{FF2B5EF4-FFF2-40B4-BE49-F238E27FC236}">
                <a16:creationId xmlns:a16="http://schemas.microsoft.com/office/drawing/2014/main" id="{338918B4-E9B7-5783-CFB8-2482729C35E1}"/>
              </a:ext>
            </a:extLst>
          </p:cNvPr>
          <p:cNvGraphicFramePr/>
          <p:nvPr>
            <p:extLst>
              <p:ext uri="{D42A27DB-BD31-4B8C-83A1-F6EECF244321}">
                <p14:modId xmlns:p14="http://schemas.microsoft.com/office/powerpoint/2010/main" val="2365085290"/>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565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8805-4DC9-4838-944B-0F3819CAC765}"/>
              </a:ext>
            </a:extLst>
          </p:cNvPr>
          <p:cNvSpPr>
            <a:spLocks noGrp="1"/>
          </p:cNvSpPr>
          <p:nvPr>
            <p:ph type="sldNum" sz="quarter" idx="12"/>
          </p:nvPr>
        </p:nvSpPr>
        <p:spPr/>
        <p:txBody>
          <a:bodyPr/>
          <a:lstStyle/>
          <a:p>
            <a:fld id="{F603CDE5-C1D8-4EDD-870F-A498BAFA520F}" type="slidenum">
              <a:rPr lang="en-US" noProof="0" smtClean="0"/>
              <a:t>15</a:t>
            </a:fld>
            <a:endParaRPr lang="en-US" noProof="0" dirty="0"/>
          </a:p>
        </p:txBody>
      </p:sp>
      <p:sp>
        <p:nvSpPr>
          <p:cNvPr id="3" name="Footer Placeholder 2">
            <a:extLst>
              <a:ext uri="{FF2B5EF4-FFF2-40B4-BE49-F238E27FC236}">
                <a16:creationId xmlns:a16="http://schemas.microsoft.com/office/drawing/2014/main" id="{F29AC8A1-360C-4F29-A813-C40A344969B1}"/>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102BAE0A-FAA4-4851-9BD8-1CEEAB44894B}"/>
              </a:ext>
            </a:extLst>
          </p:cNvPr>
          <p:cNvSpPr>
            <a:spLocks noGrp="1"/>
          </p:cNvSpPr>
          <p:nvPr>
            <p:ph type="title"/>
          </p:nvPr>
        </p:nvSpPr>
        <p:spPr>
          <a:xfrm>
            <a:off x="528663" y="955709"/>
            <a:ext cx="11029616" cy="988332"/>
          </a:xfrm>
        </p:spPr>
        <p:txBody>
          <a:bodyPr>
            <a:normAutofit/>
          </a:bodyPr>
          <a:lstStyle/>
          <a:p>
            <a:r>
              <a:rPr lang="en-US" dirty="0" err="1">
                <a:latin typeface="Calibri" panose="020F0502020204030204" pitchFamily="34" charset="0"/>
                <a:ea typeface="Calibri" panose="020F0502020204030204" pitchFamily="34" charset="0"/>
                <a:cs typeface="Times New Roman" panose="02020603050405020304" pitchFamily="18" charset="0"/>
              </a:rPr>
              <a:t>actitudes</a:t>
            </a:r>
            <a:r>
              <a:rPr lang="en-US" dirty="0">
                <a:latin typeface="Calibri" panose="020F0502020204030204" pitchFamily="34" charset="0"/>
                <a:ea typeface="Calibri" panose="020F0502020204030204" pitchFamily="34" charset="0"/>
                <a:cs typeface="Times New Roman" panose="02020603050405020304" pitchFamily="18" charset="0"/>
              </a:rPr>
              <a:t> y </a:t>
            </a:r>
            <a:r>
              <a:rPr lang="en-US" dirty="0" err="1">
                <a:latin typeface="Calibri" panose="020F0502020204030204" pitchFamily="34" charset="0"/>
                <a:ea typeface="Calibri" panose="020F0502020204030204" pitchFamily="34" charset="0"/>
                <a:cs typeface="Times New Roman" panose="02020603050405020304" pitchFamily="18" charset="0"/>
              </a:rPr>
              <a:t>valores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organizacionales</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839B62-95CC-4864-B0B0-248CA71250AF}"/>
              </a:ext>
            </a:extLst>
          </p:cNvPr>
          <p:cNvSpPr txBox="1"/>
          <p:nvPr/>
        </p:nvSpPr>
        <p:spPr>
          <a:xfrm>
            <a:off x="848616" y="2069324"/>
            <a:ext cx="10709663" cy="4782720"/>
          </a:xfrm>
          <a:prstGeom prst="rect">
            <a:avLst/>
          </a:prstGeom>
          <a:noFill/>
        </p:spPr>
        <p:txBody>
          <a:bodyPr wrap="square">
            <a:spAutoFit/>
          </a:bodyPr>
          <a:lstStyle/>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s-ES" sz="2600" dirty="0">
                <a:latin typeface="Calibri" panose="020F0502020204030204" pitchFamily="34" charset="0"/>
                <a:ea typeface="Calibri" panose="020F0502020204030204" pitchFamily="34" charset="0"/>
                <a:cs typeface="Times New Roman" panose="02020603050405020304" pitchFamily="18" charset="0"/>
              </a:rPr>
              <a:t>Valorar las relaciones de colaboración respetuosas y honestas</a:t>
            </a:r>
          </a:p>
          <a:p>
            <a:pPr marR="0">
              <a:lnSpc>
                <a:spcPct val="107000"/>
              </a:lnSpc>
              <a:spcBef>
                <a:spcPts val="0"/>
              </a:spcBef>
              <a:spcAft>
                <a:spcPts val="0"/>
              </a:spcAft>
              <a:buClr>
                <a:schemeClr val="accent1"/>
              </a:buClr>
              <a:buSzPct val="120000"/>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s-ES" sz="2600" dirty="0">
                <a:latin typeface="Calibri" panose="020F0502020204030204" pitchFamily="34" charset="0"/>
                <a:ea typeface="Calibri" panose="020F0502020204030204" pitchFamily="34" charset="0"/>
                <a:cs typeface="Times New Roman" panose="02020603050405020304" pitchFamily="18" charset="0"/>
              </a:rPr>
              <a:t>Mejorar las relaciones con las personas atendidas</a:t>
            </a:r>
          </a:p>
          <a:p>
            <a:pPr marR="0">
              <a:lnSpc>
                <a:spcPct val="107000"/>
              </a:lnSpc>
              <a:spcBef>
                <a:spcPts val="0"/>
              </a:spcBef>
              <a:spcAft>
                <a:spcPts val="0"/>
              </a:spcAft>
              <a:buClr>
                <a:schemeClr val="accent1"/>
              </a:buClr>
              <a:buSzPct val="120000"/>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s-ES" sz="2600" dirty="0">
                <a:latin typeface="Calibri" panose="020F0502020204030204" pitchFamily="34" charset="0"/>
                <a:ea typeface="Calibri" panose="020F0502020204030204" pitchFamily="34" charset="0"/>
                <a:cs typeface="Times New Roman" panose="02020603050405020304" pitchFamily="18" charset="0"/>
              </a:rPr>
              <a:t>Creación de relaciones de confianza</a:t>
            </a:r>
          </a:p>
          <a:p>
            <a:pPr marR="0">
              <a:lnSpc>
                <a:spcPct val="107000"/>
              </a:lnSpc>
              <a:spcBef>
                <a:spcPts val="0"/>
              </a:spcBef>
              <a:spcAft>
                <a:spcPts val="0"/>
              </a:spcAft>
              <a:buClr>
                <a:schemeClr val="accent1"/>
              </a:buClr>
              <a:buSzPct val="120000"/>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s-ES" sz="2600" dirty="0">
                <a:latin typeface="Calibri" panose="020F0502020204030204" pitchFamily="34" charset="0"/>
                <a:ea typeface="Calibri" panose="020F0502020204030204" pitchFamily="34" charset="0"/>
                <a:cs typeface="Times New Roman" panose="02020603050405020304" pitchFamily="18" charset="0"/>
              </a:rPr>
              <a:t>Aumentar el acceso a los servicios</a:t>
            </a:r>
          </a:p>
          <a:p>
            <a:pPr marR="0">
              <a:lnSpc>
                <a:spcPct val="107000"/>
              </a:lnSpc>
              <a:spcBef>
                <a:spcPts val="0"/>
              </a:spcBef>
              <a:spcAft>
                <a:spcPts val="0"/>
              </a:spcAft>
              <a:buClr>
                <a:schemeClr val="accent1"/>
              </a:buClr>
              <a:buSzPct val="120000"/>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s-ES" sz="2600" dirty="0">
                <a:latin typeface="Calibri" panose="020F0502020204030204" pitchFamily="34" charset="0"/>
                <a:ea typeface="Calibri" panose="020F0502020204030204" pitchFamily="34" charset="0"/>
                <a:cs typeface="Times New Roman" panose="02020603050405020304" pitchFamily="18" charset="0"/>
              </a:rPr>
              <a:t>Proporcionar diversas oportunidades para que las personas se involucren más en sus servicios y actividades de apoyo a la recuperación
</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0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fontScale="90000"/>
          </a:bodyPr>
          <a:lstStyle/>
          <a:p>
            <a:r>
              <a:rPr lang="es-ES" sz="4000" dirty="0"/>
              <a:t>Lo que sabemos</a:t>
            </a:r>
            <a:br>
              <a:rPr lang="es-ES" sz="4000" dirty="0"/>
            </a:br>
            <a:r>
              <a:rPr lang="es-ES" sz="4000" dirty="0"/>
              <a:t>de la investigación
</a:t>
            </a:r>
            <a:endParaRPr lang="en-US" sz="4000" dirty="0"/>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Autofit/>
          </a:bodyPr>
          <a:lstStyle/>
          <a:p>
            <a:r>
              <a:rPr lang="en-US" sz="2800" b="1" dirty="0">
                <a:solidFill>
                  <a:schemeClr val="tx1">
                    <a:lumMod val="75000"/>
                    <a:lumOff val="25000"/>
                  </a:schemeClr>
                </a:solidFill>
                <a:ea typeface="Open Sans Semibold" panose="020B0706030804020204" pitchFamily="34" charset="0"/>
                <a:cs typeface="Open Sans Semibold" panose="020B0706030804020204" pitchFamily="34" charset="0"/>
              </a:rPr>
              <a:t>Compromiso
</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16</a:t>
            </a:fld>
            <a:endParaRPr lang="en-US" noProof="0" dirty="0"/>
          </a:p>
        </p:txBody>
      </p:sp>
    </p:spTree>
    <p:extLst>
      <p:ext uri="{BB962C8B-B14F-4D97-AF65-F5344CB8AC3E}">
        <p14:creationId xmlns:p14="http://schemas.microsoft.com/office/powerpoint/2010/main" val="114374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7" name="Title 6"/>
          <p:cNvSpPr>
            <a:spLocks noGrp="1"/>
          </p:cNvSpPr>
          <p:nvPr>
            <p:ph type="title"/>
          </p:nvPr>
        </p:nvSpPr>
        <p:spPr>
          <a:xfrm>
            <a:off x="581192" y="928248"/>
            <a:ext cx="11029616" cy="988332"/>
          </a:xfrm>
        </p:spPr>
        <p:txBody>
          <a:bodyPr anchor="b">
            <a:normAutofit/>
          </a:bodyPr>
          <a:lstStyle/>
          <a:p>
            <a:r>
              <a:rPr lang="es-ES" dirty="0">
                <a:latin typeface="Calibri" panose="020F0502020204030204" pitchFamily="34" charset="0"/>
                <a:cs typeface="Calibri" panose="020F0502020204030204" pitchFamily="34" charset="0"/>
              </a:rPr>
              <a:t>Base de conocimientos requerida que se necesita
</a:t>
            </a:r>
            <a:endParaRPr lang="en-US" dirty="0">
              <a:latin typeface="Calibri" panose="020F0502020204030204" pitchFamily="34" charset="0"/>
              <a:cs typeface="Calibri" panose="020F0502020204030204" pitchFamily="34" charset="0"/>
            </a:endParaRP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51616"/>
            <a:ext cx="3427328" cy="2543096"/>
          </a:xfrm>
          <a:prstGeom prst="rect">
            <a:avLst/>
          </a:prstGeom>
          <a:noFill/>
        </p:spPr>
      </p:pic>
      <p:sp>
        <p:nvSpPr>
          <p:cNvPr id="8" name="Content Placeholder 7"/>
          <p:cNvSpPr>
            <a:spLocks noGrp="1"/>
          </p:cNvSpPr>
          <p:nvPr>
            <p:ph sz="half" idx="2"/>
          </p:nvPr>
        </p:nvSpPr>
        <p:spPr>
          <a:xfrm>
            <a:off x="4057649" y="2179877"/>
            <a:ext cx="7553159" cy="4244037"/>
          </a:xfrm>
        </p:spPr>
        <p:txBody>
          <a:bodyPr anchor="t">
            <a:normAutofit/>
          </a:bodyPr>
          <a:lstStyle/>
          <a:p>
            <a:pPr marL="0" indent="0">
              <a:lnSpc>
                <a:spcPct val="90000"/>
              </a:lnSpc>
              <a:buNone/>
            </a:pPr>
            <a:r>
              <a:rPr lang="es-ES" sz="2400" dirty="0">
                <a:latin typeface="Calibri" panose="020F0502020204030204" pitchFamily="34" charset="0"/>
                <a:cs typeface="Calibri" panose="020F0502020204030204" pitchFamily="34" charset="0"/>
              </a:rPr>
              <a:t>Practicar enfoques centrados en la persona y reconocer la diversidad de necesidades requiere que</a:t>
            </a:r>
            <a:r>
              <a:rPr lang="en-US" sz="2400" dirty="0">
                <a:latin typeface="Calibri" panose="020F0502020204030204" pitchFamily="34"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Comprender la naturaleza individual y personal de los enfoques de recuperación</a:t>
            </a:r>
            <a:r>
              <a:rPr lang="en-US" sz="2400"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Respetar, aprender y comprender los enfoques desarrollados por personas con experiencia vivida</a:t>
            </a:r>
            <a:r>
              <a:rPr lang="en-US" sz="2400"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Comprender cómo las necesidades básicas afectan la recuperación</a:t>
            </a:r>
            <a:r>
              <a:rPr lang="en-US" sz="2400" dirty="0">
                <a:latin typeface="Calibri" panose="020F0502020204030204" pitchFamily="34" charset="0"/>
                <a:cs typeface="Calibri" panose="020F0502020204030204" pitchFamily="34" charset="0"/>
              </a:rPr>
              <a:t>.</a:t>
            </a: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Aprenda a evaluar las necesidades básicas y las fortalezas</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8087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82C26-20EF-41AE-976A-979892DCC790}"/>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18</a:t>
            </a:fld>
            <a:endParaRPr lang="en-US" noProof="0"/>
          </a:p>
        </p:txBody>
      </p:sp>
      <p:sp>
        <p:nvSpPr>
          <p:cNvPr id="3" name="Footer Placeholder 2">
            <a:extLst>
              <a:ext uri="{FF2B5EF4-FFF2-40B4-BE49-F238E27FC236}">
                <a16:creationId xmlns:a16="http://schemas.microsoft.com/office/drawing/2014/main" id="{6F896EE0-60D3-43CB-8CDF-C5E85975EAD4}"/>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err="1"/>
              <a:t>administración</a:t>
            </a:r>
            <a:r>
              <a:rPr lang="en-US" dirty="0"/>
              <a:t> de la </a:t>
            </a:r>
            <a:r>
              <a:rPr lang="en-US" dirty="0" err="1"/>
              <a:t>recuperación</a:t>
            </a:r>
            <a:endParaRPr lang="en-US" kern="1200" cap="all" noProof="0" dirty="0">
              <a:latin typeface="+mn-lt"/>
              <a:ea typeface="+mn-ea"/>
              <a:cs typeface="+mn-cs"/>
            </a:endParaRPr>
          </a:p>
        </p:txBody>
      </p:sp>
      <p:sp>
        <p:nvSpPr>
          <p:cNvPr id="5" name="TextBox 4">
            <a:extLst>
              <a:ext uri="{FF2B5EF4-FFF2-40B4-BE49-F238E27FC236}">
                <a16:creationId xmlns:a16="http://schemas.microsoft.com/office/drawing/2014/main" id="{4D3092A8-0403-48D7-BED2-FAE59C20DEE1}"/>
              </a:ext>
            </a:extLst>
          </p:cNvPr>
          <p:cNvSpPr txBox="1"/>
          <p:nvPr/>
        </p:nvSpPr>
        <p:spPr>
          <a:xfrm>
            <a:off x="581191" y="435456"/>
            <a:ext cx="11029616" cy="1013800"/>
          </a:xfrm>
          <a:prstGeom prst="rect">
            <a:avLst/>
          </a:prstGeom>
        </p:spPr>
        <p:txBody>
          <a:bodyPr vert="horz" lIns="91440" tIns="45720" rIns="91440" bIns="45720" rtlCol="0" anchor="b">
            <a:normAutofit/>
          </a:bodyPr>
          <a:lstStyle/>
          <a:p>
            <a:pPr defTabSz="457200">
              <a:spcBef>
                <a:spcPct val="0"/>
              </a:spcBef>
              <a:spcAft>
                <a:spcPts val="600"/>
              </a:spcAft>
            </a:pPr>
            <a:r>
              <a:rPr lang="en-US" sz="2800" cap="all" dirty="0">
                <a:solidFill>
                  <a:schemeClr val="bg1"/>
                </a:solidFill>
                <a:latin typeface="Calibri" panose="020F0502020204030204" pitchFamily="34" charset="0"/>
                <a:ea typeface="+mj-ea"/>
                <a:cs typeface="Calibri" panose="020F0502020204030204" pitchFamily="34" charset="0"/>
              </a:rPr>
              <a:t>Compromiso</a:t>
            </a:r>
            <a:r>
              <a:rPr lang="en-US" sz="2600" cap="all" dirty="0">
                <a:solidFill>
                  <a:schemeClr val="bg1"/>
                </a:solidFill>
                <a:latin typeface="Calibri" panose="020F0502020204030204" pitchFamily="34" charset="0"/>
                <a:ea typeface="+mj-ea"/>
                <a:cs typeface="Calibri" panose="020F0502020204030204" pitchFamily="34" charset="0"/>
              </a:rPr>
              <a:t> </a:t>
            </a:r>
            <a:endParaRPr lang="en-US" sz="26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A789024D-C982-48B2-8360-CF10FE786069}"/>
              </a:ext>
            </a:extLst>
          </p:cNvPr>
          <p:cNvGraphicFramePr/>
          <p:nvPr>
            <p:extLst>
              <p:ext uri="{D42A27DB-BD31-4B8C-83A1-F6EECF244321}">
                <p14:modId xmlns:p14="http://schemas.microsoft.com/office/powerpoint/2010/main" val="351367243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32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19</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14389"/>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775" y="991607"/>
            <a:ext cx="11029616" cy="988332"/>
          </a:xfrm>
        </p:spPr>
        <p:txBody>
          <a:bodyPr anchor="b">
            <a:normAutofit/>
          </a:bodyPr>
          <a:lstStyle/>
          <a:p>
            <a:r>
              <a:rPr lang="es-ES" dirty="0">
                <a:latin typeface="Calibri" panose="020F0502020204030204" pitchFamily="34" charset="0"/>
                <a:cs typeface="Calibri" panose="020F0502020204030204" pitchFamily="34" charset="0"/>
              </a:rPr>
              <a:t>El compromiso crea una cultura y un lenguaje de esperanza
</a:t>
            </a:r>
            <a:endParaRPr lang="ru-RU" dirty="0">
              <a:latin typeface="Calibri" panose="020F0502020204030204" pitchFamily="34" charset="0"/>
              <a:cs typeface="Calibri" panose="020F0502020204030204" pitchFamily="34" charset="0"/>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12" name="Content Placeholder 7">
            <a:extLst>
              <a:ext uri="{FF2B5EF4-FFF2-40B4-BE49-F238E27FC236}">
                <a16:creationId xmlns:a16="http://schemas.microsoft.com/office/drawing/2014/main" id="{4F051EED-C592-4951-AD0D-62838FE6D3AC}"/>
              </a:ext>
            </a:extLst>
          </p:cNvPr>
          <p:cNvSpPr txBox="1">
            <a:spLocks/>
          </p:cNvSpPr>
          <p:nvPr/>
        </p:nvSpPr>
        <p:spPr>
          <a:xfrm>
            <a:off x="627400" y="2216024"/>
            <a:ext cx="10937201" cy="4023443"/>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600" dirty="0">
                <a:latin typeface="Calibri" panose="020F0502020204030204" pitchFamily="34" charset="0"/>
                <a:cs typeface="Calibri" panose="020F0502020204030204" pitchFamily="34" charset="0"/>
              </a:rPr>
              <a:t>La </a:t>
            </a:r>
            <a:r>
              <a:rPr lang="en-US" sz="2600" dirty="0" err="1">
                <a:latin typeface="Calibri" panose="020F0502020204030204" pitchFamily="34" charset="0"/>
                <a:cs typeface="Calibri" panose="020F0502020204030204" pitchFamily="34" charset="0"/>
              </a:rPr>
              <a:t>recuperación</a:t>
            </a:r>
            <a:r>
              <a:rPr lang="en-US" sz="2600" dirty="0">
                <a:latin typeface="Calibri" panose="020F0502020204030204" pitchFamily="34" charset="0"/>
                <a:cs typeface="Calibri" panose="020F0502020204030204" pitchFamily="34" charset="0"/>
              </a:rPr>
              <a:t> es personal.</a:t>
            </a:r>
          </a:p>
          <a:p>
            <a:r>
              <a:rPr lang="es-ES" sz="2600" dirty="0">
                <a:latin typeface="Calibri" panose="020F0502020204030204" pitchFamily="34" charset="0"/>
                <a:cs typeface="Calibri" panose="020F0502020204030204" pitchFamily="34" charset="0"/>
              </a:rPr>
              <a:t>La atención se centra en el individuo que recibe servicios</a:t>
            </a:r>
            <a:r>
              <a:rPr lang="en-US" sz="2600" dirty="0">
                <a:latin typeface="Calibri" panose="020F0502020204030204" pitchFamily="34" charset="0"/>
                <a:cs typeface="Calibri" panose="020F0502020204030204" pitchFamily="34" charset="0"/>
              </a:rPr>
              <a:t>. </a:t>
            </a:r>
          </a:p>
          <a:p>
            <a:r>
              <a:rPr lang="es-ES" sz="2600" dirty="0">
                <a:latin typeface="Calibri" panose="020F0502020204030204" pitchFamily="34" charset="0"/>
                <a:cs typeface="Calibri" panose="020F0502020204030204" pitchFamily="34" charset="0"/>
              </a:rPr>
              <a:t>Los valores, las esperanzas y los sueños se incluyen en la planificación y la prestación de servicios</a:t>
            </a:r>
            <a:r>
              <a:rPr lang="en-US" sz="2600" dirty="0">
                <a:latin typeface="Calibri" panose="020F0502020204030204" pitchFamily="34" charset="0"/>
                <a:cs typeface="Calibri" panose="020F0502020204030204" pitchFamily="34" charset="0"/>
              </a:rPr>
              <a:t>.</a:t>
            </a:r>
          </a:p>
          <a:p>
            <a:r>
              <a:rPr lang="es-ES" sz="2600" dirty="0">
                <a:latin typeface="Calibri" panose="020F0502020204030204" pitchFamily="34" charset="0"/>
                <a:cs typeface="Calibri" panose="020F0502020204030204" pitchFamily="34" charset="0"/>
              </a:rPr>
              <a:t>Considere el impacto de la angustia en cada parte de la vida</a:t>
            </a:r>
            <a:r>
              <a:rPr lang="en-US" sz="2600" dirty="0">
                <a:latin typeface="Calibri" panose="020F0502020204030204" pitchFamily="34" charset="0"/>
                <a:cs typeface="Calibri" panose="020F0502020204030204" pitchFamily="34" charset="0"/>
              </a:rPr>
              <a:t>.</a:t>
            </a:r>
          </a:p>
          <a:p>
            <a:r>
              <a:rPr lang="es-ES" sz="2600" dirty="0">
                <a:latin typeface="Calibri" panose="020F0502020204030204" pitchFamily="34" charset="0"/>
                <a:cs typeface="Calibri" panose="020F0502020204030204" pitchFamily="34" charset="0"/>
              </a:rPr>
              <a:t>Aceptar al individuo por lo que es</a:t>
            </a:r>
            <a:r>
              <a:rPr lang="en-US" sz="2600" dirty="0">
                <a:latin typeface="Calibri" panose="020F0502020204030204" pitchFamily="34" charset="0"/>
                <a:cs typeface="Calibri" panose="020F0502020204030204" pitchFamily="34" charset="0"/>
              </a:rPr>
              <a:t>.</a:t>
            </a:r>
          </a:p>
          <a:p>
            <a:r>
              <a:rPr lang="es-ES" sz="2600" dirty="0">
                <a:latin typeface="Calibri" panose="020F0502020204030204" pitchFamily="34" charset="0"/>
                <a:cs typeface="Calibri" panose="020F0502020204030204" pitchFamily="34" charset="0"/>
              </a:rPr>
              <a:t>Se necesita una creencia genuina de que cada individuo tiene el potencial de construir una vida con propósito y significativa</a:t>
            </a:r>
            <a:r>
              <a:rPr lang="en-US" sz="2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185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a:t>
            </a:fld>
            <a:endParaRPr lang="en-US" dirty="0"/>
          </a:p>
        </p:txBody>
      </p:sp>
      <p:sp>
        <p:nvSpPr>
          <p:cNvPr id="3" name="Footer Placeholder 2"/>
          <p:cNvSpPr>
            <a:spLocks noGrp="1"/>
          </p:cNvSpPr>
          <p:nvPr>
            <p:ph type="ftr" sz="quarter" idx="11"/>
          </p:nvPr>
        </p:nvSpPr>
        <p:spPr/>
        <p:txBody>
          <a:bodyPr/>
          <a:lstStyle/>
          <a:p>
            <a:r>
              <a:rPr lang="en-US" dirty="0" err="1"/>
              <a:t>administración</a:t>
            </a:r>
            <a:r>
              <a:rPr lang="en-US" dirty="0"/>
              <a:t> de la </a:t>
            </a:r>
            <a:r>
              <a:rPr lang="en-US" dirty="0" err="1"/>
              <a:t>recuperación</a:t>
            </a:r>
            <a:r>
              <a:rPr lang="en-US" dirty="0"/>
              <a:t> 
</a:t>
            </a:r>
          </a:p>
        </p:txBody>
      </p:sp>
      <p:sp>
        <p:nvSpPr>
          <p:cNvPr id="4" name="Title 3"/>
          <p:cNvSpPr>
            <a:spLocks noGrp="1"/>
          </p:cNvSpPr>
          <p:nvPr>
            <p:ph type="title"/>
          </p:nvPr>
        </p:nvSpPr>
        <p:spPr/>
        <p:txBody>
          <a:bodyPr>
            <a:normAutofit fontScale="90000"/>
          </a:bodyPr>
          <a:lstStyle/>
          <a:p>
            <a:br>
              <a:rPr lang="en-US" dirty="0">
                <a:solidFill>
                  <a:srgbClr val="FFFEFF"/>
                </a:solidFill>
                <a:latin typeface="Calibri" panose="020F0502020204030204" pitchFamily="34" charset="0"/>
                <a:cs typeface="Calibri" panose="020F0502020204030204" pitchFamily="34" charset="0"/>
              </a:rPr>
            </a:br>
            <a:r>
              <a:rPr lang="en-US" dirty="0" err="1">
                <a:solidFill>
                  <a:srgbClr val="FFFEFF"/>
                </a:solidFill>
                <a:latin typeface="Calibri" panose="020F0502020204030204" pitchFamily="34" charset="0"/>
                <a:cs typeface="Calibri" panose="020F0502020204030204" pitchFamily="34" charset="0"/>
              </a:rPr>
              <a:t>Esquema</a:t>
            </a:r>
            <a:r>
              <a:rPr lang="en-US" dirty="0">
                <a:solidFill>
                  <a:srgbClr val="FFFEFF"/>
                </a:solidFill>
                <a:latin typeface="Calibri" panose="020F0502020204030204" pitchFamily="34" charset="0"/>
                <a:cs typeface="Calibri" panose="020F0502020204030204" pitchFamily="34" charset="0"/>
              </a:rPr>
              <a:t> del </a:t>
            </a:r>
            <a:r>
              <a:rPr lang="en-US" dirty="0" err="1">
                <a:solidFill>
                  <a:srgbClr val="FFFEFF"/>
                </a:solidFill>
                <a:latin typeface="Calibri" panose="020F0502020204030204" pitchFamily="34" charset="0"/>
                <a:cs typeface="Calibri" panose="020F0502020204030204" pitchFamily="34" charset="0"/>
              </a:rPr>
              <a:t>Módulo</a:t>
            </a:r>
            <a:r>
              <a:rPr lang="en-US" dirty="0">
                <a:solidFill>
                  <a:srgbClr val="FFFEFF"/>
                </a:solidFill>
                <a:latin typeface="Calibri" panose="020F0502020204030204" pitchFamily="34" charset="0"/>
                <a:cs typeface="Calibri" panose="020F0502020204030204" pitchFamily="34" charset="0"/>
              </a:rPr>
              <a:t> 2
</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90874599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64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2" y="904195"/>
            <a:ext cx="11029616" cy="1013800"/>
          </a:xfrm>
        </p:spPr>
        <p:txBody>
          <a:bodyPr/>
          <a:lstStyle/>
          <a:p>
            <a:r>
              <a:rPr lang="en-US" dirty="0" err="1">
                <a:latin typeface="Calibri" panose="020F0502020204030204" pitchFamily="34" charset="0"/>
                <a:cs typeface="Calibri" panose="020F0502020204030204" pitchFamily="34" charset="0"/>
              </a:rPr>
              <a:t>Lengua</a:t>
            </a:r>
            <a:r>
              <a:rPr lang="en-US" dirty="0">
                <a:latin typeface="Calibri" panose="020F0502020204030204" pitchFamily="34" charset="0"/>
                <a:cs typeface="Calibri" panose="020F0502020204030204" pitchFamily="34" charset="0"/>
              </a:rPr>
              <a:t> de la persona en primer </a:t>
            </a:r>
            <a:r>
              <a:rPr lang="en-US" dirty="0" err="1">
                <a:latin typeface="Calibri" panose="020F0502020204030204" pitchFamily="34" charset="0"/>
                <a:cs typeface="Calibri" panose="020F0502020204030204" pitchFamily="34" charset="0"/>
              </a:rPr>
              <a:t>lugar</a:t>
            </a:r>
            <a:r>
              <a:rPr lang="en-US" dirty="0">
                <a:latin typeface="Calibri" panose="020F0502020204030204" pitchFamily="34" charset="0"/>
                <a:cs typeface="Calibri" panose="020F0502020204030204" pitchFamily="34" charset="0"/>
              </a:rPr>
              <a:t>
</a:t>
            </a:r>
          </a:p>
        </p:txBody>
      </p:sp>
      <p:sp>
        <p:nvSpPr>
          <p:cNvPr id="8" name="Content Placeholder 7">
            <a:extLst>
              <a:ext uri="{FF2B5EF4-FFF2-40B4-BE49-F238E27FC236}">
                <a16:creationId xmlns:a16="http://schemas.microsoft.com/office/drawing/2014/main" id="{C4C8073C-71BF-4E88-8770-B979FE3B8EA8}"/>
              </a:ext>
            </a:extLst>
          </p:cNvPr>
          <p:cNvSpPr>
            <a:spLocks noGrp="1"/>
          </p:cNvSpPr>
          <p:nvPr>
            <p:ph idx="1"/>
          </p:nvPr>
        </p:nvSpPr>
        <p:spPr>
          <a:xfrm>
            <a:off x="581192" y="2180496"/>
            <a:ext cx="11029615" cy="3718415"/>
          </a:xfrm>
        </p:spPr>
        <p:txBody>
          <a:bodyPr>
            <a:normAutofit fontScale="92500" lnSpcReduction="10000"/>
          </a:bodyPr>
          <a:lstStyle/>
          <a:p>
            <a:pPr>
              <a:spcAft>
                <a:spcPts val="1800"/>
              </a:spcAft>
            </a:pPr>
            <a:r>
              <a:rPr lang="es-ES" dirty="0">
                <a:solidFill>
                  <a:schemeClr val="tx1"/>
                </a:solidFill>
                <a:latin typeface="Calibri" panose="020F0502020204030204" pitchFamily="34" charset="0"/>
                <a:cs typeface="Calibri" panose="020F0502020204030204" pitchFamily="34" charset="0"/>
              </a:rPr>
              <a:t>Reconoce conscientemente a las personas como individuos y utiliza un lenguaje respetuoso que enfatiza a la persona en lugar de sus trastornos o discapacidades.</a:t>
            </a:r>
            <a:r>
              <a:rPr lang="en-US" b="0" i="0" u="none" strike="noStrike" dirty="0">
                <a:solidFill>
                  <a:schemeClr val="tx1"/>
                </a:solidFill>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Times New Roman" panose="02020603050405020304" pitchFamily="18" charset="0"/>
            </a:endParaRPr>
          </a:p>
          <a:p>
            <a:pPr>
              <a:spcAft>
                <a:spcPts val="1800"/>
              </a:spcAft>
            </a:pPr>
            <a:r>
              <a:rPr lang="es-ES" dirty="0">
                <a:latin typeface="Calibri" panose="020F0502020204030204" pitchFamily="34" charset="0"/>
                <a:ea typeface="Calibri" panose="020F0502020204030204" pitchFamily="34" charset="0"/>
                <a:cs typeface="Times New Roman" panose="02020603050405020304" pitchFamily="18" charset="0"/>
              </a:rPr>
              <a:t>Honra las habilidades, cualidades, valores y experiencia especiales del individuo</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a:spcAft>
                <a:spcPts val="1800"/>
              </a:spcAft>
            </a:pPr>
            <a:r>
              <a:rPr lang="es-ES" dirty="0">
                <a:latin typeface="Calibri" panose="020F0502020204030204" pitchFamily="34" charset="0"/>
                <a:ea typeface="Calibri" panose="020F0502020204030204" pitchFamily="34" charset="0"/>
                <a:cs typeface="Times New Roman" panose="02020603050405020304" pitchFamily="18" charset="0"/>
              </a:rPr>
              <a:t>Reconoce que el individuo tiene múltiples roles e identidades que alimentan un sentido de agencia personal y pueden aprovecharse al identificar formas de apoyar la recuperación.</a:t>
            </a: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C43C88E-E3AC-CD8F-F214-17498808174C}"/>
              </a:ext>
            </a:extLst>
          </p:cNvPr>
          <p:cNvSpPr txBox="1"/>
          <p:nvPr/>
        </p:nvSpPr>
        <p:spPr>
          <a:xfrm>
            <a:off x="6799560" y="6036415"/>
            <a:ext cx="4393245" cy="338554"/>
          </a:xfrm>
          <a:prstGeom prst="rect">
            <a:avLst/>
          </a:prstGeom>
          <a:noFill/>
        </p:spPr>
        <p:txBody>
          <a:bodyPr wrap="square" rtlCol="0">
            <a:spAutoFit/>
          </a:bodyPr>
          <a:lstStyle/>
          <a:p>
            <a:pPr algn="r"/>
            <a:r>
              <a:rPr lang="en-US" sz="1600" dirty="0">
                <a:effectLst/>
                <a:latin typeface="Calibri" panose="020F0502020204030204" pitchFamily="34" charset="0"/>
                <a:ea typeface="Calibri" panose="020F0502020204030204" pitchFamily="34" charset="0"/>
                <a:cs typeface="Times New Roman" panose="02020603050405020304" pitchFamily="18" charset="0"/>
              </a:rPr>
              <a:t>(Mental Health Commission of Canada, 2015)</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0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21</a:t>
            </a:fld>
            <a:endParaRPr lang="en-US"/>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2" y="702156"/>
            <a:ext cx="11029616" cy="1013800"/>
          </a:xfrm>
        </p:spPr>
        <p:txBody>
          <a:bodyPr anchor="ctr">
            <a:normAutofit/>
          </a:bodyPr>
          <a:lstStyle/>
          <a:p>
            <a:r>
              <a:rPr lang="en-US" dirty="0" err="1">
                <a:latin typeface="Calibri" panose="020F0502020204030204" pitchFamily="34" charset="0"/>
                <a:cs typeface="Calibri" panose="020F0502020204030204" pitchFamily="34" charset="0"/>
              </a:rPr>
              <a:t>Ejemplos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lengua</a:t>
            </a:r>
            <a:r>
              <a:rPr lang="en-US" dirty="0">
                <a:latin typeface="Calibri" panose="020F0502020204030204" pitchFamily="34" charset="0"/>
                <a:cs typeface="Calibri" panose="020F0502020204030204" pitchFamily="34" charset="0"/>
              </a:rPr>
              <a:t> de la persona en primer </a:t>
            </a:r>
            <a:r>
              <a:rPr lang="en-US" dirty="0" err="1">
                <a:latin typeface="Calibri" panose="020F0502020204030204" pitchFamily="34" charset="0"/>
                <a:cs typeface="Calibri" panose="020F0502020204030204" pitchFamily="34" charset="0"/>
              </a:rPr>
              <a:t>lugar</a:t>
            </a:r>
            <a:endParaRPr lang="en-US" dirty="0">
              <a:latin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66332F37-C97F-3A73-A353-8A5FED0A4F93}"/>
              </a:ext>
            </a:extLst>
          </p:cNvPr>
          <p:cNvGraphicFramePr>
            <a:graphicFrameLocks noGrp="1"/>
          </p:cNvGraphicFramePr>
          <p:nvPr>
            <p:extLst>
              <p:ext uri="{D42A27DB-BD31-4B8C-83A1-F6EECF244321}">
                <p14:modId xmlns:p14="http://schemas.microsoft.com/office/powerpoint/2010/main" val="4233595657"/>
              </p:ext>
            </p:extLst>
          </p:nvPr>
        </p:nvGraphicFramePr>
        <p:xfrm>
          <a:off x="440286" y="1900796"/>
          <a:ext cx="11311429" cy="4528129"/>
        </p:xfrm>
        <a:graphic>
          <a:graphicData uri="http://schemas.openxmlformats.org/drawingml/2006/table">
            <a:tbl>
              <a:tblPr firstRow="1" firstCol="1" bandRow="1"/>
              <a:tblGrid>
                <a:gridCol w="2962592">
                  <a:extLst>
                    <a:ext uri="{9D8B030D-6E8A-4147-A177-3AD203B41FA5}">
                      <a16:colId xmlns:a16="http://schemas.microsoft.com/office/drawing/2014/main" val="2727549980"/>
                    </a:ext>
                  </a:extLst>
                </a:gridCol>
                <a:gridCol w="4167511">
                  <a:extLst>
                    <a:ext uri="{9D8B030D-6E8A-4147-A177-3AD203B41FA5}">
                      <a16:colId xmlns:a16="http://schemas.microsoft.com/office/drawing/2014/main" val="2188096512"/>
                    </a:ext>
                  </a:extLst>
                </a:gridCol>
                <a:gridCol w="4181326">
                  <a:extLst>
                    <a:ext uri="{9D8B030D-6E8A-4147-A177-3AD203B41FA5}">
                      <a16:colId xmlns:a16="http://schemas.microsoft.com/office/drawing/2014/main" val="407825545"/>
                    </a:ext>
                  </a:extLst>
                </a:gridCol>
              </a:tblGrid>
              <a:tr h="587958">
                <a:tc>
                  <a:txBody>
                    <a:bodyPr/>
                    <a:lstStyle/>
                    <a:p>
                      <a:pPr marL="0" marR="0" algn="ctr">
                        <a:lnSpc>
                          <a:spcPct val="115000"/>
                        </a:lnSpc>
                        <a:spcBef>
                          <a:spcPts val="0"/>
                        </a:spcBef>
                        <a:spcAft>
                          <a:spcPts val="0"/>
                        </a:spcAft>
                      </a:pP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Terminología</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estigmatizante</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Terminología</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apropiada</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¿Por </a:t>
                      </a: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qué</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Esta</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terminología</a:t>
                      </a:r>
                      <a:r>
                        <a:rPr lang="en-US" sz="14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extLst>
                  <a:ext uri="{0D108BD9-81ED-4DB2-BD59-A6C34878D82A}">
                    <a16:rowId xmlns:a16="http://schemas.microsoft.com/office/drawing/2014/main" val="3854335859"/>
                  </a:ext>
                </a:extLst>
              </a:tr>
              <a:tr h="212031">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una persona es "un esquizofrénico" o "un anoréxico"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una persona que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tiene</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o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está</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siendo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tratada</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por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esquizofrenia</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o anorexia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etiqueta a una persona por su condición de salud mental.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3571303291"/>
                  </a:ext>
                </a:extLst>
              </a:tr>
              <a:tr h="611574">
                <a:tc>
                  <a:txBody>
                    <a:bodyPr/>
                    <a:lstStyle/>
                    <a:p>
                      <a:pPr marL="0" marR="0">
                        <a:lnSpc>
                          <a:spcPct val="115000"/>
                        </a:lnSpc>
                        <a:spcBef>
                          <a:spcPts val="0"/>
                        </a:spcBef>
                        <a:spcAft>
                          <a:spcPts val="0"/>
                        </a:spcAft>
                      </a:pP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adicto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o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alcohólico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una persona con un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trastorno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por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consumo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sustancias</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o una persona con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trastorno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por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consumo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de alcohol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etiqueta a una persona por su sustancia o condición de uso de sustancias.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4200781108"/>
                  </a:ext>
                </a:extLst>
              </a:tr>
              <a:tr h="587958">
                <a:tc>
                  <a:txBody>
                    <a:bodyPr/>
                    <a:lstStyle/>
                    <a:p>
                      <a:pPr marL="0" marR="0">
                        <a:lnSpc>
                          <a:spcPct val="115000"/>
                        </a:lnSpc>
                        <a:spcBef>
                          <a:spcPts val="0"/>
                        </a:spcBef>
                        <a:spcAft>
                          <a:spcPts val="0"/>
                        </a:spcAft>
                      </a:pP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padecer</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enfermedades</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mentales</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una persona con una condición de salud mental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sugiere una falta de calidad de vida para las personas con afecciones de salud mental.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427828149"/>
                  </a:ext>
                </a:extLst>
              </a:tr>
              <a:tr h="575529">
                <a:tc>
                  <a:txBody>
                    <a:bodyPr/>
                    <a:lstStyle/>
                    <a:p>
                      <a:pPr marL="0" marR="0">
                        <a:lnSpc>
                          <a:spcPct val="115000"/>
                        </a:lnSpc>
                        <a:spcBef>
                          <a:spcPts val="0"/>
                        </a:spcBef>
                        <a:spcAft>
                          <a:spcPts val="0"/>
                        </a:spcAft>
                      </a:pP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enloquecido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trastornado</a:t>
                      </a: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 "loco"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El comportamiento de la persona fue inusual o errático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describe el comportamiento que implica la existencia de condiciones de salud mental a mental o es inexacto.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914334432"/>
                  </a:ext>
                </a:extLst>
              </a:tr>
              <a:tr h="587958">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Prueba de detección de drogas "sucia"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prueba positiva para el uso de sustancias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transmite una actitud crítica sobre los resultados de la prueba.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525230274"/>
                  </a:ext>
                </a:extLst>
              </a:tr>
              <a:tr h="611574">
                <a:tc>
                  <a:txBody>
                    <a:bodyPr/>
                    <a:lstStyle/>
                    <a:p>
                      <a:pPr marL="0" marR="0">
                        <a:lnSpc>
                          <a:spcPct val="115000"/>
                        </a:lnSpc>
                        <a:spcBef>
                          <a:spcPts val="0"/>
                        </a:spcBef>
                        <a:spcAft>
                          <a:spcPts val="0"/>
                        </a:spcAft>
                      </a:pPr>
                      <a:r>
                        <a:rPr lang="en-U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ex </a:t>
                      </a:r>
                      <a:r>
                        <a:rPr lang="en-US" sz="1400" dirty="0" err="1">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adicto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una persona en recuperación o una persona en recuperación a largo plazo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s-ES" sz="14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perpetúa el estigma y no transmite la naturaleza del proceso de recuperación.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2178606566"/>
                  </a:ext>
                </a:extLst>
              </a:tr>
            </a:tbl>
          </a:graphicData>
        </a:graphic>
      </p:graphicFrame>
    </p:spTree>
    <p:extLst>
      <p:ext uri="{BB962C8B-B14F-4D97-AF65-F5344CB8AC3E}">
        <p14:creationId xmlns:p14="http://schemas.microsoft.com/office/powerpoint/2010/main" val="12409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fontScale="90000"/>
          </a:bodyPr>
          <a:lstStyle/>
          <a:p>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Aplicación</a:t>
            </a:r>
            <a:r>
              <a:rPr lang="en-US" sz="4000" dirty="0">
                <a:latin typeface="Calibri" panose="020F0502020204030204" pitchFamily="34" charset="0"/>
                <a:cs typeface="Calibri" panose="020F0502020204030204" pitchFamily="34" charset="0"/>
              </a:rPr>
              <a:t> a la </a:t>
            </a:r>
            <a:br>
              <a:rPr lang="en-US" sz="4000" dirty="0">
                <a:latin typeface="Calibri" panose="020F0502020204030204" pitchFamily="34" charset="0"/>
                <a:cs typeface="Calibri" panose="020F0502020204030204" pitchFamily="34" charset="0"/>
              </a:rPr>
            </a:br>
            <a:r>
              <a:rPr lang="en-US" sz="4000" dirty="0" err="1">
                <a:latin typeface="Calibri" panose="020F0502020204030204" pitchFamily="34" charset="0"/>
                <a:cs typeface="Calibri" panose="020F0502020204030204" pitchFamily="34" charset="0"/>
              </a:rPr>
              <a:t>práctica</a:t>
            </a:r>
            <a:endParaRPr lang="en-US" sz="40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Compromiso
</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Tree>
    <p:extLst>
      <p:ext uri="{BB962C8B-B14F-4D97-AF65-F5344CB8AC3E}">
        <p14:creationId xmlns:p14="http://schemas.microsoft.com/office/powerpoint/2010/main" val="357803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498B1-C9F9-41EE-9C3B-15109289A534}"/>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23</a:t>
            </a:fld>
            <a:endParaRPr lang="en-US"/>
          </a:p>
        </p:txBody>
      </p:sp>
      <p:sp>
        <p:nvSpPr>
          <p:cNvPr id="3" name="Footer Placeholder 2">
            <a:extLst>
              <a:ext uri="{FF2B5EF4-FFF2-40B4-BE49-F238E27FC236}">
                <a16:creationId xmlns:a16="http://schemas.microsoft.com/office/drawing/2014/main" id="{2CF07191-D605-4346-84D6-05DB024315FD}"/>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804557E3-3114-4B65-B750-C58ADBD5E3E8}"/>
              </a:ext>
            </a:extLst>
          </p:cNvPr>
          <p:cNvSpPr>
            <a:spLocks noGrp="1"/>
          </p:cNvSpPr>
          <p:nvPr>
            <p:ph type="title"/>
          </p:nvPr>
        </p:nvSpPr>
        <p:spPr>
          <a:xfrm>
            <a:off x="622223" y="5364613"/>
            <a:ext cx="10804488" cy="689514"/>
          </a:xfrm>
        </p:spPr>
        <p:txBody>
          <a:bodyPr vert="horz" lIns="91440" tIns="45720" rIns="91440" bIns="45720" rtlCol="0" anchor="ctr">
            <a:noAutofit/>
          </a:bodyPr>
          <a:lstStyle/>
          <a:p>
            <a:pPr algn="ctr">
              <a:spcAft>
                <a:spcPts val="600"/>
              </a:spcAft>
            </a:pPr>
            <a:r>
              <a:rPr lang="en-US" sz="2800" dirty="0">
                <a:latin typeface="Calibri" panose="020F0502020204030204" pitchFamily="34" charset="0"/>
                <a:cs typeface="Calibri" panose="020F0502020204030204" pitchFamily="34" charset="0"/>
              </a:rPr>
              <a:t>Tener una "</a:t>
            </a:r>
            <a:r>
              <a:rPr lang="en-US" sz="2800" dirty="0" err="1">
                <a:latin typeface="Calibri" panose="020F0502020204030204" pitchFamily="34" charset="0"/>
                <a:cs typeface="Calibri" panose="020F0502020204030204" pitchFamily="34" charset="0"/>
              </a:rPr>
              <a:t>Mentalidad</a:t>
            </a:r>
            <a:r>
              <a:rPr lang="en-US" sz="2800" dirty="0">
                <a:latin typeface="Calibri" panose="020F0502020204030204" pitchFamily="34" charset="0"/>
                <a:cs typeface="Calibri" panose="020F0502020204030204" pitchFamily="34" charset="0"/>
              </a:rPr>
              <a:t>" de compromiso </a:t>
            </a:r>
            <a:endParaRPr lang="en-US" sz="2800" b="0" kern="1200" cap="all"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EE740CC-27F3-443F-B597-0799C4E9D472}"/>
              </a:ext>
            </a:extLst>
          </p:cNvPr>
          <p:cNvSpPr txBox="1"/>
          <p:nvPr/>
        </p:nvSpPr>
        <p:spPr>
          <a:xfrm>
            <a:off x="5740823" y="5262296"/>
            <a:ext cx="5869987" cy="689515"/>
          </a:xfrm>
          <a:prstGeom prst="rect">
            <a:avLst/>
          </a:prstGeom>
        </p:spPr>
        <p:txBody>
          <a:bodyPr vert="horz" lIns="91440" tIns="45720" rIns="91440" bIns="45720" rtlCol="0" anchor="ctr">
            <a:normAutofit/>
          </a:bodyPr>
          <a:lstStyle/>
          <a:p>
            <a:pPr algn="r" defTabSz="457200">
              <a:spcBef>
                <a:spcPct val="20000"/>
              </a:spcBef>
              <a:spcAft>
                <a:spcPts val="600"/>
              </a:spcAft>
              <a:buClr>
                <a:schemeClr val="accent1"/>
              </a:buClr>
              <a:buSzPct val="92000"/>
            </a:pPr>
            <a:endParaRPr lang="en-US" sz="1100" kern="1200" dirty="0">
              <a:solidFill>
                <a:schemeClr val="bg1"/>
              </a:solidFill>
              <a:latin typeface="+mn-lt"/>
              <a:ea typeface="+mn-ea"/>
              <a:cs typeface="+mn-cs"/>
            </a:endParaRPr>
          </a:p>
        </p:txBody>
      </p:sp>
      <p:graphicFrame>
        <p:nvGraphicFramePr>
          <p:cNvPr id="8" name="TextBox 5">
            <a:extLst>
              <a:ext uri="{FF2B5EF4-FFF2-40B4-BE49-F238E27FC236}">
                <a16:creationId xmlns:a16="http://schemas.microsoft.com/office/drawing/2014/main" id="{CFF12B40-887D-7A64-FCF6-BB5FC101092E}"/>
              </a:ext>
            </a:extLst>
          </p:cNvPr>
          <p:cNvGraphicFramePr/>
          <p:nvPr>
            <p:extLst>
              <p:ext uri="{D42A27DB-BD31-4B8C-83A1-F6EECF244321}">
                <p14:modId xmlns:p14="http://schemas.microsoft.com/office/powerpoint/2010/main" val="3366518669"/>
              </p:ext>
            </p:extLst>
          </p:nvPr>
        </p:nvGraphicFramePr>
        <p:xfrm>
          <a:off x="447816" y="601199"/>
          <a:ext cx="11292840" cy="429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8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kissing&#10;&#10;Description automatically generated with low confidence">
            <a:extLst>
              <a:ext uri="{FF2B5EF4-FFF2-40B4-BE49-F238E27FC236}">
                <a16:creationId xmlns:a16="http://schemas.microsoft.com/office/drawing/2014/main" id="{88FA6053-BAE6-B4E9-796F-00C91A01E4C4}"/>
              </a:ext>
            </a:extLst>
          </p:cNvPr>
          <p:cNvPicPr>
            <a:picLocks noChangeAspect="1"/>
          </p:cNvPicPr>
          <p:nvPr/>
        </p:nvPicPr>
        <p:blipFill>
          <a:blip r:embed="rId3"/>
          <a:stretch>
            <a:fillRect/>
          </a:stretch>
        </p:blipFill>
        <p:spPr>
          <a:xfrm>
            <a:off x="6554956" y="3100754"/>
            <a:ext cx="5635870" cy="375724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24</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2" y="1042036"/>
            <a:ext cx="11029616" cy="988332"/>
          </a:xfrm>
        </p:spPr>
        <p:txBody>
          <a:bodyPr anchor="b">
            <a:normAutofit fontScale="90000"/>
          </a:bodyPr>
          <a:lstStyle/>
          <a:p>
            <a:r>
              <a:rPr lang="es-ES" dirty="0">
                <a:latin typeface="Calibri" panose="020F0502020204030204" pitchFamily="34" charset="0"/>
                <a:cs typeface="Calibri" panose="020F0502020204030204" pitchFamily="34" charset="0"/>
              </a:rPr>
              <a:t>Aplicación de estrategias de participación a lo largo de la continuidad de la atención
</a:t>
            </a:r>
            <a:endParaRPr lang="ru-RU"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468923" y="2030368"/>
            <a:ext cx="9718737" cy="4047299"/>
          </a:xfrm>
        </p:spPr>
        <p:txBody>
          <a:bodyPr>
            <a:normAutofit/>
          </a:bodyPr>
          <a:lstStyle/>
          <a:p>
            <a:pPr marL="0" indent="0">
              <a:lnSpc>
                <a:spcPct val="150000"/>
              </a:lnSpc>
              <a:buNone/>
            </a:pPr>
            <a:r>
              <a:rPr lang="es-ES" sz="2400" dirty="0">
                <a:latin typeface="Calibri" panose="020F0502020204030204" pitchFamily="34" charset="0"/>
                <a:cs typeface="Calibri" panose="020F0502020204030204" pitchFamily="34" charset="0"/>
              </a:rPr>
              <a:t>Recuerde, a lo largo de la continuidad de la atención</a:t>
            </a:r>
            <a:r>
              <a:rPr lang="en-US" sz="2400" dirty="0">
                <a:latin typeface="Calibri" panose="020F0502020204030204" pitchFamily="34" charset="0"/>
                <a:cs typeface="Calibri" panose="020F0502020204030204" pitchFamily="34" charset="0"/>
              </a:rPr>
              <a:t>:</a:t>
            </a:r>
          </a:p>
          <a:p>
            <a:pPr lvl="1">
              <a:lnSpc>
                <a:spcPct val="150000"/>
              </a:lnSpc>
            </a:pPr>
            <a:r>
              <a:rPr lang="es-ES" dirty="0">
                <a:latin typeface="Calibri" panose="020F0502020204030204" pitchFamily="34" charset="0"/>
                <a:cs typeface="Calibri" panose="020F0502020204030204" pitchFamily="34" charset="0"/>
              </a:rPr>
              <a:t>Conviértete en una extensión de la esperanza
Modela cómo se ve y se siente la esperanza
</a:t>
            </a:r>
            <a:r>
              <a:rPr lang="en-US" dirty="0" err="1">
                <a:latin typeface="Calibri" panose="020F0502020204030204" pitchFamily="34" charset="0"/>
                <a:cs typeface="Calibri" panose="020F0502020204030204" pitchFamily="34" charset="0"/>
              </a:rPr>
              <a:t>Usa</a:t>
            </a:r>
            <a:r>
              <a:rPr lang="en-US" dirty="0">
                <a:latin typeface="Calibri" panose="020F0502020204030204" pitchFamily="34" charset="0"/>
                <a:cs typeface="Calibri" panose="020F0502020204030204" pitchFamily="34" charset="0"/>
              </a:rPr>
              <a:t> un </a:t>
            </a:r>
            <a:r>
              <a:rPr lang="en-US" dirty="0" err="1">
                <a:latin typeface="Calibri" panose="020F0502020204030204" pitchFamily="34" charset="0"/>
                <a:cs typeface="Calibri" panose="020F0502020204030204" pitchFamily="34" charset="0"/>
              </a:rPr>
              <a:t>lenguaje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esperanzador</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Usar el lenguaje de la persona en primer lugar</a:t>
            </a:r>
            <a:endParaRPr lang="en-US" dirty="0">
              <a:latin typeface="Calibri" panose="020F0502020204030204" pitchFamily="34" charset="0"/>
              <a:cs typeface="Calibri" panose="020F0502020204030204" pitchFamily="34" charset="0"/>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73189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893F8-1004-4FEA-941F-94FCF96F17D4}"/>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547AAC02-0FBE-26AB-679A-60AEE2A5F53E}"/>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A4968907-E160-11C3-94CD-3C7779C2767A}"/>
              </a:ext>
            </a:extLst>
          </p:cNvPr>
          <p:cNvSpPr>
            <a:spLocks noGrp="1"/>
          </p:cNvSpPr>
          <p:nvPr>
            <p:ph type="title"/>
          </p:nvPr>
        </p:nvSpPr>
        <p:spPr>
          <a:xfrm>
            <a:off x="581191" y="950926"/>
            <a:ext cx="11029616" cy="1013800"/>
          </a:xfrm>
        </p:spPr>
        <p:txBody>
          <a:bodyPr/>
          <a:lstStyle/>
          <a:p>
            <a:r>
              <a:rPr lang="es-ES" dirty="0">
                <a:latin typeface="Calibri" panose="020F0502020204030204" pitchFamily="34" charset="0"/>
                <a:cs typeface="Calibri" panose="020F0502020204030204" pitchFamily="34" charset="0"/>
              </a:rPr>
              <a:t>Estrategias de participación para el </a:t>
            </a:r>
            <a:r>
              <a:rPr lang="es-ES" dirty="0" err="1">
                <a:latin typeface="Calibri" panose="020F0502020204030204" pitchFamily="34" charset="0"/>
                <a:cs typeface="Calibri" panose="020F0502020204030204" pitchFamily="34" charset="0"/>
              </a:rPr>
              <a:t>pre-servicio</a:t>
            </a:r>
            <a:r>
              <a:rPr lang="es-ES" dirty="0">
                <a:latin typeface="Calibri" panose="020F0502020204030204" pitchFamily="34" charset="0"/>
                <a:cs typeface="Calibri" panose="020F0502020204030204" pitchFamily="34" charset="0"/>
              </a:rPr>
              <a:t> y la divulgación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3975CEA-BA1A-7294-2EFD-F45F91A7694E}"/>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1200"/>
              </a:spcAft>
              <a:buFont typeface="Symbol" panose="05050102010706020507" pitchFamily="18" charset="2"/>
              <a:buChar char=""/>
            </a:pPr>
            <a:r>
              <a:rPr lang="es-ES" sz="2400" dirty="0">
                <a:solidFill>
                  <a:srgbClr val="000000"/>
                </a:solidFill>
                <a:latin typeface="Calibri" panose="020F0502020204030204" pitchFamily="34" charset="0"/>
                <a:ea typeface="Calibri" panose="020F0502020204030204" pitchFamily="34" charset="0"/>
                <a:cs typeface="Calibri" panose="020F0502020204030204" pitchFamily="34" charset="0"/>
              </a:rPr>
              <a:t>Hacer de la divulgación una parte importante y formal de nuestro sistema de atención; no espere a que las personas necesitadas vengan a nosotros</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nSpc>
                <a:spcPct val="107000"/>
              </a:lnSpc>
              <a:spcBef>
                <a:spcPts val="0"/>
              </a:spcBef>
              <a:spcAft>
                <a:spcPts val="1200"/>
              </a:spcAft>
              <a:buFont typeface="Symbol" panose="05050102010706020507" pitchFamily="18" charset="2"/>
              <a:buChar char=""/>
            </a:pP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Trabajar con la comunidad para crear relaciones sólidas y sostenibles, equipos multidisciplinarios y asociaciones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Mejorar las relaciones con las comunidades y poblaciones desatendidas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s-ES" sz="2400" dirty="0">
                <a:latin typeface="Calibri" panose="020F0502020204030204" pitchFamily="34" charset="0"/>
                <a:ea typeface="Times New Roman" panose="02020603050405020304" pitchFamily="18" charset="0"/>
                <a:cs typeface="Calibri" panose="020F0502020204030204" pitchFamily="34" charset="0"/>
              </a:rPr>
              <a:t>Integrar a los compañeros con experiencia vivida con el uso de sustancias o trastornos de salud mental en todas las actividades de divulgación</a:t>
            </a:r>
            <a:r>
              <a:rPr lang="en-US" sz="2400" dirty="0">
                <a:effectLst/>
                <a:latin typeface="Calibri" panose="020F0502020204030204" pitchFamily="34" charset="0"/>
                <a:ea typeface="Times New Roman" panose="02020603050405020304" pitchFamily="18" charset="0"/>
                <a:cs typeface="Calibri" panose="020F0502020204030204" pitchFamily="34" charset="0"/>
              </a:rPr>
              <a:t>.</a:t>
            </a:r>
          </a:p>
          <a:p>
            <a:pPr>
              <a:spcAft>
                <a:spcPts val="1200"/>
              </a:spcAft>
            </a:pPr>
            <a:r>
              <a:rPr lang="es-ES" sz="2400" dirty="0">
                <a:solidFill>
                  <a:srgbClr val="000000"/>
                </a:solidFill>
                <a:latin typeface="Calibri" panose="020F0502020204030204" pitchFamily="34" charset="0"/>
                <a:ea typeface="Calibri" panose="020F0502020204030204" pitchFamily="34" charset="0"/>
                <a:cs typeface="Calibri" panose="020F0502020204030204" pitchFamily="34" charset="0"/>
              </a:rPr>
              <a:t>Tómese el tiempo que sea necesario para construir una relación de confianza con las personas a las que sirve y sea optimista, esperanzado y persistente cada vez.</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51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2341C4C1-DC73-2E8F-840C-1E77AF33F923}"/>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Estrategias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participación</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bienvenida</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40CFF571-BFB3-7BF0-DCF3-884BA57E34D2}"/>
              </a:ext>
            </a:extLst>
          </p:cNvPr>
          <p:cNvSpPr>
            <a:spLocks noGrp="1"/>
          </p:cNvSpPr>
          <p:nvPr>
            <p:ph idx="1"/>
          </p:nvPr>
        </p:nvSpPr>
        <p:spPr>
          <a:xfrm>
            <a:off x="4604892" y="2180496"/>
            <a:ext cx="7383342" cy="4243418"/>
          </a:xfrm>
        </p:spPr>
        <p:txBody>
          <a:bodyPr>
            <a:normAutofit fontScale="92500" lnSpcReduction="20000"/>
          </a:bodyPr>
          <a:lstStyle/>
          <a:p>
            <a:pPr marL="0" indent="0">
              <a:lnSpc>
                <a:spcPct val="107000"/>
              </a:lnSpc>
              <a:spcBef>
                <a:spcPts val="0"/>
              </a:spcBef>
              <a:spcAft>
                <a:spcPts val="1200"/>
              </a:spcAft>
              <a:buNone/>
            </a:pPr>
            <a:r>
              <a:rPr lang="es-E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Un enfoque de divulgación de bienvenida</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1200"/>
              </a:spcAft>
            </a:pPr>
            <a:r>
              <a:rPr lang="es-E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Haga que el primer contacto sea personal y atractivo</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spcAft>
                <a:spcPts val="1200"/>
              </a:spcAft>
            </a:pPr>
            <a:r>
              <a:rPr lang="es-E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Ser deliberado y sistemático en la aplicación de la "bienvenida" a los aspectos clínicos y no clínicos de la organización</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spcAft>
                <a:spcPts val="1200"/>
              </a:spcAft>
            </a:pPr>
            <a:r>
              <a:rPr lang="es-E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Tratar a todas las personas y a los miembros de su familia por igual y con respeto a su diversidad étnica, cultural y lingüística, orientación sexual e identidad de género, antecedentes religiosos y espirituales, edad y cuestiones socioeconómicas.</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sp>
        <p:nvSpPr>
          <p:cNvPr id="8" name="Oval 7">
            <a:extLst>
              <a:ext uri="{FF2B5EF4-FFF2-40B4-BE49-F238E27FC236}">
                <a16:creationId xmlns:a16="http://schemas.microsoft.com/office/drawing/2014/main" id="{CC7EF527-BC8D-2DAE-5DE4-D4F4F65FDA12}"/>
              </a:ext>
            </a:extLst>
          </p:cNvPr>
          <p:cNvSpPr/>
          <p:nvPr/>
        </p:nvSpPr>
        <p:spPr>
          <a:xfrm>
            <a:off x="307200" y="2591896"/>
            <a:ext cx="4144403" cy="30260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4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811524"/>
          </a:xfrm>
        </p:spPr>
        <p:txBody>
          <a:bodyPr/>
          <a:lstStyle/>
          <a:p>
            <a:r>
              <a:rPr lang="en-US" dirty="0"/>
              <a:t> </a:t>
            </a:r>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r>
              <a:rPr lang="es-ES" sz="2800" dirty="0">
                <a:latin typeface="Calibri" panose="020F0502020204030204" pitchFamily="34" charset="0"/>
                <a:cs typeface="Calibri" panose="020F0502020204030204" pitchFamily="34" charset="0"/>
              </a:rPr>
              <a:t>Estrategias de compromiso al inicio del servicio
</a:t>
            </a:r>
            <a:endParaRPr lang="en-US" sz="2800" dirty="0">
              <a:latin typeface="Calibri" panose="020F0502020204030204" pitchFamily="34" charset="0"/>
              <a:cs typeface="Calibri" panose="020F0502020204030204" pitchFamily="34" charset="0"/>
            </a:endParaRP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64981799"/>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02593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pPr>
              <a:spcAft>
                <a:spcPts val="1200"/>
              </a:spcAft>
            </a:pPr>
            <a:r>
              <a:rPr lang="es-ES" sz="2800" dirty="0">
                <a:latin typeface="Calibri" panose="020F0502020204030204" pitchFamily="34" charset="0"/>
                <a:cs typeface="Calibri" panose="020F0502020204030204" pitchFamily="34" charset="0"/>
              </a:rPr>
              <a:t>Estrategias de compromiso durante el curso del tratamiento
</a:t>
            </a:r>
            <a:endParaRPr lang="en-US" sz="2800" dirty="0">
              <a:latin typeface="Calibri" panose="020F0502020204030204" pitchFamily="34" charset="0"/>
              <a:cs typeface="Calibri" panose="020F0502020204030204" pitchFamily="34" charset="0"/>
            </a:endParaRP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3669344890"/>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28</a:t>
            </a:fld>
            <a:endParaRPr lang="en-US" dirty="0"/>
          </a:p>
        </p:txBody>
      </p:sp>
      <p:pic>
        <p:nvPicPr>
          <p:cNvPr id="4" name="Picture 3">
            <a:extLst>
              <a:ext uri="{FF2B5EF4-FFF2-40B4-BE49-F238E27FC236}">
                <a16:creationId xmlns:a16="http://schemas.microsoft.com/office/drawing/2014/main" id="{DBD203F8-2B45-4EF2-94B9-A999DD7E1421}"/>
              </a:ext>
            </a:extLst>
          </p:cNvPr>
          <p:cNvPicPr>
            <a:picLocks noChangeAspect="1"/>
          </p:cNvPicPr>
          <p:nvPr/>
        </p:nvPicPr>
        <p:blipFill>
          <a:blip r:embed="rId8"/>
          <a:stretch>
            <a:fillRect/>
          </a:stretch>
        </p:blipFill>
        <p:spPr>
          <a:xfrm>
            <a:off x="8855710" y="5305189"/>
            <a:ext cx="2889754" cy="810838"/>
          </a:xfrm>
          <a:prstGeom prst="rect">
            <a:avLst/>
          </a:prstGeom>
        </p:spPr>
      </p:pic>
    </p:spTree>
    <p:extLst>
      <p:ext uri="{BB962C8B-B14F-4D97-AF65-F5344CB8AC3E}">
        <p14:creationId xmlns:p14="http://schemas.microsoft.com/office/powerpoint/2010/main" val="2016863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fontScale="90000"/>
          </a:bodyPr>
          <a:lstStyle/>
          <a:p>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r>
              <a:rPr lang="en-US" sz="4000" dirty="0" err="1">
                <a:latin typeface="Calibri" panose="020F0502020204030204" pitchFamily="34" charset="0"/>
                <a:cs typeface="Calibri" panose="020F0502020204030204" pitchFamily="34" charset="0"/>
              </a:rPr>
              <a:t>Preguntas</a:t>
            </a:r>
            <a:r>
              <a:rPr lang="en-US" sz="4000" dirty="0">
                <a:latin typeface="Calibri" panose="020F0502020204030204" pitchFamily="34" charset="0"/>
                <a:cs typeface="Calibri" panose="020F0502020204030204" pitchFamily="34" charset="0"/>
              </a:rPr>
              <a:t> para </a:t>
            </a:r>
            <a:br>
              <a:rPr lang="en-US" sz="4000" dirty="0">
                <a:latin typeface="Calibri" panose="020F0502020204030204" pitchFamily="34" charset="0"/>
                <a:cs typeface="Calibri" panose="020F0502020204030204" pitchFamily="34" charset="0"/>
              </a:rPr>
            </a:br>
            <a:r>
              <a:rPr lang="en-US" sz="4000" dirty="0" err="1">
                <a:latin typeface="Calibri" panose="020F0502020204030204" pitchFamily="34" charset="0"/>
                <a:cs typeface="Calibri" panose="020F0502020204030204" pitchFamily="34" charset="0"/>
              </a:rPr>
              <a:t>Reflexión</a:t>
            </a:r>
            <a:endParaRPr lang="en-US" sz="40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Autofit/>
          </a:bodyPr>
          <a:lstStyle/>
          <a:p>
            <a:r>
              <a:rPr lang="en-US" sz="28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Compromiso
</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29</a:t>
            </a:fld>
            <a:endParaRPr lang="en-US" noProof="0" dirty="0"/>
          </a:p>
        </p:txBody>
      </p:sp>
    </p:spTree>
    <p:extLst>
      <p:ext uri="{BB962C8B-B14F-4D97-AF65-F5344CB8AC3E}">
        <p14:creationId xmlns:p14="http://schemas.microsoft.com/office/powerpoint/2010/main" val="65320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latin typeface="Calibri" panose="020F0502020204030204" pitchFamily="34" charset="0"/>
                <a:cs typeface="Calibri" panose="020F0502020204030204" pitchFamily="34" charset="0"/>
              </a:rPr>
              <a:t>Principio </a:t>
            </a:r>
            <a:r>
              <a:rPr lang="en-US" sz="4000" dirty="0" err="1">
                <a:latin typeface="Calibri" panose="020F0502020204030204" pitchFamily="34" charset="0"/>
                <a:cs typeface="Calibri" panose="020F0502020204030204" pitchFamily="34" charset="0"/>
              </a:rPr>
              <a:t>básico</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Autofit/>
          </a:bodyPr>
          <a:lstStyle/>
          <a:p>
            <a:r>
              <a:rPr lang="en-US" sz="28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Compromiso
</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3683696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3" y="3128790"/>
            <a:ext cx="11029616" cy="566738"/>
          </a:xfrm>
        </p:spPr>
        <p:txBody>
          <a:bodyPr>
            <a:noAutofit/>
          </a:bodyPr>
          <a:lstStyle/>
          <a:p>
            <a:pPr algn="ctr"/>
            <a:r>
              <a:rPr lang="en-US" sz="3200" dirty="0" err="1">
                <a:latin typeface="Calibri" panose="020F0502020204030204" pitchFamily="34" charset="0"/>
                <a:cs typeface="Calibri" panose="020F0502020204030204" pitchFamily="34" charset="0"/>
              </a:rPr>
              <a:t>Práctica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reflexiva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Práctica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reflexiva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Práctica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reflexiva</a:t>
            </a:r>
            <a:endParaRPr lang="en-US" sz="3200" dirty="0">
              <a:latin typeface="Calibri" panose="020F0502020204030204" pitchFamily="34" charset="0"/>
              <a:cs typeface="Calibri" panose="020F0502020204030204" pitchFamily="34" charset="0"/>
            </a:endParaRP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709059" y="3695527"/>
            <a:ext cx="11029617" cy="3245099"/>
          </a:xfrm>
        </p:spPr>
        <p:txBody>
          <a:bodyPr>
            <a:normAutofit/>
          </a:bodyPr>
          <a:lstStyle/>
          <a:p>
            <a:pPr>
              <a:lnSpc>
                <a:spcPct val="107000"/>
              </a:lnSpc>
              <a:spcBef>
                <a:spcPts val="0"/>
              </a:spcBef>
              <a:spcAft>
                <a:spcPts val="1200"/>
              </a:spcAft>
            </a:pPr>
            <a:r>
              <a:rPr lang="es-ES" sz="1800" dirty="0">
                <a:latin typeface="Calibri" panose="020F0502020204030204" pitchFamily="34" charset="0"/>
                <a:ea typeface="Calibri" panose="020F0502020204030204" pitchFamily="34" charset="0"/>
                <a:cs typeface="Calibri" panose="020F0502020204030204" pitchFamily="34" charset="0"/>
              </a:rPr>
              <a:t>Por favor, reflexione sobre las siguientes preguntas y escriba sus respuestas</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1200"/>
              </a:spcAft>
            </a:pPr>
            <a:r>
              <a:rPr lang="en-US" sz="1800" b="1" u="sng" dirty="0" err="1">
                <a:latin typeface="Calibri" panose="020F0502020204030204" pitchFamily="34" charset="0"/>
                <a:ea typeface="Calibri" panose="020F0502020204030204" pitchFamily="34" charset="0"/>
                <a:cs typeface="Calibri" panose="020F0502020204030204" pitchFamily="34" charset="0"/>
              </a:rPr>
              <a:t>Proveedor</a:t>
            </a:r>
            <a:r>
              <a:rPr lang="en-US" sz="1800" b="1" u="sng" dirty="0">
                <a:latin typeface="Calibri" panose="020F0502020204030204" pitchFamily="34" charset="0"/>
                <a:ea typeface="Calibri" panose="020F0502020204030204" pitchFamily="34" charset="0"/>
                <a:cs typeface="Calibri" panose="020F0502020204030204" pitchFamily="34" charset="0"/>
              </a:rPr>
              <a:t> de </a:t>
            </a:r>
            <a:r>
              <a:rPr lang="en-US" sz="1800" b="1" u="sng" dirty="0" err="1">
                <a:latin typeface="Calibri" panose="020F0502020204030204" pitchFamily="34" charset="0"/>
                <a:ea typeface="Calibri" panose="020F0502020204030204" pitchFamily="34" charset="0"/>
                <a:cs typeface="Calibri" panose="020F0502020204030204" pitchFamily="34" charset="0"/>
              </a:rPr>
              <a:t>servicios</a:t>
            </a:r>
            <a:r>
              <a:rPr lang="en-US" sz="1800" b="1" u="sng" dirty="0">
                <a:latin typeface="Calibri" panose="020F0502020204030204" pitchFamily="34" charset="0"/>
                <a:ea typeface="Calibri" panose="020F0502020204030204" pitchFamily="34" charset="0"/>
                <a:cs typeface="Calibri" panose="020F0502020204030204" pitchFamily="34" charset="0"/>
              </a:rPr>
              <a:t> </a:t>
            </a:r>
            <a:r>
              <a:rPr lang="en-US" sz="1800" b="1" u="sng" dirty="0" err="1">
                <a:latin typeface="Calibri" panose="020F0502020204030204" pitchFamily="34" charset="0"/>
                <a:ea typeface="Calibri" panose="020F0502020204030204" pitchFamily="34" charset="0"/>
                <a:cs typeface="Calibri" panose="020F0502020204030204" pitchFamily="34" charset="0"/>
              </a:rPr>
              <a:t>directos</a:t>
            </a:r>
            <a:r>
              <a:rPr lang="en-US" sz="1800" b="1" u="sng" dirty="0">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a:t>
            </a:r>
            <a:r>
              <a:rPr lang="en-US" sz="1800" dirty="0" err="1">
                <a:latin typeface="Calibri" panose="020F0502020204030204" pitchFamily="34" charset="0"/>
                <a:ea typeface="Calibri" panose="020F0502020204030204" pitchFamily="34" charset="0"/>
                <a:cs typeface="Times New Roman" panose="02020603050405020304" pitchFamily="18" charset="0"/>
              </a:rPr>
              <a:t>Qué</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estrategias</a:t>
            </a:r>
            <a:r>
              <a:rPr lang="en-US" sz="1800" dirty="0">
                <a:latin typeface="Calibri" panose="020F0502020204030204" pitchFamily="34" charset="0"/>
                <a:ea typeface="Calibri" panose="020F0502020204030204" pitchFamily="34" charset="0"/>
                <a:cs typeface="Times New Roman" panose="02020603050405020304" pitchFamily="18" charset="0"/>
              </a:rPr>
              <a:t> de </a:t>
            </a:r>
            <a:r>
              <a:rPr lang="en-US" sz="1800" dirty="0" err="1">
                <a:latin typeface="Calibri" panose="020F0502020204030204" pitchFamily="34" charset="0"/>
                <a:ea typeface="Calibri" panose="020F0502020204030204" pitchFamily="34" charset="0"/>
                <a:cs typeface="Times New Roman" panose="02020603050405020304" pitchFamily="18" charset="0"/>
              </a:rPr>
              <a:t>compromiso</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está</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utilizando</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b="1" u="sng" dirty="0" err="1">
                <a:latin typeface="Calibri" panose="020F0502020204030204" pitchFamily="34" charset="0"/>
                <a:ea typeface="Calibri" panose="020F0502020204030204" pitchFamily="34" charset="0"/>
                <a:cs typeface="Calibri" panose="020F0502020204030204" pitchFamily="34" charset="0"/>
              </a:rPr>
              <a:t>Administración</a:t>
            </a:r>
            <a:r>
              <a:rPr lang="en-US" sz="1800" b="1" u="sng" dirty="0">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s-ES" sz="1800" dirty="0">
                <a:latin typeface="Calibri" panose="020F0502020204030204" pitchFamily="34" charset="0"/>
                <a:ea typeface="Calibri" panose="020F0502020204030204" pitchFamily="34" charset="0"/>
                <a:cs typeface="Times New Roman" panose="02020603050405020304" pitchFamily="18" charset="0"/>
              </a:rPr>
              <a:t>¿Cómo se asegura de que las estrategias de participación se apliquen en todos los niveles de atención?
</a:t>
            </a:r>
            <a:r>
              <a:rPr lang="es-ES" sz="1800" b="1" u="sng" dirty="0">
                <a:latin typeface="Calibri" panose="020F0502020204030204" pitchFamily="34" charset="0"/>
                <a:ea typeface="Calibri" panose="020F0502020204030204" pitchFamily="34" charset="0"/>
                <a:cs typeface="Calibri" panose="020F0502020204030204" pitchFamily="34" charset="0"/>
              </a:rPr>
              <a:t>Administrativo (para incluir al personal de apoyo): </a:t>
            </a:r>
            <a:r>
              <a:rPr lang="es-ES" sz="1800" dirty="0">
                <a:latin typeface="Calibri" panose="020F0502020204030204" pitchFamily="34" charset="0"/>
                <a:ea typeface="Calibri" panose="020F0502020204030204" pitchFamily="34" charset="0"/>
                <a:cs typeface="Times New Roman" panose="02020603050405020304" pitchFamily="18" charset="0"/>
              </a:rPr>
              <a:t>¿Cómo modelas la lengua de la persona en primer lugar?
</a:t>
            </a:r>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err="1"/>
              <a:t>administración</a:t>
            </a:r>
            <a:r>
              <a:rPr lang="en-US" dirty="0"/>
              <a:t> de la </a:t>
            </a:r>
            <a:r>
              <a:rPr lang="en-US" dirty="0" err="1"/>
              <a:t>recuperación</a:t>
            </a:r>
            <a:endParaRPr lang="en-US" dirty="0"/>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30</a:t>
            </a:fld>
            <a:endParaRPr lang="en-US" dirty="0"/>
          </a:p>
        </p:txBody>
      </p:sp>
    </p:spTree>
    <p:extLst>
      <p:ext uri="{BB962C8B-B14F-4D97-AF65-F5344CB8AC3E}">
        <p14:creationId xmlns:p14="http://schemas.microsoft.com/office/powerpoint/2010/main" val="422417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31</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p:txBody>
          <a:bodyPr anchor="ctr">
            <a:normAutofit/>
          </a:bodyPr>
          <a:lstStyle/>
          <a:p>
            <a:r>
              <a:rPr lang="en-US" dirty="0" err="1">
                <a:latin typeface="Calibri" panose="020F0502020204030204" pitchFamily="34" charset="0"/>
                <a:cs typeface="Calibri" panose="020F0502020204030204" pitchFamily="34" charset="0"/>
              </a:rPr>
              <a:t>Conéctate</a:t>
            </a:r>
            <a:r>
              <a:rPr lang="en-US" dirty="0">
                <a:latin typeface="Calibri" panose="020F0502020204030204" pitchFamily="34" charset="0"/>
                <a:cs typeface="Calibri" panose="020F0502020204030204" pitchFamily="34" charset="0"/>
              </a:rPr>
              <a:t> con la </a:t>
            </a:r>
            <a:r>
              <a:rPr lang="en-US" dirty="0" err="1">
                <a:latin typeface="Calibri" panose="020F0502020204030204" pitchFamily="34" charset="0"/>
                <a:cs typeface="Calibri" panose="020F0502020204030204" pitchFamily="34" charset="0"/>
              </a:rPr>
              <a:t>esperanza</a:t>
            </a:r>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581193" y="2194339"/>
            <a:ext cx="5422390" cy="4229575"/>
          </a:xfrm>
        </p:spPr>
        <p:txBody>
          <a:bodyPr numCol="1" spcCol="540000" anchor="t">
            <a:normAutofit fontScale="92500"/>
          </a:bodyPr>
          <a:lstStyle/>
          <a:p>
            <a:pPr marL="0" marR="0" indent="0">
              <a:lnSpc>
                <a:spcPct val="107000"/>
              </a:lnSpc>
              <a:spcBef>
                <a:spcPts val="0"/>
              </a:spcBef>
              <a:spcAft>
                <a:spcPts val="1200"/>
              </a:spcAft>
              <a:buNone/>
            </a:pPr>
            <a:r>
              <a:rPr lang="en-US" sz="2400" b="1" dirty="0">
                <a:solidFill>
                  <a:schemeClr val="accent2"/>
                </a:solidFill>
                <a:latin typeface="Calibri" panose="020F0502020204030204" pitchFamily="34" charset="0"/>
                <a:cs typeface="Calibri" panose="020F0502020204030204" pitchFamily="34" charset="0"/>
              </a:rPr>
              <a:t>PRINCIPIOS
</a:t>
            </a:r>
            <a:r>
              <a:rPr lang="en-US" sz="2200" b="1" dirty="0">
                <a:solidFill>
                  <a:schemeClr val="accent2"/>
                </a:solidFill>
                <a:latin typeface="Calibri" panose="020F0502020204030204" pitchFamily="34" charset="0"/>
                <a:cs typeface="Calibri" panose="020F0502020204030204" pitchFamily="34" charset="0"/>
              </a:rPr>
              <a:t>C</a:t>
            </a:r>
            <a:r>
              <a:rPr lang="en-US" sz="2200" dirty="0">
                <a:solidFill>
                  <a:schemeClr val="tx1"/>
                </a:solidFill>
                <a:latin typeface="Calibri" panose="020F0502020204030204" pitchFamily="34" charset="0"/>
                <a:cs typeface="Calibri" panose="020F0502020204030204" pitchFamily="34" charset="0"/>
              </a:rPr>
              <a:t>rear</a:t>
            </a:r>
            <a:r>
              <a:rPr lang="en-US" sz="2200" dirty="0">
                <a:latin typeface="Calibri" panose="020F0502020204030204" pitchFamily="34" charset="0"/>
                <a:cs typeface="Calibri" panose="020F0502020204030204" pitchFamily="34" charset="0"/>
              </a:rPr>
              <a:t> una </a:t>
            </a:r>
            <a:r>
              <a:rPr lang="en-US" sz="2200" dirty="0" err="1">
                <a:latin typeface="Calibri" panose="020F0502020204030204" pitchFamily="34" charset="0"/>
                <a:cs typeface="Calibri" panose="020F0502020204030204" pitchFamily="34" charset="0"/>
              </a:rPr>
              <a:t>cultura</a:t>
            </a:r>
            <a:r>
              <a:rPr lang="en-US" sz="2200" dirty="0">
                <a:latin typeface="Calibri" panose="020F0502020204030204" pitchFamily="34" charset="0"/>
                <a:cs typeface="Calibri" panose="020F0502020204030204" pitchFamily="34" charset="0"/>
              </a:rPr>
              <a:t>, un </a:t>
            </a:r>
            <a:r>
              <a:rPr lang="en-US" sz="2200" dirty="0" err="1">
                <a:latin typeface="Calibri" panose="020F0502020204030204" pitchFamily="34" charset="0"/>
                <a:cs typeface="Calibri" panose="020F0502020204030204" pitchFamily="34" charset="0"/>
              </a:rPr>
              <a:t>idioma</a:t>
            </a:r>
            <a:r>
              <a:rPr lang="en-US" sz="2200" dirty="0">
                <a:latin typeface="Calibri" panose="020F0502020204030204" pitchFamily="34" charset="0"/>
                <a:cs typeface="Calibri" panose="020F0502020204030204" pitchFamily="34" charset="0"/>
              </a:rPr>
              <a:t> y una </a:t>
            </a:r>
            <a:r>
              <a:rPr lang="en-US" sz="2200" dirty="0" err="1">
                <a:latin typeface="Calibri" panose="020F0502020204030204" pitchFamily="34" charset="0"/>
                <a:cs typeface="Calibri" panose="020F0502020204030204" pitchFamily="34" charset="0"/>
              </a:rPr>
              <a:t>esperanza</a:t>
            </a:r>
            <a:r>
              <a:rPr lang="en-US" sz="2200" dirty="0">
                <a:latin typeface="Calibri" panose="020F0502020204030204" pitchFamily="34" charset="0"/>
                <a:cs typeface="Calibri" panose="020F0502020204030204" pitchFamily="34" charset="0"/>
              </a:rPr>
              <a:t>
</a:t>
            </a:r>
            <a:r>
              <a:rPr lang="en-US" sz="2200" b="1" dirty="0" err="1">
                <a:solidFill>
                  <a:schemeClr val="accent2"/>
                </a:solidFill>
                <a:latin typeface="Calibri" panose="020F0502020204030204" pitchFamily="34" charset="0"/>
                <a:cs typeface="Calibri" panose="020F0502020204030204" pitchFamily="34" charset="0"/>
              </a:rPr>
              <a:t>O</a:t>
            </a:r>
            <a:r>
              <a:rPr lang="en-US" sz="2200" dirty="0" err="1">
                <a:solidFill>
                  <a:schemeClr val="tx1"/>
                </a:solidFill>
                <a:latin typeface="Calibri" panose="020F0502020204030204" pitchFamily="34" charset="0"/>
                <a:cs typeface="Calibri" panose="020F0502020204030204" pitchFamily="34" charset="0"/>
              </a:rPr>
              <a:t>frecer</a:t>
            </a:r>
            <a:r>
              <a:rPr lang="en-US" sz="2200" dirty="0">
                <a:latin typeface="Calibri" panose="020F0502020204030204" pitchFamily="34" charset="0"/>
                <a:cs typeface="Calibri" panose="020F0502020204030204" pitchFamily="34" charset="0"/>
              </a:rPr>
              <a:t> </a:t>
            </a:r>
            <a:r>
              <a:rPr lang="es-ES" sz="2200" dirty="0">
                <a:latin typeface="Calibri" panose="020F0502020204030204" pitchFamily="34" charset="0"/>
                <a:cs typeface="Calibri" panose="020F0502020204030204" pitchFamily="34" charset="0"/>
              </a:rPr>
              <a:t>una gama de servicios integral y holística
</a:t>
            </a: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o </a:t>
            </a:r>
            <a:r>
              <a:rPr lang="en-US" sz="2200" dirty="0" err="1">
                <a:latin typeface="Calibri" panose="020F0502020204030204" pitchFamily="34" charset="0"/>
                <a:cs typeface="Calibri" panose="020F0502020204030204" pitchFamily="34" charset="0"/>
              </a:rPr>
              <a:t>juzgar</a:t>
            </a:r>
            <a:endParaRPr lang="en-US" sz="2200" dirty="0">
              <a:latin typeface="Calibri" panose="020F0502020204030204" pitchFamily="34" charset="0"/>
              <a:cs typeface="Calibri" panose="020F0502020204030204" pitchFamily="34" charset="0"/>
            </a:endParaRPr>
          </a:p>
          <a:p>
            <a:pPr marL="0" marR="0" indent="0">
              <a:lnSpc>
                <a:spcPct val="107000"/>
              </a:lnSpc>
              <a:spcBef>
                <a:spcPts val="0"/>
              </a:spcBef>
              <a:spcAft>
                <a:spcPts val="1200"/>
              </a:spcAft>
              <a:buNone/>
            </a:pPr>
            <a:r>
              <a:rPr lang="en-US" sz="2200" b="1" dirty="0" err="1">
                <a:solidFill>
                  <a:schemeClr val="accent2"/>
                </a:solidFill>
                <a:latin typeface="Calibri" panose="020F0502020204030204" pitchFamily="34" charset="0"/>
                <a:cs typeface="Calibri" panose="020F0502020204030204" pitchFamily="34" charset="0"/>
              </a:rPr>
              <a:t>N</a:t>
            </a:r>
            <a:r>
              <a:rPr lang="en-US" sz="2200" dirty="0" err="1">
                <a:solidFill>
                  <a:schemeClr val="tx1"/>
                </a:solidFill>
                <a:latin typeface="Calibri" panose="020F0502020204030204" pitchFamily="34" charset="0"/>
                <a:cs typeface="Calibri" panose="020F0502020204030204" pitchFamily="34" charset="0"/>
              </a:rPr>
              <a:t>avegar</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diversas</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necesidades</a:t>
            </a:r>
            <a:r>
              <a:rPr lang="en-US" sz="2200" dirty="0">
                <a:latin typeface="Calibri" panose="020F0502020204030204" pitchFamily="34" charset="0"/>
                <a:cs typeface="Calibri" panose="020F0502020204030204" pitchFamily="34" charset="0"/>
              </a:rPr>
              <a:t>
</a:t>
            </a:r>
            <a:r>
              <a:rPr lang="en-US" sz="2200" b="1" dirty="0" err="1">
                <a:solidFill>
                  <a:schemeClr val="accent2"/>
                </a:solidFill>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strategias</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compromisas</a:t>
            </a:r>
            <a:r>
              <a:rPr lang="en-US" sz="2200" dirty="0">
                <a:latin typeface="Calibri" panose="020F0502020204030204" pitchFamily="34" charset="0"/>
                <a:cs typeface="Calibri" panose="020F0502020204030204" pitchFamily="34" charset="0"/>
              </a:rPr>
              <a:t>            </a:t>
            </a:r>
          </a:p>
          <a:p>
            <a:pPr marL="0" marR="0" indent="0">
              <a:lnSpc>
                <a:spcPct val="107000"/>
              </a:lnSpc>
              <a:spcBef>
                <a:spcPts val="0"/>
              </a:spcBef>
              <a:spcAft>
                <a:spcPts val="1200"/>
              </a:spcAft>
              <a:buNone/>
            </a:pPr>
            <a:r>
              <a:rPr lang="en-US" sz="2200" b="1" dirty="0" err="1">
                <a:solidFill>
                  <a:schemeClr val="accent2"/>
                </a:solidFill>
                <a:latin typeface="Calibri" panose="020F0502020204030204" pitchFamily="34" charset="0"/>
                <a:cs typeface="Calibri" panose="020F0502020204030204" pitchFamily="34" charset="0"/>
              </a:rPr>
              <a:t>C</a:t>
            </a:r>
            <a:r>
              <a:rPr lang="en-US" sz="2200" dirty="0" err="1">
                <a:solidFill>
                  <a:schemeClr val="tx1"/>
                </a:solidFill>
                <a:latin typeface="Calibri" panose="020F0502020204030204" pitchFamily="34" charset="0"/>
                <a:cs typeface="Calibri" panose="020F0502020204030204" pitchFamily="34" charset="0"/>
              </a:rPr>
              <a:t>olaborar</a:t>
            </a:r>
            <a:r>
              <a:rPr lang="en-US" sz="2200" b="1" dirty="0">
                <a:solidFill>
                  <a:schemeClr val="accent2"/>
                </a:solidFill>
                <a:latin typeface="Calibri" panose="020F0502020204030204" pitchFamily="34" charset="0"/>
                <a:cs typeface="Calibri" panose="020F0502020204030204" pitchFamily="34" charset="0"/>
              </a:rPr>
              <a:t> </a:t>
            </a:r>
            <a:r>
              <a:rPr lang="en-US" sz="2200" dirty="0">
                <a:solidFill>
                  <a:schemeClr val="tx1"/>
                </a:solidFill>
                <a:latin typeface="Calibri" panose="020F0502020204030204" pitchFamily="34" charset="0"/>
                <a:cs typeface="Calibri" panose="020F0502020204030204" pitchFamily="34" charset="0"/>
              </a:rPr>
              <a:t>con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relaciones</a:t>
            </a:r>
            <a:r>
              <a:rPr lang="en-US" sz="2200" dirty="0">
                <a:latin typeface="Calibri" panose="020F0502020204030204" pitchFamily="34" charset="0"/>
                <a:cs typeface="Calibri" panose="020F0502020204030204" pitchFamily="34" charset="0"/>
              </a:rPr>
              <a:t> y </a:t>
            </a:r>
            <a:r>
              <a:rPr lang="en-US" sz="2200" dirty="0" err="1">
                <a:latin typeface="Calibri" panose="020F0502020204030204" pitchFamily="34" charset="0"/>
                <a:cs typeface="Calibri" panose="020F0502020204030204" pitchFamily="34" charset="0"/>
              </a:rPr>
              <a:t>prácticar</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reflexiva</a:t>
            </a:r>
            <a:r>
              <a:rPr lang="en-US" sz="2200" dirty="0">
                <a:latin typeface="Calibri" panose="020F0502020204030204" pitchFamily="34" charset="0"/>
                <a:cs typeface="Calibri" panose="020F0502020204030204" pitchFamily="34" charset="0"/>
              </a:rPr>
              <a:t>
</a:t>
            </a:r>
            <a:r>
              <a:rPr lang="en-US" sz="2200" b="1" dirty="0" err="1">
                <a:solidFill>
                  <a:schemeClr val="accent2"/>
                </a:solidFill>
                <a:latin typeface="Calibri" panose="020F0502020204030204" pitchFamily="34" charset="0"/>
                <a:cs typeface="Calibri" panose="020F0502020204030204" pitchFamily="34" charset="0"/>
              </a:rPr>
              <a:t>T</a:t>
            </a:r>
            <a:r>
              <a:rPr lang="en-US" sz="2200" dirty="0" err="1">
                <a:solidFill>
                  <a:schemeClr val="tx1"/>
                </a:solidFill>
                <a:latin typeface="Calibri" panose="020F0502020204030204" pitchFamily="34" charset="0"/>
                <a:cs typeface="Calibri" panose="020F0502020204030204" pitchFamily="34" charset="0"/>
              </a:rPr>
              <a:t>ransformar</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servicios</a:t>
            </a:r>
            <a:r>
              <a:rPr lang="en-US" sz="2200" dirty="0">
                <a:latin typeface="Calibri" panose="020F0502020204030204" pitchFamily="34" charset="0"/>
                <a:cs typeface="Calibri" panose="020F0502020204030204" pitchFamily="34" charset="0"/>
              </a:rPr>
              <a:t> y </a:t>
            </a:r>
            <a:r>
              <a:rPr lang="en-US" sz="2200" dirty="0" err="1">
                <a:latin typeface="Calibri" panose="020F0502020204030204" pitchFamily="34" charset="0"/>
                <a:cs typeface="Calibri" panose="020F0502020204030204" pitchFamily="34" charset="0"/>
              </a:rPr>
              <a:t>sistemas</a:t>
            </a:r>
            <a:r>
              <a:rPr lang="en-US" sz="2200" dirty="0">
                <a:latin typeface="Calibri" panose="020F0502020204030204" pitchFamily="34" charset="0"/>
                <a:cs typeface="Calibri" panose="020F0502020204030204" pitchFamily="34" charset="0"/>
              </a:rPr>
              <a:t> </a:t>
            </a:r>
          </a:p>
          <a:p>
            <a:pPr marL="0" marR="0" indent="0">
              <a:lnSpc>
                <a:spcPct val="110000"/>
              </a:lnSpc>
              <a:spcBef>
                <a:spcPts val="0"/>
              </a:spcBef>
              <a:buNone/>
            </a:pPr>
            <a:endParaRPr lang="en-US" sz="2200" dirty="0">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94340"/>
            <a:ext cx="5422392" cy="4052082"/>
          </a:xfrm>
        </p:spPr>
        <p:txBody>
          <a:bodyPr>
            <a:noAutofit/>
          </a:bodyPr>
          <a:lstStyle/>
          <a:p>
            <a:pPr marL="0" marR="0" indent="0">
              <a:lnSpc>
                <a:spcPct val="107000"/>
              </a:lnSpc>
              <a:spcBef>
                <a:spcPts val="0"/>
              </a:spcBef>
              <a:spcAft>
                <a:spcPts val="1200"/>
              </a:spcAft>
              <a:buNone/>
            </a:pPr>
            <a:r>
              <a:rPr lang="en-US" sz="2400" b="1" dirty="0">
                <a:solidFill>
                  <a:schemeClr val="accent2"/>
                </a:solidFill>
                <a:latin typeface="Calibri" panose="020F0502020204030204" pitchFamily="34" charset="0"/>
                <a:cs typeface="Calibri" panose="020F0502020204030204" pitchFamily="34" charset="0"/>
              </a:rPr>
              <a:t>PRÁCTICAS
</a:t>
            </a:r>
            <a:r>
              <a:rPr lang="en-US" sz="2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a:t>
            </a:r>
            <a:r>
              <a:rPr lang="en-US" sz="2000" b="1" dirty="0" err="1">
                <a:latin typeface="Calibri" panose="020F0502020204030204" pitchFamily="34" charset="0"/>
                <a:ea typeface="Calibri" panose="020F0502020204030204" pitchFamily="34" charset="0"/>
                <a:cs typeface="Calibri" panose="020F0502020204030204" pitchFamily="34" charset="0"/>
              </a:rPr>
              <a:t>onrar</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s-ES" sz="2000" b="1" dirty="0">
                <a:latin typeface="Calibri" panose="020F0502020204030204" pitchFamily="34" charset="0"/>
                <a:ea typeface="Calibri" panose="020F0502020204030204" pitchFamily="34" charset="0"/>
                <a:cs typeface="Calibri" panose="020F0502020204030204" pitchFamily="34" charset="0"/>
              </a:rPr>
              <a:t>las diferencias y las diversas necesidades de cada individuo atendido</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1200"/>
              </a:spcAft>
              <a:buNone/>
            </a:pPr>
            <a:r>
              <a:rPr lang="en-US" sz="2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O</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frecer</a:t>
            </a:r>
            <a:r>
              <a:rPr lang="en-US" sz="2000" dirty="0">
                <a:latin typeface="Calibri" panose="020F0502020204030204" pitchFamily="34" charset="0"/>
                <a:ea typeface="Calibri" panose="020F0502020204030204" pitchFamily="34" charset="0"/>
                <a:cs typeface="Calibri" panose="020F0502020204030204" pitchFamily="34" charset="0"/>
              </a:rPr>
              <a:t> </a:t>
            </a:r>
            <a:r>
              <a:rPr lang="es-ES" sz="2000" dirty="0">
                <a:latin typeface="Calibri" panose="020F0502020204030204" pitchFamily="34" charset="0"/>
                <a:ea typeface="Calibri" panose="020F0502020204030204" pitchFamily="34" charset="0"/>
                <a:cs typeface="Calibri" panose="020F0502020204030204" pitchFamily="34" charset="0"/>
              </a:rPr>
              <a:t>diversas oportunidades y recursos que apoyan el viaje de recuperación
</a:t>
            </a:r>
            <a:r>
              <a:rPr lang="en-US" sz="2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roporcionar</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s-ES" sz="2000" b="1" dirty="0">
                <a:latin typeface="Calibri" panose="020F0502020204030204" pitchFamily="34" charset="0"/>
                <a:ea typeface="Calibri" panose="020F0502020204030204" pitchFamily="34" charset="0"/>
                <a:cs typeface="Calibri" panose="020F0502020204030204" pitchFamily="34" charset="0"/>
              </a:rPr>
              <a:t>un entorno para fomentar el control personal</a:t>
            </a:r>
            <a:r>
              <a:rPr lang="es-E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E</a:t>
            </a:r>
            <a:r>
              <a:rPr lang="en-US" sz="2000" dirty="0" err="1">
                <a:latin typeface="Calibri" panose="020F0502020204030204" pitchFamily="34" charset="0"/>
                <a:ea typeface="Calibri" panose="020F0502020204030204" pitchFamily="34" charset="0"/>
                <a:cs typeface="Calibri" panose="020F0502020204030204" pitchFamily="34" charset="0"/>
              </a:rPr>
              <a:t>ngranar</a:t>
            </a:r>
            <a:r>
              <a:rPr lang="en-US" sz="2000" dirty="0">
                <a:latin typeface="Calibri" panose="020F0502020204030204" pitchFamily="34" charset="0"/>
                <a:ea typeface="Calibri" panose="020F0502020204030204" pitchFamily="34" charset="0"/>
                <a:cs typeface="Calibri" panose="020F0502020204030204" pitchFamily="34" charset="0"/>
              </a:rPr>
              <a:t> </a:t>
            </a:r>
            <a:r>
              <a:rPr lang="es-ES" sz="2000" dirty="0">
                <a:latin typeface="Calibri" panose="020F0502020204030204" pitchFamily="34" charset="0"/>
                <a:ea typeface="Calibri" panose="020F0502020204030204" pitchFamily="34" charset="0"/>
                <a:cs typeface="Calibri" panose="020F0502020204030204" pitchFamily="34" charset="0"/>
              </a:rPr>
              <a:t>en la recuperación personal mediante la comprensión de la narrativa de la recuperación personal en el proceso de tratamiento y dentro de la comunidad</a:t>
            </a:r>
            <a:endParaRPr lang="en-US" sz="2000" dirty="0">
              <a:latin typeface="Calibri" panose="020F0502020204030204" pitchFamily="34" charset="0"/>
              <a:cs typeface="Calibri" panose="020F0502020204030204" pitchFamily="34" charset="0"/>
            </a:endParaRPr>
          </a:p>
          <a:p>
            <a:pPr marL="0" indent="0">
              <a:spcBef>
                <a:spcPts val="0"/>
              </a:spcBef>
              <a:buNone/>
            </a:pPr>
            <a:endParaRPr lang="en-US" sz="2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extLst>
              <p:ext uri="{D42A27DB-BD31-4B8C-83A1-F6EECF244321}">
                <p14:modId xmlns:p14="http://schemas.microsoft.com/office/powerpoint/2010/main" val="1549200216"/>
              </p:ext>
            </p:extLst>
          </p:nvPr>
        </p:nvGraphicFramePr>
        <p:xfrm>
          <a:off x="8531819" y="-368391"/>
          <a:ext cx="3163740" cy="3217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86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normAutofit fontScale="90000"/>
          </a:bodyPr>
          <a:lstStyle/>
          <a:p>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Referencias</a:t>
            </a:r>
            <a:r>
              <a:rPr lang="en-US" dirty="0">
                <a:latin typeface="Calibri" panose="020F0502020204030204" pitchFamily="34" charset="0"/>
                <a:cs typeface="Calibri" panose="020F0502020204030204" pitchFamily="34" charset="0"/>
              </a:rPr>
              <a:t>
</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9558"/>
            <a:ext cx="11266681" cy="4604084"/>
          </a:xfrm>
        </p:spPr>
        <p:txBody>
          <a:bodyPr>
            <a:normAutofit lnSpcReduction="10000"/>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Andersson, H.E., </a:t>
            </a:r>
            <a:r>
              <a:rPr lang="en-US" sz="1700" dirty="0" err="1">
                <a:latin typeface="Calibri" panose="020F0502020204030204" pitchFamily="34" charset="0"/>
                <a:ea typeface="Calibri" panose="020F0502020204030204" pitchFamily="34" charset="0"/>
                <a:cs typeface="Times New Roman" panose="02020603050405020304" pitchFamily="18" charset="0"/>
              </a:rPr>
              <a:t>Otterholt</a:t>
            </a:r>
            <a:r>
              <a:rPr lang="en-US" sz="1700" dirty="0">
                <a:latin typeface="Calibri" panose="020F0502020204030204" pitchFamily="34" charset="0"/>
                <a:ea typeface="Calibri" panose="020F0502020204030204" pitchFamily="34" charset="0"/>
                <a:cs typeface="Times New Roman" panose="02020603050405020304" pitchFamily="18" charset="0"/>
              </a:rPr>
              <a:t>, E., &amp; </a:t>
            </a:r>
            <a:r>
              <a:rPr lang="en-US" sz="1700" dirty="0" err="1">
                <a:latin typeface="Calibri" panose="020F0502020204030204" pitchFamily="34" charset="0"/>
                <a:ea typeface="Calibri" panose="020F0502020204030204" pitchFamily="34" charset="0"/>
                <a:cs typeface="Times New Roman" panose="02020603050405020304" pitchFamily="18" charset="0"/>
              </a:rPr>
              <a:t>Grawe</a:t>
            </a:r>
            <a:r>
              <a:rPr lang="en-US" sz="1700" dirty="0">
                <a:latin typeface="Calibri" panose="020F0502020204030204" pitchFamily="34" charset="0"/>
                <a:ea typeface="Calibri" panose="020F0502020204030204" pitchFamily="34" charset="0"/>
                <a:cs typeface="Times New Roman" panose="02020603050405020304" pitchFamily="18" charset="0"/>
              </a:rPr>
              <a:t>, R.W. (2017). Patient satisfaction with treatments and outcomes in residential addiction institutions.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Cline, C. A. &amp; </a:t>
            </a:r>
            <a:r>
              <a:rPr lang="en-US" sz="1700" dirty="0" err="1">
                <a:latin typeface="Calibri" panose="020F0502020204030204" pitchFamily="34" charset="0"/>
                <a:ea typeface="Calibri" panose="020F0502020204030204" pitchFamily="34" charset="0"/>
                <a:cs typeface="Times New Roman" panose="02020603050405020304" pitchFamily="18" charset="0"/>
              </a:rPr>
              <a:t>Minkoff</a:t>
            </a:r>
            <a:r>
              <a:rPr lang="en-US" sz="1700" dirty="0">
                <a:latin typeface="Calibri" panose="020F0502020204030204" pitchFamily="34" charset="0"/>
                <a:ea typeface="Calibri" panose="020F0502020204030204" pitchFamily="34" charset="0"/>
                <a:cs typeface="Times New Roman" panose="02020603050405020304" pitchFamily="18" charset="0"/>
              </a:rPr>
              <a:t>, K. (2012). Inspiring a welcoming hopeful culture. In Hunter </a:t>
            </a:r>
            <a:r>
              <a:rPr lang="en-US" sz="1700" dirty="0" err="1">
                <a:latin typeface="Calibri" panose="020F0502020204030204" pitchFamily="34" charset="0"/>
                <a:ea typeface="Calibri" panose="020F0502020204030204" pitchFamily="34" charset="0"/>
                <a:cs typeface="Times New Roman" panose="02020603050405020304" pitchFamily="18" charset="0"/>
              </a:rPr>
              <a:t>McQuistion</a:t>
            </a:r>
            <a:r>
              <a:rPr lang="en-US" sz="1700" dirty="0">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700" dirty="0" err="1">
                <a:latin typeface="Calibri" panose="020F0502020204030204" pitchFamily="34" charset="0"/>
                <a:ea typeface="Calibri" panose="020F0502020204030204" pitchFamily="34" charset="0"/>
                <a:cs typeface="Times New Roman" panose="02020603050405020304" pitchFamily="18" charset="0"/>
              </a:rPr>
              <a:t>Ranz</a:t>
            </a:r>
            <a:r>
              <a:rPr lang="en-US" sz="1700" dirty="0">
                <a:latin typeface="Calibri" panose="020F0502020204030204" pitchFamily="34" charset="0"/>
                <a:ea typeface="Calibri" panose="020F0502020204030204" pitchFamily="34" charset="0"/>
                <a:cs typeface="Times New Roman" panose="02020603050405020304" pitchFamily="18" charset="0"/>
              </a:rPr>
              <a:t>, and Jacqueline </a:t>
            </a:r>
            <a:r>
              <a:rPr lang="en-US" sz="1700" dirty="0" err="1">
                <a:latin typeface="Calibri" panose="020F0502020204030204" pitchFamily="34" charset="0"/>
                <a:ea typeface="Calibri" panose="020F0502020204030204" pitchFamily="34" charset="0"/>
                <a:cs typeface="Times New Roman" panose="02020603050405020304" pitchFamily="18" charset="0"/>
              </a:rPr>
              <a:t>Maus</a:t>
            </a:r>
            <a:r>
              <a:rPr lang="en-US" sz="1700" dirty="0">
                <a:latin typeface="Calibri" panose="020F0502020204030204" pitchFamily="34" charset="0"/>
                <a:ea typeface="Calibri" panose="020F0502020204030204" pitchFamily="34" charset="0"/>
                <a:cs typeface="Times New Roman" panose="02020603050405020304" pitchFamily="18" charset="0"/>
              </a:rPr>
              <a:t> Feldman (Eds.), Handbook of Community Psychiatry, pp. 93-102. New York, NY: Springer.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Corrigan, P.W., Angell, B,. Davidson, L., Marcus, S.C., Salzer, M.S., </a:t>
            </a:r>
            <a:r>
              <a:rPr lang="en-US" sz="1700" dirty="0" err="1">
                <a:latin typeface="Calibri" panose="020F0502020204030204" pitchFamily="34" charset="0"/>
                <a:ea typeface="Calibri" panose="020F0502020204030204" pitchFamily="34" charset="0"/>
                <a:cs typeface="Times New Roman" panose="02020603050405020304" pitchFamily="18" charset="0"/>
              </a:rPr>
              <a:t>Kottsieper</a:t>
            </a:r>
            <a:r>
              <a:rPr lang="en-US" sz="1700" dirty="0">
                <a:latin typeface="Calibri" panose="020F0502020204030204" pitchFamily="34" charset="0"/>
                <a:ea typeface="Calibri" panose="020F0502020204030204" pitchFamily="34" charset="0"/>
                <a:cs typeface="Times New Roman" panose="02020603050405020304" pitchFamily="18" charset="0"/>
              </a:rPr>
              <a:t>, P., et al. (2012). </a:t>
            </a:r>
            <a:r>
              <a:rPr lang="en-US" sz="1700" i="1" dirty="0">
                <a:latin typeface="Calibri" panose="020F0502020204030204" pitchFamily="34" charset="0"/>
                <a:ea typeface="Calibri" panose="020F0502020204030204" pitchFamily="34" charset="0"/>
                <a:cs typeface="Times New Roman" panose="02020603050405020304" pitchFamily="18" charset="0"/>
              </a:rPr>
              <a:t>From adherence to self-determination: evolution of a treatment paradigm for people with serious mental illnesses. </a:t>
            </a:r>
            <a:r>
              <a:rPr lang="en-US" sz="1700" dirty="0">
                <a:latin typeface="Calibri" panose="020F0502020204030204" pitchFamily="34" charset="0"/>
                <a:ea typeface="Calibri" panose="020F0502020204030204" pitchFamily="34" charset="0"/>
                <a:cs typeface="Times New Roman" panose="02020603050405020304" pitchFamily="18" charset="0"/>
              </a:rPr>
              <a:t>Psychiatric Services, 63, 169–73.</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Dixon, L. B., </a:t>
            </a:r>
            <a:r>
              <a:rPr lang="en-US" sz="1700" dirty="0" err="1">
                <a:latin typeface="Calibri" panose="020F0502020204030204" pitchFamily="34" charset="0"/>
                <a:ea typeface="Calibri" panose="020F0502020204030204" pitchFamily="34" charset="0"/>
                <a:cs typeface="Times New Roman" panose="02020603050405020304" pitchFamily="18" charset="0"/>
              </a:rPr>
              <a:t>Holoshitz</a:t>
            </a:r>
            <a:r>
              <a:rPr lang="en-US" sz="1700" dirty="0">
                <a:latin typeface="Calibri" panose="020F0502020204030204" pitchFamily="34" charset="0"/>
                <a:ea typeface="Calibri" panose="020F0502020204030204" pitchFamily="34" charset="0"/>
                <a:cs typeface="Times New Roman" panose="02020603050405020304" pitchFamily="18" charset="0"/>
              </a:rPr>
              <a:t>, Y. &amp; </a:t>
            </a:r>
            <a:r>
              <a:rPr lang="en-US" sz="1700" dirty="0" err="1">
                <a:latin typeface="Calibri" panose="020F0502020204030204" pitchFamily="34" charset="0"/>
                <a:ea typeface="Calibri" panose="020F0502020204030204" pitchFamily="34" charset="0"/>
                <a:cs typeface="Times New Roman" panose="02020603050405020304" pitchFamily="18" charset="0"/>
              </a:rPr>
              <a:t>Nossel</a:t>
            </a:r>
            <a:r>
              <a:rPr lang="en-US" sz="1700" dirty="0">
                <a:latin typeface="Calibri" panose="020F0502020204030204" pitchFamily="34" charset="0"/>
                <a:ea typeface="Calibri" panose="020F0502020204030204" pitchFamily="34" charset="0"/>
                <a:cs typeface="Times New Roman" panose="02020603050405020304" pitchFamily="18" charset="0"/>
              </a:rPr>
              <a:t>, I. (2016). </a:t>
            </a:r>
            <a:r>
              <a:rPr lang="en-US" sz="1700" i="1" dirty="0">
                <a:latin typeface="Calibri" panose="020F0502020204030204" pitchFamily="34" charset="0"/>
                <a:ea typeface="Calibri" panose="020F0502020204030204" pitchFamily="34" charset="0"/>
                <a:cs typeface="Times New Roman" panose="02020603050405020304" pitchFamily="18" charset="0"/>
              </a:rPr>
              <a:t>Treatment engagement of individuals experiencing mental illness: review and update</a:t>
            </a:r>
            <a:r>
              <a:rPr lang="en-US" sz="1700" dirty="0">
                <a:latin typeface="Calibri" panose="020F0502020204030204" pitchFamily="34" charset="0"/>
                <a:ea typeface="Calibri" panose="020F0502020204030204" pitchFamily="34" charset="0"/>
                <a:cs typeface="Times New Roman" panose="02020603050405020304" pitchFamily="18" charset="0"/>
              </a:rPr>
              <a:t>. World Psychiatry, 15(1), 13-20.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Hamilton, S., Pinfold, V., </a:t>
            </a:r>
            <a:r>
              <a:rPr lang="en-US" sz="1700" dirty="0" err="1">
                <a:latin typeface="Calibri" panose="020F0502020204030204" pitchFamily="34" charset="0"/>
                <a:ea typeface="Calibri" panose="020F0502020204030204" pitchFamily="34" charset="0"/>
                <a:cs typeface="Times New Roman" panose="02020603050405020304" pitchFamily="18" charset="0"/>
              </a:rPr>
              <a:t>Cotney</a:t>
            </a:r>
            <a:r>
              <a:rPr lang="en-US" sz="1700" dirty="0">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t>
            </a:r>
            <a:r>
              <a:rPr lang="en-US" sz="1700" dirty="0" err="1">
                <a:latin typeface="Calibri" panose="020F0502020204030204" pitchFamily="34" charset="0"/>
                <a:ea typeface="Calibri" panose="020F0502020204030204" pitchFamily="34" charset="0"/>
                <a:cs typeface="Times New Roman" panose="02020603050405020304" pitchFamily="18" charset="0"/>
              </a:rPr>
              <a:t>Acta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Psychiatrica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Scandinavica</a:t>
            </a:r>
            <a:r>
              <a:rPr lang="en-US" sz="1700" dirty="0">
                <a:latin typeface="Calibri" panose="020F0502020204030204" pitchFamily="34" charset="0"/>
                <a:ea typeface="Calibri" panose="020F0502020204030204" pitchFamily="34" charset="0"/>
                <a:cs typeface="Times New Roman" panose="02020603050405020304" pitchFamily="18" charset="0"/>
              </a:rPr>
              <a:t>, 134(</a:t>
            </a:r>
            <a:r>
              <a:rPr lang="en-US" sz="1700" dirty="0" err="1">
                <a:latin typeface="Calibri" panose="020F0502020204030204" pitchFamily="34" charset="0"/>
                <a:ea typeface="Calibri" panose="020F0502020204030204" pitchFamily="34" charset="0"/>
                <a:cs typeface="Times New Roman" panose="02020603050405020304" pitchFamily="18" charset="0"/>
              </a:rPr>
              <a:t>suppl</a:t>
            </a:r>
            <a:r>
              <a:rPr lang="en-US" sz="1700" dirty="0">
                <a:latin typeface="Calibri" panose="020F0502020204030204" pitchFamily="34" charset="0"/>
                <a:ea typeface="Calibri" panose="020F0502020204030204" pitchFamily="34" charset="0"/>
                <a:cs typeface="Times New Roman" panose="02020603050405020304" pitchFamily="18" charset="0"/>
              </a:rPr>
              <a:t> 446):14-22.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Knaak, S., </a:t>
            </a:r>
            <a:r>
              <a:rPr lang="en-US" sz="1700" dirty="0" err="1">
                <a:latin typeface="Calibri" panose="020F0502020204030204" pitchFamily="34" charset="0"/>
                <a:ea typeface="Calibri" panose="020F0502020204030204" pitchFamily="34" charset="0"/>
                <a:cs typeface="Times New Roman" panose="02020603050405020304" pitchFamily="18" charset="0"/>
              </a:rPr>
              <a:t>Mantler</a:t>
            </a:r>
            <a:r>
              <a:rPr lang="en-US" sz="1700" dirty="0">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Healthcare Management Forum, 30(2) 111-116.</a:t>
            </a:r>
          </a:p>
          <a:p>
            <a:pPr marR="0">
              <a:lnSpc>
                <a:spcPct val="115000"/>
              </a:lnSpc>
              <a:spcBef>
                <a:spcPts val="0"/>
              </a:spcBef>
              <a:spcAft>
                <a:spcPts val="1000"/>
              </a:spcAft>
              <a:buFont typeface="Arial" panose="020B0604020202020204" pitchFamily="34" charset="0"/>
              <a:buChar char="•"/>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20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normAutofit fontScale="90000"/>
          </a:bodyPr>
          <a:lstStyle/>
          <a:p>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Referencias</a:t>
            </a:r>
            <a:r>
              <a:rPr lang="en-US" dirty="0">
                <a:latin typeface="Calibri" panose="020F0502020204030204" pitchFamily="34" charset="0"/>
                <a:cs typeface="Calibri" panose="020F0502020204030204" pitchFamily="34" charset="0"/>
              </a:rPr>
              <a:t>
</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0092"/>
            <a:ext cx="11266681" cy="4604084"/>
          </a:xfrm>
        </p:spPr>
        <p:txBody>
          <a:bodyPr>
            <a:normAutofit/>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National Alliance on Mental Illness (NAMI, 2016). Engagement: A new standard for mental health care.  Author.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(2014). </a:t>
            </a:r>
            <a:r>
              <a:rPr lang="en-US" sz="1700" i="1" dirty="0">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 </a:t>
            </a:r>
            <a:r>
              <a:rPr lang="en-US" sz="1700" dirty="0">
                <a:latin typeface="Calibri" panose="020F0502020204030204" pitchFamily="34" charset="0"/>
                <a:ea typeface="Calibri" panose="020F0502020204030204" pitchFamily="34" charset="0"/>
                <a:cs typeface="Times New Roman" panose="02020603050405020304" pitchFamily="18" charset="0"/>
              </a:rPr>
              <a:t>HHS Publication No. (SMA) 14-4849. Rockville, MD: Substance Abuse and Mental Health Services Administration.</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(2015). </a:t>
            </a:r>
            <a:r>
              <a:rPr lang="en-US" sz="1700" i="1" dirty="0">
                <a:latin typeface="Calibri" panose="020F0502020204030204" pitchFamily="34" charset="0"/>
                <a:ea typeface="Calibri" panose="020F0502020204030204" pitchFamily="34" charset="0"/>
                <a:cs typeface="Times New Roman" panose="02020603050405020304" pitchFamily="18" charset="0"/>
              </a:rPr>
              <a:t>Practicing Recovery: Outreach and Engagement</a:t>
            </a:r>
            <a:r>
              <a:rPr lang="en-US" sz="1700" dirty="0">
                <a:latin typeface="Calibri" panose="020F0502020204030204" pitchFamily="34" charset="0"/>
                <a:ea typeface="Calibri" panose="020F0502020204030204" pitchFamily="34" charset="0"/>
                <a:cs typeface="Times New Roman" panose="02020603050405020304" pitchFamily="18" charset="0"/>
              </a:rPr>
              <a:t>, Issue 4,  p. 8. Accessed at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https://www.ahpnet.com/files/Newsletter_4_Sept_2015.pdf</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Stanhope, V., </a:t>
            </a:r>
            <a:r>
              <a:rPr lang="en-US" sz="1700" dirty="0" err="1">
                <a:latin typeface="Calibri" panose="020F0502020204030204" pitchFamily="34" charset="0"/>
                <a:ea typeface="Calibri" panose="020F0502020204030204" pitchFamily="34" charset="0"/>
                <a:cs typeface="Times New Roman" panose="02020603050405020304" pitchFamily="18" charset="0"/>
              </a:rPr>
              <a:t>Tondora</a:t>
            </a:r>
            <a:r>
              <a:rPr lang="en-US" sz="1700" dirty="0">
                <a:latin typeface="Calibri" panose="020F0502020204030204" pitchFamily="34" charset="0"/>
                <a:ea typeface="Calibri" panose="020F0502020204030204" pitchFamily="34" charset="0"/>
                <a:cs typeface="Times New Roman" panose="02020603050405020304" pitchFamily="18" charset="0"/>
              </a:rPr>
              <a:t>, J., Davidson, L., et al. (2015).  Person-centered care planning and service engagement: a study protocol for a randomized controlled trial. Trials, 16, 180.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4"/>
              </a:rPr>
              <a:t>https://www.ncbi.nlm.nih.gov/pmc/articles/PMC4409728/</a:t>
            </a:r>
            <a:r>
              <a:rPr lang="en-US" sz="17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787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694394" y="5350816"/>
            <a:ext cx="9391524" cy="988332"/>
          </a:xfrm>
        </p:spPr>
        <p:txBody>
          <a:bodyPr>
            <a:normAutofit fontScale="90000"/>
          </a:bodyPr>
          <a:lstStyle/>
          <a:p>
            <a:r>
              <a:rPr lang="en-US" dirty="0">
                <a:latin typeface="Calibri" panose="020F0502020204030204" pitchFamily="34" charset="0"/>
                <a:cs typeface="Calibri" panose="020F0502020204030204" pitchFamily="34" charset="0"/>
              </a:rPr>
              <a:t>¡GRACIAS!
</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fontScale="92500" lnSpcReduction="20000"/>
          </a:bodyPr>
          <a:lstStyle/>
          <a:p>
            <a:pPr marL="0" indent="0">
              <a:lnSpc>
                <a:spcPct val="120000"/>
              </a:lnSpc>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a:t>
            </a:r>
            <a:r>
              <a:rPr lang="en-US" sz="1600" cap="all" dirty="0" err="1">
                <a:solidFill>
                  <a:schemeClr val="tx2">
                    <a:lumMod val="10000"/>
                    <a:lumOff val="90000"/>
                    <a:alpha val="75000"/>
                  </a:schemeClr>
                </a:solidFill>
                <a:latin typeface="Calibri" panose="020F0502020204030204" pitchFamily="34" charset="0"/>
                <a:cs typeface="Calibri" panose="020F0502020204030204" pitchFamily="34" charset="0"/>
              </a:rPr>
              <a:t>Preguntas</a:t>
            </a: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
</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416948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8" name="Content Placeholder 7"/>
          <p:cNvSpPr>
            <a:spLocks noGrp="1"/>
          </p:cNvSpPr>
          <p:nvPr>
            <p:ph sz="half" idx="1"/>
          </p:nvPr>
        </p:nvSpPr>
        <p:spPr>
          <a:xfrm>
            <a:off x="462437" y="2159955"/>
            <a:ext cx="11148372" cy="4068965"/>
          </a:xfrm>
        </p:spPr>
        <p:txBody>
          <a:bodyPr anchor="t">
            <a:normAutofit/>
          </a:bodyPr>
          <a:lstStyle/>
          <a:p>
            <a:pPr marL="0" indent="0">
              <a:lnSpc>
                <a:spcPct val="90000"/>
              </a:lnSpc>
              <a:buNone/>
            </a:pPr>
            <a:r>
              <a:rPr lang="es-ES" sz="2600" dirty="0">
                <a:latin typeface="Calibri" panose="020F0502020204030204" pitchFamily="34" charset="0"/>
                <a:cs typeface="Calibri" panose="020F0502020204030204" pitchFamily="34" charset="0"/>
              </a:rPr>
              <a:t>Las personas que viven con condiciones de salud mental y uso de sustancias a menudo son difíciles de participar y retener en el tratamiento continuo.</a:t>
            </a:r>
            <a:r>
              <a:rPr lang="en-US" sz="2600" dirty="0">
                <a:effectLst/>
                <a:latin typeface="Calibri" panose="020F0502020204030204" pitchFamily="34" charset="0"/>
                <a:cs typeface="Calibri" panose="020F0502020204030204" pitchFamily="34" charset="0"/>
              </a:rPr>
              <a:t> </a:t>
            </a:r>
          </a:p>
          <a:p>
            <a:pPr marL="609750" lvl="1" indent="-285750">
              <a:lnSpc>
                <a:spcPct val="90000"/>
              </a:lnSpc>
              <a:buFont typeface="Wingdings" panose="05000000000000000000" pitchFamily="2" charset="2"/>
              <a:buChar char="§"/>
            </a:pPr>
            <a:r>
              <a:rPr lang="es-ES" dirty="0">
                <a:latin typeface="Calibri" panose="020F0502020204030204" pitchFamily="34" charset="0"/>
                <a:ea typeface="Calibri" panose="020F0502020204030204" pitchFamily="34" charset="0"/>
                <a:cs typeface="Times New Roman" panose="02020603050405020304" pitchFamily="18" charset="0"/>
              </a:rPr>
              <a:t>El compromiso fallido puede conducir a malos resultados clínicos y a un retorno a los síntomas o al uso de sustancias. </a:t>
            </a:r>
            <a:endParaRPr lang="en-US" sz="1000" dirty="0">
              <a:effectLst/>
              <a:latin typeface="Calibri" panose="020F0502020204030204" pitchFamily="34" charset="0"/>
              <a:cs typeface="Calibri" panose="020F0502020204030204" pitchFamily="34" charset="0"/>
            </a:endParaRPr>
          </a:p>
          <a:p>
            <a:pPr marL="0" indent="0">
              <a:lnSpc>
                <a:spcPct val="90000"/>
              </a:lnSpc>
              <a:buNone/>
            </a:pPr>
            <a:r>
              <a:rPr lang="es-ES" sz="2600" dirty="0">
                <a:latin typeface="Calibri" panose="020F0502020204030204" pitchFamily="34" charset="0"/>
                <a:cs typeface="Calibri" panose="020F0502020204030204" pitchFamily="34" charset="0"/>
              </a:rPr>
              <a:t>Los primeros momentos de interacción entre un proveedor de servicios y una persona que busca atención pueden establecer el tono y el curso del tratamiento.</a:t>
            </a:r>
            <a:endParaRPr lang="en-US" sz="2600" dirty="0">
              <a:effectLst/>
              <a:latin typeface="Calibri" panose="020F0502020204030204" pitchFamily="34" charset="0"/>
              <a:cs typeface="Calibri" panose="020F0502020204030204" pitchFamily="34" charset="0"/>
            </a:endParaRPr>
          </a:p>
          <a:p>
            <a:pPr marL="609750" lvl="1" indent="-285750">
              <a:lnSpc>
                <a:spcPct val="90000"/>
              </a:lnSpc>
              <a:buFont typeface="Wingdings" panose="05000000000000000000" pitchFamily="2" charset="2"/>
              <a:buChar char="§"/>
            </a:pPr>
            <a:r>
              <a:rPr lang="es-ES" dirty="0">
                <a:latin typeface="Calibri" panose="020F0502020204030204" pitchFamily="34" charset="0"/>
                <a:ea typeface="Calibri" panose="020F0502020204030204" pitchFamily="34" charset="0"/>
                <a:cs typeface="Times New Roman" panose="02020603050405020304" pitchFamily="18" charset="0"/>
              </a:rPr>
              <a:t>Esta primera interacción puede iniciar un viaje hacia la recuperación y una vida satisfactoria, o puede dejar a una persona insegura o incluso desesperada sobre su futuro y no dispuesta a regresar por segunda vez.</a:t>
            </a:r>
            <a:r>
              <a:rPr lang="en-US" dirty="0">
                <a:latin typeface="Calibri" panose="020F0502020204030204" pitchFamily="34" charset="0"/>
                <a:ea typeface="Calibri" panose="020F0502020204030204" pitchFamily="34" charset="0"/>
                <a:cs typeface="Times New Roman" panose="02020603050405020304" pitchFamily="18" charset="0"/>
              </a:rPr>
              <a:t>.</a:t>
            </a:r>
          </a:p>
          <a:p>
            <a:pPr marL="609750" lvl="1" indent="-285750">
              <a:lnSpc>
                <a:spcPct val="90000"/>
              </a:lnSpc>
              <a:buFont typeface="Wingdings" panose="05000000000000000000" pitchFamily="2" charset="2"/>
              <a:buChar char="§"/>
            </a:pPr>
            <a:endParaRPr lang="en-US" sz="2200" dirty="0">
              <a:effectLst/>
              <a:latin typeface="Calibri" panose="020F0502020204030204" pitchFamily="34" charset="0"/>
              <a:cs typeface="Calibri" panose="020F0502020204030204" pitchFamily="34" charset="0"/>
            </a:endParaRPr>
          </a:p>
        </p:txBody>
      </p:sp>
      <p:sp>
        <p:nvSpPr>
          <p:cNvPr id="11" name="Title 3"/>
          <p:cNvSpPr>
            <a:spLocks noGrp="1"/>
          </p:cNvSpPr>
          <p:nvPr>
            <p:ph type="title"/>
          </p:nvPr>
        </p:nvSpPr>
        <p:spPr>
          <a:xfrm>
            <a:off x="581193" y="1096552"/>
            <a:ext cx="11029616" cy="743872"/>
          </a:xfrm>
        </p:spPr>
        <p:txBody>
          <a:bodyPr>
            <a:normAutofit fontScale="90000"/>
          </a:bodyPr>
          <a:lstStyle/>
          <a:p>
            <a:br>
              <a:rPr lang="es-ES" dirty="0">
                <a:latin typeface="Calibri" panose="020F0502020204030204" pitchFamily="34" charset="0"/>
                <a:cs typeface="Calibri" panose="020F0502020204030204" pitchFamily="34" charset="0"/>
              </a:rPr>
            </a:b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¿Por qué centrarse en el compromiso?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960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160C4E-3F81-4224-A085-2497E533068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3" name="Footer Placeholder 2">
            <a:extLst>
              <a:ext uri="{FF2B5EF4-FFF2-40B4-BE49-F238E27FC236}">
                <a16:creationId xmlns:a16="http://schemas.microsoft.com/office/drawing/2014/main" id="{0EE4B572-3C5E-4733-8D74-9F44EAB72E8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E3893EAA-F7A6-4FAE-AD08-E8B2834ED779}"/>
              </a:ext>
            </a:extLst>
          </p:cNvPr>
          <p:cNvSpPr>
            <a:spLocks noGrp="1"/>
          </p:cNvSpPr>
          <p:nvPr>
            <p:ph type="title"/>
          </p:nvPr>
        </p:nvSpPr>
        <p:spPr>
          <a:xfrm>
            <a:off x="581192" y="1037045"/>
            <a:ext cx="11029616" cy="726639"/>
          </a:xfrm>
        </p:spPr>
        <p:txBody>
          <a:bodyPr>
            <a:normAutofit fontScale="90000"/>
          </a:bodyPr>
          <a:lstStyle/>
          <a:p>
            <a:br>
              <a:rPr lang="es-ES" dirty="0">
                <a:latin typeface="Calibri" panose="020F0502020204030204" pitchFamily="34" charset="0"/>
                <a:cs typeface="Calibri" panose="020F0502020204030204" pitchFamily="34" charset="0"/>
              </a:rPr>
            </a:b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Filosofía general de la atención
</a:t>
            </a:r>
            <a:endParaRPr lang="en-US"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5994ED84-7973-4DB9-8F18-D656365F3C2D}"/>
              </a:ext>
            </a:extLst>
          </p:cNvPr>
          <p:cNvSpPr>
            <a:spLocks noGrp="1"/>
          </p:cNvSpPr>
          <p:nvPr>
            <p:ph idx="1"/>
          </p:nvPr>
        </p:nvSpPr>
        <p:spPr>
          <a:xfrm>
            <a:off x="2981325" y="3592471"/>
            <a:ext cx="6229350" cy="2726844"/>
          </a:xfrm>
        </p:spPr>
        <p:txBody>
          <a:bodyPr>
            <a:normAutofit lnSpcReduction="10000"/>
          </a:bodyPr>
          <a:lstStyle/>
          <a:p>
            <a:pPr algn="ctr"/>
            <a:r>
              <a:rPr lang="es-ES" dirty="0">
                <a:latin typeface="Calibri" panose="020F0502020204030204" pitchFamily="34" charset="0"/>
                <a:ea typeface="Calibri" panose="020F0502020204030204" pitchFamily="34" charset="0"/>
                <a:cs typeface="Times New Roman" panose="02020603050405020304" pitchFamily="18" charset="0"/>
              </a:rPr>
              <a:t>Es un principio orientado a la recuperación que debe infundirse en todas las estrategias a lo largo del continuo de atención.
Ser atractivo es sinónimo de estar orientado a la recuperación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8FB97C65-C2AE-49CE-87DE-F4D20A8FD237}"/>
              </a:ext>
            </a:extLst>
          </p:cNvPr>
          <p:cNvSpPr/>
          <p:nvPr/>
        </p:nvSpPr>
        <p:spPr>
          <a:xfrm>
            <a:off x="727046" y="2985790"/>
            <a:ext cx="10737908" cy="2063691"/>
          </a:xfrm>
          <a:prstGeom prst="rect">
            <a:avLst/>
          </a:prstGeom>
          <a:noFill/>
        </p:spPr>
        <p:txBody>
          <a:bodyPr wrap="none" lIns="91440" tIns="45720" rIns="91440" bIns="45720">
            <a:prstTxWarp prst="textArchUp">
              <a:avLst/>
            </a:prstTxWarp>
            <a:spAutoFit/>
          </a:bodyPr>
          <a:lstStyle/>
          <a:p>
            <a:pPr algn="ctr"/>
            <a:r>
              <a:rPr lang="en-US" sz="5400" b="1" spc="200" dirty="0">
                <a:ln w="12700">
                  <a:solidFill>
                    <a:schemeClr val="accent1"/>
                  </a:solidFill>
                  <a:prstDash val="solid"/>
                </a:ln>
                <a:solidFill>
                  <a:schemeClr val="accent5"/>
                </a:solidFill>
                <a:effectLst>
                  <a:outerShdw dist="38100" dir="2640000" algn="bl" rotWithShape="0">
                    <a:schemeClr val="accent1"/>
                  </a:outerShdw>
                </a:effectLst>
              </a:rPr>
              <a:t>ENGAGEMENT</a:t>
            </a:r>
            <a:endParaRPr lang="en-US" sz="5400" b="1" cap="none" spc="200" dirty="0">
              <a:ln w="12700">
                <a:solidFill>
                  <a:schemeClr val="accent1"/>
                </a:solidFill>
                <a:prstDash val="solid"/>
              </a:ln>
              <a:solidFill>
                <a:schemeClr val="accent5"/>
              </a:solidFill>
              <a:effectLst>
                <a:outerShdw dist="38100" dir="2640000" algn="bl" rotWithShape="0">
                  <a:schemeClr val="accent1"/>
                </a:outerShdw>
              </a:effectLst>
            </a:endParaRPr>
          </a:p>
        </p:txBody>
      </p:sp>
      <p:sp>
        <p:nvSpPr>
          <p:cNvPr id="14" name="Oval 13">
            <a:extLst>
              <a:ext uri="{FF2B5EF4-FFF2-40B4-BE49-F238E27FC236}">
                <a16:creationId xmlns:a16="http://schemas.microsoft.com/office/drawing/2014/main" id="{C65CA995-B548-46C9-8215-C1C22635DA10}"/>
              </a:ext>
            </a:extLst>
          </p:cNvPr>
          <p:cNvSpPr/>
          <p:nvPr/>
        </p:nvSpPr>
        <p:spPr>
          <a:xfrm>
            <a:off x="1075641" y="1893947"/>
            <a:ext cx="10362433" cy="4712529"/>
          </a:xfrm>
          <a:prstGeom prst="ellipse">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4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3BE62-29F7-4BD6-9D2C-4F2B66EF83A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 name="Footer Placeholder 2">
            <a:extLst>
              <a:ext uri="{FF2B5EF4-FFF2-40B4-BE49-F238E27FC236}">
                <a16:creationId xmlns:a16="http://schemas.microsoft.com/office/drawing/2014/main" id="{82CB0B39-8121-4138-AA44-9672BA07AF2A}"/>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62072594-04F0-410E-B89D-AC53B6F82EB2}"/>
              </a:ext>
            </a:extLst>
          </p:cNvPr>
          <p:cNvSpPr>
            <a:spLocks noGrp="1"/>
          </p:cNvSpPr>
          <p:nvPr>
            <p:ph type="title"/>
          </p:nvPr>
        </p:nvSpPr>
        <p:spPr>
          <a:xfrm>
            <a:off x="488926" y="792882"/>
            <a:ext cx="11029616" cy="988332"/>
          </a:xfrm>
        </p:spPr>
        <p:txBody>
          <a:bodyPr>
            <a:normAutofit fontScale="90000"/>
          </a:bodyPr>
          <a:lstStyle/>
          <a:p>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Definición</a:t>
            </a:r>
            <a:r>
              <a:rPr lang="en-US" dirty="0">
                <a:latin typeface="Calibri" panose="020F0502020204030204" pitchFamily="34" charset="0"/>
                <a:cs typeface="Calibri" panose="020F0502020204030204" pitchFamily="34" charset="0"/>
              </a:rPr>
              <a:t> de Compromiso
</a:t>
            </a:r>
          </a:p>
        </p:txBody>
      </p:sp>
      <p:sp>
        <p:nvSpPr>
          <p:cNvPr id="5" name="Content Placeholder 4">
            <a:extLst>
              <a:ext uri="{FF2B5EF4-FFF2-40B4-BE49-F238E27FC236}">
                <a16:creationId xmlns:a16="http://schemas.microsoft.com/office/drawing/2014/main" id="{B3BC30BC-FB25-4E0C-BF29-C16E22A0473D}"/>
              </a:ext>
            </a:extLst>
          </p:cNvPr>
          <p:cNvSpPr>
            <a:spLocks noGrp="1"/>
          </p:cNvSpPr>
          <p:nvPr>
            <p:ph sz="half" idx="1"/>
          </p:nvPr>
        </p:nvSpPr>
        <p:spPr>
          <a:xfrm>
            <a:off x="488926" y="2351501"/>
            <a:ext cx="6550612" cy="2816169"/>
          </a:xfrm>
        </p:spPr>
        <p:txBody>
          <a:bodyPr>
            <a:normAutofit fontScale="92500" lnSpcReduction="10000"/>
          </a:bodyPr>
          <a:lstStyle/>
          <a:p>
            <a:pPr marL="0" indent="0" algn="ctr">
              <a:lnSpc>
                <a:spcPct val="108000"/>
              </a:lnSpc>
              <a:buNone/>
            </a:pPr>
            <a:r>
              <a:rPr lang="en-US" i="1" dirty="0">
                <a:latin typeface="Calibri" panose="020F0502020204030204" pitchFamily="34" charset="0"/>
                <a:cs typeface="Calibri" panose="020F0502020204030204" pitchFamily="34" charset="0"/>
              </a:rPr>
              <a:t>“</a:t>
            </a:r>
            <a:r>
              <a:rPr lang="es-ES" i="1" dirty="0">
                <a:latin typeface="Calibri" panose="020F0502020204030204" pitchFamily="34" charset="0"/>
                <a:cs typeface="Calibri" panose="020F0502020204030204" pitchFamily="34" charset="0"/>
              </a:rPr>
              <a:t>El compromiso es el proceso basado en fortalezas a través del cual las personas forman una conexión curativa con personas que apoyan su recuperación y bienestar dentro del contexto de la familia, la cultura y la comunidad.</a:t>
            </a:r>
            <a:r>
              <a:rPr lang="en-US" i="1" dirty="0">
                <a:latin typeface="Calibri" panose="020F0502020204030204" pitchFamily="34" charset="0"/>
                <a:cs typeface="Calibri" panose="020F0502020204030204" pitchFamily="34" charset="0"/>
              </a:rPr>
              <a:t>.”</a:t>
            </a:r>
          </a:p>
          <a:p>
            <a:pPr marL="0" indent="0" algn="r">
              <a:buNone/>
            </a:pPr>
            <a:r>
              <a:rPr lang="en-US" sz="1600" dirty="0">
                <a:latin typeface="Calibri" panose="020F0502020204030204" pitchFamily="34" charset="0"/>
                <a:cs typeface="Calibri" panose="020F0502020204030204" pitchFamily="34" charset="0"/>
              </a:rPr>
              <a:t>National Alliance on Mental Illness NAMI, 2016)</a:t>
            </a:r>
          </a:p>
        </p:txBody>
      </p:sp>
      <p:pic>
        <p:nvPicPr>
          <p:cNvPr id="8" name="Content Placeholder 7" descr="Colleagues gathered together for a group photo">
            <a:extLst>
              <a:ext uri="{FF2B5EF4-FFF2-40B4-BE49-F238E27FC236}">
                <a16:creationId xmlns:a16="http://schemas.microsoft.com/office/drawing/2014/main" id="{D34A380D-A258-4448-AA05-36A4220C816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378700" y="3526465"/>
            <a:ext cx="4117809" cy="2745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559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875510-365D-4839-8C63-3558019634CC}"/>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3" name="Footer Placeholder 2">
            <a:extLst>
              <a:ext uri="{FF2B5EF4-FFF2-40B4-BE49-F238E27FC236}">
                <a16:creationId xmlns:a16="http://schemas.microsoft.com/office/drawing/2014/main" id="{A9E7703A-6240-4CA1-BAE5-F4B6F678283C}"/>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7" name="Title 6">
            <a:extLst>
              <a:ext uri="{FF2B5EF4-FFF2-40B4-BE49-F238E27FC236}">
                <a16:creationId xmlns:a16="http://schemas.microsoft.com/office/drawing/2014/main" id="{9C70F97F-3DB8-4B58-990F-FCEB01BB8634}"/>
              </a:ext>
            </a:extLst>
          </p:cNvPr>
          <p:cNvSpPr>
            <a:spLocks noGrp="1"/>
          </p:cNvSpPr>
          <p:nvPr>
            <p:ph type="title"/>
          </p:nvPr>
        </p:nvSpPr>
        <p:spPr>
          <a:xfrm>
            <a:off x="581191" y="837844"/>
            <a:ext cx="11029616" cy="1013800"/>
          </a:xfrm>
        </p:spPr>
        <p:txBody>
          <a:bodyPr/>
          <a:lstStyle/>
          <a:p>
            <a:r>
              <a:rPr lang="en-US" dirty="0">
                <a:latin typeface="Calibri" panose="020F0502020204030204" pitchFamily="34" charset="0"/>
                <a:cs typeface="Calibri" panose="020F0502020204030204" pitchFamily="34" charset="0"/>
              </a:rPr>
              <a:t>compromiso
</a:t>
            </a:r>
          </a:p>
        </p:txBody>
      </p:sp>
      <p:sp>
        <p:nvSpPr>
          <p:cNvPr id="8" name="Content Placeholder 7">
            <a:extLst>
              <a:ext uri="{FF2B5EF4-FFF2-40B4-BE49-F238E27FC236}">
                <a16:creationId xmlns:a16="http://schemas.microsoft.com/office/drawing/2014/main" id="{990D8679-4724-4850-855A-7BF44995CA98}"/>
              </a:ext>
            </a:extLst>
          </p:cNvPr>
          <p:cNvSpPr>
            <a:spLocks noGrp="1"/>
          </p:cNvSpPr>
          <p:nvPr>
            <p:ph idx="1"/>
          </p:nvPr>
        </p:nvSpPr>
        <p:spPr>
          <a:xfrm>
            <a:off x="2193399" y="1851644"/>
            <a:ext cx="8193820" cy="3069684"/>
          </a:xfrm>
        </p:spPr>
        <p:txBody>
          <a:bodyPr/>
          <a:lstStyle/>
          <a:p>
            <a:pPr marL="0" indent="0" algn="ctr">
              <a:buNone/>
            </a:pPr>
            <a:r>
              <a:rPr lang="es-ES" dirty="0">
                <a:latin typeface="Calibri" panose="020F0502020204030204" pitchFamily="34" charset="0"/>
                <a:ea typeface="Calibri" panose="020F0502020204030204" pitchFamily="34" charset="0"/>
                <a:cs typeface="StempelSchneidler-Light"/>
              </a:rPr>
              <a:t>El compromiso tiene múltiples dimensiones y debe abarcar a toda la persona en el contexto de </a:t>
            </a:r>
            <a:br>
              <a:rPr lang="en-US" sz="2800" dirty="0">
                <a:effectLst/>
                <a:latin typeface="Calibri" panose="020F0502020204030204" pitchFamily="34" charset="0"/>
                <a:ea typeface="Calibri" panose="020F0502020204030204" pitchFamily="34" charset="0"/>
                <a:cs typeface="StempelSchneidler-Light"/>
              </a:rPr>
            </a:br>
            <a:r>
              <a:rPr lang="en-US" sz="2800" i="1" dirty="0" err="1">
                <a:solidFill>
                  <a:schemeClr val="accent1"/>
                </a:solidFill>
                <a:effectLst/>
                <a:latin typeface="Calibri" panose="020F0502020204030204" pitchFamily="34" charset="0"/>
                <a:ea typeface="Calibri" panose="020F0502020204030204" pitchFamily="34" charset="0"/>
                <a:cs typeface="StempelSchneidler-Light"/>
              </a:rPr>
              <a:t>familia</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 </a:t>
            </a:r>
            <a:r>
              <a:rPr lang="en-US" i="1" dirty="0" err="1">
                <a:solidFill>
                  <a:schemeClr val="accent1"/>
                </a:solidFill>
                <a:latin typeface="Calibri" panose="020F0502020204030204" pitchFamily="34" charset="0"/>
                <a:ea typeface="Calibri" panose="020F0502020204030204" pitchFamily="34" charset="0"/>
                <a:cs typeface="StempelSchneidler-Light"/>
              </a:rPr>
              <a:t>i</a:t>
            </a:r>
            <a:r>
              <a:rPr lang="en-US" sz="2800" i="1" dirty="0" err="1">
                <a:solidFill>
                  <a:schemeClr val="accent1"/>
                </a:solidFill>
                <a:effectLst/>
                <a:latin typeface="Calibri" panose="020F0502020204030204" pitchFamily="34" charset="0"/>
                <a:ea typeface="Calibri" panose="020F0502020204030204" pitchFamily="34" charset="0"/>
                <a:cs typeface="StempelSchneidler-Light"/>
              </a:rPr>
              <a:t>dioma</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 </a:t>
            </a:r>
            <a:r>
              <a:rPr lang="en-US" sz="2800" i="1" dirty="0" err="1">
                <a:solidFill>
                  <a:schemeClr val="accent1"/>
                </a:solidFill>
                <a:effectLst/>
                <a:latin typeface="Calibri" panose="020F0502020204030204" pitchFamily="34" charset="0"/>
                <a:ea typeface="Calibri" panose="020F0502020204030204" pitchFamily="34" charset="0"/>
                <a:cs typeface="StempelSchneidler-Light"/>
              </a:rPr>
              <a:t>cultura</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 </a:t>
            </a:r>
            <a:r>
              <a:rPr lang="en-US" sz="2800" dirty="0">
                <a:effectLst/>
                <a:latin typeface="Calibri" panose="020F0502020204030204" pitchFamily="34" charset="0"/>
                <a:ea typeface="Calibri" panose="020F0502020204030204" pitchFamily="34" charset="0"/>
                <a:cs typeface="StempelSchneidler-Light"/>
              </a:rPr>
              <a:t>and </a:t>
            </a:r>
            <a:r>
              <a:rPr lang="en-US" sz="2800" i="1" dirty="0" err="1">
                <a:solidFill>
                  <a:schemeClr val="accent1"/>
                </a:solidFill>
                <a:effectLst/>
                <a:latin typeface="Calibri" panose="020F0502020204030204" pitchFamily="34" charset="0"/>
                <a:ea typeface="Calibri" panose="020F0502020204030204" pitchFamily="34" charset="0"/>
                <a:cs typeface="StempelSchneidler-Light"/>
              </a:rPr>
              <a:t>communidad</a:t>
            </a:r>
            <a:r>
              <a:rPr lang="en-US" sz="2800" dirty="0">
                <a:solidFill>
                  <a:schemeClr val="accent1"/>
                </a:solidFill>
                <a:effectLst/>
                <a:latin typeface="Calibri" panose="020F0502020204030204" pitchFamily="34" charset="0"/>
                <a:ea typeface="Calibri" panose="020F0502020204030204" pitchFamily="34" charset="0"/>
                <a:cs typeface="StempelSchneidler-Light"/>
              </a:rPr>
              <a:t>.</a:t>
            </a:r>
            <a:endParaRPr lang="en-US" dirty="0">
              <a:solidFill>
                <a:schemeClr val="accent1"/>
              </a:solidFill>
            </a:endParaRPr>
          </a:p>
        </p:txBody>
      </p:sp>
      <p:sp>
        <p:nvSpPr>
          <p:cNvPr id="9" name="Arrow: Down 8">
            <a:extLst>
              <a:ext uri="{FF2B5EF4-FFF2-40B4-BE49-F238E27FC236}">
                <a16:creationId xmlns:a16="http://schemas.microsoft.com/office/drawing/2014/main" id="{866BEAD4-0F4F-4463-9BC1-464FAF68BD9C}"/>
              </a:ext>
            </a:extLst>
          </p:cNvPr>
          <p:cNvSpPr/>
          <p:nvPr/>
        </p:nvSpPr>
        <p:spPr>
          <a:xfrm>
            <a:off x="5883577" y="3253212"/>
            <a:ext cx="388620" cy="610894"/>
          </a:xfrm>
          <a:prstGeom prst="downArrow">
            <a:avLst/>
          </a:prstGeom>
          <a:solidFill>
            <a:schemeClr val="accent1">
              <a:lumMod val="60000"/>
              <a:lumOff val="4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TextBox 9">
            <a:extLst>
              <a:ext uri="{FF2B5EF4-FFF2-40B4-BE49-F238E27FC236}">
                <a16:creationId xmlns:a16="http://schemas.microsoft.com/office/drawing/2014/main" id="{ECF46711-BE50-4318-9A95-DF375CFED9F8}"/>
              </a:ext>
            </a:extLst>
          </p:cNvPr>
          <p:cNvSpPr txBox="1"/>
          <p:nvPr/>
        </p:nvSpPr>
        <p:spPr>
          <a:xfrm>
            <a:off x="834156" y="3772957"/>
            <a:ext cx="10487462" cy="2985433"/>
          </a:xfrm>
          <a:prstGeom prst="rect">
            <a:avLst/>
          </a:prstGeom>
          <a:noFill/>
        </p:spPr>
        <p:txBody>
          <a:bodyPr wrap="square" rtlCol="0">
            <a:spAutoFit/>
          </a:bodyPr>
          <a:lstStyle/>
          <a:p>
            <a:pPr algn="ctr"/>
            <a:r>
              <a:rPr lang="es-ES" sz="2800" b="1" dirty="0">
                <a:latin typeface="Calibri" panose="020F0502020204030204" pitchFamily="34" charset="0"/>
                <a:cs typeface="Calibri" panose="020F0502020204030204" pitchFamily="34" charset="0"/>
              </a:rPr>
              <a:t>Características distintivas de la ATENCIÓN ORIENTADA A LA RECUPERACIÓN
</a:t>
            </a:r>
            <a:endParaRPr lang="en-US" sz="1200" b="1" dirty="0">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ea typeface="Calibri" panose="020F0502020204030204" pitchFamily="34" charset="0"/>
                <a:cs typeface="Calibri" panose="020F0502020204030204" pitchFamily="34" charset="0"/>
              </a:rPr>
              <a:t>“</a:t>
            </a:r>
            <a:r>
              <a:rPr lang="es-ES" sz="2800" i="1" dirty="0">
                <a:latin typeface="Calibri" panose="020F0502020204030204" pitchFamily="34" charset="0"/>
                <a:ea typeface="Calibri" panose="020F0502020204030204" pitchFamily="34" charset="0"/>
                <a:cs typeface="Calibri" panose="020F0502020204030204" pitchFamily="34" charset="0"/>
              </a:rPr>
              <a:t>Cuando la atención es respetuosa, compasiva y centrada en los objetivos de vida de un individuo, la probabilidad de recuperación aumenta considerablemente.</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(NAMI, 2016</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89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14C34A-4469-3B01-0CC9-9B5D0237D98B}"/>
              </a:ext>
            </a:extLst>
          </p:cNvPr>
          <p:cNvPicPr>
            <a:picLocks noChangeAspect="1"/>
          </p:cNvPicPr>
          <p:nvPr/>
        </p:nvPicPr>
        <p:blipFill>
          <a:blip r:embed="rId3">
            <a:alphaModFix amt="85000"/>
          </a:blip>
          <a:stretch>
            <a:fillRect/>
          </a:stretch>
        </p:blipFill>
        <p:spPr>
          <a:xfrm>
            <a:off x="3052821" y="4280424"/>
            <a:ext cx="3880976" cy="257757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8</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791375"/>
            <a:ext cx="11029616" cy="709398"/>
          </a:xfrm>
        </p:spPr>
        <p:txBody>
          <a:bodyPr anchor="b">
            <a:normAutofit/>
          </a:bodyPr>
          <a:lstStyle/>
          <a:p>
            <a:r>
              <a:rPr lang="en-US" dirty="0">
                <a:latin typeface="Calibri" panose="020F0502020204030204" pitchFamily="34" charset="0"/>
                <a:cs typeface="Calibri" panose="020F0502020204030204" pitchFamily="34" charset="0"/>
              </a:rPr>
              <a:t>Compromiso </a:t>
            </a:r>
            <a:endParaRPr lang="ru-RU"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BD855D1-F217-8FD4-1808-350CFCD4F453}"/>
              </a:ext>
            </a:extLst>
          </p:cNvPr>
          <p:cNvSpPr>
            <a:spLocks noGrp="1"/>
          </p:cNvSpPr>
          <p:nvPr>
            <p:ph sz="half" idx="1"/>
          </p:nvPr>
        </p:nvSpPr>
        <p:spPr>
          <a:xfrm>
            <a:off x="6229673" y="2241858"/>
            <a:ext cx="5422390" cy="2441958"/>
          </a:xfrm>
        </p:spPr>
        <p:txBody>
          <a:bodyPr>
            <a:normAutofit fontScale="92500" lnSpcReduction="10000"/>
          </a:bodyPr>
          <a:lstStyle/>
          <a:p>
            <a:r>
              <a:rPr lang="es-ES" dirty="0">
                <a:latin typeface="Calibri" panose="020F0502020204030204" pitchFamily="34" charset="0"/>
                <a:cs typeface="Calibri" panose="020F0502020204030204" pitchFamily="34" charset="0"/>
              </a:rPr>
              <a:t>La atención orientada a la recuperación es un marco útil para proporcionar herramientas y técnicas para mejorar la participación en todo el sistema de atención.</a:t>
            </a:r>
            <a:endParaRPr lang="en-US" dirty="0"/>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539936" y="2241856"/>
            <a:ext cx="5422392" cy="4023443"/>
          </a:xfrm>
        </p:spPr>
        <p:txBody>
          <a:bodyPr>
            <a:normAutofit fontScale="92500" lnSpcReduction="10000"/>
          </a:bodyPr>
          <a:lstStyle/>
          <a:p>
            <a:r>
              <a:rPr lang="es-ES" sz="2600" dirty="0">
                <a:latin typeface="Calibri" panose="020F0502020204030204" pitchFamily="34" charset="0"/>
                <a:cs typeface="Calibri" panose="020F0502020204030204" pitchFamily="34" charset="0"/>
              </a:rPr>
              <a:t>Va más allá de los objetivos médicos tradicionales de reducción y funcionamiento de los síntomas para incluir el </a:t>
            </a:r>
            <a:r>
              <a:rPr lang="es-ES" sz="2600" i="1" dirty="0">
                <a:latin typeface="Calibri" panose="020F0502020204030204" pitchFamily="34" charset="0"/>
                <a:cs typeface="Calibri" panose="020F0502020204030204" pitchFamily="34" charset="0"/>
              </a:rPr>
              <a:t>bienestar</a:t>
            </a:r>
            <a:r>
              <a:rPr lang="es-ES" sz="2600" dirty="0">
                <a:latin typeface="Calibri" panose="020F0502020204030204" pitchFamily="34" charset="0"/>
                <a:cs typeface="Calibri" panose="020F0502020204030204" pitchFamily="34" charset="0"/>
              </a:rPr>
              <a:t> y </a:t>
            </a:r>
            <a:r>
              <a:rPr lang="es-ES" sz="2600" i="1" dirty="0">
                <a:latin typeface="Calibri" panose="020F0502020204030204" pitchFamily="34" charset="0"/>
                <a:cs typeface="Calibri" panose="020F0502020204030204" pitchFamily="34" charset="0"/>
              </a:rPr>
              <a:t>la conexión </a:t>
            </a:r>
            <a:r>
              <a:rPr lang="es-ES" sz="2600" dirty="0">
                <a:latin typeface="Calibri" panose="020F0502020204030204" pitchFamily="34" charset="0"/>
                <a:cs typeface="Calibri" panose="020F0502020204030204" pitchFamily="34" charset="0"/>
              </a:rPr>
              <a:t>con</a:t>
            </a:r>
            <a:r>
              <a:rPr lang="en-US" sz="2400" dirty="0">
                <a:latin typeface="Calibri" panose="020F0502020204030204" pitchFamily="34" charset="0"/>
                <a:cs typeface="Calibri" panose="020F0502020204030204" pitchFamily="34" charset="0"/>
              </a:rPr>
              <a:t>		</a:t>
            </a:r>
          </a:p>
          <a:p>
            <a:pPr lvl="2">
              <a:lnSpc>
                <a:spcPct val="110000"/>
              </a:lnSpc>
              <a:spcBef>
                <a:spcPts val="0"/>
              </a:spcBef>
              <a:spcAft>
                <a:spcPts val="0"/>
              </a:spcAft>
              <a:buClr>
                <a:schemeClr val="accent2"/>
              </a:buClr>
            </a:pPr>
            <a:r>
              <a:rPr lang="en-US" sz="2400" dirty="0" err="1">
                <a:latin typeface="Calibri" panose="020F0502020204030204" pitchFamily="34" charset="0"/>
                <a:cs typeface="Calibri" panose="020F0502020204030204" pitchFamily="34" charset="0"/>
              </a:rPr>
              <a:t>familia</a:t>
            </a:r>
            <a:endParaRPr lang="en-US" sz="2400" dirty="0">
              <a:latin typeface="Calibri" panose="020F0502020204030204" pitchFamily="34" charset="0"/>
              <a:cs typeface="Calibri" panose="020F0502020204030204" pitchFamily="34" charset="0"/>
            </a:endParaRP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amigos </a:t>
            </a:r>
          </a:p>
          <a:p>
            <a:pPr lvl="2">
              <a:lnSpc>
                <a:spcPct val="110000"/>
              </a:lnSpc>
              <a:spcBef>
                <a:spcPts val="0"/>
              </a:spcBef>
              <a:spcAft>
                <a:spcPts val="0"/>
              </a:spcAft>
              <a:buClr>
                <a:schemeClr val="accent2"/>
              </a:buClr>
            </a:pPr>
            <a:r>
              <a:rPr lang="en-US" sz="2400" dirty="0" err="1">
                <a:latin typeface="Calibri" panose="020F0502020204030204" pitchFamily="34" charset="0"/>
                <a:cs typeface="Calibri" panose="020F0502020204030204" pitchFamily="34" charset="0"/>
              </a:rPr>
              <a:t>comunidad</a:t>
            </a:r>
            <a:r>
              <a:rPr lang="en-US" sz="2400" dirty="0">
                <a:latin typeface="Calibri" panose="020F0502020204030204" pitchFamily="34" charset="0"/>
                <a:cs typeface="Calibri" panose="020F0502020204030204" pitchFamily="34" charset="0"/>
              </a:rPr>
              <a:t> </a:t>
            </a:r>
          </a:p>
          <a:p>
            <a:pPr lvl="2">
              <a:lnSpc>
                <a:spcPct val="110000"/>
              </a:lnSpc>
              <a:spcBef>
                <a:spcPts val="0"/>
              </a:spcBef>
              <a:spcAft>
                <a:spcPts val="0"/>
              </a:spcAft>
              <a:buClr>
                <a:schemeClr val="accent2"/>
              </a:buClr>
            </a:pPr>
            <a:r>
              <a:rPr lang="en-US" sz="2400" dirty="0" err="1">
                <a:latin typeface="Calibri" panose="020F0502020204030204" pitchFamily="34" charset="0"/>
                <a:cs typeface="Calibri" panose="020F0502020204030204" pitchFamily="34" charset="0"/>
              </a:rPr>
              <a:t>fe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escuela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trabajo</a:t>
            </a:r>
            <a:r>
              <a:rPr lang="en-US" sz="2400" dirty="0">
                <a:latin typeface="Calibri" panose="020F0502020204030204" pitchFamily="34" charset="0"/>
                <a:cs typeface="Calibri" panose="020F0502020204030204" pitchFamily="34" charset="0"/>
              </a:rPr>
              <a:t> </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AE66EF01-3C7E-6B97-78B2-2E69F4E384E2}"/>
              </a:ext>
            </a:extLst>
          </p:cNvPr>
          <p:cNvSpPr txBox="1"/>
          <p:nvPr/>
        </p:nvSpPr>
        <p:spPr>
          <a:xfrm>
            <a:off x="9808420" y="6010724"/>
            <a:ext cx="2028479"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(NAMI, 2016)</a:t>
            </a:r>
          </a:p>
        </p:txBody>
      </p:sp>
    </p:spTree>
    <p:extLst>
      <p:ext uri="{BB962C8B-B14F-4D97-AF65-F5344CB8AC3E}">
        <p14:creationId xmlns:p14="http://schemas.microsoft.com/office/powerpoint/2010/main" val="139936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9332D-CBA7-4642-8433-6C75C2D77F8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9</a:t>
            </a:fld>
            <a:endParaRPr lang="en-US" dirty="0"/>
          </a:p>
        </p:txBody>
      </p:sp>
      <p:sp>
        <p:nvSpPr>
          <p:cNvPr id="4" name="Title 3">
            <a:extLst>
              <a:ext uri="{FF2B5EF4-FFF2-40B4-BE49-F238E27FC236}">
                <a16:creationId xmlns:a16="http://schemas.microsoft.com/office/drawing/2014/main" id="{38AFED0F-DECD-4AF9-8A1B-66082F089417}"/>
              </a:ext>
            </a:extLst>
          </p:cNvPr>
          <p:cNvSpPr>
            <a:spLocks noGrp="1"/>
          </p:cNvSpPr>
          <p:nvPr>
            <p:ph type="title"/>
          </p:nvPr>
        </p:nvSpPr>
        <p:spPr>
          <a:xfrm>
            <a:off x="581192" y="960385"/>
            <a:ext cx="11029616" cy="988332"/>
          </a:xfrm>
        </p:spPr>
        <p:txBody>
          <a:bodyPr vert="horz" lIns="91440" tIns="45720" rIns="91440" bIns="45720" rtlCol="0" anchor="b">
            <a:normAutofit/>
          </a:bodyPr>
          <a:lstStyle/>
          <a:p>
            <a:r>
              <a:rPr lang="es-ES" dirty="0">
                <a:latin typeface="Calibri" panose="020F0502020204030204" pitchFamily="34" charset="0"/>
                <a:cs typeface="Calibri" panose="020F0502020204030204" pitchFamily="34" charset="0"/>
              </a:rPr>
              <a:t>¿Por qué es importante el compromiso?
</a:t>
            </a:r>
            <a:endParaRPr lang="en-US" b="0" kern="1200" cap="all"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53BB42D-801D-4C65-95CE-A5EE160D1913}"/>
              </a:ext>
            </a:extLst>
          </p:cNvPr>
          <p:cNvSpPr txBox="1"/>
          <p:nvPr/>
        </p:nvSpPr>
        <p:spPr>
          <a:xfrm>
            <a:off x="581193" y="2228003"/>
            <a:ext cx="3942316" cy="4023443"/>
          </a:xfrm>
          <a:prstGeom prst="rect">
            <a:avLst/>
          </a:prstGeom>
        </p:spPr>
        <p:txBody>
          <a:bodyPr vert="horz" lIns="91440" tIns="45720" rIns="91440" bIns="45720" rtlCol="0" anchor="t">
            <a:normAutofit/>
          </a:bodyPr>
          <a:lstStyle/>
          <a:p>
            <a:pPr marL="0" marR="0" defTabSz="457200">
              <a:lnSpc>
                <a:spcPct val="90000"/>
              </a:lnSpc>
              <a:spcBef>
                <a:spcPct val="20000"/>
              </a:spcBef>
              <a:spcAft>
                <a:spcPts val="600"/>
              </a:spcAft>
            </a:pPr>
            <a:endParaRPr lang="en-US" sz="900" dirty="0">
              <a:solidFill>
                <a:schemeClr val="tx1">
                  <a:lumMod val="75000"/>
                  <a:lumOff val="25000"/>
                </a:schemeClr>
              </a:solidFill>
              <a:effectLst/>
            </a:endParaRPr>
          </a:p>
        </p:txBody>
      </p:sp>
      <p:sp>
        <p:nvSpPr>
          <p:cNvPr id="12" name="Content Placeholder 5">
            <a:extLst>
              <a:ext uri="{FF2B5EF4-FFF2-40B4-BE49-F238E27FC236}">
                <a16:creationId xmlns:a16="http://schemas.microsoft.com/office/drawing/2014/main" id="{70A4A5E3-AE70-2A75-11EF-54B4B461566A}"/>
              </a:ext>
            </a:extLst>
          </p:cNvPr>
          <p:cNvSpPr>
            <a:spLocks noGrp="1"/>
          </p:cNvSpPr>
          <p:nvPr>
            <p:ph sz="half" idx="2"/>
          </p:nvPr>
        </p:nvSpPr>
        <p:spPr>
          <a:xfrm>
            <a:off x="4876799" y="2228002"/>
            <a:ext cx="6829425" cy="4052739"/>
          </a:xfrm>
        </p:spPr>
        <p:txBody>
          <a:bodyPr>
            <a:noAutofit/>
          </a:bodyPr>
          <a:lstStyle/>
          <a:p>
            <a:pPr>
              <a:lnSpc>
                <a:spcPct val="108000"/>
              </a:lnSpc>
              <a:spcBef>
                <a:spcPts val="0"/>
              </a:spcBef>
              <a:spcAft>
                <a:spcPts val="1200"/>
              </a:spcAft>
              <a:buFont typeface="Wingdings" panose="05000000000000000000" pitchFamily="2" charset="2"/>
              <a:buChar char="§"/>
            </a:pPr>
            <a:r>
              <a:rPr lang="es-ES" sz="2600" dirty="0">
                <a:latin typeface="Calibri" panose="020F0502020204030204" pitchFamily="34" charset="0"/>
                <a:cs typeface="Calibri" panose="020F0502020204030204" pitchFamily="34" charset="0"/>
              </a:rPr>
              <a:t>Involucrar a las personas con condiciones de salud mental y uso de sustancias en la atención y el cambio de comportamiento es fundamental para su salud y bienestar.</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08000"/>
              </a:lnSpc>
              <a:spcBef>
                <a:spcPts val="0"/>
              </a:spcBef>
              <a:spcAft>
                <a:spcPts val="1200"/>
              </a:spcAft>
              <a:buFont typeface="Wingdings" panose="05000000000000000000" pitchFamily="2" charset="2"/>
              <a:buChar char="§"/>
            </a:pPr>
            <a:r>
              <a:rPr lang="es-ES" sz="2600" dirty="0">
                <a:latin typeface="Calibri" panose="020F0502020204030204" pitchFamily="34" charset="0"/>
                <a:cs typeface="Calibri" panose="020F0502020204030204" pitchFamily="34" charset="0"/>
              </a:rPr>
              <a:t>Muchas variables pueden afectar el nivel de participación en el tratamiento, incluida la alianza terapéutica, la accesibilidad de la atención y la confianza de la persona atendida en que el tratamiento abordará sus propios objetivos únicos</a:t>
            </a:r>
            <a:r>
              <a:rPr lang="en-US" sz="2600" dirty="0">
                <a:solidFill>
                  <a:schemeClr val="tx1">
                    <a:lumMod val="75000"/>
                    <a:lumOff val="25000"/>
                  </a:schemeClr>
                </a:solidFill>
                <a:effectLst/>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16B2B48C-1D2D-4FA8-057E-CCA5C7FBF38F}"/>
              </a:ext>
            </a:extLst>
          </p:cNvPr>
          <p:cNvSpPr txBox="1"/>
          <p:nvPr/>
        </p:nvSpPr>
        <p:spPr>
          <a:xfrm>
            <a:off x="9592002" y="6423914"/>
            <a:ext cx="1420091" cy="338554"/>
          </a:xfrm>
          <a:prstGeom prst="rect">
            <a:avLst/>
          </a:prstGeom>
          <a:noFill/>
        </p:spPr>
        <p:txBody>
          <a:bodyPr wrap="square" rtlCol="0">
            <a:spAutoFit/>
          </a:bodyPr>
          <a:lstStyle/>
          <a:p>
            <a:pPr algn="r"/>
            <a:r>
              <a:rPr lang="en-US" sz="1600" dirty="0">
                <a:solidFill>
                  <a:schemeClr val="tx1">
                    <a:lumMod val="75000"/>
                    <a:lumOff val="25000"/>
                  </a:schemeClr>
                </a:solidFill>
                <a:effectLst/>
                <a:latin typeface="Calibri" panose="020F0502020204030204" pitchFamily="34" charset="0"/>
                <a:cs typeface="Calibri" panose="020F0502020204030204" pitchFamily="34" charset="0"/>
              </a:rPr>
              <a:t>(NAMI, 2016)</a:t>
            </a:r>
            <a:endParaRPr lang="en-US" sz="1600" dirty="0"/>
          </a:p>
        </p:txBody>
      </p:sp>
      <p:pic>
        <p:nvPicPr>
          <p:cNvPr id="13" name="Picture 12" descr="A person with his hand on his chin&#10;&#10;Description automatically generated with low confidence">
            <a:extLst>
              <a:ext uri="{FF2B5EF4-FFF2-40B4-BE49-F238E27FC236}">
                <a16:creationId xmlns:a16="http://schemas.microsoft.com/office/drawing/2014/main" id="{18596BFC-59FA-0B87-6258-DAEFFCF7D7AE}"/>
              </a:ext>
            </a:extLst>
          </p:cNvPr>
          <p:cNvPicPr>
            <a:picLocks noChangeAspect="1"/>
          </p:cNvPicPr>
          <p:nvPr/>
        </p:nvPicPr>
        <p:blipFill>
          <a:blip r:embed="rId3"/>
          <a:stretch>
            <a:fillRect/>
          </a:stretch>
        </p:blipFill>
        <p:spPr>
          <a:xfrm>
            <a:off x="644236" y="2657763"/>
            <a:ext cx="4055918" cy="2703945"/>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085412659"/>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corporate teach a course</Template>
  <TotalTime>19540</TotalTime>
  <Words>6203</Words>
  <Application>Microsoft Office PowerPoint</Application>
  <PresentationFormat>Widescreen</PresentationFormat>
  <Paragraphs>446</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Courier New</vt:lpstr>
      <vt:lpstr>Gill Sans MT</vt:lpstr>
      <vt:lpstr>Symbol</vt:lpstr>
      <vt:lpstr>Wingdings</vt:lpstr>
      <vt:lpstr>Wingdings 2</vt:lpstr>
      <vt:lpstr>DividendVTI</vt:lpstr>
      <vt:lpstr>Using Meaningful Engagement Strategies and Promoting a Positive Service Culture</vt:lpstr>
      <vt:lpstr> Esquema del Módulo 2
</vt:lpstr>
      <vt:lpstr>Principio básico
</vt:lpstr>
      <vt:lpstr>  ¿Por qué centrarse en el compromiso?
</vt:lpstr>
      <vt:lpstr>  Filosofía general de la atención
</vt:lpstr>
      <vt:lpstr>     Definición de Compromiso
</vt:lpstr>
      <vt:lpstr>compromiso
</vt:lpstr>
      <vt:lpstr>Compromiso </vt:lpstr>
      <vt:lpstr>¿Por qué es importante el compromiso?
</vt:lpstr>
      <vt:lpstr>Compromiso A TRAVÉS del continuo de la atención
</vt:lpstr>
      <vt:lpstr>Valores y actitudes
</vt:lpstr>
      <vt:lpstr>Valores y actitudes de los proveedores
</vt:lpstr>
      <vt:lpstr>Valores y actitudes en el compromiso
</vt:lpstr>
      <vt:lpstr>Cuando valoramos el proceso de compromiso, Nosotros…</vt:lpstr>
      <vt:lpstr>actitudes y valores organizacionales
</vt:lpstr>
      <vt:lpstr>Lo que sabemos de la investigación
</vt:lpstr>
      <vt:lpstr>Base de conocimientos requerida que se necesita
</vt:lpstr>
      <vt:lpstr>PowerPoint Presentation</vt:lpstr>
      <vt:lpstr>El compromiso crea una cultura y un lenguaje de esperanza
</vt:lpstr>
      <vt:lpstr>Lengua de la persona en primer lugar
</vt:lpstr>
      <vt:lpstr>Ejemplos de lengua de la persona en primer lugar</vt:lpstr>
      <vt:lpstr>    
 Aplicación a la  práctica</vt:lpstr>
      <vt:lpstr>Tener una "Mentalidad" de compromiso </vt:lpstr>
      <vt:lpstr>Aplicación de estrategias de participación a lo largo de la continuidad de la atención
</vt:lpstr>
      <vt:lpstr>Estrategias de participación para el pre-servicio y la divulgación
</vt:lpstr>
      <vt:lpstr>Estrategias de participación – bienvenida</vt:lpstr>
      <vt:lpstr>Estrategias de compromiso al inicio del servicio
</vt:lpstr>
      <vt:lpstr>Estrategias de compromiso durante el curso del tratamiento
</vt:lpstr>
      <vt:lpstr>    Preguntas para  Reflexión</vt:lpstr>
      <vt:lpstr>Práctica reflexiva
Práctica reflexiva
Práctica reflexiva</vt:lpstr>
      <vt:lpstr>Conéctate con la esperanza
</vt:lpstr>
      <vt:lpstr> Referencias
</vt:lpstr>
      <vt:lpstr> Referencias
</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Pamela Waters</dc:creator>
  <cp:lastModifiedBy>Castro, Sofia</cp:lastModifiedBy>
  <cp:revision>249</cp:revision>
  <dcterms:created xsi:type="dcterms:W3CDTF">2022-01-14T13:39:16Z</dcterms:created>
  <dcterms:modified xsi:type="dcterms:W3CDTF">2022-09-12T15:26:44Z</dcterms:modified>
</cp:coreProperties>
</file>