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1"/>
  </p:notesMasterIdLst>
  <p:handoutMasterIdLst>
    <p:handoutMasterId r:id="rId42"/>
  </p:handoutMasterIdLst>
  <p:sldIdLst>
    <p:sldId id="256" r:id="rId2"/>
    <p:sldId id="348" r:id="rId3"/>
    <p:sldId id="367" r:id="rId4"/>
    <p:sldId id="350" r:id="rId5"/>
    <p:sldId id="351" r:id="rId6"/>
    <p:sldId id="354" r:id="rId7"/>
    <p:sldId id="353" r:id="rId8"/>
    <p:sldId id="368" r:id="rId9"/>
    <p:sldId id="346" r:id="rId10"/>
    <p:sldId id="301" r:id="rId11"/>
    <p:sldId id="319" r:id="rId12"/>
    <p:sldId id="327" r:id="rId13"/>
    <p:sldId id="355" r:id="rId14"/>
    <p:sldId id="356" r:id="rId15"/>
    <p:sldId id="357" r:id="rId16"/>
    <p:sldId id="358" r:id="rId17"/>
    <p:sldId id="328" r:id="rId18"/>
    <p:sldId id="359" r:id="rId19"/>
    <p:sldId id="343" r:id="rId20"/>
    <p:sldId id="360" r:id="rId21"/>
    <p:sldId id="361" r:id="rId22"/>
    <p:sldId id="344" r:id="rId23"/>
    <p:sldId id="340" r:id="rId24"/>
    <p:sldId id="312" r:id="rId25"/>
    <p:sldId id="329" r:id="rId26"/>
    <p:sldId id="330" r:id="rId27"/>
    <p:sldId id="362" r:id="rId28"/>
    <p:sldId id="336" r:id="rId29"/>
    <p:sldId id="331" r:id="rId30"/>
    <p:sldId id="345" r:id="rId31"/>
    <p:sldId id="365" r:id="rId32"/>
    <p:sldId id="325" r:id="rId33"/>
    <p:sldId id="366" r:id="rId34"/>
    <p:sldId id="324" r:id="rId35"/>
    <p:sldId id="347" r:id="rId36"/>
    <p:sldId id="322" r:id="rId37"/>
    <p:sldId id="369" r:id="rId38"/>
    <p:sldId id="370" r:id="rId39"/>
    <p:sldId id="31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5" autoAdjust="0"/>
    <p:restoredTop sz="55065" autoAdjust="0"/>
  </p:normalViewPr>
  <p:slideViewPr>
    <p:cSldViewPr snapToGrid="0">
      <p:cViewPr>
        <p:scale>
          <a:sx n="60" d="100"/>
          <a:sy n="60" d="100"/>
        </p:scale>
        <p:origin x="2808" y="1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080" y="-580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3d4" qsCatId="3D" csTypeId="urn:microsoft.com/office/officeart/2005/8/colors/colorful3" csCatId="colorful" phldr="1"/>
      <dgm:spPr/>
    </dgm:pt>
    <dgm:pt modelId="{02313F48-25DD-4C73-A0A2-DA30F9051F8E}">
      <dgm:prSet phldrT="[Text]"/>
      <dgm:spPr>
        <a:ln>
          <a:solidFill>
            <a:schemeClr val="accent1">
              <a:lumMod val="75000"/>
            </a:schemeClr>
          </a:solidFill>
        </a:ln>
      </dgm:spPr>
      <dgm:t>
        <a:bodyPr/>
        <a:lstStyle/>
        <a:p>
          <a:r>
            <a:rPr lang="en-US" dirty="0"/>
            <a:t>1. </a:t>
          </a:r>
          <a:r>
            <a:rPr lang="es-ES" dirty="0"/>
            <a:t>Recuperación y Administración de La Recuperación</a:t>
          </a:r>
          <a:endParaRPr lang="en-US" dirty="0"/>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custT="1"/>
      <dgm:spPr>
        <a:ln>
          <a:solidFill>
            <a:schemeClr val="accent5"/>
          </a:solidFill>
        </a:ln>
      </dgm:spPr>
      <dgm:t>
        <a:bodyPr/>
        <a:lstStyle/>
        <a:p>
          <a:r>
            <a:rPr lang="en-US" sz="1400" dirty="0"/>
            <a:t>2. Compromiso</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custT="1"/>
      <dgm:spPr>
        <a:ln>
          <a:solidFill>
            <a:schemeClr val="accent6">
              <a:lumMod val="75000"/>
            </a:schemeClr>
          </a:solidFill>
        </a:ln>
      </dgm:spPr>
      <dgm:t>
        <a:bodyPr/>
        <a:lstStyle/>
        <a:p>
          <a:r>
            <a:rPr lang="en-US" sz="1400" dirty="0"/>
            <a:t>3. </a:t>
          </a:r>
          <a:r>
            <a:rPr lang="es-ES" sz="1400" dirty="0"/>
            <a:t>Afirmando la autonomía y la autodeterminación</a:t>
          </a:r>
          <a:endParaRPr lang="en-US" sz="1400" dirty="0"/>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485DFBF2-9B84-4975-B2ED-865DF031EE5F}">
      <dgm:prSet phldrT="[Text]" custT="1"/>
      <dgm:spPr/>
      <dgm:t>
        <a:bodyPr/>
        <a:lstStyle/>
        <a:p>
          <a:r>
            <a:rPr lang="en-US" sz="1400" dirty="0"/>
            <a:t>4. </a:t>
          </a:r>
          <a:r>
            <a:rPr lang="es-ES" sz="1400" dirty="0"/>
            <a:t>Poner a la persona en primer lugar y respetar la diversidad de necesidades</a:t>
          </a:r>
          <a:endParaRPr lang="en-US" sz="1400" dirty="0"/>
        </a:p>
      </dgm:t>
    </dgm:pt>
    <dgm:pt modelId="{EB7970DB-0487-4EAF-BA1C-62AEC2D0692B}" type="parTrans" cxnId="{B2DEB004-6072-4ED4-8207-B04112C5A44A}">
      <dgm:prSet/>
      <dgm:spPr/>
      <dgm:t>
        <a:bodyPr/>
        <a:lstStyle/>
        <a:p>
          <a:endParaRPr lang="en-US"/>
        </a:p>
      </dgm:t>
    </dgm:pt>
    <dgm:pt modelId="{4BB485B8-0F8C-488D-BE81-34114B65099A}" type="sibTrans" cxnId="{B2DEB004-6072-4ED4-8207-B04112C5A44A}">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4"/>
      <dgm:spPr>
        <a:solidFill>
          <a:schemeClr val="accent1"/>
        </a:solidFill>
      </dgm:spPr>
    </dgm:pt>
    <dgm:pt modelId="{21B62A5A-567B-4E80-84B0-E42206D940C4}" type="pres">
      <dgm:prSet presAssocID="{02313F48-25DD-4C73-A0A2-DA30F9051F8E}" presName="txNode" presStyleLbl="fgAcc1" presStyleIdx="0" presStyleCnt="4">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4"/>
      <dgm:spPr>
        <a:solidFill>
          <a:schemeClr val="accent5"/>
        </a:solidFill>
      </dgm:spPr>
    </dgm:pt>
    <dgm:pt modelId="{022DD040-1B57-4605-AD64-824693907EF4}" type="pres">
      <dgm:prSet presAssocID="{477B0011-B6D9-4282-85E4-8F9402D32420}" presName="txNode" presStyleLbl="fgAcc1" presStyleIdx="1" presStyleCnt="4">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4"/>
      <dgm:spPr>
        <a:solidFill>
          <a:schemeClr val="accent6">
            <a:lumMod val="75000"/>
          </a:schemeClr>
        </a:solidFill>
      </dgm:spPr>
    </dgm:pt>
    <dgm:pt modelId="{7766EABD-BF31-49EB-A258-AD6FABD5CFBB}" type="pres">
      <dgm:prSet presAssocID="{C5348F01-F6C1-479E-A896-20629613B083}" presName="txNode" presStyleLbl="fgAcc1" presStyleIdx="2" presStyleCnt="4">
        <dgm:presLayoutVars>
          <dgm:bulletEnabled val="1"/>
        </dgm:presLayoutVars>
      </dgm:prSet>
      <dgm:spPr/>
    </dgm:pt>
    <dgm:pt modelId="{39277189-B270-4112-A35C-96AC465DA336}" type="pres">
      <dgm:prSet presAssocID="{21862B06-CA7B-4184-BBBA-671E22926CE4}" presName="compositeSpace" presStyleCnt="0"/>
      <dgm:spPr/>
    </dgm:pt>
    <dgm:pt modelId="{63A11396-D094-4AEA-879E-95F8E3FF91F1}" type="pres">
      <dgm:prSet presAssocID="{485DFBF2-9B84-4975-B2ED-865DF031EE5F}" presName="composite" presStyleCnt="0"/>
      <dgm:spPr/>
    </dgm:pt>
    <dgm:pt modelId="{745072BC-889E-4B10-A955-5B1BA1B8B871}" type="pres">
      <dgm:prSet presAssocID="{485DFBF2-9B84-4975-B2ED-865DF031EE5F}" presName="bgChev" presStyleLbl="node1" presStyleIdx="3" presStyleCnt="4"/>
      <dgm:spPr/>
    </dgm:pt>
    <dgm:pt modelId="{D25624F7-3758-400B-A203-BC266D457792}" type="pres">
      <dgm:prSet presAssocID="{485DFBF2-9B84-4975-B2ED-865DF031EE5F}" presName="txNode" presStyleLbl="fgAcc1" presStyleIdx="3" presStyleCnt="4">
        <dgm:presLayoutVars>
          <dgm:bulletEnabled val="1"/>
        </dgm:presLayoutVars>
      </dgm:prSet>
      <dgm:spPr/>
    </dgm:pt>
  </dgm:ptLst>
  <dgm:cxnLst>
    <dgm:cxn modelId="{B2DEB004-6072-4ED4-8207-B04112C5A44A}" srcId="{36A2EF81-9D0F-4256-BBE7-0D6B40CA68FE}" destId="{485DFBF2-9B84-4975-B2ED-865DF031EE5F}" srcOrd="3" destOrd="0" parTransId="{EB7970DB-0487-4EAF-BA1C-62AEC2D0692B}" sibTransId="{4BB485B8-0F8C-488D-BE81-34114B65099A}"/>
    <dgm:cxn modelId="{A1235C4F-F5E4-4E35-B730-9B8B9C74DD98}" type="presOf" srcId="{485DFBF2-9B84-4975-B2ED-865DF031EE5F}" destId="{D25624F7-3758-400B-A203-BC266D457792}" srcOrd="0" destOrd="0" presId="urn:microsoft.com/office/officeart/2005/8/layout/chevronAccent+Icon"/>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 modelId="{55A1222D-ACF6-4885-99C1-15E23DDA70D7}" type="presParOf" srcId="{73266744-3D16-4297-8193-D63D7C21A90E}" destId="{39277189-B270-4112-A35C-96AC465DA336}" srcOrd="5" destOrd="0" presId="urn:microsoft.com/office/officeart/2005/8/layout/chevronAccent+Icon"/>
    <dgm:cxn modelId="{2D2CE485-75E2-4057-9FFA-ECDFE22FB96B}" type="presParOf" srcId="{73266744-3D16-4297-8193-D63D7C21A90E}" destId="{63A11396-D094-4AEA-879E-95F8E3FF91F1}" srcOrd="6" destOrd="0" presId="urn:microsoft.com/office/officeart/2005/8/layout/chevronAccent+Icon"/>
    <dgm:cxn modelId="{6B1615DA-DF2E-46DB-B8AF-890D5ED40DDF}" type="presParOf" srcId="{63A11396-D094-4AEA-879E-95F8E3FF91F1}" destId="{745072BC-889E-4B10-A955-5B1BA1B8B871}" srcOrd="0" destOrd="0" presId="urn:microsoft.com/office/officeart/2005/8/layout/chevronAccent+Icon"/>
    <dgm:cxn modelId="{6CA04EAE-3B4C-4943-ADE1-34504A881D62}" type="presParOf" srcId="{63A11396-D094-4AEA-879E-95F8E3FF91F1}" destId="{D25624F7-3758-400B-A203-BC266D45779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simple5" qsCatId="simple" csTypeId="urn:microsoft.com/office/officeart/2005/8/colors/colorful2" csCatId="colorful" phldr="1"/>
      <dgm:spPr/>
    </dgm:pt>
    <dgm:pt modelId="{02313F48-25DD-4C73-A0A2-DA30F9051F8E}">
      <dgm:prSet phldrT="[Text]"/>
      <dgm:spPr/>
      <dgm:t>
        <a:bodyPr/>
        <a:lstStyle/>
        <a:p>
          <a:r>
            <a:rPr lang="en-US" dirty="0"/>
            <a:t>5. </a:t>
          </a:r>
          <a:r>
            <a:rPr lang="es-ES" dirty="0"/>
            <a:t>Arreglo de servicios integral y holístico</a:t>
          </a:r>
          <a:endParaRPr lang="en-US" dirty="0"/>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dgm:spPr>
        <a:ln>
          <a:solidFill>
            <a:schemeClr val="accent2">
              <a:lumMod val="40000"/>
              <a:lumOff val="60000"/>
            </a:schemeClr>
          </a:solidFill>
        </a:ln>
      </dgm:spPr>
      <dgm:t>
        <a:bodyPr/>
        <a:lstStyle/>
        <a:p>
          <a:r>
            <a:rPr lang="en-US" dirty="0"/>
            <a:t>6. </a:t>
          </a:r>
          <a:r>
            <a:rPr lang="es-ES" dirty="0"/>
            <a:t>Enfoque en las fortalezas y la responsabilidad personal</a:t>
          </a:r>
          <a:endParaRPr lang="en-US" dirty="0"/>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dgm:spPr/>
      <dgm:t>
        <a:bodyPr/>
        <a:lstStyle/>
        <a:p>
          <a:r>
            <a:rPr lang="en-US" dirty="0"/>
            <a:t>7. </a:t>
          </a:r>
          <a:r>
            <a:rPr lang="es-ES" dirty="0"/>
            <a:t>Apoyo a la inclusión social y la defensa</a:t>
          </a:r>
          <a:endParaRPr lang="en-US" dirty="0"/>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3"/>
      <dgm:spPr/>
    </dgm:pt>
    <dgm:pt modelId="{21B62A5A-567B-4E80-84B0-E42206D940C4}" type="pres">
      <dgm:prSet presAssocID="{02313F48-25DD-4C73-A0A2-DA30F9051F8E}" presName="txNode" presStyleLbl="fgAcc1" presStyleIdx="0" presStyleCnt="3">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3"/>
      <dgm:spPr/>
    </dgm:pt>
    <dgm:pt modelId="{022DD040-1B57-4605-AD64-824693907EF4}" type="pres">
      <dgm:prSet presAssocID="{477B0011-B6D9-4282-85E4-8F9402D32420}" presName="txNode" presStyleLbl="fgAcc1" presStyleIdx="1" presStyleCnt="3">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3"/>
      <dgm:spPr/>
    </dgm:pt>
    <dgm:pt modelId="{7766EABD-BF31-49EB-A258-AD6FABD5CFBB}" type="pres">
      <dgm:prSet presAssocID="{C5348F01-F6C1-479E-A896-20629613B083}" presName="txNode" presStyleLbl="fgAcc1" presStyleIdx="2" presStyleCnt="3">
        <dgm:presLayoutVars>
          <dgm:bulletEnabled val="1"/>
        </dgm:presLayoutVars>
      </dgm:prSet>
      <dgm:spPr/>
    </dgm:pt>
  </dgm:ptLst>
  <dgm:cxnLst>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3</a:t>
          </a:r>
        </a:p>
        <a:p>
          <a:r>
            <a:rPr lang="es-ES" sz="1400" b="1" dirty="0">
              <a:latin typeface="Calibri" panose="020F0502020204030204" pitchFamily="34" charset="0"/>
              <a:cs typeface="Calibri" panose="020F0502020204030204" pitchFamily="34" charset="0"/>
            </a:rPr>
            <a:t>Examinar los valores que rodean la práctica orientada a la recuperación y las implicaciones para la prestación de servicios</a:t>
          </a:r>
          <a:r>
            <a:rPr lang="es-ES" sz="1700" b="1" dirty="0">
              <a:latin typeface="Calibri" panose="020F0502020204030204" pitchFamily="34" charset="0"/>
              <a:cs typeface="Calibri" panose="020F0502020204030204" pitchFamily="34" charset="0"/>
            </a:rPr>
            <a:t>
</a:t>
          </a:r>
          <a:endParaRPr lang="en-US" sz="1700"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4</a:t>
          </a:r>
        </a:p>
        <a:p>
          <a:r>
            <a:rPr lang="es-ES" sz="1400" b="1" dirty="0">
              <a:latin typeface="Calibri" panose="020F0502020204030204" pitchFamily="34" charset="0"/>
              <a:cs typeface="Calibri" panose="020F0502020204030204" pitchFamily="34" charset="0"/>
            </a:rPr>
            <a:t>Introducir conceptos de administración de recuperación y delinear los factores para una implementación exitosa</a:t>
          </a:r>
          <a:r>
            <a:rPr lang="es-ES" sz="1700" b="1" dirty="0">
              <a:latin typeface="Calibri" panose="020F0502020204030204" pitchFamily="34" charset="0"/>
              <a:cs typeface="Calibri" panose="020F0502020204030204" pitchFamily="34" charset="0"/>
            </a:rPr>
            <a:t>
</a:t>
          </a:r>
          <a:endParaRPr lang="en-US" sz="1700"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s-ES" sz="1700" b="1" dirty="0">
              <a:latin typeface="Calibri" panose="020F0502020204030204" pitchFamily="34" charset="0"/>
              <a:cs typeface="Calibri" panose="020F0502020204030204" pitchFamily="34" charset="0"/>
            </a:rPr>
            <a:t>Definir la recuperación y explorar los principios de recuperación
</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err="1">
              <a:solidFill>
                <a:schemeClr val="accent1">
                  <a:lumMod val="75000"/>
                </a:schemeClr>
              </a:solidFill>
              <a:latin typeface="Calibri" panose="020F0502020204030204" pitchFamily="34" charset="0"/>
              <a:cs typeface="Calibri" panose="020F0502020204030204" pitchFamily="34" charset="0"/>
            </a:rPr>
            <a:t>Objetivo</a:t>
          </a:r>
          <a:r>
            <a:rPr lang="en-US" sz="1900" dirty="0">
              <a:solidFill>
                <a:schemeClr val="accent1">
                  <a:lumMod val="75000"/>
                </a:schemeClr>
              </a:solidFill>
              <a:latin typeface="Calibri" panose="020F0502020204030204" pitchFamily="34" charset="0"/>
              <a:cs typeface="Calibri" panose="020F0502020204030204" pitchFamily="34" charset="0"/>
            </a:rPr>
            <a:t> de </a:t>
          </a:r>
          <a:r>
            <a:rPr lang="en-US" sz="1900" dirty="0" err="1">
              <a:solidFill>
                <a:schemeClr val="accent1">
                  <a:lumMod val="75000"/>
                </a:schemeClr>
              </a:solidFill>
              <a:latin typeface="Calibri" panose="020F0502020204030204" pitchFamily="34" charset="0"/>
              <a:cs typeface="Calibri" panose="020F0502020204030204" pitchFamily="34" charset="0"/>
            </a:rPr>
            <a:t>aprendizaje</a:t>
          </a:r>
          <a:r>
            <a:rPr lang="en-US" sz="1900" dirty="0">
              <a:solidFill>
                <a:schemeClr val="accent1">
                  <a:lumMod val="75000"/>
                </a:schemeClr>
              </a:solidFill>
              <a:latin typeface="Calibri" panose="020F0502020204030204" pitchFamily="34" charset="0"/>
              <a:cs typeface="Calibri" panose="020F0502020204030204" pitchFamily="34" charset="0"/>
            </a:rPr>
            <a:t>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s-ES" sz="1300" b="1" dirty="0">
              <a:latin typeface="Calibri" panose="020F0502020204030204" pitchFamily="34" charset="0"/>
              <a:cs typeface="Calibri" panose="020F0502020204030204" pitchFamily="34" charset="0"/>
            </a:rPr>
            <a:t>Revisar los movimientos nacionales y estatales para establecer una orientación a la recuperación para las personas con condiciones de salud mental y uso de sustancias</a:t>
          </a:r>
          <a:endParaRPr lang="en-US" sz="1300"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EEA2C42F-B7FD-4F84-B5E3-ED2ABCBF1CE5}" type="presOf" srcId="{140952D0-0E1D-4F48-9F16-53581487CFA0}" destId="{7ACBA089-E576-4FF4-865F-C3BBF7659A23}" srcOrd="0" destOrd="0" presId="urn:microsoft.com/office/officeart/2016/7/layout/BasicLinearProcessNumbered#1"/>
    <dgm:cxn modelId="{8E02B034-A751-4731-ABFB-AC581DB36D5A}"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6E88E935-2ADB-486C-BB83-BFD36EA2CFDD}" type="presOf" srcId="{D0F07F19-1F50-4B42-A7A0-278DF9D25BB1}" destId="{C09B749D-9CF7-492C-B341-D9553818451B}" srcOrd="0" destOrd="0" presId="urn:microsoft.com/office/officeart/2016/7/layout/BasicLinearProcessNumbered#1"/>
    <dgm:cxn modelId="{6CB4855C-994B-4D50-85F2-67D569666983}" type="presOf" srcId="{22625139-F93A-4F3F-A7AA-4923A01AEDF3}" destId="{83253AE2-89B5-4ADC-817A-FEF4E0BC4B49}" srcOrd="0" destOrd="0" presId="urn:microsoft.com/office/officeart/2016/7/layout/BasicLinearProcessNumbered#1"/>
    <dgm:cxn modelId="{4E3F0548-1534-47F4-A0F4-277B4B6609A6}" type="presOf" srcId="{C99EBBB1-E916-471C-83C9-ABE85B42AC26}" destId="{94E9EF1A-1D07-4210-9402-6C559E90358A}" srcOrd="0" destOrd="0" presId="urn:microsoft.com/office/officeart/2016/7/layout/BasicLinearProcessNumbered#1"/>
    <dgm:cxn modelId="{DA90D77F-B2FD-416D-BF78-8D4542CC7CDB}" type="presOf" srcId="{752A7BD7-592A-4828-A160-1B898C5EFA73}" destId="{3EBFB89F-9498-48A7-B439-3463C1372F8F}" srcOrd="1" destOrd="0" presId="urn:microsoft.com/office/officeart/2016/7/layout/BasicLinearProcessNumbered#1"/>
    <dgm:cxn modelId="{7EEE6BBC-6E37-4B0A-8684-29FA2328E2E6}" type="presOf" srcId="{2EE95FC5-CD6B-4A50-9262-DC414E16C3EA}" destId="{815671D8-22AE-4967-8461-EBC1C9F97F94}" srcOrd="1" destOrd="0" presId="urn:microsoft.com/office/officeart/2016/7/layout/BasicLinearProcessNumbered#1"/>
    <dgm:cxn modelId="{420533C0-84D9-4C16-A657-F646C7376FC6}" type="presOf" srcId="{A8E2FA08-4DD4-4654-A85D-9A99162D6201}" destId="{82EE2C17-F664-4616-8F76-97637F08E124}" srcOrd="0" destOrd="0" presId="urn:microsoft.com/office/officeart/2016/7/layout/BasicLinearProcessNumbered#1"/>
    <dgm:cxn modelId="{3B992FC2-6816-485E-89BE-F3FCED60BB9E}" type="presOf" srcId="{2EE95FC5-CD6B-4A50-9262-DC414E16C3EA}" destId="{5947A689-FC4A-4FDF-BDDD-890A8474DEF9}" srcOrd="0" destOrd="0" presId="urn:microsoft.com/office/officeart/2016/7/layout/BasicLinearProcessNumbered#1"/>
    <dgm:cxn modelId="{59C43CC2-722F-446D-A861-26EF9F371297}"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A2B091D9-ADEB-4879-81E0-45538E1B804F}" type="presOf" srcId="{140952D0-0E1D-4F48-9F16-53581487CFA0}" destId="{64EF213D-B16C-4AC2-8183-B62F7FC17277}" srcOrd="1"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CE13C1F7-93D9-4F49-B266-CB5A76875FB7}" type="presOf" srcId="{2804F27C-9BA9-4D07-AB02-74BE7DFA2C0E}" destId="{3CBA3CC0-D70A-4B98-9329-64604EDF25F0}" srcOrd="0" destOrd="0" presId="urn:microsoft.com/office/officeart/2016/7/layout/BasicLinearProcessNumbered#1"/>
    <dgm:cxn modelId="{71A857FC-432F-4DC4-98DB-ABD6D2C2F706}" type="presOf" srcId="{6AB685D6-A4C8-4FC1-B1D3-5E5287230A0F}" destId="{64DEC11D-BC31-4708-AD6D-FCD869F29A77}" srcOrd="0" destOrd="0" presId="urn:microsoft.com/office/officeart/2016/7/layout/BasicLinearProcessNumbered#1"/>
    <dgm:cxn modelId="{4542EBEE-2861-469B-B56C-70DCEF2DC7F3}" type="presParOf" srcId="{C09B749D-9CF7-492C-B341-D9553818451B}" destId="{8EEF3829-836D-4E60-A9BC-8F0AD18883EE}" srcOrd="0" destOrd="0" presId="urn:microsoft.com/office/officeart/2016/7/layout/BasicLinearProcessNumbered#1"/>
    <dgm:cxn modelId="{D89E8560-B27D-4C57-927A-7311D0BE1471}" type="presParOf" srcId="{8EEF3829-836D-4E60-A9BC-8F0AD18883EE}" destId="{5947A689-FC4A-4FDF-BDDD-890A8474DEF9}" srcOrd="0" destOrd="0" presId="urn:microsoft.com/office/officeart/2016/7/layout/BasicLinearProcessNumbered#1"/>
    <dgm:cxn modelId="{1D36E6A2-96D8-44E6-BB71-A88AA45C0934}" type="presParOf" srcId="{8EEF3829-836D-4E60-A9BC-8F0AD18883EE}" destId="{94E9EF1A-1D07-4210-9402-6C559E90358A}" srcOrd="1" destOrd="0" presId="urn:microsoft.com/office/officeart/2016/7/layout/BasicLinearProcessNumbered#1"/>
    <dgm:cxn modelId="{B34C2A04-4267-4056-B165-DF2B698B49EC}" type="presParOf" srcId="{8EEF3829-836D-4E60-A9BC-8F0AD18883EE}" destId="{B9E74D06-8974-46A7-BDE8-CAC0846523DB}" srcOrd="2" destOrd="0" presId="urn:microsoft.com/office/officeart/2016/7/layout/BasicLinearProcessNumbered#1"/>
    <dgm:cxn modelId="{529435D5-B6F2-4E54-BE12-E9071C72493E}" type="presParOf" srcId="{8EEF3829-836D-4E60-A9BC-8F0AD18883EE}" destId="{815671D8-22AE-4967-8461-EBC1C9F97F94}" srcOrd="3" destOrd="0" presId="urn:microsoft.com/office/officeart/2016/7/layout/BasicLinearProcessNumbered#1"/>
    <dgm:cxn modelId="{7968BB67-6678-4ED0-ABD4-DA64B8844990}" type="presParOf" srcId="{C09B749D-9CF7-492C-B341-D9553818451B}" destId="{4345A606-3100-40DC-847D-F26F8DFFB0A4}" srcOrd="1" destOrd="0" presId="urn:microsoft.com/office/officeart/2016/7/layout/BasicLinearProcessNumbered#1"/>
    <dgm:cxn modelId="{DF0FD288-81B0-4AE8-A586-BA4B35B2BC31}" type="presParOf" srcId="{C09B749D-9CF7-492C-B341-D9553818451B}" destId="{B00A4622-AE0E-4076-85DB-EF0445408AE5}" srcOrd="2" destOrd="0" presId="urn:microsoft.com/office/officeart/2016/7/layout/BasicLinearProcessNumbered#1"/>
    <dgm:cxn modelId="{594EB9A0-F480-4DED-8F9F-DDFD1512F08B}" type="presParOf" srcId="{B00A4622-AE0E-4076-85DB-EF0445408AE5}" destId="{0C3F367E-8502-4FE8-BAE7-DD0216BBE5F4}" srcOrd="0" destOrd="0" presId="urn:microsoft.com/office/officeart/2016/7/layout/BasicLinearProcessNumbered#1"/>
    <dgm:cxn modelId="{42D848DA-D72B-4D82-8DC1-653A1D5DE48C}" type="presParOf" srcId="{B00A4622-AE0E-4076-85DB-EF0445408AE5}" destId="{64DEC11D-BC31-4708-AD6D-FCD869F29A77}" srcOrd="1" destOrd="0" presId="urn:microsoft.com/office/officeart/2016/7/layout/BasicLinearProcessNumbered#1"/>
    <dgm:cxn modelId="{D31094DB-450E-4812-B51E-D187C4A8DBF6}" type="presParOf" srcId="{B00A4622-AE0E-4076-85DB-EF0445408AE5}" destId="{E2B2538A-D96F-4DCA-8CF3-F0FB434F3801}" srcOrd="2" destOrd="0" presId="urn:microsoft.com/office/officeart/2016/7/layout/BasicLinearProcessNumbered#1"/>
    <dgm:cxn modelId="{D0E54AA8-646A-402A-A42D-C4C3EB72D703}" type="presParOf" srcId="{B00A4622-AE0E-4076-85DB-EF0445408AE5}" destId="{3EBFB89F-9498-48A7-B439-3463C1372F8F}" srcOrd="3" destOrd="0" presId="urn:microsoft.com/office/officeart/2016/7/layout/BasicLinearProcessNumbered#1"/>
    <dgm:cxn modelId="{37FF218B-F077-4EB3-B166-30CC9FF1434A}" type="presParOf" srcId="{C09B749D-9CF7-492C-B341-D9553818451B}" destId="{37BC4521-70B3-472D-803F-5906DF931374}" srcOrd="3" destOrd="0" presId="urn:microsoft.com/office/officeart/2016/7/layout/BasicLinearProcessNumbered#1"/>
    <dgm:cxn modelId="{F67BE8D2-7315-4DD1-825E-43E08934F592}" type="presParOf" srcId="{C09B749D-9CF7-492C-B341-D9553818451B}" destId="{5419C900-3474-4480-82CB-923AF8027A48}" srcOrd="4" destOrd="0" presId="urn:microsoft.com/office/officeart/2016/7/layout/BasicLinearProcessNumbered#1"/>
    <dgm:cxn modelId="{C993BAD5-B5B8-47B6-849A-29F17D025BD7}" type="presParOf" srcId="{5419C900-3474-4480-82CB-923AF8027A48}" destId="{83253AE2-89B5-4ADC-817A-FEF4E0BC4B49}" srcOrd="0" destOrd="0" presId="urn:microsoft.com/office/officeart/2016/7/layout/BasicLinearProcessNumbered#1"/>
    <dgm:cxn modelId="{47A95C49-6FB1-4579-9E11-D5C5678AD69E}" type="presParOf" srcId="{5419C900-3474-4480-82CB-923AF8027A48}" destId="{82EE2C17-F664-4616-8F76-97637F08E124}" srcOrd="1" destOrd="0" presId="urn:microsoft.com/office/officeart/2016/7/layout/BasicLinearProcessNumbered#1"/>
    <dgm:cxn modelId="{1B6E2BCD-5FDB-45D4-BBC5-2CC60BBA3C8C}" type="presParOf" srcId="{5419C900-3474-4480-82CB-923AF8027A48}" destId="{96383FDE-483E-4E6D-B151-4FC41C065094}" srcOrd="2" destOrd="0" presId="urn:microsoft.com/office/officeart/2016/7/layout/BasicLinearProcessNumbered#1"/>
    <dgm:cxn modelId="{BF4C8B17-6818-45BB-B977-0F2CC4BDE35D}" type="presParOf" srcId="{5419C900-3474-4480-82CB-923AF8027A48}" destId="{BBF86657-8EAE-46E6-B25A-D2056AE50973}" srcOrd="3" destOrd="0" presId="urn:microsoft.com/office/officeart/2016/7/layout/BasicLinearProcessNumbered#1"/>
    <dgm:cxn modelId="{84FE29E1-4905-4631-A089-50E6ADD462BD}" type="presParOf" srcId="{C09B749D-9CF7-492C-B341-D9553818451B}" destId="{8DC76FCE-F8A0-43BB-94B0-26867DA9F629}" srcOrd="5" destOrd="0" presId="urn:microsoft.com/office/officeart/2016/7/layout/BasicLinearProcessNumbered#1"/>
    <dgm:cxn modelId="{3B5841C6-CD09-4B27-87A6-A9F759CE6A67}" type="presParOf" srcId="{C09B749D-9CF7-492C-B341-D9553818451B}" destId="{46746BF8-8C13-403D-B74A-6BA79A7FA811}" srcOrd="6" destOrd="0" presId="urn:microsoft.com/office/officeart/2016/7/layout/BasicLinearProcessNumbered#1"/>
    <dgm:cxn modelId="{EC85C487-7BBC-4411-9407-A596C37E2748}" type="presParOf" srcId="{46746BF8-8C13-403D-B74A-6BA79A7FA811}" destId="{7ACBA089-E576-4FF4-865F-C3BBF7659A23}" srcOrd="0" destOrd="0" presId="urn:microsoft.com/office/officeart/2016/7/layout/BasicLinearProcessNumbered#1"/>
    <dgm:cxn modelId="{C5ED54C0-C0B8-4C0F-A726-4319765BD19D}" type="presParOf" srcId="{46746BF8-8C13-403D-B74A-6BA79A7FA811}" destId="{3CBA3CC0-D70A-4B98-9329-64604EDF25F0}" srcOrd="1" destOrd="0" presId="urn:microsoft.com/office/officeart/2016/7/layout/BasicLinearProcessNumbered#1"/>
    <dgm:cxn modelId="{A96E5626-38EE-4A93-A47B-E122914539F9}" type="presParOf" srcId="{46746BF8-8C13-403D-B74A-6BA79A7FA811}" destId="{5BE72261-3EB3-4585-8739-2FFBAED12B80}" srcOrd="2" destOrd="0" presId="urn:microsoft.com/office/officeart/2016/7/layout/BasicLinearProcessNumbered#1"/>
    <dgm:cxn modelId="{C8CF0496-A21A-4F63-A49B-67973142F00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58FB1-E35B-4D87-94AE-4DEFDC7BF5F6}"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n-US"/>
        </a:p>
      </dgm:t>
    </dgm:pt>
    <dgm:pt modelId="{30E23A5A-7116-484F-AA76-30D16880F1E2}">
      <dgm:prSet phldrT="[Text]" custT="1"/>
      <dgm:spPr/>
      <dgm:t>
        <a:bodyPr/>
        <a:lstStyle/>
        <a:p>
          <a:r>
            <a:rPr lang="en-US" sz="1600" b="1" dirty="0">
              <a:latin typeface="Calibri" panose="020F0502020204030204" pitchFamily="34" charset="0"/>
              <a:cs typeface="Calibri" panose="020F0502020204030204" pitchFamily="34" charset="0"/>
            </a:rPr>
            <a:t>1990s: </a:t>
          </a:r>
          <a:r>
            <a:rPr lang="es-ES" sz="1600" dirty="0">
              <a:latin typeface="Calibri" panose="020F0502020204030204" pitchFamily="34" charset="0"/>
              <a:cs typeface="Calibri" panose="020F0502020204030204" pitchFamily="34" charset="0"/>
            </a:rPr>
            <a:t>El movimiento de recuperación fue promovido principalmente por personas con experiencia vivida con condiciones de salud mental o uso de sustancias, cuidadores y defensores que buscaron una mayor influencia y control sobre sus experiencias en el sistema de servicios. </a:t>
          </a:r>
          <a:endParaRPr lang="en-US" sz="1600" dirty="0">
            <a:latin typeface="Calibri" panose="020F0502020204030204" pitchFamily="34" charset="0"/>
            <a:cs typeface="Calibri" panose="020F0502020204030204" pitchFamily="34" charset="0"/>
          </a:endParaRPr>
        </a:p>
      </dgm:t>
    </dgm:pt>
    <dgm:pt modelId="{179FF1A1-A01F-4D7D-8A67-4DF8B6959536}" type="parTrans" cxnId="{22EC0890-3FCD-49FB-BC5F-8CB8077C057C}">
      <dgm:prSet/>
      <dgm:spPr/>
      <dgm:t>
        <a:bodyPr/>
        <a:lstStyle/>
        <a:p>
          <a:endParaRPr lang="en-US"/>
        </a:p>
      </dgm:t>
    </dgm:pt>
    <dgm:pt modelId="{47C7AFA7-5E32-4DFB-A383-FBD0FB2F14A8}" type="sibTrans" cxnId="{22EC0890-3FCD-49FB-BC5F-8CB8077C057C}">
      <dgm:prSet/>
      <dgm:spPr/>
      <dgm:t>
        <a:bodyPr/>
        <a:lstStyle/>
        <a:p>
          <a:endParaRPr lang="en-US"/>
        </a:p>
      </dgm:t>
    </dgm:pt>
    <dgm:pt modelId="{059459C3-DAB4-4BB8-8E89-F15255E28E23}">
      <dgm:prSet phldrT="[Text]" custT="1"/>
      <dgm:spPr/>
      <dgm:t>
        <a:bodyPr/>
        <a:lstStyle/>
        <a:p>
          <a:r>
            <a:rPr lang="en-US" sz="1600" b="1" dirty="0">
              <a:latin typeface="Calibri" panose="020F0502020204030204" pitchFamily="34" charset="0"/>
              <a:cs typeface="Calibri" panose="020F0502020204030204" pitchFamily="34" charset="0"/>
            </a:rPr>
            <a:t>2002: </a:t>
          </a:r>
          <a:r>
            <a:rPr lang="es-ES" sz="1600" dirty="0">
              <a:latin typeface="Calibri" panose="020F0502020204030204" pitchFamily="34" charset="0"/>
              <a:cs typeface="Calibri" panose="020F0502020204030204" pitchFamily="34" charset="0"/>
            </a:rPr>
            <a:t>La Comisión de Nueva Libertad sobre Salud Mental creó una hoja de ruta transformadora para la excelencia en el cuidado de personas con afecciones de salud mental.</a:t>
          </a:r>
          <a:endParaRPr lang="en-US" sz="1600" dirty="0">
            <a:latin typeface="Calibri" panose="020F0502020204030204" pitchFamily="34" charset="0"/>
            <a:cs typeface="Calibri" panose="020F0502020204030204" pitchFamily="34" charset="0"/>
          </a:endParaRPr>
        </a:p>
      </dgm:t>
    </dgm:pt>
    <dgm:pt modelId="{51FAA43A-1397-41D0-8909-42AEDEA4B6CF}" type="parTrans" cxnId="{CD2D437E-B025-4A42-92A9-15FC7FD25DB1}">
      <dgm:prSet/>
      <dgm:spPr/>
      <dgm:t>
        <a:bodyPr/>
        <a:lstStyle/>
        <a:p>
          <a:endParaRPr lang="en-US"/>
        </a:p>
      </dgm:t>
    </dgm:pt>
    <dgm:pt modelId="{53FA6AD6-C8E6-4A0F-8168-E950173AE5BA}" type="sibTrans" cxnId="{CD2D437E-B025-4A42-92A9-15FC7FD25DB1}">
      <dgm:prSet/>
      <dgm:spPr/>
      <dgm:t>
        <a:bodyPr/>
        <a:lstStyle/>
        <a:p>
          <a:endParaRPr lang="en-US"/>
        </a:p>
      </dgm:t>
    </dgm:pt>
    <dgm:pt modelId="{230E0850-8D0B-4D95-BCFB-2548EDFDFA01}">
      <dgm:prSet phldrT="[Text]" custT="1"/>
      <dgm:spPr/>
      <dgm:t>
        <a:bodyPr/>
        <a:lstStyle/>
        <a:p>
          <a:r>
            <a:rPr lang="en-US" sz="1600" b="1" dirty="0">
              <a:latin typeface="Calibri" panose="020F0502020204030204" pitchFamily="34" charset="0"/>
              <a:cs typeface="Calibri" panose="020F0502020204030204" pitchFamily="34" charset="0"/>
            </a:rPr>
            <a:t>2010: </a:t>
          </a:r>
          <a:r>
            <a:rPr lang="es-ES" sz="1600" b="0" dirty="0">
              <a:latin typeface="Calibri" panose="020F0502020204030204" pitchFamily="34" charset="0"/>
              <a:cs typeface="Calibri" panose="020F0502020204030204" pitchFamily="34" charset="0"/>
            </a:rPr>
            <a:t>La Administración de Servicios de Abuso de Sustancias y Salud Mental (SAMHSA) promueve muchas actividades para fomentar una mejor comprensión de la recuperación, las prácticas orientadas a la recuperación y el rol de las diversas profesiones en la promoción de la recuperación. </a:t>
          </a:r>
          <a:endParaRPr lang="en-US" sz="1600" b="0" dirty="0">
            <a:latin typeface="Calibri" panose="020F0502020204030204" pitchFamily="34" charset="0"/>
            <a:cs typeface="Calibri" panose="020F0502020204030204" pitchFamily="34" charset="0"/>
          </a:endParaRPr>
        </a:p>
      </dgm:t>
    </dgm:pt>
    <dgm:pt modelId="{836EC19E-90D9-49AE-95CC-E878EE8F7C48}" type="parTrans" cxnId="{1BE72C63-BCC4-431B-A000-A8E4FA2ECEF8}">
      <dgm:prSet/>
      <dgm:spPr/>
      <dgm:t>
        <a:bodyPr/>
        <a:lstStyle/>
        <a:p>
          <a:endParaRPr lang="en-US"/>
        </a:p>
      </dgm:t>
    </dgm:pt>
    <dgm:pt modelId="{64E3250A-E955-49F3-A0AB-9E60A6D09A02}" type="sibTrans" cxnId="{1BE72C63-BCC4-431B-A000-A8E4FA2ECEF8}">
      <dgm:prSet/>
      <dgm:spPr/>
      <dgm:t>
        <a:bodyPr/>
        <a:lstStyle/>
        <a:p>
          <a:endParaRPr lang="en-US"/>
        </a:p>
      </dgm:t>
    </dgm:pt>
    <dgm:pt modelId="{F90AB350-6589-437B-B777-A05DB400E960}">
      <dgm:prSet phldrT="[Text]" custT="1"/>
      <dgm:spPr/>
      <dgm:t>
        <a:bodyPr/>
        <a:lstStyle/>
        <a:p>
          <a:r>
            <a:rPr lang="en-US" sz="1600" b="1" dirty="0">
              <a:latin typeface="Calibri" panose="020F0502020204030204" pitchFamily="34" charset="0"/>
              <a:cs typeface="Calibri" panose="020F0502020204030204" pitchFamily="34" charset="0"/>
            </a:rPr>
            <a:t>2016: </a:t>
          </a:r>
          <a:r>
            <a:rPr lang="es-ES" sz="1600" i="1" dirty="0">
              <a:latin typeface="Calibri" panose="020F0502020204030204" pitchFamily="34" charset="0"/>
              <a:cs typeface="Calibri" panose="020F0502020204030204" pitchFamily="34" charset="0"/>
            </a:rPr>
            <a:t>Informe del Cirujano General sobre Alcohol, Drogas y Salud: Enfrentando la Adicción en Estados Unidos (2016) </a:t>
          </a:r>
          <a:r>
            <a:rPr lang="es-ES" sz="1600" dirty="0">
              <a:latin typeface="Calibri" panose="020F0502020204030204" pitchFamily="34" charset="0"/>
              <a:cs typeface="Calibri" panose="020F0502020204030204" pitchFamily="34" charset="0"/>
            </a:rPr>
            <a:t>es el primer informe que aborda los trastornos por uso de sustancias y aporta una comprensión moderna de la recuperación.</a:t>
          </a:r>
          <a:endParaRPr lang="en-US" sz="1600" dirty="0">
            <a:latin typeface="Calibri" panose="020F0502020204030204" pitchFamily="34" charset="0"/>
            <a:cs typeface="Calibri" panose="020F0502020204030204" pitchFamily="34" charset="0"/>
          </a:endParaRPr>
        </a:p>
      </dgm:t>
    </dgm:pt>
    <dgm:pt modelId="{3C8DD8F8-CDFC-49B8-A76E-26D753DF66A9}" type="parTrans" cxnId="{08E1403A-117A-4A13-9422-D9DEBABB5875}">
      <dgm:prSet/>
      <dgm:spPr/>
      <dgm:t>
        <a:bodyPr/>
        <a:lstStyle/>
        <a:p>
          <a:endParaRPr lang="en-US"/>
        </a:p>
      </dgm:t>
    </dgm:pt>
    <dgm:pt modelId="{2A98F58B-8E37-4D7E-9B1F-666CCDC0FAB4}" type="sibTrans" cxnId="{08E1403A-117A-4A13-9422-D9DEBABB5875}">
      <dgm:prSet/>
      <dgm:spPr/>
      <dgm:t>
        <a:bodyPr/>
        <a:lstStyle/>
        <a:p>
          <a:endParaRPr lang="en-US"/>
        </a:p>
      </dgm:t>
    </dgm:pt>
    <dgm:pt modelId="{D86ED06A-7A1D-4766-81D1-EA1167BCD3C1}" type="pres">
      <dgm:prSet presAssocID="{F7258FB1-E35B-4D87-94AE-4DEFDC7BF5F6}" presName="linear" presStyleCnt="0">
        <dgm:presLayoutVars>
          <dgm:dir/>
          <dgm:animLvl val="lvl"/>
          <dgm:resizeHandles val="exact"/>
        </dgm:presLayoutVars>
      </dgm:prSet>
      <dgm:spPr/>
    </dgm:pt>
    <dgm:pt modelId="{59314028-3184-49B0-8C2E-85950297D85A}" type="pres">
      <dgm:prSet presAssocID="{30E23A5A-7116-484F-AA76-30D16880F1E2}" presName="parentLin" presStyleCnt="0"/>
      <dgm:spPr/>
    </dgm:pt>
    <dgm:pt modelId="{33F2BD39-64C6-45EF-B678-590AB7C48961}" type="pres">
      <dgm:prSet presAssocID="{30E23A5A-7116-484F-AA76-30D16880F1E2}" presName="parentLeftMargin" presStyleLbl="node1" presStyleIdx="0" presStyleCnt="4"/>
      <dgm:spPr/>
    </dgm:pt>
    <dgm:pt modelId="{10A33C4E-A616-40AE-BB46-2318BF971294}" type="pres">
      <dgm:prSet presAssocID="{30E23A5A-7116-484F-AA76-30D16880F1E2}" presName="parentText" presStyleLbl="node1" presStyleIdx="0" presStyleCnt="4" custScaleX="142272" custScaleY="151581" custLinFactNeighborX="91" custLinFactNeighborY="3198">
        <dgm:presLayoutVars>
          <dgm:chMax val="0"/>
          <dgm:bulletEnabled val="1"/>
        </dgm:presLayoutVars>
      </dgm:prSet>
      <dgm:spPr/>
    </dgm:pt>
    <dgm:pt modelId="{9807DBCE-1CB9-4868-B558-0833576FB094}" type="pres">
      <dgm:prSet presAssocID="{30E23A5A-7116-484F-AA76-30D16880F1E2}" presName="negativeSpace" presStyleCnt="0"/>
      <dgm:spPr/>
    </dgm:pt>
    <dgm:pt modelId="{BE5C666A-ED13-4927-A1EE-A122441E8B50}" type="pres">
      <dgm:prSet presAssocID="{30E23A5A-7116-484F-AA76-30D16880F1E2}" presName="childText" presStyleLbl="conFgAcc1" presStyleIdx="0" presStyleCnt="4">
        <dgm:presLayoutVars>
          <dgm:bulletEnabled val="1"/>
        </dgm:presLayoutVars>
      </dgm:prSet>
      <dgm:spPr/>
    </dgm:pt>
    <dgm:pt modelId="{FB32B61E-CB3C-4133-9776-05946B0E2C6C}" type="pres">
      <dgm:prSet presAssocID="{47C7AFA7-5E32-4DFB-A383-FBD0FB2F14A8}" presName="spaceBetweenRectangles" presStyleCnt="0"/>
      <dgm:spPr/>
    </dgm:pt>
    <dgm:pt modelId="{43EB3EA7-A604-43E9-B1B8-2F5C5E17E1FE}" type="pres">
      <dgm:prSet presAssocID="{059459C3-DAB4-4BB8-8E89-F15255E28E23}" presName="parentLin" presStyleCnt="0"/>
      <dgm:spPr/>
    </dgm:pt>
    <dgm:pt modelId="{0003458D-31E2-4250-BE76-E9513C1094C8}" type="pres">
      <dgm:prSet presAssocID="{059459C3-DAB4-4BB8-8E89-F15255E28E23}" presName="parentLeftMargin" presStyleLbl="node1" presStyleIdx="0" presStyleCnt="4"/>
      <dgm:spPr/>
    </dgm:pt>
    <dgm:pt modelId="{8C985363-4241-4384-A308-FCEDCCDBE23B}" type="pres">
      <dgm:prSet presAssocID="{059459C3-DAB4-4BB8-8E89-F15255E28E23}" presName="parentText" presStyleLbl="node1" presStyleIdx="1" presStyleCnt="4" custScaleX="139927">
        <dgm:presLayoutVars>
          <dgm:chMax val="0"/>
          <dgm:bulletEnabled val="1"/>
        </dgm:presLayoutVars>
      </dgm:prSet>
      <dgm:spPr/>
    </dgm:pt>
    <dgm:pt modelId="{1B4C5779-8961-467F-894F-AC5954F6B415}" type="pres">
      <dgm:prSet presAssocID="{059459C3-DAB4-4BB8-8E89-F15255E28E23}" presName="negativeSpace" presStyleCnt="0"/>
      <dgm:spPr/>
    </dgm:pt>
    <dgm:pt modelId="{DE3D9EA9-146C-44ED-89FC-75F8B550BB3C}" type="pres">
      <dgm:prSet presAssocID="{059459C3-DAB4-4BB8-8E89-F15255E28E23}" presName="childText" presStyleLbl="conFgAcc1" presStyleIdx="1" presStyleCnt="4">
        <dgm:presLayoutVars>
          <dgm:bulletEnabled val="1"/>
        </dgm:presLayoutVars>
      </dgm:prSet>
      <dgm:spPr/>
    </dgm:pt>
    <dgm:pt modelId="{5D4D86D0-33F7-438B-A708-17A65B1ACB5B}" type="pres">
      <dgm:prSet presAssocID="{53FA6AD6-C8E6-4A0F-8168-E950173AE5BA}" presName="spaceBetweenRectangles" presStyleCnt="0"/>
      <dgm:spPr/>
    </dgm:pt>
    <dgm:pt modelId="{248EEC14-CC1C-490E-BA59-12EC0692C65F}" type="pres">
      <dgm:prSet presAssocID="{230E0850-8D0B-4D95-BCFB-2548EDFDFA01}" presName="parentLin" presStyleCnt="0"/>
      <dgm:spPr/>
    </dgm:pt>
    <dgm:pt modelId="{040D0DE8-46AB-41A1-BC7E-1A89E3D8A74B}" type="pres">
      <dgm:prSet presAssocID="{230E0850-8D0B-4D95-BCFB-2548EDFDFA01}" presName="parentLeftMargin" presStyleLbl="node1" presStyleIdx="1" presStyleCnt="4"/>
      <dgm:spPr/>
    </dgm:pt>
    <dgm:pt modelId="{4C67D079-47B7-4B79-8CBD-9357E26E7FD4}" type="pres">
      <dgm:prSet presAssocID="{230E0850-8D0B-4D95-BCFB-2548EDFDFA01}" presName="parentText" presStyleLbl="node1" presStyleIdx="2" presStyleCnt="4" custScaleX="142857" custScaleY="138010">
        <dgm:presLayoutVars>
          <dgm:chMax val="0"/>
          <dgm:bulletEnabled val="1"/>
        </dgm:presLayoutVars>
      </dgm:prSet>
      <dgm:spPr/>
    </dgm:pt>
    <dgm:pt modelId="{04BED81A-657A-41E4-9313-4CB77CD86DD2}" type="pres">
      <dgm:prSet presAssocID="{230E0850-8D0B-4D95-BCFB-2548EDFDFA01}" presName="negativeSpace" presStyleCnt="0"/>
      <dgm:spPr/>
    </dgm:pt>
    <dgm:pt modelId="{5C6A7FE1-6F48-4B17-AA49-D68ABB91F02C}" type="pres">
      <dgm:prSet presAssocID="{230E0850-8D0B-4D95-BCFB-2548EDFDFA01}" presName="childText" presStyleLbl="conFgAcc1" presStyleIdx="2" presStyleCnt="4">
        <dgm:presLayoutVars>
          <dgm:bulletEnabled val="1"/>
        </dgm:presLayoutVars>
      </dgm:prSet>
      <dgm:spPr/>
    </dgm:pt>
    <dgm:pt modelId="{27367275-37FD-4A75-8953-552515074001}" type="pres">
      <dgm:prSet presAssocID="{64E3250A-E955-49F3-A0AB-9E60A6D09A02}" presName="spaceBetweenRectangles" presStyleCnt="0"/>
      <dgm:spPr/>
    </dgm:pt>
    <dgm:pt modelId="{213842DA-EF25-4067-B106-EFF2BA480F7F}" type="pres">
      <dgm:prSet presAssocID="{F90AB350-6589-437B-B777-A05DB400E960}" presName="parentLin" presStyleCnt="0"/>
      <dgm:spPr/>
    </dgm:pt>
    <dgm:pt modelId="{37992706-2BCB-4830-ACC4-82E18AE6F0D6}" type="pres">
      <dgm:prSet presAssocID="{F90AB350-6589-437B-B777-A05DB400E960}" presName="parentLeftMargin" presStyleLbl="node1" presStyleIdx="2" presStyleCnt="4"/>
      <dgm:spPr/>
    </dgm:pt>
    <dgm:pt modelId="{32AA5656-3928-437E-8C82-BAD57A69B686}" type="pres">
      <dgm:prSet presAssocID="{F90AB350-6589-437B-B777-A05DB400E960}" presName="parentText" presStyleLbl="node1" presStyleIdx="3" presStyleCnt="4" custScaleX="142857" custScaleY="117168">
        <dgm:presLayoutVars>
          <dgm:chMax val="0"/>
          <dgm:bulletEnabled val="1"/>
        </dgm:presLayoutVars>
      </dgm:prSet>
      <dgm:spPr/>
    </dgm:pt>
    <dgm:pt modelId="{57E0CAD6-F589-4D9E-86C0-2DADB83584DC}" type="pres">
      <dgm:prSet presAssocID="{F90AB350-6589-437B-B777-A05DB400E960}" presName="negativeSpace" presStyleCnt="0"/>
      <dgm:spPr/>
    </dgm:pt>
    <dgm:pt modelId="{364C6252-AFBA-4A98-8ECF-18C32D06BD54}" type="pres">
      <dgm:prSet presAssocID="{F90AB350-6589-437B-B777-A05DB400E960}" presName="childText" presStyleLbl="conFgAcc1" presStyleIdx="3" presStyleCnt="4">
        <dgm:presLayoutVars>
          <dgm:bulletEnabled val="1"/>
        </dgm:presLayoutVars>
      </dgm:prSet>
      <dgm:spPr/>
    </dgm:pt>
  </dgm:ptLst>
  <dgm:cxnLst>
    <dgm:cxn modelId="{22416305-4999-4523-AF5E-DC4C070E5C4D}" type="presOf" srcId="{30E23A5A-7116-484F-AA76-30D16880F1E2}" destId="{33F2BD39-64C6-45EF-B678-590AB7C48961}" srcOrd="0" destOrd="0" presId="urn:microsoft.com/office/officeart/2005/8/layout/list1"/>
    <dgm:cxn modelId="{BF347E0C-71C8-4D42-9A17-D7D817A26EF6}" type="presOf" srcId="{059459C3-DAB4-4BB8-8E89-F15255E28E23}" destId="{0003458D-31E2-4250-BE76-E9513C1094C8}" srcOrd="0" destOrd="0" presId="urn:microsoft.com/office/officeart/2005/8/layout/list1"/>
    <dgm:cxn modelId="{1B8EDB2D-D4F2-448D-9E1D-C6E39DCA0FC9}" type="presOf" srcId="{230E0850-8D0B-4D95-BCFB-2548EDFDFA01}" destId="{040D0DE8-46AB-41A1-BC7E-1A89E3D8A74B}" srcOrd="0" destOrd="0" presId="urn:microsoft.com/office/officeart/2005/8/layout/list1"/>
    <dgm:cxn modelId="{08E1403A-117A-4A13-9422-D9DEBABB5875}" srcId="{F7258FB1-E35B-4D87-94AE-4DEFDC7BF5F6}" destId="{F90AB350-6589-437B-B777-A05DB400E960}" srcOrd="3" destOrd="0" parTransId="{3C8DD8F8-CDFC-49B8-A76E-26D753DF66A9}" sibTransId="{2A98F58B-8E37-4D7E-9B1F-666CCDC0FAB4}"/>
    <dgm:cxn modelId="{1BE72C63-BCC4-431B-A000-A8E4FA2ECEF8}" srcId="{F7258FB1-E35B-4D87-94AE-4DEFDC7BF5F6}" destId="{230E0850-8D0B-4D95-BCFB-2548EDFDFA01}" srcOrd="2" destOrd="0" parTransId="{836EC19E-90D9-49AE-95CC-E878EE8F7C48}" sibTransId="{64E3250A-E955-49F3-A0AB-9E60A6D09A02}"/>
    <dgm:cxn modelId="{13CCF657-F08B-4768-A892-510EA2ED1542}" type="presOf" srcId="{F7258FB1-E35B-4D87-94AE-4DEFDC7BF5F6}" destId="{D86ED06A-7A1D-4766-81D1-EA1167BCD3C1}" srcOrd="0" destOrd="0" presId="urn:microsoft.com/office/officeart/2005/8/layout/list1"/>
    <dgm:cxn modelId="{035A2C58-7A10-47CC-AE4D-F4CA36568FCB}" type="presOf" srcId="{30E23A5A-7116-484F-AA76-30D16880F1E2}" destId="{10A33C4E-A616-40AE-BB46-2318BF971294}" srcOrd="1" destOrd="0" presId="urn:microsoft.com/office/officeart/2005/8/layout/list1"/>
    <dgm:cxn modelId="{166A507D-E776-4D4F-83D9-583A353A0812}" type="presOf" srcId="{F90AB350-6589-437B-B777-A05DB400E960}" destId="{37992706-2BCB-4830-ACC4-82E18AE6F0D6}" srcOrd="0" destOrd="0" presId="urn:microsoft.com/office/officeart/2005/8/layout/list1"/>
    <dgm:cxn modelId="{CD2D437E-B025-4A42-92A9-15FC7FD25DB1}" srcId="{F7258FB1-E35B-4D87-94AE-4DEFDC7BF5F6}" destId="{059459C3-DAB4-4BB8-8E89-F15255E28E23}" srcOrd="1" destOrd="0" parTransId="{51FAA43A-1397-41D0-8909-42AEDEA4B6CF}" sibTransId="{53FA6AD6-C8E6-4A0F-8168-E950173AE5BA}"/>
    <dgm:cxn modelId="{D0FEE685-4DFF-4C1E-B110-240B643FA605}" type="presOf" srcId="{F90AB350-6589-437B-B777-A05DB400E960}" destId="{32AA5656-3928-437E-8C82-BAD57A69B686}" srcOrd="1" destOrd="0" presId="urn:microsoft.com/office/officeart/2005/8/layout/list1"/>
    <dgm:cxn modelId="{5B25238D-129F-4F32-B9C1-CC7E9511D4C0}" type="presOf" srcId="{059459C3-DAB4-4BB8-8E89-F15255E28E23}" destId="{8C985363-4241-4384-A308-FCEDCCDBE23B}" srcOrd="1" destOrd="0" presId="urn:microsoft.com/office/officeart/2005/8/layout/list1"/>
    <dgm:cxn modelId="{22EC0890-3FCD-49FB-BC5F-8CB8077C057C}" srcId="{F7258FB1-E35B-4D87-94AE-4DEFDC7BF5F6}" destId="{30E23A5A-7116-484F-AA76-30D16880F1E2}" srcOrd="0" destOrd="0" parTransId="{179FF1A1-A01F-4D7D-8A67-4DF8B6959536}" sibTransId="{47C7AFA7-5E32-4DFB-A383-FBD0FB2F14A8}"/>
    <dgm:cxn modelId="{C58E78B4-6C2D-4426-AC10-28AFD636D7C0}" type="presOf" srcId="{230E0850-8D0B-4D95-BCFB-2548EDFDFA01}" destId="{4C67D079-47B7-4B79-8CBD-9357E26E7FD4}" srcOrd="1" destOrd="0" presId="urn:microsoft.com/office/officeart/2005/8/layout/list1"/>
    <dgm:cxn modelId="{A77D9777-A01C-4393-864A-17D6D3943918}" type="presParOf" srcId="{D86ED06A-7A1D-4766-81D1-EA1167BCD3C1}" destId="{59314028-3184-49B0-8C2E-85950297D85A}" srcOrd="0" destOrd="0" presId="urn:microsoft.com/office/officeart/2005/8/layout/list1"/>
    <dgm:cxn modelId="{45FA4105-DE09-462F-8044-BE26246E9FBE}" type="presParOf" srcId="{59314028-3184-49B0-8C2E-85950297D85A}" destId="{33F2BD39-64C6-45EF-B678-590AB7C48961}" srcOrd="0" destOrd="0" presId="urn:microsoft.com/office/officeart/2005/8/layout/list1"/>
    <dgm:cxn modelId="{8156D367-40FF-4CD0-B360-574BACC85D8B}" type="presParOf" srcId="{59314028-3184-49B0-8C2E-85950297D85A}" destId="{10A33C4E-A616-40AE-BB46-2318BF971294}" srcOrd="1" destOrd="0" presId="urn:microsoft.com/office/officeart/2005/8/layout/list1"/>
    <dgm:cxn modelId="{94FD3433-4DB3-4E90-9C71-43F84848C44C}" type="presParOf" srcId="{D86ED06A-7A1D-4766-81D1-EA1167BCD3C1}" destId="{9807DBCE-1CB9-4868-B558-0833576FB094}" srcOrd="1" destOrd="0" presId="urn:microsoft.com/office/officeart/2005/8/layout/list1"/>
    <dgm:cxn modelId="{6E7387BF-2A4B-4E4D-9E34-71876E6409FB}" type="presParOf" srcId="{D86ED06A-7A1D-4766-81D1-EA1167BCD3C1}" destId="{BE5C666A-ED13-4927-A1EE-A122441E8B50}" srcOrd="2" destOrd="0" presId="urn:microsoft.com/office/officeart/2005/8/layout/list1"/>
    <dgm:cxn modelId="{DC920528-23CF-4987-B85E-017B9F729B79}" type="presParOf" srcId="{D86ED06A-7A1D-4766-81D1-EA1167BCD3C1}" destId="{FB32B61E-CB3C-4133-9776-05946B0E2C6C}" srcOrd="3" destOrd="0" presId="urn:microsoft.com/office/officeart/2005/8/layout/list1"/>
    <dgm:cxn modelId="{EB11CFC5-F765-417A-9D9C-F55775261322}" type="presParOf" srcId="{D86ED06A-7A1D-4766-81D1-EA1167BCD3C1}" destId="{43EB3EA7-A604-43E9-B1B8-2F5C5E17E1FE}" srcOrd="4" destOrd="0" presId="urn:microsoft.com/office/officeart/2005/8/layout/list1"/>
    <dgm:cxn modelId="{E2D9CA45-E667-4E07-B72D-C4920DC6E2B1}" type="presParOf" srcId="{43EB3EA7-A604-43E9-B1B8-2F5C5E17E1FE}" destId="{0003458D-31E2-4250-BE76-E9513C1094C8}" srcOrd="0" destOrd="0" presId="urn:microsoft.com/office/officeart/2005/8/layout/list1"/>
    <dgm:cxn modelId="{E939F185-3453-4ABE-9F72-9D0896DB56F3}" type="presParOf" srcId="{43EB3EA7-A604-43E9-B1B8-2F5C5E17E1FE}" destId="{8C985363-4241-4384-A308-FCEDCCDBE23B}" srcOrd="1" destOrd="0" presId="urn:microsoft.com/office/officeart/2005/8/layout/list1"/>
    <dgm:cxn modelId="{9DC62C8A-253D-4276-B4AA-422B14762FE1}" type="presParOf" srcId="{D86ED06A-7A1D-4766-81D1-EA1167BCD3C1}" destId="{1B4C5779-8961-467F-894F-AC5954F6B415}" srcOrd="5" destOrd="0" presId="urn:microsoft.com/office/officeart/2005/8/layout/list1"/>
    <dgm:cxn modelId="{57305122-D881-4CA1-BF5E-DE046DB6D7A6}" type="presParOf" srcId="{D86ED06A-7A1D-4766-81D1-EA1167BCD3C1}" destId="{DE3D9EA9-146C-44ED-89FC-75F8B550BB3C}" srcOrd="6" destOrd="0" presId="urn:microsoft.com/office/officeart/2005/8/layout/list1"/>
    <dgm:cxn modelId="{1D932CDC-3AA8-409D-819C-FECFC5E3329B}" type="presParOf" srcId="{D86ED06A-7A1D-4766-81D1-EA1167BCD3C1}" destId="{5D4D86D0-33F7-438B-A708-17A65B1ACB5B}" srcOrd="7" destOrd="0" presId="urn:microsoft.com/office/officeart/2005/8/layout/list1"/>
    <dgm:cxn modelId="{886FCB8E-17EC-49A9-A74D-E700966EBCF0}" type="presParOf" srcId="{D86ED06A-7A1D-4766-81D1-EA1167BCD3C1}" destId="{248EEC14-CC1C-490E-BA59-12EC0692C65F}" srcOrd="8" destOrd="0" presId="urn:microsoft.com/office/officeart/2005/8/layout/list1"/>
    <dgm:cxn modelId="{19E09DF5-8435-457A-B7E0-DD441E835DFB}" type="presParOf" srcId="{248EEC14-CC1C-490E-BA59-12EC0692C65F}" destId="{040D0DE8-46AB-41A1-BC7E-1A89E3D8A74B}" srcOrd="0" destOrd="0" presId="urn:microsoft.com/office/officeart/2005/8/layout/list1"/>
    <dgm:cxn modelId="{56636E75-4FDF-4047-94AA-CE0784DF415F}" type="presParOf" srcId="{248EEC14-CC1C-490E-BA59-12EC0692C65F}" destId="{4C67D079-47B7-4B79-8CBD-9357E26E7FD4}" srcOrd="1" destOrd="0" presId="urn:microsoft.com/office/officeart/2005/8/layout/list1"/>
    <dgm:cxn modelId="{9EEFED00-2831-4001-8732-359DE8AE56DB}" type="presParOf" srcId="{D86ED06A-7A1D-4766-81D1-EA1167BCD3C1}" destId="{04BED81A-657A-41E4-9313-4CB77CD86DD2}" srcOrd="9" destOrd="0" presId="urn:microsoft.com/office/officeart/2005/8/layout/list1"/>
    <dgm:cxn modelId="{8BAF0AEC-C024-4D2F-8A7E-813CA0FE3992}" type="presParOf" srcId="{D86ED06A-7A1D-4766-81D1-EA1167BCD3C1}" destId="{5C6A7FE1-6F48-4B17-AA49-D68ABB91F02C}" srcOrd="10" destOrd="0" presId="urn:microsoft.com/office/officeart/2005/8/layout/list1"/>
    <dgm:cxn modelId="{A8A27EF7-1D93-4C82-92C5-1908FD5B0520}" type="presParOf" srcId="{D86ED06A-7A1D-4766-81D1-EA1167BCD3C1}" destId="{27367275-37FD-4A75-8953-552515074001}" srcOrd="11" destOrd="0" presId="urn:microsoft.com/office/officeart/2005/8/layout/list1"/>
    <dgm:cxn modelId="{97130FBB-87ED-4346-BB7E-B2297A0C9A29}" type="presParOf" srcId="{D86ED06A-7A1D-4766-81D1-EA1167BCD3C1}" destId="{213842DA-EF25-4067-B106-EFF2BA480F7F}" srcOrd="12" destOrd="0" presId="urn:microsoft.com/office/officeart/2005/8/layout/list1"/>
    <dgm:cxn modelId="{45947886-0DAD-43D8-A3A7-75E220647025}" type="presParOf" srcId="{213842DA-EF25-4067-B106-EFF2BA480F7F}" destId="{37992706-2BCB-4830-ACC4-82E18AE6F0D6}" srcOrd="0" destOrd="0" presId="urn:microsoft.com/office/officeart/2005/8/layout/list1"/>
    <dgm:cxn modelId="{C9C3DD7E-5111-421C-A332-821BE2EC28F0}" type="presParOf" srcId="{213842DA-EF25-4067-B106-EFF2BA480F7F}" destId="{32AA5656-3928-437E-8C82-BAD57A69B686}" srcOrd="1" destOrd="0" presId="urn:microsoft.com/office/officeart/2005/8/layout/list1"/>
    <dgm:cxn modelId="{C4155F0C-27F8-4601-9DC1-83AB978C6CE3}" type="presParOf" srcId="{D86ED06A-7A1D-4766-81D1-EA1167BCD3C1}" destId="{57E0CAD6-F589-4D9E-86C0-2DADB83584DC}" srcOrd="13" destOrd="0" presId="urn:microsoft.com/office/officeart/2005/8/layout/list1"/>
    <dgm:cxn modelId="{85243350-FAD7-491E-BA3F-D8A2FC232AF7}" type="presParOf" srcId="{D86ED06A-7A1D-4766-81D1-EA1167BCD3C1}" destId="{364C6252-AFBA-4A98-8ECF-18C32D06BD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7A1DD-C85D-4FE7-9732-778E7A1B8439}"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n-US"/>
        </a:p>
      </dgm:t>
    </dgm:pt>
    <dgm:pt modelId="{AD0EBFE4-D242-4369-93BD-4BBD0D061E1B}">
      <dgm:prSet/>
      <dgm:spPr/>
      <dgm:t>
        <a:bodyPr/>
        <a:lstStyle/>
        <a:p>
          <a:r>
            <a:rPr lang="es-ES" dirty="0">
              <a:latin typeface="Calibri" panose="020F0502020204030204" pitchFamily="34" charset="0"/>
              <a:cs typeface="Calibri" panose="020F0502020204030204" pitchFamily="34" charset="0"/>
            </a:rPr>
            <a:t>El objetivo general de estos principios de recuperación es proteger el proceso de recuperación que es único para cada persona.                       </a:t>
          </a:r>
          <a:endParaRPr lang="en-US" dirty="0">
            <a:latin typeface="Calibri" panose="020F0502020204030204" pitchFamily="34" charset="0"/>
            <a:cs typeface="Calibri" panose="020F0502020204030204" pitchFamily="34" charset="0"/>
          </a:endParaRPr>
        </a:p>
      </dgm:t>
    </dgm:pt>
    <dgm:pt modelId="{A94D94FE-B305-46E8-8A64-FD833B7C3B71}" type="parTrans" cxnId="{A90EA4E4-88AA-45A4-AC92-658FE2834E6E}">
      <dgm:prSet/>
      <dgm:spPr/>
      <dgm:t>
        <a:bodyPr/>
        <a:lstStyle/>
        <a:p>
          <a:endParaRPr lang="en-US"/>
        </a:p>
      </dgm:t>
    </dgm:pt>
    <dgm:pt modelId="{B31C3DA5-6E85-4EC6-B05D-BEE3947A3527}" type="sibTrans" cxnId="{A90EA4E4-88AA-45A4-AC92-658FE2834E6E}">
      <dgm:prSet/>
      <dgm:spPr/>
      <dgm:t>
        <a:bodyPr/>
        <a:lstStyle/>
        <a:p>
          <a:endParaRPr lang="en-US"/>
        </a:p>
      </dgm:t>
    </dgm:pt>
    <dgm:pt modelId="{AFEA7568-5B5E-437F-85A8-CFB31598B339}">
      <dgm:prSet/>
      <dgm:spPr/>
      <dgm:t>
        <a:bodyPr/>
        <a:lstStyle/>
        <a:p>
          <a:r>
            <a:rPr lang="es-ES" dirty="0">
              <a:latin typeface="Calibri" panose="020F0502020204030204" pitchFamily="34" charset="0"/>
              <a:cs typeface="Calibri" panose="020F0502020204030204" pitchFamily="34" charset="0"/>
            </a:rPr>
            <a:t>Para muchas personas con afecciones de salud conductual, el concepto de recuperación se trata de mantener el control de su vida y lograr una mejor calidad de vida. </a:t>
          </a:r>
          <a:endParaRPr lang="en-US" dirty="0">
            <a:latin typeface="Calibri" panose="020F0502020204030204" pitchFamily="34" charset="0"/>
            <a:cs typeface="Calibri" panose="020F0502020204030204" pitchFamily="34" charset="0"/>
          </a:endParaRPr>
        </a:p>
      </dgm:t>
    </dgm:pt>
    <dgm:pt modelId="{091F7450-6125-4B8A-A273-63C71916D902}" type="parTrans" cxnId="{259F8833-17BB-4E09-AAD1-BD220BBE82A6}">
      <dgm:prSet/>
      <dgm:spPr/>
      <dgm:t>
        <a:bodyPr/>
        <a:lstStyle/>
        <a:p>
          <a:endParaRPr lang="en-US"/>
        </a:p>
      </dgm:t>
    </dgm:pt>
    <dgm:pt modelId="{503DECA8-5D1D-4200-8D3F-ACAE2CCCC09F}" type="sibTrans" cxnId="{259F8833-17BB-4E09-AAD1-BD220BBE82A6}">
      <dgm:prSet/>
      <dgm:spPr/>
      <dgm:t>
        <a:bodyPr/>
        <a:lstStyle/>
        <a:p>
          <a:endParaRPr lang="en-US"/>
        </a:p>
      </dgm:t>
    </dgm:pt>
    <dgm:pt modelId="{5059C236-3A4A-412F-9138-BAE1D9D02734}">
      <dgm:prSet/>
      <dgm:spPr/>
      <dgm:t>
        <a:bodyPr/>
        <a:lstStyle/>
        <a:p>
          <a:r>
            <a:rPr lang="es-ES" dirty="0">
              <a:latin typeface="Calibri" panose="020F0502020204030204" pitchFamily="34" charset="0"/>
              <a:cs typeface="Calibri" panose="020F0502020204030204" pitchFamily="34" charset="0"/>
            </a:rPr>
            <a:t>La nueva filosofía de recuperación desafía no solo cómo vemos a las personas con estos trastornos, sino también cómo diseñamos y brindamos servicios. 
</a:t>
          </a:r>
          <a:endParaRPr lang="en-US" dirty="0">
            <a:latin typeface="Calibri" panose="020F0502020204030204" pitchFamily="34" charset="0"/>
            <a:cs typeface="Calibri" panose="020F0502020204030204" pitchFamily="34" charset="0"/>
          </a:endParaRPr>
        </a:p>
      </dgm:t>
    </dgm:pt>
    <dgm:pt modelId="{D03D78CB-10E0-4ABA-BB30-CE245A339BD5}" type="parTrans" cxnId="{E55E4A74-791E-4012-85EA-554F0DAD53E1}">
      <dgm:prSet/>
      <dgm:spPr/>
      <dgm:t>
        <a:bodyPr/>
        <a:lstStyle/>
        <a:p>
          <a:endParaRPr lang="en-US"/>
        </a:p>
      </dgm:t>
    </dgm:pt>
    <dgm:pt modelId="{F5888EC5-49F4-4041-A31A-F3D5F818F383}" type="sibTrans" cxnId="{E55E4A74-791E-4012-85EA-554F0DAD53E1}">
      <dgm:prSet/>
      <dgm:spPr/>
      <dgm:t>
        <a:bodyPr/>
        <a:lstStyle/>
        <a:p>
          <a:endParaRPr lang="en-US"/>
        </a:p>
      </dgm:t>
    </dgm:pt>
    <dgm:pt modelId="{EDA1B59B-7211-402A-BD1C-312DED4DA4D3}" type="pres">
      <dgm:prSet presAssocID="{3447A1DD-C85D-4FE7-9732-778E7A1B8439}" presName="linear" presStyleCnt="0">
        <dgm:presLayoutVars>
          <dgm:animLvl val="lvl"/>
          <dgm:resizeHandles val="exact"/>
        </dgm:presLayoutVars>
      </dgm:prSet>
      <dgm:spPr/>
    </dgm:pt>
    <dgm:pt modelId="{89B4D762-B9EB-4B9D-A9E2-F144D5AB12C3}" type="pres">
      <dgm:prSet presAssocID="{AD0EBFE4-D242-4369-93BD-4BBD0D061E1B}" presName="parentText" presStyleLbl="node1" presStyleIdx="0" presStyleCnt="3" custLinFactY="-10355" custLinFactNeighborX="0" custLinFactNeighborY="-100000">
        <dgm:presLayoutVars>
          <dgm:chMax val="0"/>
          <dgm:bulletEnabled val="1"/>
        </dgm:presLayoutVars>
      </dgm:prSet>
      <dgm:spPr/>
    </dgm:pt>
    <dgm:pt modelId="{39C2134C-F828-4E46-A54D-F4C8C10898ED}" type="pres">
      <dgm:prSet presAssocID="{B31C3DA5-6E85-4EC6-B05D-BEE3947A3527}" presName="spacer" presStyleCnt="0"/>
      <dgm:spPr/>
    </dgm:pt>
    <dgm:pt modelId="{E7EDDCD0-1A45-4B54-8E43-AE4D55F39571}" type="pres">
      <dgm:prSet presAssocID="{AFEA7568-5B5E-437F-85A8-CFB31598B339}" presName="parentText" presStyleLbl="node1" presStyleIdx="1" presStyleCnt="3" custLinFactY="-2258" custLinFactNeighborX="0" custLinFactNeighborY="-100000">
        <dgm:presLayoutVars>
          <dgm:chMax val="0"/>
          <dgm:bulletEnabled val="1"/>
        </dgm:presLayoutVars>
      </dgm:prSet>
      <dgm:spPr/>
    </dgm:pt>
    <dgm:pt modelId="{61CD4D98-CEF6-4340-A70D-15E43032E670}" type="pres">
      <dgm:prSet presAssocID="{503DECA8-5D1D-4200-8D3F-ACAE2CCCC09F}" presName="spacer" presStyleCnt="0"/>
      <dgm:spPr/>
    </dgm:pt>
    <dgm:pt modelId="{1178F517-29CF-49D2-8475-42B1D276F017}" type="pres">
      <dgm:prSet presAssocID="{5059C236-3A4A-412F-9138-BAE1D9D02734}" presName="parentText" presStyleLbl="node1" presStyleIdx="2" presStyleCnt="3" custLinFactNeighborY="-42599">
        <dgm:presLayoutVars>
          <dgm:chMax val="0"/>
          <dgm:bulletEnabled val="1"/>
        </dgm:presLayoutVars>
      </dgm:prSet>
      <dgm:spPr/>
    </dgm:pt>
  </dgm:ptLst>
  <dgm:cxnLst>
    <dgm:cxn modelId="{12678607-E299-413F-9392-1011122F06A1}" type="presOf" srcId="{5059C236-3A4A-412F-9138-BAE1D9D02734}" destId="{1178F517-29CF-49D2-8475-42B1D276F017}" srcOrd="0" destOrd="0" presId="urn:microsoft.com/office/officeart/2005/8/layout/vList2"/>
    <dgm:cxn modelId="{259F8833-17BB-4E09-AAD1-BD220BBE82A6}" srcId="{3447A1DD-C85D-4FE7-9732-778E7A1B8439}" destId="{AFEA7568-5B5E-437F-85A8-CFB31598B339}" srcOrd="1" destOrd="0" parTransId="{091F7450-6125-4B8A-A273-63C71916D902}" sibTransId="{503DECA8-5D1D-4200-8D3F-ACAE2CCCC09F}"/>
    <dgm:cxn modelId="{B98A2E36-8CD2-4147-AA30-04887DE005FF}" type="presOf" srcId="{AD0EBFE4-D242-4369-93BD-4BBD0D061E1B}" destId="{89B4D762-B9EB-4B9D-A9E2-F144D5AB12C3}" srcOrd="0" destOrd="0" presId="urn:microsoft.com/office/officeart/2005/8/layout/vList2"/>
    <dgm:cxn modelId="{E55E4A74-791E-4012-85EA-554F0DAD53E1}" srcId="{3447A1DD-C85D-4FE7-9732-778E7A1B8439}" destId="{5059C236-3A4A-412F-9138-BAE1D9D02734}" srcOrd="2" destOrd="0" parTransId="{D03D78CB-10E0-4ABA-BB30-CE245A339BD5}" sibTransId="{F5888EC5-49F4-4041-A31A-F3D5F818F383}"/>
    <dgm:cxn modelId="{1F97DF94-4B86-490D-A8E1-BBFEF1061817}" type="presOf" srcId="{3447A1DD-C85D-4FE7-9732-778E7A1B8439}" destId="{EDA1B59B-7211-402A-BD1C-312DED4DA4D3}" srcOrd="0" destOrd="0" presId="urn:microsoft.com/office/officeart/2005/8/layout/vList2"/>
    <dgm:cxn modelId="{3E49C2C2-59C0-44E7-979E-D695A48EA67F}" type="presOf" srcId="{AFEA7568-5B5E-437F-85A8-CFB31598B339}" destId="{E7EDDCD0-1A45-4B54-8E43-AE4D55F39571}" srcOrd="0" destOrd="0" presId="urn:microsoft.com/office/officeart/2005/8/layout/vList2"/>
    <dgm:cxn modelId="{A90EA4E4-88AA-45A4-AC92-658FE2834E6E}" srcId="{3447A1DD-C85D-4FE7-9732-778E7A1B8439}" destId="{AD0EBFE4-D242-4369-93BD-4BBD0D061E1B}" srcOrd="0" destOrd="0" parTransId="{A94D94FE-B305-46E8-8A64-FD833B7C3B71}" sibTransId="{B31C3DA5-6E85-4EC6-B05D-BEE3947A3527}"/>
    <dgm:cxn modelId="{BCC6113A-10C8-4EC9-910E-9ADFFB708173}" type="presParOf" srcId="{EDA1B59B-7211-402A-BD1C-312DED4DA4D3}" destId="{89B4D762-B9EB-4B9D-A9E2-F144D5AB12C3}" srcOrd="0" destOrd="0" presId="urn:microsoft.com/office/officeart/2005/8/layout/vList2"/>
    <dgm:cxn modelId="{405D5887-0FFD-4C5D-A73F-C149E37F06C8}" type="presParOf" srcId="{EDA1B59B-7211-402A-BD1C-312DED4DA4D3}" destId="{39C2134C-F828-4E46-A54D-F4C8C10898ED}" srcOrd="1" destOrd="0" presId="urn:microsoft.com/office/officeart/2005/8/layout/vList2"/>
    <dgm:cxn modelId="{EFA8E140-81AC-46CF-BF34-66D172515579}" type="presParOf" srcId="{EDA1B59B-7211-402A-BD1C-312DED4DA4D3}" destId="{E7EDDCD0-1A45-4B54-8E43-AE4D55F39571}" srcOrd="2" destOrd="0" presId="urn:microsoft.com/office/officeart/2005/8/layout/vList2"/>
    <dgm:cxn modelId="{BD8C42BF-F423-4A62-A5F8-6508D578ACF9}" type="presParOf" srcId="{EDA1B59B-7211-402A-BD1C-312DED4DA4D3}" destId="{61CD4D98-CEF6-4340-A70D-15E43032E670}" srcOrd="3" destOrd="0" presId="urn:microsoft.com/office/officeart/2005/8/layout/vList2"/>
    <dgm:cxn modelId="{1EE29774-B6F5-44EB-8315-FCB4091FD5E5}" type="presParOf" srcId="{EDA1B59B-7211-402A-BD1C-312DED4DA4D3}" destId="{1178F517-29CF-49D2-8475-42B1D276F0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None/>
          </a:pPr>
          <a:endParaRPr lang="es-E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buNone/>
          </a:pPr>
          <a:r>
            <a:rPr lang="es-E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forma en que se ve a los individuos en recuperación.
</a:t>
          </a:r>
          <a:endParaRPr lang="ru-RU" sz="2000" dirty="0">
            <a:solidFill>
              <a:schemeClr val="bg1"/>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None/>
          </a:pPr>
          <a:endPar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buNone/>
          </a:pPr>
          <a:r>
            <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forma en que los servicios están diseñados para ser integrales y holísticos.
</a:t>
          </a:r>
          <a:endParaRPr lang="ru-RU" sz="2000" dirty="0">
            <a:solidFill>
              <a:schemeClr val="bg1"/>
            </a:solidFill>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buNone/>
          </a:pPr>
          <a:r>
            <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forma en que la prestación de servicios se alinea más estrechamente con el individuo y las necesidades específicas de ese individuo.
</a:t>
          </a:r>
          <a:endParaRPr lang="ru-RU" sz="2000" dirty="0">
            <a:solidFill>
              <a:schemeClr val="bg1"/>
            </a:solidFill>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189" custScaleY="163692" custLinFactNeighborX="38490" custLinFactNeighborY="23069">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5300" custScaleY="172748" custLinFactNeighborX="71292" custLinFactNeighborY="4085">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7865863E-1BC2-47AE-BBFB-F40F27A905AE}" srcId="{592373DC-11B1-4708-92E2-E1B8EB8D76D8}" destId="{5A259F57-B5C4-40C5-939D-A7C21B16FB47}" srcOrd="2" destOrd="0" parTransId="{E359194E-724D-4C60-BA35-9B441D11C55E}" sibTransId="{57311651-50BE-4613-AB4F-1C634C257620}"/>
    <dgm:cxn modelId="{625AA23F-DBF4-4D2B-903D-22A89723EEED}" type="presOf" srcId="{592373DC-11B1-4708-92E2-E1B8EB8D76D8}" destId="{88A033FC-90E8-450A-9660-7C56FE44CF4B}" srcOrd="0" destOrd="0" presId="urn:microsoft.com/office/officeart/2005/8/layout/list1"/>
    <dgm:cxn modelId="{07D1F65C-7C41-4EB6-A133-CA7F29791640}" srcId="{592373DC-11B1-4708-92E2-E1B8EB8D76D8}" destId="{4786322A-3DB1-4B13-A039-9C2B4BD33902}" srcOrd="1" destOrd="0" parTransId="{4F3F2426-EA56-4F79-A02F-DE7A210D680D}" sibTransId="{7D0A801E-90E9-4D73-A31E-D58F04D3BBF2}"/>
    <dgm:cxn modelId="{87320787-FF34-4B70-A17A-F897C46501CA}" type="presOf" srcId="{5A259F57-B5C4-40C5-939D-A7C21B16FB47}" destId="{80F1F3E3-8580-4F0D-9C12-7910907CADF1}" srcOrd="0" destOrd="0" presId="urn:microsoft.com/office/officeart/2005/8/layout/list1"/>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EE88FBC6-3422-4879-9EF5-FC8802FCED5E}" type="presOf" srcId="{4786322A-3DB1-4B13-A039-9C2B4BD33902}" destId="{5BD5B296-A642-4DF8-B899-35ED169DA216}" srcOrd="1"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1E90A8F7-4B0C-45FE-B2AA-F392EBD01257}" type="presOf" srcId="{5A259F57-B5C4-40C5-939D-A7C21B16FB47}" destId="{1AA0D2EF-743C-441B-B933-8CC3FD133511}" srcOrd="1" destOrd="0" presId="urn:microsoft.com/office/officeart/2005/8/layout/list1"/>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84B370E6-03E7-432E-8DE8-6F3402B19900}" type="presParOf" srcId="{88A033FC-90E8-450A-9660-7C56FE44CF4B}" destId="{D554373D-02BB-456A-B513-6FD44C272B5C}" srcOrd="4"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5" destOrd="0" presId="urn:microsoft.com/office/officeart/2005/8/layout/list1"/>
    <dgm:cxn modelId="{FB153B08-A79B-48D9-B3F5-C99BA326486E}" type="presParOf" srcId="{88A033FC-90E8-450A-9660-7C56FE44CF4B}" destId="{92C0B756-05A6-4040-AC91-4730345F5191}" srcOrd="6" destOrd="0" presId="urn:microsoft.com/office/officeart/2005/8/layout/list1"/>
    <dgm:cxn modelId="{9AFDA481-FE2A-491B-8E0D-532160039AFB}" type="presParOf" srcId="{88A033FC-90E8-450A-9660-7C56FE44CF4B}" destId="{E512E97A-AB64-43A4-955A-9C6EF5B21111}" srcOrd="7" destOrd="0" presId="urn:microsoft.com/office/officeart/2005/8/layout/list1"/>
    <dgm:cxn modelId="{5BF94848-D0F1-4175-9643-34A371B25822}" type="presParOf" srcId="{88A033FC-90E8-450A-9660-7C56FE44CF4B}" destId="{6F48969B-7A0D-4352-95BB-E4D44F1FDA7D}" srcOrd="8"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9" destOrd="0" presId="urn:microsoft.com/office/officeart/2005/8/layout/list1"/>
    <dgm:cxn modelId="{D5CEED3A-ACD0-46FC-97A3-C950938E566F}"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C4EB5F-8AF5-4718-B33E-C51C4989FD51}"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A32282E7-412B-411D-9E30-EA3AC25117F9}">
      <dgm:prSet custT="1"/>
      <dgm:spPr/>
      <dgm:t>
        <a:bodyPr/>
        <a:lstStyle/>
        <a:p>
          <a:pPr algn="l"/>
          <a:r>
            <a:rPr lang="es-ES" sz="1800" b="1" i="1" dirty="0">
              <a:latin typeface="Calibri" panose="020F0502020204030204" pitchFamily="34" charset="0"/>
              <a:cs typeface="Calibri" panose="020F0502020204030204" pitchFamily="34" charset="0"/>
            </a:rPr>
            <a:t>La gestión de la recuperación </a:t>
          </a:r>
          <a:r>
            <a:rPr lang="es-ES" sz="1800" b="0" i="0" dirty="0">
              <a:latin typeface="Calibri" panose="020F0502020204030204" pitchFamily="34" charset="0"/>
              <a:cs typeface="Calibri" panose="020F0502020204030204" pitchFamily="34" charset="0"/>
            </a:rPr>
            <a:t>es un enfoque que incluye una variedad de actividades que promueven y fortalecen los recursos internos y externos para ayudar a las personas a asegurar los servicios que necesitan para estabilizar las condiciones de salud conductual y mantener niveles saludables de funcionamiento.</a:t>
          </a:r>
          <a:endParaRPr lang="en-US" sz="1800" dirty="0">
            <a:latin typeface="Calibri" panose="020F0502020204030204" pitchFamily="34" charset="0"/>
            <a:cs typeface="Calibri" panose="020F0502020204030204" pitchFamily="34" charset="0"/>
          </a:endParaRPr>
        </a:p>
      </dgm:t>
    </dgm:pt>
    <dgm:pt modelId="{30FD9C8C-656E-4800-B1A2-882CB5CDBD8E}" type="parTrans" cxnId="{E0B578F9-F202-4162-8FDE-012A379746D3}">
      <dgm:prSet/>
      <dgm:spPr/>
      <dgm:t>
        <a:bodyPr/>
        <a:lstStyle/>
        <a:p>
          <a:endParaRPr lang="en-US"/>
        </a:p>
      </dgm:t>
    </dgm:pt>
    <dgm:pt modelId="{F51F3896-460C-455C-8026-46DD73C367DB}" type="sibTrans" cxnId="{E0B578F9-F202-4162-8FDE-012A379746D3}">
      <dgm:prSet/>
      <dgm:spPr/>
      <dgm:t>
        <a:bodyPr/>
        <a:lstStyle/>
        <a:p>
          <a:endParaRPr lang="en-US"/>
        </a:p>
      </dgm:t>
    </dgm:pt>
    <dgm:pt modelId="{AF1D06EA-4458-481D-8BD3-09D364005FE1}">
      <dgm:prSet custT="1"/>
      <dgm:spPr/>
      <dgm:t>
        <a:bodyPr/>
        <a:lstStyle/>
        <a:p>
          <a:pPr algn="l"/>
          <a:r>
            <a:rPr lang="en-US" sz="1800" b="1" i="1" dirty="0" err="1">
              <a:latin typeface="Calibri" panose="020F0502020204030204" pitchFamily="34" charset="0"/>
              <a:cs typeface="Calibri" panose="020F0502020204030204" pitchFamily="34" charset="0"/>
            </a:rPr>
            <a:t>Administración</a:t>
          </a:r>
          <a:r>
            <a:rPr lang="en-US" sz="1800" b="1" i="1" dirty="0">
              <a:latin typeface="Calibri" panose="020F0502020204030204" pitchFamily="34" charset="0"/>
              <a:cs typeface="Calibri" panose="020F0502020204030204" pitchFamily="34" charset="0"/>
            </a:rPr>
            <a:t> de </a:t>
          </a:r>
          <a:r>
            <a:rPr lang="en-US" sz="1800" b="1" i="1" dirty="0" err="1">
              <a:latin typeface="Calibri" panose="020F0502020204030204" pitchFamily="34" charset="0"/>
              <a:cs typeface="Calibri" panose="020F0502020204030204" pitchFamily="34" charset="0"/>
            </a:rPr>
            <a:t>recuperación</a:t>
          </a:r>
          <a:r>
            <a:rPr lang="en-US" sz="1800" b="1" i="1" dirty="0">
              <a:latin typeface="Calibri" panose="020F0502020204030204" pitchFamily="34" charset="0"/>
              <a:cs typeface="Calibri" panose="020F0502020204030204" pitchFamily="34" charset="0"/>
            </a:rPr>
            <a:t> </a:t>
          </a:r>
          <a:r>
            <a:rPr lang="es-ES" sz="1800" dirty="0">
              <a:latin typeface="Calibri" panose="020F0502020204030204" pitchFamily="34" charset="0"/>
              <a:cs typeface="Calibri" panose="020F0502020204030204" pitchFamily="34" charset="0"/>
            </a:rPr>
            <a:t>se basa en la creencia de que la recuperación rara vez se logra a partir de un solo episodio de intervención o tratamiento, y que los profesionales, así como las personas en recuperación, las familias y los responsables de la formulación de políticas, no deben sentirse decepcionados o desanimados por el hecho de que puede no haber soluciones rápidas.</a:t>
          </a:r>
          <a:endParaRPr lang="en-US" sz="1800" dirty="0">
            <a:latin typeface="Calibri" panose="020F0502020204030204" pitchFamily="34" charset="0"/>
            <a:cs typeface="Calibri" panose="020F0502020204030204" pitchFamily="34" charset="0"/>
          </a:endParaRPr>
        </a:p>
      </dgm:t>
    </dgm:pt>
    <dgm:pt modelId="{8A1B695E-5F87-4866-86D1-2ACAAC185444}" type="parTrans" cxnId="{29FAFC29-F40A-4F9C-A1E2-9E3983506B74}">
      <dgm:prSet/>
      <dgm:spPr/>
      <dgm:t>
        <a:bodyPr/>
        <a:lstStyle/>
        <a:p>
          <a:endParaRPr lang="en-US"/>
        </a:p>
      </dgm:t>
    </dgm:pt>
    <dgm:pt modelId="{ACC9D3A2-2839-467C-A2AC-861FD01DB720}" type="sibTrans" cxnId="{29FAFC29-F40A-4F9C-A1E2-9E3983506B74}">
      <dgm:prSet/>
      <dgm:spPr/>
      <dgm:t>
        <a:bodyPr/>
        <a:lstStyle/>
        <a:p>
          <a:endParaRPr lang="en-US"/>
        </a:p>
      </dgm:t>
    </dgm:pt>
    <dgm:pt modelId="{EC397315-2472-4F73-BE55-4D6B2387919D}" type="pres">
      <dgm:prSet presAssocID="{81C4EB5F-8AF5-4718-B33E-C51C4989FD51}" presName="hierChild1" presStyleCnt="0">
        <dgm:presLayoutVars>
          <dgm:chPref val="1"/>
          <dgm:dir/>
          <dgm:animOne val="branch"/>
          <dgm:animLvl val="lvl"/>
          <dgm:resizeHandles/>
        </dgm:presLayoutVars>
      </dgm:prSet>
      <dgm:spPr/>
    </dgm:pt>
    <dgm:pt modelId="{8B7603C1-5FF2-4E7B-BC6C-955E301501F2}" type="pres">
      <dgm:prSet presAssocID="{A32282E7-412B-411D-9E30-EA3AC25117F9}" presName="hierRoot1" presStyleCnt="0"/>
      <dgm:spPr/>
    </dgm:pt>
    <dgm:pt modelId="{6EB35A34-52AF-4CC2-8313-2BA64F28E75E}" type="pres">
      <dgm:prSet presAssocID="{A32282E7-412B-411D-9E30-EA3AC25117F9}" presName="composite" presStyleCnt="0"/>
      <dgm:spPr/>
    </dgm:pt>
    <dgm:pt modelId="{ED3F126C-4035-4832-9202-A045C75447C7}" type="pres">
      <dgm:prSet presAssocID="{A32282E7-412B-411D-9E30-EA3AC25117F9}" presName="background" presStyleLbl="node0" presStyleIdx="0" presStyleCnt="2"/>
      <dgm:spPr/>
    </dgm:pt>
    <dgm:pt modelId="{0BC66E1E-6D50-4EB7-90EB-7FB87B82D7A7}" type="pres">
      <dgm:prSet presAssocID="{A32282E7-412B-411D-9E30-EA3AC25117F9}" presName="text" presStyleLbl="fgAcc0" presStyleIdx="0" presStyleCnt="2" custScaleY="103539">
        <dgm:presLayoutVars>
          <dgm:chPref val="3"/>
        </dgm:presLayoutVars>
      </dgm:prSet>
      <dgm:spPr/>
    </dgm:pt>
    <dgm:pt modelId="{0BC7BCDC-CDFC-4D96-ACB6-52797F9CEB30}" type="pres">
      <dgm:prSet presAssocID="{A32282E7-412B-411D-9E30-EA3AC25117F9}" presName="hierChild2" presStyleCnt="0"/>
      <dgm:spPr/>
    </dgm:pt>
    <dgm:pt modelId="{095061E9-ED28-4190-B728-FB04526472A5}" type="pres">
      <dgm:prSet presAssocID="{AF1D06EA-4458-481D-8BD3-09D364005FE1}" presName="hierRoot1" presStyleCnt="0"/>
      <dgm:spPr/>
    </dgm:pt>
    <dgm:pt modelId="{4B03019C-9E3A-4532-B499-2022606CAB54}" type="pres">
      <dgm:prSet presAssocID="{AF1D06EA-4458-481D-8BD3-09D364005FE1}" presName="composite" presStyleCnt="0"/>
      <dgm:spPr/>
    </dgm:pt>
    <dgm:pt modelId="{6ACFDC47-7B78-47D2-AAF6-24F87B70A241}" type="pres">
      <dgm:prSet presAssocID="{AF1D06EA-4458-481D-8BD3-09D364005FE1}" presName="background" presStyleLbl="node0" presStyleIdx="1" presStyleCnt="2"/>
      <dgm:spPr/>
    </dgm:pt>
    <dgm:pt modelId="{60CC06EF-C3ED-40E4-9BDD-1AE50665A4B0}" type="pres">
      <dgm:prSet presAssocID="{AF1D06EA-4458-481D-8BD3-09D364005FE1}" presName="text" presStyleLbl="fgAcc0" presStyleIdx="1" presStyleCnt="2">
        <dgm:presLayoutVars>
          <dgm:chPref val="3"/>
        </dgm:presLayoutVars>
      </dgm:prSet>
      <dgm:spPr/>
    </dgm:pt>
    <dgm:pt modelId="{C19EFA4E-05F6-4789-8048-4D7B4A9EAAC4}" type="pres">
      <dgm:prSet presAssocID="{AF1D06EA-4458-481D-8BD3-09D364005FE1}" presName="hierChild2" presStyleCnt="0"/>
      <dgm:spPr/>
    </dgm:pt>
  </dgm:ptLst>
  <dgm:cxnLst>
    <dgm:cxn modelId="{10F48622-40E2-47DB-AB7E-C4931B038730}" type="presOf" srcId="{AF1D06EA-4458-481D-8BD3-09D364005FE1}" destId="{60CC06EF-C3ED-40E4-9BDD-1AE50665A4B0}" srcOrd="0" destOrd="0" presId="urn:microsoft.com/office/officeart/2005/8/layout/hierarchy1"/>
    <dgm:cxn modelId="{29FAFC29-F40A-4F9C-A1E2-9E3983506B74}" srcId="{81C4EB5F-8AF5-4718-B33E-C51C4989FD51}" destId="{AF1D06EA-4458-481D-8BD3-09D364005FE1}" srcOrd="1" destOrd="0" parTransId="{8A1B695E-5F87-4866-86D1-2ACAAC185444}" sibTransId="{ACC9D3A2-2839-467C-A2AC-861FD01DB720}"/>
    <dgm:cxn modelId="{17B80989-FB37-4311-AA9D-8D3D9240542C}" type="presOf" srcId="{81C4EB5F-8AF5-4718-B33E-C51C4989FD51}" destId="{EC397315-2472-4F73-BE55-4D6B2387919D}" srcOrd="0" destOrd="0" presId="urn:microsoft.com/office/officeart/2005/8/layout/hierarchy1"/>
    <dgm:cxn modelId="{04F23D96-D556-4C6C-B7E3-1576FCC9262D}" type="presOf" srcId="{A32282E7-412B-411D-9E30-EA3AC25117F9}" destId="{0BC66E1E-6D50-4EB7-90EB-7FB87B82D7A7}" srcOrd="0" destOrd="0" presId="urn:microsoft.com/office/officeart/2005/8/layout/hierarchy1"/>
    <dgm:cxn modelId="{E0B578F9-F202-4162-8FDE-012A379746D3}" srcId="{81C4EB5F-8AF5-4718-B33E-C51C4989FD51}" destId="{A32282E7-412B-411D-9E30-EA3AC25117F9}" srcOrd="0" destOrd="0" parTransId="{30FD9C8C-656E-4800-B1A2-882CB5CDBD8E}" sibTransId="{F51F3896-460C-455C-8026-46DD73C367DB}"/>
    <dgm:cxn modelId="{1F5ADB8C-E261-4E7C-8C54-FAA9A8AB97C3}" type="presParOf" srcId="{EC397315-2472-4F73-BE55-4D6B2387919D}" destId="{8B7603C1-5FF2-4E7B-BC6C-955E301501F2}" srcOrd="0" destOrd="0" presId="urn:microsoft.com/office/officeart/2005/8/layout/hierarchy1"/>
    <dgm:cxn modelId="{FF8FA1AD-5E79-44D3-9EDC-C62EB902BDE2}" type="presParOf" srcId="{8B7603C1-5FF2-4E7B-BC6C-955E301501F2}" destId="{6EB35A34-52AF-4CC2-8313-2BA64F28E75E}" srcOrd="0" destOrd="0" presId="urn:microsoft.com/office/officeart/2005/8/layout/hierarchy1"/>
    <dgm:cxn modelId="{0AF54E0E-4476-4C9E-A8D2-2C15872700B5}" type="presParOf" srcId="{6EB35A34-52AF-4CC2-8313-2BA64F28E75E}" destId="{ED3F126C-4035-4832-9202-A045C75447C7}" srcOrd="0" destOrd="0" presId="urn:microsoft.com/office/officeart/2005/8/layout/hierarchy1"/>
    <dgm:cxn modelId="{65538EA3-CD94-4284-8D6E-67963D72A8BC}" type="presParOf" srcId="{6EB35A34-52AF-4CC2-8313-2BA64F28E75E}" destId="{0BC66E1E-6D50-4EB7-90EB-7FB87B82D7A7}" srcOrd="1" destOrd="0" presId="urn:microsoft.com/office/officeart/2005/8/layout/hierarchy1"/>
    <dgm:cxn modelId="{631788EA-9D94-4E8F-B373-CA3236B1E89A}" type="presParOf" srcId="{8B7603C1-5FF2-4E7B-BC6C-955E301501F2}" destId="{0BC7BCDC-CDFC-4D96-ACB6-52797F9CEB30}" srcOrd="1" destOrd="0" presId="urn:microsoft.com/office/officeart/2005/8/layout/hierarchy1"/>
    <dgm:cxn modelId="{7E2D097E-6E90-474A-AC91-ECF2D6966106}" type="presParOf" srcId="{EC397315-2472-4F73-BE55-4D6B2387919D}" destId="{095061E9-ED28-4190-B728-FB04526472A5}" srcOrd="1" destOrd="0" presId="urn:microsoft.com/office/officeart/2005/8/layout/hierarchy1"/>
    <dgm:cxn modelId="{FBC2A8A5-A8CE-4534-9CD3-F8657C4E8E15}" type="presParOf" srcId="{095061E9-ED28-4190-B728-FB04526472A5}" destId="{4B03019C-9E3A-4532-B499-2022606CAB54}" srcOrd="0" destOrd="0" presId="urn:microsoft.com/office/officeart/2005/8/layout/hierarchy1"/>
    <dgm:cxn modelId="{E7B13CBC-A046-4C67-AB1E-119881B23CBF}" type="presParOf" srcId="{4B03019C-9E3A-4532-B499-2022606CAB54}" destId="{6ACFDC47-7B78-47D2-AAF6-24F87B70A241}" srcOrd="0" destOrd="0" presId="urn:microsoft.com/office/officeart/2005/8/layout/hierarchy1"/>
    <dgm:cxn modelId="{6EF634EF-F2EC-400F-85C0-870DF5EBA56A}" type="presParOf" srcId="{4B03019C-9E3A-4532-B499-2022606CAB54}" destId="{60CC06EF-C3ED-40E4-9BDD-1AE50665A4B0}" srcOrd="1" destOrd="0" presId="urn:microsoft.com/office/officeart/2005/8/layout/hierarchy1"/>
    <dgm:cxn modelId="{BB3CBFF7-80B1-4589-9C24-FB6AA3EB8007}" type="presParOf" srcId="{095061E9-ED28-4190-B728-FB04526472A5}" destId="{C19EFA4E-05F6-4789-8048-4D7B4A9EAA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s-ES" dirty="0"/>
            <a:t>Principios orientados a la recuperación (CONNECT)</a:t>
          </a:r>
          <a:endParaRPr lang="en-US" dirty="0"/>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err="1"/>
            <a:t>Prácticas</a:t>
          </a:r>
          <a:r>
            <a:rPr lang="en-US" dirty="0"/>
            <a:t>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custRadScaleRad="91925" custRadScaleInc="-4243">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s-ES" dirty="0"/>
            <a:t>Principios orientados a la recuperación (CONNECT)</a:t>
          </a:r>
          <a:endParaRPr lang="en-US" dirty="0"/>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err="1"/>
            <a:t>Prácticas</a:t>
          </a:r>
          <a:r>
            <a:rPr lang="en-US" dirty="0"/>
            <a:t>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4938" y="3170677"/>
          <a:ext cx="2324469" cy="897245"/>
        </a:xfrm>
        <a:prstGeom prst="chevron">
          <a:avLst>
            <a:gd name="adj" fmla="val 4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1B62A5A-567B-4E80-84B0-E42206D940C4}">
      <dsp:nvSpPr>
        <dsp:cNvPr id="0" name=""/>
        <dsp:cNvSpPr/>
      </dsp:nvSpPr>
      <dsp:spPr>
        <a:xfrm>
          <a:off x="62479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1">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1. </a:t>
          </a:r>
          <a:r>
            <a:rPr lang="es-ES" sz="1500" kern="1200" dirty="0"/>
            <a:t>Recuperación y Administración de La Recuperación</a:t>
          </a:r>
          <a:endParaRPr lang="en-US" sz="1500" kern="1200" dirty="0"/>
        </a:p>
      </dsp:txBody>
      <dsp:txXfrm>
        <a:off x="651076" y="3421268"/>
        <a:ext cx="1910327" cy="844687"/>
      </dsp:txXfrm>
    </dsp:sp>
    <dsp:sp modelId="{AE6936F1-4115-4E2F-A5BE-B1F6FEC61CB0}">
      <dsp:nvSpPr>
        <dsp:cNvPr id="0" name=""/>
        <dsp:cNvSpPr/>
      </dsp:nvSpPr>
      <dsp:spPr>
        <a:xfrm>
          <a:off x="2659999" y="3170677"/>
          <a:ext cx="2324469" cy="897245"/>
        </a:xfrm>
        <a:prstGeom prst="chevron">
          <a:avLst>
            <a:gd name="adj" fmla="val 40000"/>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22DD040-1B57-4605-AD64-824693907EF4}">
      <dsp:nvSpPr>
        <dsp:cNvPr id="0" name=""/>
        <dsp:cNvSpPr/>
      </dsp:nvSpPr>
      <dsp:spPr>
        <a:xfrm>
          <a:off x="327985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5"/>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Compromiso</a:t>
          </a:r>
        </a:p>
      </dsp:txBody>
      <dsp:txXfrm>
        <a:off x="3306136" y="3421268"/>
        <a:ext cx="1910327" cy="844687"/>
      </dsp:txXfrm>
    </dsp:sp>
    <dsp:sp modelId="{F7FB79C5-7AF0-41B3-AB7A-651DD635B32C}">
      <dsp:nvSpPr>
        <dsp:cNvPr id="0" name=""/>
        <dsp:cNvSpPr/>
      </dsp:nvSpPr>
      <dsp:spPr>
        <a:xfrm>
          <a:off x="5315059" y="3170677"/>
          <a:ext cx="2324469" cy="897245"/>
        </a:xfrm>
        <a:prstGeom prst="chevron">
          <a:avLst>
            <a:gd name="adj" fmla="val 40000"/>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766EABD-BF31-49EB-A258-AD6FABD5CFBB}">
      <dsp:nvSpPr>
        <dsp:cNvPr id="0" name=""/>
        <dsp:cNvSpPr/>
      </dsp:nvSpPr>
      <dsp:spPr>
        <a:xfrm>
          <a:off x="5934918"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6">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es-ES" sz="1400" kern="1200" dirty="0"/>
            <a:t>Afirmando la autonomía y la autodeterminación</a:t>
          </a:r>
          <a:endParaRPr lang="en-US" sz="1400" kern="1200" dirty="0"/>
        </a:p>
      </dsp:txBody>
      <dsp:txXfrm>
        <a:off x="5961197" y="3421268"/>
        <a:ext cx="1910327" cy="844687"/>
      </dsp:txXfrm>
    </dsp:sp>
    <dsp:sp modelId="{745072BC-889E-4B10-A955-5B1BA1B8B871}">
      <dsp:nvSpPr>
        <dsp:cNvPr id="0" name=""/>
        <dsp:cNvSpPr/>
      </dsp:nvSpPr>
      <dsp:spPr>
        <a:xfrm>
          <a:off x="7970120" y="3170677"/>
          <a:ext cx="2324469" cy="897245"/>
        </a:xfrm>
        <a:prstGeom prst="chevron">
          <a:avLst>
            <a:gd name="adj" fmla="val 40000"/>
          </a:avLst>
        </a:prstGeom>
        <a:solidFill>
          <a:schemeClr val="accent3">
            <a:hueOff val="-2136584"/>
            <a:satOff val="-100000"/>
            <a:lumOff val="31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5624F7-3758-400B-A203-BC266D457792}">
      <dsp:nvSpPr>
        <dsp:cNvPr id="0" name=""/>
        <dsp:cNvSpPr/>
      </dsp:nvSpPr>
      <dsp:spPr>
        <a:xfrm>
          <a:off x="8589979"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2136584"/>
              <a:satOff val="-100000"/>
              <a:lumOff val="313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a:t>
          </a:r>
          <a:r>
            <a:rPr lang="es-ES" sz="1400" kern="1200" dirty="0"/>
            <a:t>Poner a la persona en primer lugar y respetar la diversidad de necesidades</a:t>
          </a:r>
          <a:endParaRPr lang="en-US" sz="1400" kern="1200" dirty="0"/>
        </a:p>
      </dsp:txBody>
      <dsp:txXfrm>
        <a:off x="8616258" y="3421268"/>
        <a:ext cx="1910327" cy="84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956" y="2017222"/>
          <a:ext cx="2402190" cy="927245"/>
        </a:xfrm>
        <a:prstGeom prst="chevron">
          <a:avLst>
            <a:gd name="adj" fmla="val 4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21B62A5A-567B-4E80-84B0-E42206D940C4}">
      <dsp:nvSpPr>
        <dsp:cNvPr id="0" name=""/>
        <dsp:cNvSpPr/>
      </dsp:nvSpPr>
      <dsp:spPr>
        <a:xfrm>
          <a:off x="641540"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5. </a:t>
          </a:r>
          <a:r>
            <a:rPr lang="es-ES" sz="1400" kern="1200" dirty="0"/>
            <a:t>Arreglo de servicios integral y holístico</a:t>
          </a:r>
          <a:endParaRPr lang="en-US" sz="1400" kern="1200" dirty="0"/>
        </a:p>
      </dsp:txBody>
      <dsp:txXfrm>
        <a:off x="668698" y="2276191"/>
        <a:ext cx="1974200" cy="872929"/>
      </dsp:txXfrm>
    </dsp:sp>
    <dsp:sp modelId="{AE6936F1-4115-4E2F-A5BE-B1F6FEC61CB0}">
      <dsp:nvSpPr>
        <dsp:cNvPr id="0" name=""/>
        <dsp:cNvSpPr/>
      </dsp:nvSpPr>
      <dsp:spPr>
        <a:xfrm>
          <a:off x="2744791" y="2017222"/>
          <a:ext cx="2402190" cy="927245"/>
        </a:xfrm>
        <a:prstGeom prst="chevron">
          <a:avLst>
            <a:gd name="adj" fmla="val 40000"/>
          </a:avLst>
        </a:prstGeom>
        <a:gradFill rotWithShape="0">
          <a:gsLst>
            <a:gs pos="0">
              <a:schemeClr val="accent2">
                <a:hueOff val="-1842327"/>
                <a:satOff val="28829"/>
                <a:lumOff val="2353"/>
                <a:alphaOff val="0"/>
                <a:tint val="98000"/>
                <a:lumMod val="110000"/>
              </a:schemeClr>
            </a:gs>
            <a:gs pos="84000">
              <a:schemeClr val="accent2">
                <a:hueOff val="-1842327"/>
                <a:satOff val="28829"/>
                <a:lumOff val="2353"/>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022DD040-1B57-4605-AD64-824693907EF4}">
      <dsp:nvSpPr>
        <dsp:cNvPr id="0" name=""/>
        <dsp:cNvSpPr/>
      </dsp:nvSpPr>
      <dsp:spPr>
        <a:xfrm>
          <a:off x="3385375"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lumMod val="40000"/>
              <a:lumOff val="6000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6. </a:t>
          </a:r>
          <a:r>
            <a:rPr lang="es-ES" sz="1400" kern="1200" dirty="0"/>
            <a:t>Enfoque en las fortalezas y la responsabilidad personal</a:t>
          </a:r>
          <a:endParaRPr lang="en-US" sz="1400" kern="1200" dirty="0"/>
        </a:p>
      </dsp:txBody>
      <dsp:txXfrm>
        <a:off x="3412533" y="2276191"/>
        <a:ext cx="1974200" cy="872929"/>
      </dsp:txXfrm>
    </dsp:sp>
    <dsp:sp modelId="{F7FB79C5-7AF0-41B3-AB7A-651DD635B32C}">
      <dsp:nvSpPr>
        <dsp:cNvPr id="0" name=""/>
        <dsp:cNvSpPr/>
      </dsp:nvSpPr>
      <dsp:spPr>
        <a:xfrm>
          <a:off x="5488627" y="2017222"/>
          <a:ext cx="2402190" cy="927245"/>
        </a:xfrm>
        <a:prstGeom prst="chevron">
          <a:avLst>
            <a:gd name="adj" fmla="val 40000"/>
          </a:avLst>
        </a:prstGeom>
        <a:gradFill rotWithShape="0">
          <a:gsLst>
            <a:gs pos="0">
              <a:schemeClr val="accent2">
                <a:hueOff val="-3684654"/>
                <a:satOff val="57658"/>
                <a:lumOff val="4706"/>
                <a:alphaOff val="0"/>
                <a:tint val="98000"/>
                <a:lumMod val="110000"/>
              </a:schemeClr>
            </a:gs>
            <a:gs pos="84000">
              <a:schemeClr val="accent2">
                <a:hueOff val="-3684654"/>
                <a:satOff val="57658"/>
                <a:lumOff val="4706"/>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7766EABD-BF31-49EB-A258-AD6FABD5CFBB}">
      <dsp:nvSpPr>
        <dsp:cNvPr id="0" name=""/>
        <dsp:cNvSpPr/>
      </dsp:nvSpPr>
      <dsp:spPr>
        <a:xfrm>
          <a:off x="6129211"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3684654"/>
              <a:satOff val="57658"/>
              <a:lumOff val="4706"/>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7. </a:t>
          </a:r>
          <a:r>
            <a:rPr lang="es-ES" sz="1400" kern="1200" dirty="0"/>
            <a:t>Apoyo a la inclusión social y la defensa</a:t>
          </a:r>
          <a:endParaRPr lang="en-US" sz="1400" kern="1200" dirty="0"/>
        </a:p>
      </dsp:txBody>
      <dsp:txXfrm>
        <a:off x="6156369" y="2276191"/>
        <a:ext cx="1974200" cy="8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67434"/>
          <a:ext cx="2747992"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s-ES" sz="1300" b="1" kern="1200" dirty="0">
              <a:latin typeface="Calibri" panose="020F0502020204030204" pitchFamily="34" charset="0"/>
              <a:cs typeface="Calibri" panose="020F0502020204030204" pitchFamily="34" charset="0"/>
            </a:rPr>
            <a:t>Revisar los movimientos nacionales y estatales para establecer una orientación a la recuperación para las personas con condiciones de salud mental y uso de sustancias</a:t>
          </a:r>
          <a:endParaRPr lang="en-US" sz="1300" kern="1200" dirty="0">
            <a:solidFill>
              <a:schemeClr val="accent1">
                <a:lumMod val="75000"/>
              </a:schemeClr>
            </a:solidFill>
            <a:latin typeface="Calibri" panose="020F0502020204030204" pitchFamily="34" charset="0"/>
            <a:cs typeface="Calibri" panose="020F0502020204030204" pitchFamily="34" charset="0"/>
          </a:endParaRPr>
        </a:p>
      </dsp:txBody>
      <dsp:txXfrm>
        <a:off x="0" y="1544148"/>
        <a:ext cx="2747992" cy="2173758"/>
      </dsp:txXfrm>
    </dsp:sp>
    <dsp:sp modelId="{94E9EF1A-1D07-4210-9402-6C559E90358A}">
      <dsp:nvSpPr>
        <dsp:cNvPr id="0" name=""/>
        <dsp:cNvSpPr/>
      </dsp:nvSpPr>
      <dsp:spPr>
        <a:xfrm>
          <a:off x="830799"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30799" y="531430"/>
        <a:ext cx="1086879" cy="1086879"/>
      </dsp:txXfrm>
    </dsp:sp>
    <dsp:sp modelId="{B9E74D06-8974-46A7-BDE8-CAC0846523DB}">
      <dsp:nvSpPr>
        <dsp:cNvPr id="0" name=""/>
        <dsp:cNvSpPr/>
      </dsp:nvSpPr>
      <dsp:spPr>
        <a:xfrm>
          <a:off x="80335"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3007016"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s-ES" sz="1700" b="1" kern="1200" dirty="0">
              <a:latin typeface="Calibri" panose="020F0502020204030204" pitchFamily="34" charset="0"/>
              <a:cs typeface="Calibri" panose="020F0502020204030204" pitchFamily="34" charset="0"/>
            </a:rPr>
            <a:t>Definir la recuperación y explorar los principios de recuperación
</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3007016" y="1545850"/>
        <a:ext cx="2587807" cy="2173758"/>
      </dsp:txXfrm>
    </dsp:sp>
    <dsp:sp modelId="{64DEC11D-BC31-4708-AD6D-FCD869F29A77}">
      <dsp:nvSpPr>
        <dsp:cNvPr id="0" name=""/>
        <dsp:cNvSpPr/>
      </dsp:nvSpPr>
      <dsp:spPr>
        <a:xfrm>
          <a:off x="3757480"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57480" y="531430"/>
        <a:ext cx="1086879" cy="1086879"/>
      </dsp:txXfrm>
    </dsp:sp>
    <dsp:sp modelId="{E2B2538A-D96F-4DCA-8CF3-F0FB434F3801}">
      <dsp:nvSpPr>
        <dsp:cNvPr id="0" name=""/>
        <dsp:cNvSpPr/>
      </dsp:nvSpPr>
      <dsp:spPr>
        <a:xfrm>
          <a:off x="3007016"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853604"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3</a:t>
          </a:r>
        </a:p>
        <a:p>
          <a:pPr marL="0" lvl="0" indent="0" algn="l" defTabSz="844550">
            <a:lnSpc>
              <a:spcPct val="90000"/>
            </a:lnSpc>
            <a:spcBef>
              <a:spcPct val="0"/>
            </a:spcBef>
            <a:spcAft>
              <a:spcPct val="35000"/>
            </a:spcAft>
            <a:buNone/>
          </a:pPr>
          <a:r>
            <a:rPr lang="es-ES" sz="1400" b="1" kern="1200" dirty="0">
              <a:latin typeface="Calibri" panose="020F0502020204030204" pitchFamily="34" charset="0"/>
              <a:cs typeface="Calibri" panose="020F0502020204030204" pitchFamily="34" charset="0"/>
            </a:rPr>
            <a:t>Examinar los valores que rodean la práctica orientada a la recuperación y las implicaciones para la prestación de servicios</a:t>
          </a:r>
          <a:r>
            <a:rPr lang="es-ES" sz="1700" b="1" kern="1200" dirty="0">
              <a:latin typeface="Calibri" panose="020F0502020204030204" pitchFamily="34" charset="0"/>
              <a:cs typeface="Calibri" panose="020F0502020204030204" pitchFamily="34" charset="0"/>
            </a:rPr>
            <a:t>
</a:t>
          </a:r>
          <a:endParaRPr lang="en-US" sz="1700" kern="1200" dirty="0">
            <a:latin typeface="Calibri" panose="020F0502020204030204" pitchFamily="34" charset="0"/>
            <a:cs typeface="Calibri" panose="020F0502020204030204" pitchFamily="34" charset="0"/>
          </a:endParaRPr>
        </a:p>
      </dsp:txBody>
      <dsp:txXfrm>
        <a:off x="5853604" y="1545850"/>
        <a:ext cx="2587807" cy="2173758"/>
      </dsp:txXfrm>
    </dsp:sp>
    <dsp:sp modelId="{82EE2C17-F664-4616-8F76-97637F08E124}">
      <dsp:nvSpPr>
        <dsp:cNvPr id="0" name=""/>
        <dsp:cNvSpPr/>
      </dsp:nvSpPr>
      <dsp:spPr>
        <a:xfrm>
          <a:off x="6604068"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604068" y="531430"/>
        <a:ext cx="1086879" cy="1086879"/>
      </dsp:txXfrm>
    </dsp:sp>
    <dsp:sp modelId="{96383FDE-483E-4E6D-B151-4FC41C065094}">
      <dsp:nvSpPr>
        <dsp:cNvPr id="0" name=""/>
        <dsp:cNvSpPr/>
      </dsp:nvSpPr>
      <dsp:spPr>
        <a:xfrm>
          <a:off x="5853604"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00192"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err="1">
              <a:solidFill>
                <a:schemeClr val="accent1">
                  <a:lumMod val="75000"/>
                </a:schemeClr>
              </a:solidFill>
              <a:latin typeface="Calibri" panose="020F0502020204030204" pitchFamily="34" charset="0"/>
              <a:cs typeface="Calibri" panose="020F0502020204030204" pitchFamily="34" charset="0"/>
            </a:rPr>
            <a:t>Objetivo</a:t>
          </a:r>
          <a:r>
            <a:rPr lang="en-US" sz="1900" kern="1200" dirty="0">
              <a:solidFill>
                <a:schemeClr val="accent1">
                  <a:lumMod val="75000"/>
                </a:schemeClr>
              </a:solidFill>
              <a:latin typeface="Calibri" panose="020F0502020204030204" pitchFamily="34" charset="0"/>
              <a:cs typeface="Calibri" panose="020F0502020204030204" pitchFamily="34" charset="0"/>
            </a:rPr>
            <a:t> de </a:t>
          </a:r>
          <a:r>
            <a:rPr lang="en-US" sz="1900" kern="1200" dirty="0" err="1">
              <a:solidFill>
                <a:schemeClr val="accent1">
                  <a:lumMod val="75000"/>
                </a:schemeClr>
              </a:solidFill>
              <a:latin typeface="Calibri" panose="020F0502020204030204" pitchFamily="34" charset="0"/>
              <a:cs typeface="Calibri" panose="020F0502020204030204" pitchFamily="34" charset="0"/>
            </a:rPr>
            <a:t>aprendizaje</a:t>
          </a:r>
          <a:r>
            <a:rPr lang="en-US" sz="1900" kern="1200" dirty="0">
              <a:solidFill>
                <a:schemeClr val="accent1">
                  <a:lumMod val="75000"/>
                </a:schemeClr>
              </a:solidFill>
              <a:latin typeface="Calibri" panose="020F0502020204030204" pitchFamily="34" charset="0"/>
              <a:cs typeface="Calibri" panose="020F0502020204030204" pitchFamily="34" charset="0"/>
            </a:rPr>
            <a:t> 4</a:t>
          </a:r>
        </a:p>
        <a:p>
          <a:pPr marL="0" lvl="0" indent="0" algn="l" defTabSz="844550">
            <a:lnSpc>
              <a:spcPct val="90000"/>
            </a:lnSpc>
            <a:spcBef>
              <a:spcPct val="0"/>
            </a:spcBef>
            <a:spcAft>
              <a:spcPct val="35000"/>
            </a:spcAft>
            <a:buNone/>
          </a:pPr>
          <a:r>
            <a:rPr lang="es-ES" sz="1400" b="1" kern="1200" dirty="0">
              <a:latin typeface="Calibri" panose="020F0502020204030204" pitchFamily="34" charset="0"/>
              <a:cs typeface="Calibri" panose="020F0502020204030204" pitchFamily="34" charset="0"/>
            </a:rPr>
            <a:t>Introducir conceptos de administración de recuperación y delinear los factores para una implementación exitosa</a:t>
          </a:r>
          <a:r>
            <a:rPr lang="es-ES" sz="1700" b="1" kern="1200" dirty="0">
              <a:latin typeface="Calibri" panose="020F0502020204030204" pitchFamily="34" charset="0"/>
              <a:cs typeface="Calibri" panose="020F0502020204030204" pitchFamily="34" charset="0"/>
            </a:rPr>
            <a:t>
</a:t>
          </a:r>
          <a:endParaRPr lang="en-US" sz="1700" kern="1200" dirty="0">
            <a:latin typeface="Calibri" panose="020F0502020204030204" pitchFamily="34" charset="0"/>
            <a:cs typeface="Calibri" panose="020F0502020204030204" pitchFamily="34" charset="0"/>
          </a:endParaRPr>
        </a:p>
      </dsp:txBody>
      <dsp:txXfrm>
        <a:off x="8700192" y="1545850"/>
        <a:ext cx="2587807" cy="2173758"/>
      </dsp:txXfrm>
    </dsp:sp>
    <dsp:sp modelId="{3CBA3CC0-D70A-4B98-9329-64604EDF25F0}">
      <dsp:nvSpPr>
        <dsp:cNvPr id="0" name=""/>
        <dsp:cNvSpPr/>
      </dsp:nvSpPr>
      <dsp:spPr>
        <a:xfrm>
          <a:off x="9450657"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50657" y="531430"/>
        <a:ext cx="1086879" cy="1086879"/>
      </dsp:txXfrm>
    </dsp:sp>
    <dsp:sp modelId="{5BE72261-3EB3-4585-8739-2FFBAED12B80}">
      <dsp:nvSpPr>
        <dsp:cNvPr id="0" name=""/>
        <dsp:cNvSpPr/>
      </dsp:nvSpPr>
      <dsp:spPr>
        <a:xfrm>
          <a:off x="8700192"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C666A-ED13-4927-A1EE-A122441E8B50}">
      <dsp:nvSpPr>
        <dsp:cNvPr id="0" name=""/>
        <dsp:cNvSpPr/>
      </dsp:nvSpPr>
      <dsp:spPr>
        <a:xfrm>
          <a:off x="0" y="58552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33C4E-A616-40AE-BB46-2318BF971294}">
      <dsp:nvSpPr>
        <dsp:cNvPr id="0" name=""/>
        <dsp:cNvSpPr/>
      </dsp:nvSpPr>
      <dsp:spPr>
        <a:xfrm>
          <a:off x="527741" y="33712"/>
          <a:ext cx="10502042" cy="850187"/>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1990s: </a:t>
          </a:r>
          <a:r>
            <a:rPr lang="es-ES" sz="1600" kern="1200" dirty="0">
              <a:latin typeface="Calibri" panose="020F0502020204030204" pitchFamily="34" charset="0"/>
              <a:cs typeface="Calibri" panose="020F0502020204030204" pitchFamily="34" charset="0"/>
            </a:rPr>
            <a:t>El movimiento de recuperación fue promovido principalmente por personas con experiencia vivida con condiciones de salud mental o uso de sustancias, cuidadores y defensores que buscaron una mayor influencia y control sobre sus experiencias en el sistema de servicios. </a:t>
          </a:r>
          <a:endParaRPr lang="en-US" sz="1600" kern="1200" dirty="0">
            <a:latin typeface="Calibri" panose="020F0502020204030204" pitchFamily="34" charset="0"/>
            <a:cs typeface="Calibri" panose="020F0502020204030204" pitchFamily="34" charset="0"/>
          </a:endParaRPr>
        </a:p>
      </dsp:txBody>
      <dsp:txXfrm>
        <a:off x="569244" y="75215"/>
        <a:ext cx="10419036" cy="767181"/>
      </dsp:txXfrm>
    </dsp:sp>
    <dsp:sp modelId="{DE3D9EA9-146C-44ED-89FC-75F8B550BB3C}">
      <dsp:nvSpPr>
        <dsp:cNvPr id="0" name=""/>
        <dsp:cNvSpPr/>
      </dsp:nvSpPr>
      <dsp:spPr>
        <a:xfrm>
          <a:off x="0" y="144736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5363-4241-4384-A308-FCEDCCDBE23B}">
      <dsp:nvSpPr>
        <dsp:cNvPr id="0" name=""/>
        <dsp:cNvSpPr/>
      </dsp:nvSpPr>
      <dsp:spPr>
        <a:xfrm>
          <a:off x="535340" y="1166922"/>
          <a:ext cx="10487199" cy="56088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2002: </a:t>
          </a:r>
          <a:r>
            <a:rPr lang="es-ES" sz="1600" kern="1200" dirty="0">
              <a:latin typeface="Calibri" panose="020F0502020204030204" pitchFamily="34" charset="0"/>
              <a:cs typeface="Calibri" panose="020F0502020204030204" pitchFamily="34" charset="0"/>
            </a:rPr>
            <a:t>La Comisión de Nueva Libertad sobre Salud Mental creó una hoja de ruta transformadora para la excelencia en el cuidado de personas con afecciones de salud mental.</a:t>
          </a:r>
          <a:endParaRPr lang="en-US" sz="1600" kern="1200" dirty="0">
            <a:latin typeface="Calibri" panose="020F0502020204030204" pitchFamily="34" charset="0"/>
            <a:cs typeface="Calibri" panose="020F0502020204030204" pitchFamily="34" charset="0"/>
          </a:endParaRPr>
        </a:p>
      </dsp:txBody>
      <dsp:txXfrm>
        <a:off x="562720" y="1194302"/>
        <a:ext cx="10432439" cy="506120"/>
      </dsp:txXfrm>
    </dsp:sp>
    <dsp:sp modelId="{5C6A7FE1-6F48-4B17-AA49-D68ABB91F02C}">
      <dsp:nvSpPr>
        <dsp:cNvPr id="0" name=""/>
        <dsp:cNvSpPr/>
      </dsp:nvSpPr>
      <dsp:spPr>
        <a:xfrm>
          <a:off x="0" y="2522393"/>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7D079-47B7-4B79-8CBD-9357E26E7FD4}">
      <dsp:nvSpPr>
        <dsp:cNvPr id="0" name=""/>
        <dsp:cNvSpPr/>
      </dsp:nvSpPr>
      <dsp:spPr>
        <a:xfrm>
          <a:off x="525107" y="2028762"/>
          <a:ext cx="10502139" cy="77407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2010: </a:t>
          </a:r>
          <a:r>
            <a:rPr lang="es-ES" sz="1600" b="0" kern="1200" dirty="0">
              <a:latin typeface="Calibri" panose="020F0502020204030204" pitchFamily="34" charset="0"/>
              <a:cs typeface="Calibri" panose="020F0502020204030204" pitchFamily="34" charset="0"/>
            </a:rPr>
            <a:t>La Administración de Servicios de Abuso de Sustancias y Salud Mental (SAMHSA) promueve muchas actividades para fomentar una mejor comprensión de la recuperación, las prácticas orientadas a la recuperación y el rol de las diversas profesiones en la promoción de la recuperación. </a:t>
          </a:r>
          <a:endParaRPr lang="en-US" sz="1600" b="0" kern="1200" dirty="0">
            <a:latin typeface="Calibri" panose="020F0502020204030204" pitchFamily="34" charset="0"/>
            <a:cs typeface="Calibri" panose="020F0502020204030204" pitchFamily="34" charset="0"/>
          </a:endParaRPr>
        </a:p>
      </dsp:txBody>
      <dsp:txXfrm>
        <a:off x="562894" y="2066549"/>
        <a:ext cx="10426565" cy="698496"/>
      </dsp:txXfrm>
    </dsp:sp>
    <dsp:sp modelId="{364C6252-AFBA-4A98-8ECF-18C32D06BD54}">
      <dsp:nvSpPr>
        <dsp:cNvPr id="0" name=""/>
        <dsp:cNvSpPr/>
      </dsp:nvSpPr>
      <dsp:spPr>
        <a:xfrm>
          <a:off x="0" y="3480524"/>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A5656-3928-437E-8C82-BAD57A69B686}">
      <dsp:nvSpPr>
        <dsp:cNvPr id="0" name=""/>
        <dsp:cNvSpPr/>
      </dsp:nvSpPr>
      <dsp:spPr>
        <a:xfrm>
          <a:off x="525107" y="3103793"/>
          <a:ext cx="10502139" cy="65717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2016: </a:t>
          </a:r>
          <a:r>
            <a:rPr lang="es-ES" sz="1600" i="1" kern="1200" dirty="0">
              <a:latin typeface="Calibri" panose="020F0502020204030204" pitchFamily="34" charset="0"/>
              <a:cs typeface="Calibri" panose="020F0502020204030204" pitchFamily="34" charset="0"/>
            </a:rPr>
            <a:t>Informe del Cirujano General sobre Alcohol, Drogas y Salud: Enfrentando la Adicción en Estados Unidos (2016) </a:t>
          </a:r>
          <a:r>
            <a:rPr lang="es-ES" sz="1600" kern="1200" dirty="0">
              <a:latin typeface="Calibri" panose="020F0502020204030204" pitchFamily="34" charset="0"/>
              <a:cs typeface="Calibri" panose="020F0502020204030204" pitchFamily="34" charset="0"/>
            </a:rPr>
            <a:t>es el primer informe que aborda los trastornos por uso de sustancias y aporta una comprensión moderna de la recuperación.</a:t>
          </a:r>
          <a:endParaRPr lang="en-US" sz="1600" kern="1200" dirty="0">
            <a:latin typeface="Calibri" panose="020F0502020204030204" pitchFamily="34" charset="0"/>
            <a:cs typeface="Calibri" panose="020F0502020204030204" pitchFamily="34" charset="0"/>
          </a:endParaRPr>
        </a:p>
      </dsp:txBody>
      <dsp:txXfrm>
        <a:off x="557187" y="3135873"/>
        <a:ext cx="10437979" cy="593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D762-B9EB-4B9D-A9E2-F144D5AB12C3}">
      <dsp:nvSpPr>
        <dsp:cNvPr id="0" name=""/>
        <dsp:cNvSpPr/>
      </dsp:nvSpPr>
      <dsp:spPr>
        <a:xfrm>
          <a:off x="0" y="0"/>
          <a:ext cx="11029615" cy="1279175"/>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latin typeface="Calibri" panose="020F0502020204030204" pitchFamily="34" charset="0"/>
              <a:cs typeface="Calibri" panose="020F0502020204030204" pitchFamily="34" charset="0"/>
            </a:rPr>
            <a:t>El objetivo general de estos principios de recuperación es proteger el proceso de recuperación que es único para cada persona.                       </a:t>
          </a:r>
          <a:endParaRPr lang="en-US" sz="2100" kern="1200" dirty="0">
            <a:latin typeface="Calibri" panose="020F0502020204030204" pitchFamily="34" charset="0"/>
            <a:cs typeface="Calibri" panose="020F0502020204030204" pitchFamily="34" charset="0"/>
          </a:endParaRPr>
        </a:p>
      </dsp:txBody>
      <dsp:txXfrm>
        <a:off x="62444" y="62444"/>
        <a:ext cx="10904727" cy="1154287"/>
      </dsp:txXfrm>
    </dsp:sp>
    <dsp:sp modelId="{E7EDDCD0-1A45-4B54-8E43-AE4D55F39571}">
      <dsp:nvSpPr>
        <dsp:cNvPr id="0" name=""/>
        <dsp:cNvSpPr/>
      </dsp:nvSpPr>
      <dsp:spPr>
        <a:xfrm>
          <a:off x="0" y="1258722"/>
          <a:ext cx="11029615" cy="1279175"/>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latin typeface="Calibri" panose="020F0502020204030204" pitchFamily="34" charset="0"/>
              <a:cs typeface="Calibri" panose="020F0502020204030204" pitchFamily="34" charset="0"/>
            </a:rPr>
            <a:t>Para muchas personas con afecciones de salud conductual, el concepto de recuperación se trata de mantener el control de su vida y lograr una mejor calidad de vida. </a:t>
          </a:r>
          <a:endParaRPr lang="en-US" sz="2100" kern="1200" dirty="0">
            <a:latin typeface="Calibri" panose="020F0502020204030204" pitchFamily="34" charset="0"/>
            <a:cs typeface="Calibri" panose="020F0502020204030204" pitchFamily="34" charset="0"/>
          </a:endParaRPr>
        </a:p>
      </dsp:txBody>
      <dsp:txXfrm>
        <a:off x="62444" y="1321166"/>
        <a:ext cx="10904727" cy="1154287"/>
      </dsp:txXfrm>
    </dsp:sp>
    <dsp:sp modelId="{1178F517-29CF-49D2-8475-42B1D276F017}">
      <dsp:nvSpPr>
        <dsp:cNvPr id="0" name=""/>
        <dsp:cNvSpPr/>
      </dsp:nvSpPr>
      <dsp:spPr>
        <a:xfrm>
          <a:off x="0" y="2661977"/>
          <a:ext cx="11029615" cy="1279175"/>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kern="1200" dirty="0">
              <a:latin typeface="Calibri" panose="020F0502020204030204" pitchFamily="34" charset="0"/>
              <a:cs typeface="Calibri" panose="020F0502020204030204" pitchFamily="34" charset="0"/>
            </a:rPr>
            <a:t>La nueva filosofía de recuperación desafía no solo cómo vemos a las personas con estos trastornos, sino también cómo diseñamos y brindamos servicios. 
</a:t>
          </a:r>
          <a:endParaRPr lang="en-US" sz="2100" kern="1200" dirty="0">
            <a:latin typeface="Calibri" panose="020F0502020204030204" pitchFamily="34" charset="0"/>
            <a:cs typeface="Calibri" panose="020F0502020204030204" pitchFamily="34" charset="0"/>
          </a:endParaRPr>
        </a:p>
      </dsp:txBody>
      <dsp:txXfrm>
        <a:off x="62444" y="2724421"/>
        <a:ext cx="10904727" cy="1154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401822"/>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03626" y="101660"/>
          <a:ext cx="3844396" cy="7675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endParaRPr lang="es-E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889000">
            <a:lnSpc>
              <a:spcPct val="90000"/>
            </a:lnSpc>
            <a:spcBef>
              <a:spcPct val="0"/>
            </a:spcBef>
            <a:spcAft>
              <a:spcPct val="35000"/>
            </a:spcAft>
            <a:buNone/>
          </a:pPr>
          <a:r>
            <a:rPr lang="es-E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forma en que se ve a los individuos en recuperación.
</a:t>
          </a:r>
          <a:endParaRPr lang="ru-RU" sz="2000" kern="1200" dirty="0">
            <a:solidFill>
              <a:schemeClr val="bg1"/>
            </a:solidFill>
          </a:endParaRPr>
        </a:p>
      </dsp:txBody>
      <dsp:txXfrm>
        <a:off x="303626" y="101660"/>
        <a:ext cx="3844396" cy="767520"/>
      </dsp:txXfrm>
    </dsp:sp>
    <dsp:sp modelId="{92C0B756-05A6-4040-AC91-4730345F5191}">
      <dsp:nvSpPr>
        <dsp:cNvPr id="0" name=""/>
        <dsp:cNvSpPr/>
      </dsp:nvSpPr>
      <dsp:spPr>
        <a:xfrm>
          <a:off x="0" y="2070031"/>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06814" y="1374481"/>
          <a:ext cx="3820824" cy="125636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endParaRPr lang="es-E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lvl="0" indent="0" algn="ctr" defTabSz="889000">
            <a:lnSpc>
              <a:spcPct val="90000"/>
            </a:lnSpc>
            <a:spcBef>
              <a:spcPct val="0"/>
            </a:spcBef>
            <a:spcAft>
              <a:spcPct val="35000"/>
            </a:spcAft>
            <a:buNone/>
          </a:pPr>
          <a:r>
            <a:rPr lang="es-E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forma en que los servicios están diseñados para ser integrales y holísticos.
</a:t>
          </a:r>
          <a:endParaRPr lang="ru-RU" sz="2000" kern="1200" dirty="0">
            <a:solidFill>
              <a:schemeClr val="bg1"/>
            </a:solidFill>
          </a:endParaRPr>
        </a:p>
      </dsp:txBody>
      <dsp:txXfrm>
        <a:off x="306814" y="1374481"/>
        <a:ext cx="3820824" cy="1256368"/>
      </dsp:txXfrm>
    </dsp:sp>
    <dsp:sp modelId="{A4E3526C-3B96-4B8B-87BA-01E1B7BEF7EF}">
      <dsp:nvSpPr>
        <dsp:cNvPr id="0" name=""/>
        <dsp:cNvSpPr/>
      </dsp:nvSpPr>
      <dsp:spPr>
        <a:xfrm>
          <a:off x="0" y="3807746"/>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79484" y="2896984"/>
          <a:ext cx="3886299" cy="13258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s-E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 forma en que la prestación de servicios se alinea más estrechamente con el individuo y las necesidades específicas de ese individuo.
</a:t>
          </a:r>
          <a:endParaRPr lang="ru-RU" sz="2000" kern="1200" dirty="0">
            <a:solidFill>
              <a:schemeClr val="bg1"/>
            </a:solidFill>
          </a:endParaRPr>
        </a:p>
      </dsp:txBody>
      <dsp:txXfrm>
        <a:off x="379484" y="2896984"/>
        <a:ext cx="3886299" cy="1325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F126C-4035-4832-9202-A045C75447C7}">
      <dsp:nvSpPr>
        <dsp:cNvPr id="0" name=""/>
        <dsp:cNvSpPr/>
      </dsp:nvSpPr>
      <dsp:spPr>
        <a:xfrm>
          <a:off x="1346" y="184705"/>
          <a:ext cx="4725823" cy="31070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C66E1E-6D50-4EB7-90EB-7FB87B82D7A7}">
      <dsp:nvSpPr>
        <dsp:cNvPr id="0" name=""/>
        <dsp:cNvSpPr/>
      </dsp:nvSpPr>
      <dsp:spPr>
        <a:xfrm>
          <a:off x="526437" y="683542"/>
          <a:ext cx="4725823" cy="310709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i="1" kern="1200" dirty="0">
              <a:latin typeface="Calibri" panose="020F0502020204030204" pitchFamily="34" charset="0"/>
              <a:cs typeface="Calibri" panose="020F0502020204030204" pitchFamily="34" charset="0"/>
            </a:rPr>
            <a:t>La gestión de la recuperación </a:t>
          </a:r>
          <a:r>
            <a:rPr lang="es-ES" sz="1800" b="0" i="0" kern="1200" dirty="0">
              <a:latin typeface="Calibri" panose="020F0502020204030204" pitchFamily="34" charset="0"/>
              <a:cs typeface="Calibri" panose="020F0502020204030204" pitchFamily="34" charset="0"/>
            </a:rPr>
            <a:t>es un enfoque que incluye una variedad de actividades que promueven y fortalecen los recursos internos y externos para ayudar a las personas a asegurar los servicios que necesitan para estabilizar las condiciones de salud conductual y mantener niveles saludables de funcionamiento.</a:t>
          </a:r>
          <a:endParaRPr lang="en-US" sz="1800" kern="1200" dirty="0">
            <a:latin typeface="Calibri" panose="020F0502020204030204" pitchFamily="34" charset="0"/>
            <a:cs typeface="Calibri" panose="020F0502020204030204" pitchFamily="34" charset="0"/>
          </a:endParaRPr>
        </a:p>
      </dsp:txBody>
      <dsp:txXfrm>
        <a:off x="617441" y="774546"/>
        <a:ext cx="4543815" cy="2925091"/>
      </dsp:txXfrm>
    </dsp:sp>
    <dsp:sp modelId="{6ACFDC47-7B78-47D2-AAF6-24F87B70A241}">
      <dsp:nvSpPr>
        <dsp:cNvPr id="0" name=""/>
        <dsp:cNvSpPr/>
      </dsp:nvSpPr>
      <dsp:spPr>
        <a:xfrm>
          <a:off x="5777353" y="184705"/>
          <a:ext cx="4725823" cy="300089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0CC06EF-C3ED-40E4-9BDD-1AE50665A4B0}">
      <dsp:nvSpPr>
        <dsp:cNvPr id="0" name=""/>
        <dsp:cNvSpPr/>
      </dsp:nvSpPr>
      <dsp:spPr>
        <a:xfrm>
          <a:off x="6302444" y="683542"/>
          <a:ext cx="4725823" cy="30008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1" kern="1200" dirty="0" err="1">
              <a:latin typeface="Calibri" panose="020F0502020204030204" pitchFamily="34" charset="0"/>
              <a:cs typeface="Calibri" panose="020F0502020204030204" pitchFamily="34" charset="0"/>
            </a:rPr>
            <a:t>Administración</a:t>
          </a:r>
          <a:r>
            <a:rPr lang="en-US" sz="1800" b="1" i="1" kern="1200" dirty="0">
              <a:latin typeface="Calibri" panose="020F0502020204030204" pitchFamily="34" charset="0"/>
              <a:cs typeface="Calibri" panose="020F0502020204030204" pitchFamily="34" charset="0"/>
            </a:rPr>
            <a:t> de </a:t>
          </a:r>
          <a:r>
            <a:rPr lang="en-US" sz="1800" b="1" i="1" kern="1200" dirty="0" err="1">
              <a:latin typeface="Calibri" panose="020F0502020204030204" pitchFamily="34" charset="0"/>
              <a:cs typeface="Calibri" panose="020F0502020204030204" pitchFamily="34" charset="0"/>
            </a:rPr>
            <a:t>recuperación</a:t>
          </a:r>
          <a:r>
            <a:rPr lang="en-US" sz="1800" b="1" i="1" kern="1200" dirty="0">
              <a:latin typeface="Calibri" panose="020F0502020204030204" pitchFamily="34" charset="0"/>
              <a:cs typeface="Calibri" panose="020F0502020204030204" pitchFamily="34" charset="0"/>
            </a:rPr>
            <a:t> </a:t>
          </a:r>
          <a:r>
            <a:rPr lang="es-ES" sz="1800" kern="1200" dirty="0">
              <a:latin typeface="Calibri" panose="020F0502020204030204" pitchFamily="34" charset="0"/>
              <a:cs typeface="Calibri" panose="020F0502020204030204" pitchFamily="34" charset="0"/>
            </a:rPr>
            <a:t>se basa en la creencia de que la recuperación rara vez se logra a partir de un solo episodio de intervención o tratamiento, y que los profesionales, así como las personas en recuperación, las familias y los responsables de la formulación de políticas, no deben sentirse decepcionados o desanimados por el hecho de que puede no haber soluciones rápidas.</a:t>
          </a:r>
          <a:endParaRPr lang="en-US" sz="1800" kern="1200" dirty="0">
            <a:latin typeface="Calibri" panose="020F0502020204030204" pitchFamily="34" charset="0"/>
            <a:cs typeface="Calibri" panose="020F0502020204030204" pitchFamily="34" charset="0"/>
          </a:endParaRPr>
        </a:p>
      </dsp:txBody>
      <dsp:txXfrm>
        <a:off x="6390337" y="771435"/>
        <a:ext cx="4550037" cy="2825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505289" y="1137133"/>
          <a:ext cx="3071547" cy="1996506"/>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s-ES" sz="2900" kern="1200" dirty="0"/>
            <a:t>Principios orientados a la recuperación (CONNECT)</a:t>
          </a:r>
          <a:endParaRPr lang="en-US" sz="2900" kern="1200" dirty="0"/>
        </a:p>
      </dsp:txBody>
      <dsp:txXfrm>
        <a:off x="602750" y="1234594"/>
        <a:ext cx="2876625" cy="1801584"/>
      </dsp:txXfrm>
    </dsp:sp>
    <dsp:sp modelId="{C082DE15-48F9-4042-821A-0E5F138766A7}">
      <dsp:nvSpPr>
        <dsp:cNvPr id="0" name=""/>
        <dsp:cNvSpPr/>
      </dsp:nvSpPr>
      <dsp:spPr>
        <a:xfrm>
          <a:off x="1990459" y="480723"/>
          <a:ext cx="3392279" cy="3392279"/>
        </a:xfrm>
        <a:custGeom>
          <a:avLst/>
          <a:gdLst/>
          <a:ahLst/>
          <a:cxnLst/>
          <a:rect l="0" t="0" r="0" b="0"/>
          <a:pathLst>
            <a:path>
              <a:moveTo>
                <a:pt x="736336" y="297687"/>
              </a:moveTo>
              <a:arcTo wR="1696139" hR="1696139" stAng="14132215" swAng="3954109"/>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3759067" y="1067877"/>
          <a:ext cx="3071547" cy="1996506"/>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err="1"/>
            <a:t>Prácticas</a:t>
          </a:r>
          <a:r>
            <a:rPr lang="en-US" sz="2900" kern="1200" dirty="0"/>
            <a:t> (HOPE)</a:t>
          </a:r>
        </a:p>
      </dsp:txBody>
      <dsp:txXfrm>
        <a:off x="3856528" y="1165338"/>
        <a:ext cx="2876625" cy="1801584"/>
      </dsp:txXfrm>
    </dsp:sp>
    <dsp:sp modelId="{A0FEDE47-928E-40EA-A091-A5700EF5A1E1}">
      <dsp:nvSpPr>
        <dsp:cNvPr id="0" name=""/>
        <dsp:cNvSpPr/>
      </dsp:nvSpPr>
      <dsp:spPr>
        <a:xfrm>
          <a:off x="1988465" y="261571"/>
          <a:ext cx="3392279" cy="3392279"/>
        </a:xfrm>
        <a:custGeom>
          <a:avLst/>
          <a:gdLst/>
          <a:ahLst/>
          <a:cxnLst/>
          <a:rect l="0" t="0" r="0" b="0"/>
          <a:pathLst>
            <a:path>
              <a:moveTo>
                <a:pt x="2603070" y="3129446"/>
              </a:moveTo>
              <a:arcTo wR="1696139" hR="1696139" stAng="3460574" swAng="368901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787" y="1062447"/>
          <a:ext cx="1664530" cy="1081944"/>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s-ES" sz="1600" kern="1200" dirty="0"/>
            <a:t>Principios orientados a la recuperación (CONNECT)</a:t>
          </a:r>
          <a:endParaRPr lang="en-US" sz="1600" kern="1200" dirty="0"/>
        </a:p>
      </dsp:txBody>
      <dsp:txXfrm>
        <a:off x="53603" y="1115263"/>
        <a:ext cx="1558898" cy="976312"/>
      </dsp:txXfrm>
    </dsp:sp>
    <dsp:sp modelId="{C082DE15-48F9-4042-821A-0E5F138766A7}">
      <dsp:nvSpPr>
        <dsp:cNvPr id="0" name=""/>
        <dsp:cNvSpPr/>
      </dsp:nvSpPr>
      <dsp:spPr>
        <a:xfrm>
          <a:off x="833052" y="684694"/>
          <a:ext cx="1837449" cy="1837449"/>
        </a:xfrm>
        <a:custGeom>
          <a:avLst/>
          <a:gdLst/>
          <a:ahLst/>
          <a:cxnLst/>
          <a:rect l="0" t="0" r="0" b="0"/>
          <a:pathLst>
            <a:path>
              <a:moveTo>
                <a:pt x="386497" y="169866"/>
              </a:moveTo>
              <a:arcTo wR="918724" hR="918724" stAng="14075874" swAng="4248252"/>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838236" y="1062447"/>
          <a:ext cx="1664530" cy="1081944"/>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err="1"/>
            <a:t>Prácticas</a:t>
          </a:r>
          <a:r>
            <a:rPr lang="en-US" sz="1600" kern="1200" dirty="0"/>
            <a:t> (HOPE)</a:t>
          </a:r>
        </a:p>
      </dsp:txBody>
      <dsp:txXfrm>
        <a:off x="1891052" y="1115263"/>
        <a:ext cx="1558898" cy="976312"/>
      </dsp:txXfrm>
    </dsp:sp>
    <dsp:sp modelId="{A0FEDE47-928E-40EA-A091-A5700EF5A1E1}">
      <dsp:nvSpPr>
        <dsp:cNvPr id="0" name=""/>
        <dsp:cNvSpPr/>
      </dsp:nvSpPr>
      <dsp:spPr>
        <a:xfrm>
          <a:off x="833052" y="684694"/>
          <a:ext cx="1837449" cy="1837449"/>
        </a:xfrm>
        <a:custGeom>
          <a:avLst/>
          <a:gdLst/>
          <a:ahLst/>
          <a:cxnLst/>
          <a:rect l="0" t="0" r="0" b="0"/>
          <a:pathLst>
            <a:path>
              <a:moveTo>
                <a:pt x="1450951" y="1667583"/>
              </a:moveTo>
              <a:arcTo wR="918724" hR="918724" stAng="3275874" swAng="4248252"/>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8/30/2022</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8/30/2022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diction.surgeongeneral.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hrm.org/media/pdf/pub/BHRM_Primer.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000"/>
              </a:spcAft>
            </a:pPr>
            <a:r>
              <a:rPr lang="es-ES" sz="1200" dirty="0">
                <a:effectLst/>
                <a:latin typeface="Calibri" panose="020F0502020204030204" pitchFamily="34" charset="0"/>
                <a:ea typeface="Calibri" panose="020F0502020204030204" pitchFamily="34" charset="0"/>
                <a:cs typeface="Calibri" panose="020F0502020204030204" pitchFamily="34" charset="0"/>
              </a:rPr>
              <a:t>En los últimos decenios se han logrado muchos avances por parte de personas en recuperación e iniciativas nacionales para promover conceptos y prácticas de recuperación. Estas iniciativas han fomentado una mejor comprensión de la recuperación, las prácticas orientadas a la recuperación y el papel de las diversas profesiones en la promoción de la recuperación. El movimiento de recuperación evolucionó a partir del trabajo temprano de los defensores de los derechos de las personas con discapacidad que abogaron por la inclusión de las personas y sus familias en el proceso de planificación y prestación de servicios y argumentaron que las personas con discapacidades deberían considerarse miembros plenos de su comunidad y de la sociedad en general. Estos esfuerzos también fueron paralelos a los del movimiento de derechos civiles que estaba trabajando por la inclusión y la ciudadanía plena para personas de todas las razas y culturas.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10000"/>
              </a:lnSpc>
              <a:spcBef>
                <a:spcPts val="0"/>
              </a:spcBef>
              <a:spcAft>
                <a:spcPts val="1200"/>
              </a:spcAft>
              <a:buFont typeface="+mj-lt"/>
              <a:buAutoNum type="alphaLcPeriod"/>
            </a:pPr>
            <a:r>
              <a:rPr lang="es-ES" sz="1200" dirty="0">
                <a:effectLst/>
                <a:latin typeface="Calibri" panose="020F0502020204030204" pitchFamily="34" charset="0"/>
                <a:ea typeface="Calibri" panose="020F0502020204030204" pitchFamily="34" charset="0"/>
                <a:cs typeface="Calibri" panose="020F0502020204030204" pitchFamily="34" charset="0"/>
              </a:rPr>
              <a:t>Los movimientos de recuperación fueron promovidos principalmente por personas con experiencia vivida con condiciones de salud mental o uso de sustancias, cuidadores y defensores cuyos esfuerzos exitosos culminaron en el impulso de una mejor investigación y desarrollo de sistemas de prestación de servicios que sean respetuosos e incluyan a las personas atendidas como tomadores de decisiones.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0"/>
              </a:spcBef>
              <a:spcAft>
                <a:spcPts val="1200"/>
              </a:spcAft>
              <a:buFont typeface="+mj-lt"/>
              <a:buAutoNum type="alphaLcPeriod"/>
            </a:pPr>
            <a:r>
              <a:rPr lang="es-ES" sz="1200" dirty="0">
                <a:effectLst/>
                <a:latin typeface="Calibri" panose="020F0502020204030204" pitchFamily="34" charset="0"/>
                <a:ea typeface="Calibri" panose="020F0502020204030204" pitchFamily="34" charset="0"/>
                <a:cs typeface="Calibri" panose="020F0502020204030204" pitchFamily="34" charset="0"/>
              </a:rPr>
              <a:t>Las iniciativas federales siguieron con: </a:t>
            </a:r>
          </a:p>
          <a:p>
            <a:pPr marL="1200150" marR="0" lvl="2" indent="-285750">
              <a:lnSpc>
                <a:spcPct val="110000"/>
              </a:lnSpc>
              <a:spcBef>
                <a:spcPts val="0"/>
              </a:spcBef>
              <a:spcAft>
                <a:spcPts val="1200"/>
              </a:spcAft>
              <a:buFont typeface="+mj-lt"/>
              <a:buAutoNum type="romanLcPeriod"/>
            </a:pPr>
            <a:r>
              <a:rPr lang="es-ES" sz="1200" dirty="0">
                <a:effectLst/>
                <a:latin typeface="Calibri" panose="020F0502020204030204" pitchFamily="34" charset="0"/>
                <a:ea typeface="Calibri" panose="020F0502020204030204" pitchFamily="34" charset="0"/>
                <a:cs typeface="Calibri" panose="020F0502020204030204" pitchFamily="34" charset="0"/>
              </a:rPr>
              <a:t>La Comisión Federal de Nueva Libertad sobre Salud Mental detalló una hoja de ruta transformadora para lograr la promesa de excelencia en la atención de la salud mental en 2003;
La década de trabajo de la Administración de Servicios de Salud Mental y Abuso de Sustancias (SAMHSA) para desarrollar conceptos de recuperación y proporcionar fondos para apoyar sus esfuerzos;
</a:t>
            </a:r>
            <a:r>
              <a:rPr lang="es-ES" sz="1200" i="0" dirty="0">
                <a:effectLst/>
                <a:latin typeface="Calibri" panose="020F0502020204030204" pitchFamily="34" charset="0"/>
                <a:ea typeface="Calibri" panose="020F0502020204030204" pitchFamily="34" charset="0"/>
                <a:cs typeface="Calibri" panose="020F0502020204030204" pitchFamily="34" charset="0"/>
              </a:rPr>
              <a:t>El Informe del Cirujano General sobre Alcohol, Drogas y Salud: Enfrentando la Adicción en los Estados Unidos (2016) es el primer informe que aborda los trastornos por uso de sustancias y la gama más amplia de problemas de salud.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10000"/>
              </a:lnSpc>
              <a:spcBef>
                <a:spcPts val="0"/>
              </a:spcBef>
              <a:spcAft>
                <a:spcPts val="1200"/>
              </a:spcAft>
              <a:buFont typeface="+mj-lt"/>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1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s-ES" sz="1200" dirty="0">
                <a:effectLst/>
                <a:latin typeface="Calibri" panose="020F0502020204030204" pitchFamily="34" charset="0"/>
                <a:ea typeface="Times New Roman" panose="02020603050405020304" pitchFamily="18" charset="0"/>
              </a:rPr>
              <a:t>Estos cambios son profundos y se basan en nuevos conocimientos de la naturaleza del uso de sustancias y las condiciones de salud mental y su manejo. 
</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2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https://addiction.surgeongeneral.gov/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10</a:t>
            </a:fld>
            <a:endParaRPr lang="en-US" dirty="0"/>
          </a:p>
        </p:txBody>
      </p:sp>
    </p:spTree>
    <p:extLst>
      <p:ext uri="{BB962C8B-B14F-4D97-AF65-F5344CB8AC3E}">
        <p14:creationId xmlns:p14="http://schemas.microsoft.com/office/powerpoint/2010/main" val="294492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n-lt"/>
              </a:rPr>
              <a:t>Hay muchas definiciones de recuperación. La mayoría de las definiciones de recuperación que se encuentran en la literatura de salud conductual implican algún componente de aceptación de la enfermedad, tener un sentido de esperanza sobre el futuro y encontrar un sentido renovado de sí mismo. En 2012, las personas en recuperación en los Estados Unidos colaboraron con la Administración de Servicios de Salud Mental y Abuso de Sustancias (SAMHSA) para crear una definición moderna de recuperación para afecciones de salud conductual. </a:t>
            </a:r>
            <a:r>
              <a:rPr lang="en-US" sz="1200" dirty="0">
                <a:effectLst/>
                <a:latin typeface="+mn-lt"/>
                <a:ea typeface="Calibri" panose="020F0502020204030204" pitchFamily="34" charset="0"/>
                <a:cs typeface="Times New Roman" panose="02020603050405020304" pitchFamily="18" charset="0"/>
              </a:rPr>
              <a:t>–</a:t>
            </a:r>
            <a:r>
              <a:rPr lang="en-US" sz="1200" i="1" dirty="0">
                <a:effectLst/>
                <a:latin typeface="+mn-lt"/>
                <a:ea typeface="Calibri" panose="020F0502020204030204" pitchFamily="34" charset="0"/>
                <a:cs typeface="Times New Roman" panose="02020603050405020304" pitchFamily="18" charset="0"/>
              </a:rPr>
              <a:t> </a:t>
            </a:r>
            <a:br>
              <a:rPr lang="en-US" sz="1200" i="1" dirty="0">
                <a:effectLst/>
                <a:latin typeface="+mn-lt"/>
                <a:ea typeface="Calibri" panose="020F0502020204030204" pitchFamily="34" charset="0"/>
                <a:cs typeface="Times New Roman" panose="02020603050405020304" pitchFamily="18" charset="0"/>
              </a:rPr>
            </a:br>
            <a:br>
              <a:rPr lang="en-US" sz="1200" i="1" dirty="0">
                <a:effectLst/>
                <a:latin typeface="+mn-lt"/>
                <a:ea typeface="Calibri" panose="020F0502020204030204" pitchFamily="34" charset="0"/>
                <a:cs typeface="Times New Roman" panose="02020603050405020304" pitchFamily="18" charset="0"/>
              </a:rPr>
            </a:br>
            <a:r>
              <a:rPr lang="es-ES" sz="1200" i="1" dirty="0">
                <a:effectLst/>
                <a:latin typeface="+mn-lt"/>
                <a:ea typeface="Calibri" panose="020F0502020204030204" pitchFamily="34" charset="0"/>
                <a:cs typeface="Times New Roman" panose="02020603050405020304" pitchFamily="18" charset="0"/>
              </a:rPr>
              <a:t>"La recuperación es un proceso de cambio mediante el cual las personas mejoran su salud y bienestar, para vivir una vida autodirigida y esforzarse por alcanzar su máximo potencial" (SAMHSA, 2014).  
</a:t>
            </a: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mn-lt"/>
                <a:ea typeface="Calibri" panose="020F0502020204030204" pitchFamily="34" charset="0"/>
                <a:cs typeface="Calibri" panose="020F0502020204030204" pitchFamily="34" charset="0"/>
              </a:rPr>
              <a:t>Para evitar confusiones y salvar las diferencias entre las perspectivas de salud mental y uso de sustancias, este programa de capacitación se esfuerza siempre que sea posible por usar el término recuperación de manera amplia, es decir, para centrarse en toda la persona, no solo en un trastorno, condición o comportamientos relacionados.
</a:t>
            </a:r>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Substance Abuse and Mental Health Services Administration (SAMHSA, 2014). Recovery and Recovery Support. https://www.samhsa.gov/find-help/recovery#:~:text=SAMHSA's%20working%20definition%20of%20recovery,to%20reach%20their%20full%20potential.</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Davidson, L., </a:t>
            </a:r>
            <a:r>
              <a:rPr lang="en-US" sz="1200" dirty="0" err="1">
                <a:effectLst/>
                <a:latin typeface="+mn-lt"/>
                <a:ea typeface="Calibri" panose="020F0502020204030204" pitchFamily="34" charset="0"/>
                <a:cs typeface="Times New Roman" panose="02020603050405020304" pitchFamily="18" charset="0"/>
              </a:rPr>
              <a:t>O’Connel</a:t>
            </a:r>
            <a:r>
              <a:rPr lang="en-US" sz="1200" dirty="0">
                <a:effectLst/>
                <a:latin typeface="+mn-lt"/>
                <a:ea typeface="Calibri" panose="020F0502020204030204" pitchFamily="34" charset="0"/>
                <a:cs typeface="Times New Roman" panose="02020603050405020304" pitchFamily="18" charset="0"/>
              </a:rPr>
              <a:t>, M.J., </a:t>
            </a:r>
            <a:r>
              <a:rPr lang="en-US" sz="1200" dirty="0" err="1">
                <a:effectLst/>
                <a:latin typeface="+mn-lt"/>
                <a:ea typeface="Calibri" panose="020F0502020204030204" pitchFamily="34" charset="0"/>
                <a:cs typeface="Times New Roman" panose="02020603050405020304" pitchFamily="18" charset="0"/>
              </a:rPr>
              <a:t>Staeheli</a:t>
            </a:r>
            <a:r>
              <a:rPr lang="en-US" sz="1200" dirty="0">
                <a:effectLst/>
                <a:latin typeface="+mn-lt"/>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200" i="1" dirty="0">
                <a:effectLst/>
                <a:latin typeface="+mn-lt"/>
                <a:ea typeface="Calibri" panose="020F0502020204030204" pitchFamily="34" charset="0"/>
                <a:cs typeface="Times New Roman" panose="02020603050405020304" pitchFamily="18" charset="0"/>
              </a:rPr>
              <a:t>Psychiatric Services, 52</a:t>
            </a:r>
            <a:r>
              <a:rPr lang="en-US" sz="1200" dirty="0">
                <a:effectLst/>
                <a:latin typeface="+mn-lt"/>
                <a:ea typeface="Calibri" panose="020F0502020204030204" pitchFamily="34" charset="0"/>
                <a:cs typeface="Times New Roman" panose="02020603050405020304" pitchFamily="18" charset="0"/>
              </a:rPr>
              <a:t>(4), 482-5. </a:t>
            </a:r>
            <a:endParaRPr lang="en-US" sz="12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11</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s-ES" sz="1200" dirty="0">
                <a:effectLst/>
                <a:latin typeface="Calibri" panose="020F0502020204030204" pitchFamily="34" charset="0"/>
                <a:ea typeface="Calibri" panose="020F0502020204030204" pitchFamily="34" charset="0"/>
                <a:cs typeface="Calibri" panose="020F0502020204030204" pitchFamily="34" charset="0"/>
              </a:rPr>
              <a:t>Se han hecho distinciones dentro de la definición de recuperación para diferenciar entre:</a:t>
            </a:r>
          </a:p>
          <a:p>
            <a:pPr marL="0" marR="0">
              <a:lnSpc>
                <a:spcPct val="115000"/>
              </a:lnSpc>
              <a:spcBef>
                <a:spcPts val="0"/>
              </a:spcBef>
              <a:spcAft>
                <a:spcPts val="1000"/>
              </a:spcAft>
            </a:pPr>
            <a:endParaRPr lang="es-ES" sz="12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s-ES" b="1" i="1" dirty="0">
                <a:latin typeface="Calibri" panose="020F0502020204030204" pitchFamily="34" charset="0"/>
                <a:ea typeface="Calibri" panose="020F0502020204030204" pitchFamily="34" charset="0"/>
                <a:cs typeface="Calibri" panose="020F0502020204030204" pitchFamily="34" charset="0"/>
              </a:rPr>
              <a:t>Recuperación clínica </a:t>
            </a:r>
            <a:r>
              <a:rPr lang="es-ES" dirty="0">
                <a:latin typeface="Calibri" panose="020F0502020204030204" pitchFamily="34" charset="0"/>
                <a:ea typeface="Calibri" panose="020F0502020204030204" pitchFamily="34" charset="0"/>
                <a:cs typeface="Calibri" panose="020F0502020204030204" pitchFamily="34" charset="0"/>
              </a:rPr>
              <a:t>(remisión de los síntomas o abstinencia) </a:t>
            </a:r>
            <a:r>
              <a:rPr lang="es-ES" b="1" dirty="0">
                <a:latin typeface="Calibri" panose="020F0502020204030204" pitchFamily="34" charset="0"/>
                <a:ea typeface="Calibri" panose="020F0502020204030204" pitchFamily="34" charset="0"/>
                <a:cs typeface="Calibri" panose="020F0502020204030204" pitchFamily="34" charset="0"/>
              </a:rPr>
              <a:t>
</a:t>
            </a:r>
            <a:r>
              <a:rPr lang="es-ES" b="1" i="1" dirty="0">
                <a:latin typeface="Calibri" panose="020F0502020204030204" pitchFamily="34" charset="0"/>
                <a:ea typeface="Calibri" panose="020F0502020204030204" pitchFamily="34" charset="0"/>
                <a:cs typeface="Calibri" panose="020F0502020204030204" pitchFamily="34" charset="0"/>
              </a:rPr>
              <a:t>Recuperación funcional </a:t>
            </a:r>
            <a:r>
              <a:rPr lang="es-ES" dirty="0">
                <a:latin typeface="Calibri" panose="020F0502020204030204" pitchFamily="34" charset="0"/>
                <a:ea typeface="Calibri" panose="020F0502020204030204" pitchFamily="34" charset="0"/>
                <a:cs typeface="Calibri" panose="020F0502020204030204" pitchFamily="34" charset="0"/>
              </a:rPr>
              <a:t>(conseguir un trabajo y la supervivencia de las demandas de la vida diaria) </a:t>
            </a:r>
            <a:r>
              <a:rPr lang="es-ES" b="1" dirty="0">
                <a:latin typeface="Calibri" panose="020F0502020204030204" pitchFamily="34" charset="0"/>
                <a:ea typeface="Calibri" panose="020F0502020204030204" pitchFamily="34" charset="0"/>
                <a:cs typeface="Calibri" panose="020F0502020204030204" pitchFamily="34" charset="0"/>
              </a:rPr>
              <a:t>
</a:t>
            </a:r>
            <a:r>
              <a:rPr lang="es-ES" b="1" i="1" dirty="0">
                <a:latin typeface="Calibri" panose="020F0502020204030204" pitchFamily="34" charset="0"/>
                <a:ea typeface="Calibri" panose="020F0502020204030204" pitchFamily="34" charset="0"/>
                <a:cs typeface="Calibri" panose="020F0502020204030204" pitchFamily="34" charset="0"/>
              </a:rPr>
              <a:t>Recuperación personal </a:t>
            </a:r>
            <a:r>
              <a:rPr lang="es-ES" dirty="0">
                <a:latin typeface="Calibri" panose="020F0502020204030204" pitchFamily="34" charset="0"/>
                <a:ea typeface="Calibri" panose="020F0502020204030204" pitchFamily="34" charset="0"/>
                <a:cs typeface="Calibri" panose="020F0502020204030204" pitchFamily="34" charset="0"/>
              </a:rPr>
              <a:t>(mejoras en el bienestar y la satisfacción con la vida, recuperando un sentido positivo de identidad)</a:t>
            </a:r>
            <a:r>
              <a:rPr lang="es-ES" b="1" dirty="0">
                <a:latin typeface="Calibri" panose="020F0502020204030204" pitchFamily="34" charset="0"/>
                <a:ea typeface="Calibri" panose="020F0502020204030204" pitchFamily="34" charset="0"/>
                <a:cs typeface="Calibri" panose="020F0502020204030204" pitchFamily="34" charset="0"/>
              </a:rPr>
              <a:t>
</a:t>
            </a:r>
            <a:r>
              <a:rPr lang="es-ES" b="1" i="1" dirty="0">
                <a:latin typeface="Calibri" panose="020F0502020204030204" pitchFamily="34" charset="0"/>
                <a:ea typeface="Calibri" panose="020F0502020204030204" pitchFamily="34" charset="0"/>
                <a:cs typeface="Calibri" panose="020F0502020204030204" pitchFamily="34" charset="0"/>
              </a:rPr>
              <a:t>Recuperación social </a:t>
            </a:r>
            <a:r>
              <a:rPr lang="es-ES" dirty="0">
                <a:latin typeface="Calibri" panose="020F0502020204030204" pitchFamily="34" charset="0"/>
                <a:ea typeface="Calibri" panose="020F0502020204030204" pitchFamily="34" charset="0"/>
                <a:cs typeface="Calibri" panose="020F0502020204030204" pitchFamily="34" charset="0"/>
              </a:rPr>
              <a:t>(desarrollo de redes sociales fuertes y de apoyo)</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s-ES" sz="1200" dirty="0">
                <a:effectLst/>
                <a:latin typeface="Calibri" panose="020F0502020204030204" pitchFamily="34" charset="0"/>
                <a:ea typeface="Calibri" panose="020F0502020204030204" pitchFamily="34" charset="0"/>
                <a:cs typeface="Calibri" panose="020F0502020204030204" pitchFamily="34" charset="0"/>
              </a:rPr>
              <a:t>Esto produce un proceso de recuperación único para cada persona. Para muchas personas con problemas de salud mental y uso de sustancias, el concepto de recuperación se trata de mantener el control de su vida. Tal enfoque, que no se centra en la resolución completa de los síntomas, sino que enfatiza la resiliencia y el control sobre los problemas y la vida, se ha llamado el modelo de recuperación.  La recuperación no significa una cura. No se trata de dejar de necesitar apoyo, se trata de "recuperar una vida", el derecho a participar en todas las facetas de la vida cívica y económica como un ciudadano igualitario.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b="0" i="0" dirty="0" err="1">
                <a:solidFill>
                  <a:srgbClr val="303030"/>
                </a:solidFill>
                <a:effectLst/>
                <a:latin typeface="Calibri" panose="020F0502020204030204" pitchFamily="34" charset="0"/>
                <a:cs typeface="Calibri" panose="020F0502020204030204" pitchFamily="34" charset="0"/>
              </a:rPr>
              <a:t>Roosenschoon</a:t>
            </a:r>
            <a:r>
              <a:rPr lang="en-US" sz="1200" b="0" i="0" dirty="0">
                <a:solidFill>
                  <a:srgbClr val="303030"/>
                </a:solidFill>
                <a:effectLst/>
                <a:latin typeface="Calibri" panose="020F0502020204030204" pitchFamily="34" charset="0"/>
                <a:cs typeface="Calibri" panose="020F0502020204030204" pitchFamily="34" charset="0"/>
              </a:rPr>
              <a:t>, B. J., </a:t>
            </a:r>
            <a:r>
              <a:rPr lang="en-US" sz="1200" b="0" i="0" dirty="0" err="1">
                <a:solidFill>
                  <a:srgbClr val="303030"/>
                </a:solidFill>
                <a:effectLst/>
                <a:latin typeface="Calibri" panose="020F0502020204030204" pitchFamily="34" charset="0"/>
                <a:cs typeface="Calibri" panose="020F0502020204030204" pitchFamily="34" charset="0"/>
              </a:rPr>
              <a:t>Kamperman</a:t>
            </a:r>
            <a:r>
              <a:rPr lang="en-US" sz="1200" b="0" i="0" dirty="0">
                <a:solidFill>
                  <a:srgbClr val="303030"/>
                </a:solidFill>
                <a:effectLst/>
                <a:latin typeface="Calibri" panose="020F0502020204030204" pitchFamily="34" charset="0"/>
                <a:cs typeface="Calibri" panose="020F0502020204030204" pitchFamily="34" charset="0"/>
              </a:rPr>
              <a:t>, A. M., </a:t>
            </a:r>
            <a:r>
              <a:rPr lang="en-US" sz="1200" b="0" i="0" dirty="0" err="1">
                <a:solidFill>
                  <a:srgbClr val="303030"/>
                </a:solidFill>
                <a:effectLst/>
                <a:latin typeface="Calibri" panose="020F0502020204030204" pitchFamily="34" charset="0"/>
                <a:cs typeface="Calibri" panose="020F0502020204030204" pitchFamily="34" charset="0"/>
              </a:rPr>
              <a:t>Deen</a:t>
            </a:r>
            <a:r>
              <a:rPr lang="en-US" sz="1200" b="0" i="0" dirty="0">
                <a:solidFill>
                  <a:srgbClr val="303030"/>
                </a:solidFill>
                <a:effectLst/>
                <a:latin typeface="Calibri" panose="020F0502020204030204" pitchFamily="34" charset="0"/>
                <a:cs typeface="Calibri" panose="020F0502020204030204" pitchFamily="34" charset="0"/>
              </a:rPr>
              <a:t>, M. L., </a:t>
            </a:r>
            <a:r>
              <a:rPr lang="en-US" sz="1200" b="0" i="0" dirty="0" err="1">
                <a:solidFill>
                  <a:srgbClr val="303030"/>
                </a:solidFill>
                <a:effectLst/>
                <a:latin typeface="Calibri" panose="020F0502020204030204" pitchFamily="34" charset="0"/>
                <a:cs typeface="Calibri" panose="020F0502020204030204" pitchFamily="34" charset="0"/>
              </a:rPr>
              <a:t>Weeghel</a:t>
            </a:r>
            <a:r>
              <a:rPr lang="en-US" sz="1200" b="0" i="0" dirty="0">
                <a:solidFill>
                  <a:srgbClr val="303030"/>
                </a:solidFill>
                <a:effectLst/>
                <a:latin typeface="Calibri" panose="020F0502020204030204" pitchFamily="34" charset="0"/>
                <a:cs typeface="Calibri" panose="020F0502020204030204" pitchFamily="34" charset="0"/>
              </a:rPr>
              <a:t>, J. V., &amp; Mulder, C. L. (2019). Determinants of clinical, functional and personal recovery for people with schizophrenia and other severe mental illnesses: A cross-sectional analysis. </a:t>
            </a:r>
            <a:r>
              <a:rPr lang="en-US" sz="1200" b="0" i="1" dirty="0" err="1">
                <a:solidFill>
                  <a:srgbClr val="303030"/>
                </a:solidFill>
                <a:effectLst/>
                <a:latin typeface="Calibri" panose="020F0502020204030204" pitchFamily="34" charset="0"/>
                <a:cs typeface="Calibri" panose="020F0502020204030204" pitchFamily="34" charset="0"/>
              </a:rPr>
              <a:t>PloS</a:t>
            </a:r>
            <a:r>
              <a:rPr lang="en-US" sz="1200" b="0" i="1" dirty="0">
                <a:solidFill>
                  <a:srgbClr val="303030"/>
                </a:solidFill>
                <a:effectLst/>
                <a:latin typeface="Calibri" panose="020F0502020204030204" pitchFamily="34" charset="0"/>
                <a:cs typeface="Calibri" panose="020F0502020204030204" pitchFamily="34" charset="0"/>
              </a:rPr>
              <a:t> one</a:t>
            </a:r>
            <a:r>
              <a:rPr lang="en-US" sz="1200" b="0" i="0" dirty="0">
                <a:solidFill>
                  <a:srgbClr val="303030"/>
                </a:solidFill>
                <a:effectLst/>
                <a:latin typeface="Calibri" panose="020F0502020204030204" pitchFamily="34" charset="0"/>
                <a:cs typeface="Calibri" panose="020F0502020204030204" pitchFamily="34" charset="0"/>
              </a:rPr>
              <a:t>, </a:t>
            </a:r>
            <a:r>
              <a:rPr lang="en-US" sz="1200" b="0" i="1" dirty="0">
                <a:solidFill>
                  <a:srgbClr val="303030"/>
                </a:solidFill>
                <a:effectLst/>
                <a:latin typeface="Calibri" panose="020F0502020204030204" pitchFamily="34" charset="0"/>
                <a:cs typeface="Calibri" panose="020F0502020204030204" pitchFamily="34" charset="0"/>
              </a:rPr>
              <a:t>14</a:t>
            </a:r>
            <a:r>
              <a:rPr lang="en-US" sz="1200" b="0" i="0" dirty="0">
                <a:solidFill>
                  <a:srgbClr val="303030"/>
                </a:solidFill>
                <a:effectLst/>
                <a:latin typeface="Calibri" panose="020F0502020204030204" pitchFamily="34" charset="0"/>
                <a:cs typeface="Calibri" panose="020F0502020204030204" pitchFamily="34" charset="0"/>
              </a:rPr>
              <a:t>(9), e0222378. https://doi.org/10.1371/journal.pone.0222378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121139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s-ES" sz="1200" dirty="0">
                <a:effectLst/>
                <a:latin typeface="Calibri" panose="020F0502020204030204" pitchFamily="34" charset="0"/>
                <a:ea typeface="Calibri" panose="020F0502020204030204" pitchFamily="34" charset="0"/>
                <a:cs typeface="Times New Roman" panose="02020603050405020304" pitchFamily="18" charset="0"/>
              </a:rPr>
              <a:t>SAMHSA ha delineado cuatro dimensiones principales que apoyan una vida en recuperación: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err="1">
                <a:effectLst/>
                <a:latin typeface="Calibri" panose="020F0502020204030204" pitchFamily="34" charset="0"/>
                <a:ea typeface="Calibri" panose="020F0502020204030204" pitchFamily="34" charset="0"/>
                <a:cs typeface="Times New Roman" panose="02020603050405020304" pitchFamily="18" charset="0"/>
              </a:rPr>
              <a:t>Salud</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superar o manejar la(s) enfermedad(es) de uno(s), así como vivir de una manera física y emocionalmente saludable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err="1">
                <a:effectLst/>
                <a:latin typeface="Calibri" panose="020F0502020204030204" pitchFamily="34" charset="0"/>
                <a:ea typeface="Calibri" panose="020F0502020204030204" pitchFamily="34" charset="0"/>
                <a:cs typeface="Times New Roman" panose="02020603050405020304" pitchFamily="18" charset="0"/>
              </a:rPr>
              <a:t>Hogar</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un lugar estable y seguro para vivir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err="1">
                <a:effectLst/>
                <a:latin typeface="Calibri" panose="020F0502020204030204" pitchFamily="34" charset="0"/>
                <a:ea typeface="Calibri" panose="020F0502020204030204" pitchFamily="34" charset="0"/>
                <a:cs typeface="Times New Roman" panose="02020603050405020304" pitchFamily="18" charset="0"/>
              </a:rPr>
              <a:t>Propósito</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actividades diarias significativas, como un trabajo, escuela, voluntariado, cuidado familiar o esfuerzos creativos, y la independencia, los ingresos y los recursos para participar en la sociedad.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err="1">
                <a:effectLst/>
                <a:latin typeface="Calibri" panose="020F0502020204030204" pitchFamily="34" charset="0"/>
                <a:ea typeface="Calibri" panose="020F0502020204030204" pitchFamily="34" charset="0"/>
                <a:cs typeface="Times New Roman" panose="02020603050405020304" pitchFamily="18" charset="0"/>
              </a:rPr>
              <a:t>Comunidad</a:t>
            </a:r>
            <a:r>
              <a:rPr lang="en-US" sz="1200" b="1" i="1"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cs typeface="Times New Roman" panose="02020603050405020304" pitchFamily="18" charset="0"/>
              </a:rPr>
              <a:t>relaciones y redes sociales que brindan apoyo, amistad, amor y esperanza.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156374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s-ES" sz="1200" dirty="0">
                <a:effectLst/>
                <a:latin typeface="+mn-lt"/>
                <a:ea typeface="Calibri" panose="020F0502020204030204" pitchFamily="34" charset="0"/>
                <a:cs typeface="Times New Roman" panose="02020603050405020304" pitchFamily="18" charset="0"/>
              </a:rPr>
              <a:t>Hay varios principios en los que se basa el concepto de recuperación. SAMHSA, en colaboración con personas en recuperación, también ha creado un conjunto de valores y principios rectores que han llegado a ser comúnmente aceptados como los estándares para la prestación efectiva de atención centrada en la recuperación. 
</a:t>
            </a:r>
            <a:endParaRPr lang="en-US" sz="1200" dirty="0">
              <a:effectLst/>
              <a:latin typeface="+mn-lt"/>
              <a:ea typeface="Calibri" panose="020F0502020204030204" pitchFamily="34" charset="0"/>
              <a:cs typeface="Times New Roman" panose="02020603050405020304" pitchFamily="18" charset="0"/>
            </a:endParaRPr>
          </a:p>
          <a:p>
            <a:pPr marL="0" marR="0">
              <a:spcBef>
                <a:spcPts val="800"/>
              </a:spcBef>
              <a:spcAft>
                <a:spcPts val="100"/>
              </a:spcAft>
            </a:pPr>
            <a:r>
              <a:rPr lang="es-ES" sz="1200" b="1" i="1" dirty="0">
                <a:solidFill>
                  <a:srgbClr val="84171A"/>
                </a:solidFill>
                <a:effectLst/>
                <a:latin typeface="+mn-lt"/>
                <a:ea typeface="Calibri" panose="020F0502020204030204" pitchFamily="34" charset="0"/>
                <a:cs typeface="Trade Gothic LT Std"/>
              </a:rPr>
              <a:t>La recuperación surge de la esperanza: </a:t>
            </a:r>
            <a:r>
              <a:rPr lang="es-ES" sz="1200" dirty="0">
                <a:solidFill>
                  <a:srgbClr val="000000"/>
                </a:solidFill>
                <a:effectLst/>
                <a:latin typeface="+mn-lt"/>
                <a:ea typeface="Calibri" panose="020F0502020204030204" pitchFamily="34" charset="0"/>
                <a:cs typeface="Trade Gothic LT Std Light"/>
              </a:rPr>
              <a:t>La creencia de que la recuperación es real proporciona el mensaje esencial y motivador de un futuro mejor: que las personas pueden superar y superan los desafíos, barreras y obstáculos internos y externos que enfrentan. 
</a:t>
            </a:r>
            <a:br>
              <a:rPr lang="en-US" sz="1200" b="1" i="1" dirty="0">
                <a:effectLst/>
                <a:latin typeface="+mn-lt"/>
                <a:ea typeface="Calibri" panose="020F0502020204030204" pitchFamily="34" charset="0"/>
                <a:cs typeface="Times New Roman" panose="02020603050405020304" pitchFamily="18" charset="0"/>
              </a:rPr>
            </a:br>
            <a:r>
              <a:rPr lang="es-ES" sz="1200" b="1" i="1" dirty="0">
                <a:effectLst/>
                <a:latin typeface="+mn-lt"/>
                <a:ea typeface="Calibri" panose="020F0502020204030204" pitchFamily="34" charset="0"/>
                <a:cs typeface="Times New Roman" panose="02020603050405020304" pitchFamily="18" charset="0"/>
              </a:rPr>
              <a:t>La recuperación está centrada en la persona: </a:t>
            </a:r>
            <a:r>
              <a:rPr lang="es-ES" sz="1200" dirty="0">
                <a:effectLst/>
                <a:latin typeface="+mn-lt"/>
                <a:ea typeface="Calibri" panose="020F0502020204030204" pitchFamily="34" charset="0"/>
                <a:cs typeface="Times New Roman" panose="02020603050405020304" pitchFamily="18" charset="0"/>
              </a:rPr>
              <a:t>La autodeterminación y la autodirección son las bases para la recuperación a medida que los individuos definen sus propios objetivos de vida y diseñan su camino único hacia esos objetivos.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s-ES" sz="1200" b="1" i="1" dirty="0">
                <a:effectLst/>
                <a:latin typeface="+mn-lt"/>
                <a:ea typeface="Calibri" panose="020F0502020204030204" pitchFamily="34" charset="0"/>
                <a:cs typeface="Times New Roman" panose="02020603050405020304" pitchFamily="18" charset="0"/>
              </a:rPr>
              <a:t>La recuperación ocurre a través de muchas vías: </a:t>
            </a:r>
            <a:r>
              <a:rPr lang="es-ES" sz="1200" dirty="0">
                <a:effectLst/>
                <a:latin typeface="+mn-lt"/>
                <a:ea typeface="Calibri" panose="020F0502020204030204" pitchFamily="34" charset="0"/>
                <a:cs typeface="Times New Roman" panose="02020603050405020304" pitchFamily="18" charset="0"/>
              </a:rPr>
              <a:t>La recuperación se basa en las múltiples capacidades, fortalezas, talentos, habilidades de afrontamiento, recursos y valor inherente de cada individuo. Las vías de recuperación son altamente personalizadas. La recuperación no es lineal, se caracteriza por un crecimiento continuo y un mejor funcionamiento que puede implicar contratiempos. 
</a:t>
            </a: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i="1" dirty="0">
                <a:effectLst/>
                <a:latin typeface="+mn-lt"/>
                <a:ea typeface="Calibri" panose="020F0502020204030204" pitchFamily="34" charset="0"/>
                <a:cs typeface="Calibri" panose="020F0502020204030204" pitchFamily="34" charset="0"/>
              </a:rPr>
              <a:t>La </a:t>
            </a:r>
            <a:r>
              <a:rPr lang="en-US" sz="1200" b="1" i="1" dirty="0" err="1">
                <a:effectLst/>
                <a:latin typeface="+mn-lt"/>
                <a:ea typeface="Calibri" panose="020F0502020204030204" pitchFamily="34" charset="0"/>
                <a:cs typeface="Calibri" panose="020F0502020204030204" pitchFamily="34" charset="0"/>
              </a:rPr>
              <a:t>recuperación</a:t>
            </a:r>
            <a:r>
              <a:rPr lang="en-US" sz="1200" b="1" i="1" dirty="0">
                <a:effectLst/>
                <a:latin typeface="+mn-lt"/>
                <a:ea typeface="Calibri" panose="020F0502020204030204" pitchFamily="34" charset="0"/>
                <a:cs typeface="Calibri" panose="020F0502020204030204" pitchFamily="34" charset="0"/>
              </a:rPr>
              <a:t> es </a:t>
            </a:r>
            <a:r>
              <a:rPr lang="en-US" sz="1200" b="1" i="1" dirty="0" err="1">
                <a:effectLst/>
                <a:latin typeface="+mn-lt"/>
                <a:ea typeface="Calibri" panose="020F0502020204030204" pitchFamily="34" charset="0"/>
                <a:cs typeface="Calibri" panose="020F0502020204030204" pitchFamily="34" charset="0"/>
              </a:rPr>
              <a:t>holística</a:t>
            </a:r>
            <a:r>
              <a:rPr lang="en-US" sz="1200" b="1" i="1" dirty="0">
                <a:effectLst/>
                <a:latin typeface="+mn-lt"/>
                <a:ea typeface="Calibri" panose="020F0502020204030204" pitchFamily="34" charset="0"/>
                <a:cs typeface="Calibri" panose="020F0502020204030204" pitchFamily="34" charset="0"/>
              </a:rPr>
              <a:t>: </a:t>
            </a:r>
            <a:r>
              <a:rPr lang="es-ES" sz="1200" dirty="0">
                <a:effectLst/>
                <a:latin typeface="+mn-lt"/>
                <a:ea typeface="Calibri" panose="020F0502020204030204" pitchFamily="34" charset="0"/>
                <a:cs typeface="Calibri" panose="020F0502020204030204" pitchFamily="34" charset="0"/>
              </a:rPr>
              <a:t>La recuperación abarca toda la vida de un individuo, incluyendo la mente, el cuerpo, el espíritu y la comunidad. La gama de servicios y apoyos disponibles debe integrarse y coordinarse.
</a:t>
            </a: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SAMHSA (2012). </a:t>
            </a:r>
            <a:r>
              <a:rPr lang="en-US" sz="1200" i="1" dirty="0">
                <a:effectLst/>
                <a:latin typeface="+mn-lt"/>
                <a:ea typeface="Calibri" panose="020F0502020204030204" pitchFamily="34" charset="0"/>
                <a:cs typeface="Calibri" panose="020F0502020204030204" pitchFamily="34" charset="0"/>
              </a:rPr>
              <a:t>SAMHSA’s working definition of recovery</a:t>
            </a:r>
            <a:r>
              <a:rPr lang="en-US" sz="1200" dirty="0">
                <a:effectLst/>
                <a:latin typeface="+mn-lt"/>
                <a:ea typeface="Calibri" panose="020F0502020204030204" pitchFamily="34" charset="0"/>
                <a:cs typeface="Calibri" panose="020F0502020204030204" pitchFamily="34" charset="0"/>
              </a:rPr>
              <a:t>.  Washington, DC: US Department of Health and Human Services, SAMHSA. </a:t>
            </a:r>
            <a:r>
              <a:rPr lang="en-US" sz="1200" dirty="0">
                <a:effectLst/>
                <a:latin typeface="+mn-lt"/>
                <a:ea typeface="Calibri" panose="020F0502020204030204" pitchFamily="34" charset="0"/>
                <a:cs typeface="Times New Roman" panose="02020603050405020304" pitchFamily="18" charset="0"/>
              </a:rPr>
              <a:t>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402255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s-ES" sz="1200" b="1" i="1" dirty="0">
                <a:effectLst/>
                <a:latin typeface="Calibri" panose="020F0502020204030204" pitchFamily="34" charset="0"/>
                <a:ea typeface="Calibri" panose="020F0502020204030204" pitchFamily="34" charset="0"/>
                <a:cs typeface="Times New Roman" panose="02020603050405020304" pitchFamily="18" charset="0"/>
              </a:rPr>
              <a:t>La recuperación es apoyada por compañeros y aliados: </a:t>
            </a:r>
            <a:r>
              <a:rPr lang="es-ES" sz="1200" dirty="0">
                <a:effectLst/>
                <a:latin typeface="Calibri" panose="020F0502020204030204" pitchFamily="34" charset="0"/>
                <a:ea typeface="Calibri" panose="020F0502020204030204" pitchFamily="34" charset="0"/>
                <a:cs typeface="Times New Roman" panose="02020603050405020304" pitchFamily="18" charset="0"/>
              </a:rPr>
              <a:t>El apoyo mutuo y los grupos de ayuda mutua desempeñan un papel inestimable en la recuperación. Los compañeros alientan e involucran a otros compañeros y se proporcionan mutuamente un sentido vital de pertenencia, relaciones de apoyo, roles valiosos y comunidad. Los profesionales también desempeñan un papel importante en el proceso de recuperación al proporcionar tratamiento clínico y otros servicios que apoyan a las personas en sus rutas de recuperación elegidas.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s-ES" sz="1200" b="1" i="1" dirty="0">
                <a:effectLst/>
                <a:latin typeface="Calibri" panose="020F0502020204030204" pitchFamily="34" charset="0"/>
                <a:ea typeface="Calibri" panose="020F0502020204030204" pitchFamily="34" charset="0"/>
                <a:cs typeface="Times New Roman" panose="02020603050405020304" pitchFamily="18" charset="0"/>
              </a:rPr>
              <a:t>La recuperación se apoya a través de la relación y las redes sociales: </a:t>
            </a:r>
            <a:r>
              <a:rPr lang="es-ES" sz="1200" dirty="0">
                <a:effectLst/>
                <a:latin typeface="Calibri" panose="020F0502020204030204" pitchFamily="34" charset="0"/>
                <a:ea typeface="Calibri" panose="020F0502020204030204" pitchFamily="34" charset="0"/>
                <a:cs typeface="Times New Roman" panose="02020603050405020304" pitchFamily="18" charset="0"/>
              </a:rPr>
              <a:t>Un factor importante en el proceso de recuperación es la presencia e implicación de personas que creen en la capacidad de la persona para recuperarse; que ofrecen esperanza, apoyo y aliento; y que también sugieren estrategias y recursos para el cambio. Los miembros de la familia, los compañeros, los proveedores, los grupos religiosos, los miembros de la comunidad y otros aliados forman redes de apoyo vitales.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s-ES" sz="1200" b="1" i="1" dirty="0">
                <a:effectLst/>
                <a:latin typeface="Calibri" panose="020F0502020204030204" pitchFamily="34" charset="0"/>
                <a:ea typeface="Calibri" panose="020F0502020204030204" pitchFamily="34" charset="0"/>
                <a:cs typeface="Times New Roman" panose="02020603050405020304" pitchFamily="18" charset="0"/>
              </a:rPr>
              <a:t>La recuperación se basa en la cultura y está influenciada: </a:t>
            </a:r>
            <a:r>
              <a:rPr lang="es-ES" sz="1200" dirty="0">
                <a:effectLst/>
                <a:latin typeface="Calibri" panose="020F0502020204030204" pitchFamily="34" charset="0"/>
                <a:ea typeface="Calibri" panose="020F0502020204030204" pitchFamily="34" charset="0"/>
                <a:cs typeface="Times New Roman" panose="02020603050405020304" pitchFamily="18" charset="0"/>
              </a:rPr>
              <a:t>La cultura y los antecedentes culturales, incluidos los valores, las tradiciones y las creencias, son claves para determinar el viaje de una persona y el camino único hacia la recuperación. Los servicios deben estar culturalmente fundamentados, en sintonía, sensibles, congruentes y competentes, así como personalizados para satisfacer las necesidades únicas de cada individuo.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18872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s-ES" sz="1200" b="1" i="1" dirty="0">
                <a:effectLst/>
                <a:latin typeface="Calibri" panose="020F0502020204030204" pitchFamily="34" charset="0"/>
                <a:ea typeface="Calibri" panose="020F0502020204030204" pitchFamily="34" charset="0"/>
                <a:cs typeface="Times New Roman" panose="02020603050405020304" pitchFamily="18" charset="0"/>
              </a:rPr>
              <a:t>La recuperación se apoya abordando el trauma: </a:t>
            </a:r>
            <a:r>
              <a:rPr lang="es-ES" sz="1200" dirty="0">
                <a:effectLst/>
                <a:latin typeface="Calibri" panose="020F0502020204030204" pitchFamily="34" charset="0"/>
                <a:ea typeface="Calibri" panose="020F0502020204030204" pitchFamily="34" charset="0"/>
                <a:cs typeface="Times New Roman" panose="02020603050405020304" pitchFamily="18" charset="0"/>
              </a:rPr>
              <a:t>La experiencia de trauma (como abuso físico o sexual, violencia doméstica, guerra, desastre y otros) a menudo es un precursor o está asociado con el uso de sustancias, problemas de salud mental y problemas relacionados. Los servicios y apoyos deben estar informados sobre el trauma para fomentar la seguridad (física y emocional) y la confianza, así como promover la elección, el empoderamiento y la colaboración.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s-ES" sz="1200" b="1" i="1" dirty="0">
                <a:effectLst/>
                <a:latin typeface="Calibri" panose="020F0502020204030204" pitchFamily="34" charset="0"/>
                <a:ea typeface="Calibri" panose="020F0502020204030204" pitchFamily="34" charset="0"/>
                <a:cs typeface="Times New Roman" panose="02020603050405020304" pitchFamily="18" charset="0"/>
              </a:rPr>
              <a:t>La recuperación implica fortalezas y responsabilidades individuales, familiares y comunitarias: </a:t>
            </a:r>
            <a:r>
              <a:rPr lang="en-US" sz="1200" dirty="0">
                <a:effectLst/>
                <a:latin typeface="Calibri" panose="020F0502020204030204" pitchFamily="34" charset="0"/>
                <a:ea typeface="Calibri" panose="020F0502020204030204" pitchFamily="34" charset="0"/>
                <a:cs typeface="Times New Roman" panose="02020603050405020304" pitchFamily="18" charset="0"/>
              </a:rPr>
              <a:t>Individuals, families, and communities have strengths and resources that serve as a foundation for recovery. Individuals have a personal responsibility for their own self-care and journeys of recovery. Families and </a:t>
            </a:r>
            <a:r>
              <a:rPr lang="es-ES" sz="1200" dirty="0">
                <a:effectLst/>
                <a:latin typeface="Calibri" panose="020F0502020204030204" pitchFamily="34" charset="0"/>
                <a:ea typeface="Calibri" panose="020F0502020204030204" pitchFamily="34" charset="0"/>
                <a:cs typeface="Times New Roman" panose="02020603050405020304" pitchFamily="18" charset="0"/>
              </a:rPr>
              <a:t>otras personas significativas tienen la responsabilidad de apoyar a sus seres queridos, especialmente para los niños y jóvenes en recuperación.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s-ES" sz="1200" b="1" i="1" dirty="0">
                <a:effectLst/>
                <a:latin typeface="Calibri" panose="020F0502020204030204" pitchFamily="34" charset="0"/>
                <a:ea typeface="Calibri" panose="020F0502020204030204" pitchFamily="34" charset="0"/>
                <a:cs typeface="Times New Roman" panose="02020603050405020304" pitchFamily="18" charset="0"/>
              </a:rPr>
              <a:t>La recuperación se basa en el respeto: </a:t>
            </a:r>
            <a:r>
              <a:rPr lang="es-ES" sz="1200" dirty="0">
                <a:effectLst/>
                <a:latin typeface="Calibri" panose="020F0502020204030204" pitchFamily="34" charset="0"/>
                <a:ea typeface="Calibri" panose="020F0502020204030204" pitchFamily="34" charset="0"/>
                <a:cs typeface="Times New Roman" panose="02020603050405020304" pitchFamily="18" charset="0"/>
              </a:rPr>
              <a:t>La aceptación y el aprecio de la comunidad, los sistemas y la sociedad por las personas afectadas por trastornos de salud mental y uso de sustancias, incluida la protección de sus derechos y la eliminación de la discriminación, son cruciales para lograr la recuperación. La autoaceptación, el desarrollo de un sentido de identidad positivo y significativo y la recuperación de la creencia en uno mismo son particularmente importantes.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260038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33309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37226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146938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sz="1200" b="0" i="0" u="none" strike="noStrike" baseline="0" dirty="0">
                <a:latin typeface="+mn-lt"/>
              </a:rPr>
              <a:t>Experimentar problemas graves de salud mental y / o uso de sustancias es una experiencia catastrófica y que cambia la vida. No hay forma de volver a cómo estaban las cosas antes de que comenzaran los problemas, pero hay un camino a seguir. Muchas personas con problemas de salud mental y uso de sustancias han demostrado que es posible reconstruir una vida significativa, valorada y satisfactoria. La recuperación es posible.
Sabemos que las personas con condiciones de salud mental y uso de sustancias se benefician de una amplia gama de apoyo y tratamiento, y es fundamental que estén disponibles para personas de todas las edades y para aquellos que pueden experimentar discriminación y desventaja adicionales debido a impedimentos físicos, problemas de uso de sustancias, historial forense, discapacidades de aprendizaje o su origen étnico, sexualidad, o religión.  Una pregunta central para cualquier organización es si este apoyo y tratamiento ayuda a la persona a perseguir sus ambiciones y aprovechar al máximo su vida. Por lo tanto, la filosofía y los principios que guían nuestro trabajo como profesionales de la salud conductual y los servicios prestados son particularmente importantes.
</a:t>
            </a:r>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358486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effectLst/>
                <a:latin typeface="+mn-lt"/>
              </a:rPr>
              <a:t>Mientras existen muchos elementos comunes en todos los sistemas de salud mental y trastornos por uso de sustancias, existen diferencias significativas en las ideologías, prácticas y procedimientos que pueden presentar barreras para apoyar los principios de recuperación identificados por SAMHSA.  
</a:t>
            </a:r>
            <a:endParaRPr lang="en-US" sz="1200" dirty="0">
              <a:effectLst/>
              <a:latin typeface="+mn-lt"/>
            </a:endParaRPr>
          </a:p>
          <a:p>
            <a:r>
              <a:rPr lang="es-ES" sz="1200" dirty="0">
                <a:effectLst/>
                <a:latin typeface="+mn-lt"/>
              </a:rPr>
              <a:t>Una barrera para implementar sistemas orientados a la recuperación que integren sistemas de salud mental y trastornos por uso de sustancias son las diferentes comprensiones de los significados del lenguaje utilizado para describir la recuperación, los sistemas de atención orientados a la recuperación y los sistemas de apoyo a la recuperación. Entre los sistemas de salud mental y trastornos por uso de sustancias, estos términos se usan comúnmente; sin embargo, las palabras tienen diferentes significados dentro de cada uno de estos sistemas. 
</a:t>
            </a:r>
            <a:endParaRPr lang="en-US" sz="1200" dirty="0">
              <a:effectLst/>
              <a:latin typeface="+mn-lt"/>
            </a:endParaRPr>
          </a:p>
          <a:p>
            <a:r>
              <a:rPr lang="es-ES" sz="1200" dirty="0">
                <a:effectLst/>
                <a:latin typeface="+mn-lt"/>
              </a:rPr>
              <a:t>Es importante determinar si las diferencias residen en las palabras o en los valores personales. De cualquier manera, se debe buscar y nutrir un terreno común para integrar con éxito los servicios y sistemas y desarrollar sistemas viables orientados a la recuperación. 
</a:t>
            </a:r>
            <a:endParaRPr lang="en-US" sz="1200" dirty="0">
              <a:latin typeface="+mn-lt"/>
            </a:endParaRPr>
          </a:p>
          <a:p>
            <a:r>
              <a:rPr lang="es-ES" sz="1200" dirty="0">
                <a:latin typeface="+mn-lt"/>
              </a:rPr>
              <a:t>Nota para el entrenador: Plantee estas preguntas a los alumnos desde la perspectiva de la organización y como individuo.  Fomentar una discusión sobre los valores y actitudes que rodean estas declaraciones. Como contrapunto - Pregunte qué actitudes pueden oponerse a estos valores.
</a:t>
            </a:r>
            <a:endParaRPr lang="en-US" sz="12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20</a:t>
            </a:fld>
            <a:endParaRPr lang="en-US" noProof="0" dirty="0"/>
          </a:p>
        </p:txBody>
      </p:sp>
    </p:spTree>
    <p:extLst>
      <p:ext uri="{BB962C8B-B14F-4D97-AF65-F5344CB8AC3E}">
        <p14:creationId xmlns:p14="http://schemas.microsoft.com/office/powerpoint/2010/main" val="183083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Mire estas declaraciones desde la perspectiva de la organización y como individuo.  Fomentar una discusión sobre dónde se pueden encontrar estos valores y prácticas dentro de la organización.  No preguntes qué hay que hacer en este momento; esta pregunta se planteará al final del módulo.
</a:t>
            </a: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61245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64347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Un ROSC abarca un menú de servicios individualizados, centrados en la persona y basados en la fuerza dentro de una red autodefinida. Por diseño, un ROSC proporciona a las personas y familias más opciones con las que tomar decisiones informadas con respecto a su atención. Los servicios están diseñados para ser accesibles, acogedores y fáciles de navegar. Un valor fundamental de un ROSC es la participación de las personas en la recuperación, sus familias y la comunidad para mejorar continuamente el acceso y la calidad de los servicios.
</a:t>
            </a:r>
            <a:endParaRPr lang="en-US" sz="1200" dirty="0"/>
          </a:p>
          <a:p>
            <a:r>
              <a:rPr lang="en-US" sz="1200" dirty="0"/>
              <a:t>SAMHSA (2010). Recovery-Oriented Services Guide. </a:t>
            </a:r>
            <a:r>
              <a:rPr lang="en-US" sz="1200" i="1" dirty="0"/>
              <a:t>https://www.samhsa.gov/sites/default/files/rosc_resource_guide_book.pdf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9587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409438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mn-lt"/>
                <a:ea typeface="Calibri" panose="020F0502020204030204" pitchFamily="34" charset="0"/>
                <a:cs typeface="Calibri" panose="020F0502020204030204" pitchFamily="34" charset="0"/>
              </a:rPr>
              <a:t>En 2016, la ley de Florida se amplió para especificar que los servicios de salud conductual de Florida deben basarse en principios orientados a la recuperación (Cap. 2016-241, Leyes de Florida). Esta legislación proporcionó apoyo legal a los valores y principios que sustentan una orientación hacia la recuperación, así como a la aplicación de prácticas orientadas a la recuperación en todo el Estado.  Es importante destacar que fomenta las prioridades estatales y las diferencias regionales, al tiempo que garantiza que las comunidades y los sistemas brinden atención y servicios de alta calidad basados en una orientación a la recuperación.
</a:t>
            </a:r>
            <a:endParaRPr lang="en-US" sz="1200" dirty="0">
              <a:effectLst/>
              <a:latin typeface="+mn-lt"/>
              <a:cs typeface="Calibri" panose="020F0502020204030204" pitchFamily="34" charset="0"/>
            </a:endParaRPr>
          </a:p>
          <a:p>
            <a:r>
              <a:rPr lang="es-ES" sz="1200" dirty="0">
                <a:effectLst/>
                <a:latin typeface="+mn-lt"/>
                <a:cs typeface="Calibri" panose="020F0502020204030204" pitchFamily="34" charset="0"/>
              </a:rPr>
              <a:t>A nivel estatal y local, Florida ha estado trabajando en el establecimiento de una red de servicios y apoyos clínicos y no clínicos para mantener la recuperación a largo plazo basada en la comunidad. Como entidades locales, ROSC está implementando los principios rectores de la orientación a la recuperación al tiempo que reflejan las variaciones únicas en la visión, las instituciones, los recursos y las prioridades de cada comunidad. Los sistemas de salud conductual y las comunidades forman ROSC para:</a:t>
            </a:r>
            <a:br>
              <a:rPr lang="en-US" sz="1200" dirty="0">
                <a:latin typeface="+mn-lt"/>
              </a:rPr>
            </a:br>
            <a:endParaRPr lang="en-US" sz="1200" dirty="0">
              <a:latin typeface="+mn-lt"/>
            </a:endParaRPr>
          </a:p>
          <a:p>
            <a:pPr>
              <a:buFont typeface="Arial" panose="020B0604020202020204" pitchFamily="34" charset="0"/>
              <a:buChar char="•"/>
            </a:pPr>
            <a:r>
              <a:rPr lang="en-US" sz="1200" dirty="0">
                <a:latin typeface="+mn-lt"/>
              </a:rPr>
              <a:t> </a:t>
            </a:r>
            <a:r>
              <a:rPr lang="es-ES" sz="1200" dirty="0">
                <a:latin typeface="+mn-lt"/>
              </a:rPr>
              <a:t>Promover la buena calidad de vida, la salud de la comunidad y el bienestar para todos.
</a:t>
            </a:r>
            <a:r>
              <a:rPr lang="en-US" sz="1200" dirty="0">
                <a:latin typeface="+mn-lt"/>
              </a:rPr>
              <a:t> </a:t>
            </a:r>
            <a:r>
              <a:rPr lang="es-ES" sz="1200" dirty="0">
                <a:latin typeface="+mn-lt"/>
              </a:rPr>
              <a:t>Prevenir el desarrollo de condiciones de salud conductual.
</a:t>
            </a:r>
            <a:r>
              <a:rPr lang="en-US" sz="1200" dirty="0">
                <a:latin typeface="+mn-lt"/>
              </a:rPr>
              <a:t> </a:t>
            </a:r>
            <a:r>
              <a:rPr lang="es-ES" sz="1200" dirty="0">
                <a:latin typeface="+mn-lt"/>
              </a:rPr>
              <a:t>Intervenir antes en la progresión de las enfermedades.
</a:t>
            </a:r>
            <a:r>
              <a:rPr lang="en-US" sz="1200" dirty="0">
                <a:latin typeface="+mn-lt"/>
              </a:rPr>
              <a:t> </a:t>
            </a:r>
            <a:r>
              <a:rPr lang="es-ES" sz="1200" dirty="0">
                <a:latin typeface="+mn-lt"/>
              </a:rPr>
              <a:t>Reducir el daño causado por los trastornos por uso de sustancias y las condiciones de salud mental en individuos, familias y comunidades; y
</a:t>
            </a:r>
            <a:r>
              <a:rPr lang="en-US" sz="1200" dirty="0">
                <a:latin typeface="+mn-lt"/>
              </a:rPr>
              <a:t> </a:t>
            </a:r>
            <a:r>
              <a:rPr lang="es-ES" sz="1200" dirty="0">
                <a:latin typeface="+mn-lt"/>
              </a:rPr>
              <a:t>Proporcionar los recursos para ayudar a las personas con condiciones de salud conductual a lograr y mantener su bienestar y construir vidas significativas para ellos mismos en sus comunidades.</a:t>
            </a:r>
          </a:p>
          <a:p>
            <a:pPr>
              <a:buFont typeface="Arial" panose="020B0604020202020204" pitchFamily="34" charset="0"/>
              <a:buChar char="•"/>
            </a:pPr>
            <a:endParaRPr lang="en-US" sz="1200" dirty="0">
              <a:latin typeface="+mn-lt"/>
            </a:endParaRPr>
          </a:p>
          <a:p>
            <a:pPr>
              <a:buFont typeface="Arial" panose="020B0604020202020204" pitchFamily="34" charset="0"/>
              <a:buNone/>
            </a:pPr>
            <a:r>
              <a:rPr lang="en-US" sz="1200" dirty="0">
                <a:latin typeface="+mn-lt"/>
              </a:rPr>
              <a:t>Florida Department of Children and Families. </a:t>
            </a:r>
            <a:r>
              <a:rPr lang="en-US" sz="1200" dirty="0">
                <a:effectLst/>
                <a:latin typeface="+mn-lt"/>
                <a:ea typeface="Calibri" panose="020F0502020204030204" pitchFamily="34" charset="0"/>
                <a:cs typeface="Times New Roman" panose="02020603050405020304" pitchFamily="18" charset="0"/>
              </a:rPr>
              <a:t>Recovery-Oriented System of Care. </a:t>
            </a:r>
            <a:r>
              <a:rPr lang="en-US" sz="1200" dirty="0">
                <a:latin typeface="+mn-lt"/>
              </a:rPr>
              <a:t> https://www.myflfamilies.com/service-programs/samh/rosc/index.shtml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Discuta estos objetivos generales, pero agregue objetivos o ejemplos específicos dentro de su organización.
</a:t>
            </a:r>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159263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err="1">
                <a:effectLst/>
                <a:latin typeface="+mn-lt"/>
                <a:ea typeface="Calibri" panose="020F0502020204030204" pitchFamily="34" charset="0"/>
                <a:cs typeface="Times New Roman" panose="02020603050405020304" pitchFamily="18" charset="0"/>
              </a:rPr>
              <a:t>Gestión</a:t>
            </a:r>
            <a:r>
              <a:rPr lang="en-US" sz="1200" b="1" i="1" dirty="0">
                <a:effectLst/>
                <a:latin typeface="+mn-lt"/>
                <a:ea typeface="Calibri" panose="020F0502020204030204" pitchFamily="34" charset="0"/>
                <a:cs typeface="Times New Roman" panose="02020603050405020304" pitchFamily="18" charset="0"/>
              </a:rPr>
              <a:t> de la </a:t>
            </a:r>
            <a:r>
              <a:rPr lang="en-US" sz="1200" b="1" i="1" dirty="0" err="1">
                <a:effectLst/>
                <a:latin typeface="+mn-lt"/>
                <a:ea typeface="Calibri" panose="020F0502020204030204" pitchFamily="34" charset="0"/>
                <a:cs typeface="Times New Roman" panose="02020603050405020304" pitchFamily="18" charset="0"/>
              </a:rPr>
              <a:t>recuperación</a:t>
            </a:r>
            <a:r>
              <a:rPr lang="en-US" sz="1200" b="1" i="1" dirty="0">
                <a:effectLst/>
                <a:latin typeface="+mn-lt"/>
                <a:ea typeface="Calibri" panose="020F0502020204030204" pitchFamily="34" charset="0"/>
                <a:cs typeface="Times New Roman" panose="02020603050405020304" pitchFamily="18" charset="0"/>
              </a:rPr>
              <a:t> </a:t>
            </a:r>
            <a:r>
              <a:rPr lang="es-ES" sz="1200" dirty="0">
                <a:effectLst/>
                <a:latin typeface="+mn-lt"/>
                <a:ea typeface="Calibri" panose="020F0502020204030204" pitchFamily="34" charset="0"/>
                <a:cs typeface="Times New Roman" panose="02020603050405020304" pitchFamily="18" charset="0"/>
              </a:rPr>
              <a:t>es básicamente la administración de los recursos personales, familiares y comunitarios para lograr el más alto nivel de salud y funcionamiento de las personas y familias afectadas por las condiciones de salud conductual. Es una colaboración sostenida en el tiempo y centrada en la recuperación entre los usuarios de servicios y los proveedores de servicios tradicionales y no tradicionales hacia el objetivo de estabilizar y luego administrar activamente el flujo y reflujo del uso de sustancias y las condiciones de salud mental hasta que se haya logrado la remisión y la recuperación, o hasta que las condiciones puedan ser autogestionadas de manera efectiva por el individuo y su familia.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mn-lt"/>
                <a:ea typeface="Calibri" panose="020F0502020204030204" pitchFamily="34" charset="0"/>
                <a:cs typeface="Times New Roman" panose="02020603050405020304" pitchFamily="18" charset="0"/>
              </a:rPr>
              <a:t>La gestión de la recuperación se basa en la creencia de que la recuperación completa rara vez se logra a partir de un solo episodio de intervención o tratamiento, y que los profesionales, así como las personas en recuperación, las familias y los responsables de la formulación de políticas, no deben sentirse decepcionados o desanimados por el hecho de que no hay soluciones rápidas. La recurrencia (s) en el uso de sustancias o de síntomas de salud mental se consideran como evidencia de la gravedad de la condición de la persona en lugar de como causas de alta.  El modelo de administración de la recuperación reconoce esta vulnerabilidad, pero sugiere que tales recurrencias no son inevitables si el proceso de recuperación en curso se administra activamente.
</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mn-lt"/>
              </a:rPr>
              <a:t>
La comunidad de salud pública ha practicado durante mucho tiempo el manejo de la recuperación cuando se tratan enfermedades crónicas como la diabetes, el asma y la hipertensión. Si bien los proveedores de atención médica pública pueden usar una terminología diferente, la gestión de la recuperación es una herramienta integrada en su enfoque de la práctica. Los principios de salud pública abordan la promoción de la salud a través de estrategias integrales de prevención, detección, intervención temprana, tratamiento y refuerzo de estilos de vida saludables.
</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White, W. L., Boyle, M. G., Loveland, D. L. &amp; Corrington, P. W. (n.d.). </a:t>
            </a:r>
            <a:r>
              <a:rPr lang="en-US" sz="1200" i="1" dirty="0">
                <a:effectLst/>
                <a:latin typeface="+mn-lt"/>
                <a:ea typeface="Calibri" panose="020F0502020204030204" pitchFamily="34" charset="0"/>
                <a:cs typeface="Times New Roman" panose="02020603050405020304" pitchFamily="18" charset="0"/>
              </a:rPr>
              <a:t>What is behavioral health recovery management? A brief primer.</a:t>
            </a:r>
            <a:r>
              <a:rPr lang="en-US" sz="1200" dirty="0">
                <a:effectLst/>
                <a:latin typeface="+mn-lt"/>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200" u="sng" dirty="0">
                <a:solidFill>
                  <a:srgbClr val="0000FF"/>
                </a:solidFill>
                <a:effectLst/>
                <a:latin typeface="+mn-lt"/>
                <a:ea typeface="Calibri" panose="020F0502020204030204" pitchFamily="34" charset="0"/>
                <a:cs typeface="Times New Roman" panose="02020603050405020304" pitchFamily="18" charset="0"/>
                <a:hlinkClick r:id="rId3"/>
              </a:rPr>
              <a:t>http://www.bhrm.org/media/pdf/pub/BHRM_Primer.pdf</a:t>
            </a:r>
            <a:r>
              <a:rPr lang="en-US"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2104673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effectLst/>
                <a:latin typeface="Calibri" panose="020F0502020204030204" pitchFamily="34" charset="0"/>
                <a:cs typeface="Calibri" panose="020F0502020204030204" pitchFamily="34" charset="0"/>
              </a:rPr>
              <a:t>Tradicionalmente, los servicios orientados a la recuperación se han visto como actividades relacionadas con la recuperación a largo plazo que ocurren después de un episodio formal de tratamiento por uso de sustancias. Sin embargo, las actividades y enfoques orientados a la recuperación también son parte del continuo completo de atención disponible para las personas dentro de un ROSC. Un ROSC proporciona una red de servicios y apoyos para abordar todo el espectro de problemas de uso de sustancias, desde el uso dañino hasta las afecciones crónicas.
</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SAMHSA (2010). </a:t>
            </a:r>
            <a:r>
              <a:rPr lang="en-US" sz="1200" i="1" dirty="0">
                <a:latin typeface="Calibri" panose="020F0502020204030204" pitchFamily="34" charset="0"/>
                <a:cs typeface="Calibri" panose="020F0502020204030204" pitchFamily="34" charset="0"/>
              </a:rPr>
              <a:t>Recovery-Oriented Services Guide</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https://www.samhsa.gov/sites/default/files/rosc_resource_guide_book.pdf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90328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s-ES" sz="1200" dirty="0">
                <a:effectLst/>
                <a:latin typeface="+mn-lt"/>
                <a:ea typeface="Calibri" panose="020F0502020204030204" pitchFamily="34" charset="0"/>
                <a:cs typeface="Times New Roman" panose="02020603050405020304" pitchFamily="18" charset="0"/>
              </a:rPr>
              <a:t>La administración de la recuperación abarca tres fases en el proceso de recuperación: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400"/>
              </a:spcAft>
              <a:buFont typeface="+mj-lt"/>
              <a:buAutoNum type="arabicPeriod"/>
            </a:pPr>
            <a:r>
              <a:rPr lang="es-ES" sz="1200" dirty="0">
                <a:effectLst/>
                <a:uFill>
                  <a:solidFill>
                    <a:srgbClr val="FF0000"/>
                  </a:solidFill>
                </a:uFill>
                <a:latin typeface="+mn-lt"/>
                <a:ea typeface="Times New Roman" panose="02020603050405020304" pitchFamily="18" charset="0"/>
                <a:cs typeface="Times New Roman" panose="02020603050405020304" pitchFamily="18" charset="0"/>
              </a:rPr>
              <a:t>identificación y contratación previa al servicio,
inicio y estabilización de la recuperación (actividades de recuperación/tratamiento), y, 
mantenimiento de la recuperación (servicios de apoyo a la recuperación después del tratamiento).</a:t>
            </a:r>
          </a:p>
          <a:p>
            <a:pPr marL="0" marR="0" lvl="0" indent="0">
              <a:lnSpc>
                <a:spcPct val="105000"/>
              </a:lnSpc>
              <a:spcBef>
                <a:spcPts val="0"/>
              </a:spcBef>
              <a:spcAft>
                <a:spcPts val="400"/>
              </a:spcAft>
              <a:buFont typeface="+mj-lt"/>
              <a:buNone/>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400"/>
              </a:spcAft>
              <a:buClrTx/>
              <a:buSzTx/>
              <a:buFont typeface="+mj-lt"/>
              <a:buNone/>
              <a:tabLst/>
              <a:defRPr/>
            </a:pPr>
            <a:r>
              <a:rPr lang="es-ES" sz="1200" dirty="0">
                <a:effectLst/>
                <a:latin typeface="+mn-lt"/>
              </a:rPr>
              <a:t>Un ROSC apoya la premisa de que hay muchas vías para la recuperación. Las actividades orientadas a la recuperación incluyen proporcionar un menú de servicios de tratamiento tradicionales y terapias alternativas, que incluyen entrenamiento de recuperación entre pares, acupuntura, meditación y terapia de música y arte. Los servicios de apoyo a la recuperación, incluida la asistencia para el empleo, el cuidado de los niños, la gestión de la atención y el apoyo a la vivienda, pueden mejorar la participación de las personas y sus familias para lograr y mantener la recuperación.
</a:t>
            </a: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29</a:t>
            </a:fld>
            <a:endParaRPr lang="en-US" noProof="0" dirty="0"/>
          </a:p>
        </p:txBody>
      </p:sp>
    </p:spTree>
    <p:extLst>
      <p:ext uri="{BB962C8B-B14F-4D97-AF65-F5344CB8AC3E}">
        <p14:creationId xmlns:p14="http://schemas.microsoft.com/office/powerpoint/2010/main" val="11778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sz="1200" dirty="0">
                <a:effectLst/>
                <a:latin typeface="+mn-lt"/>
                <a:ea typeface="Times New Roman" panose="02020603050405020304" pitchFamily="18" charset="0"/>
              </a:rPr>
              <a:t>Hay muchas nuevas comprensiones de la naturaleza del uso de sustancias y las condiciones de salud mental, su manejo y lo que contribuye a los resultados de la recuperación. En su forma más básica, la investigación sugiere que la recuperación comprende cuatro componentes clave, que requieren atención a cada uno.</a:t>
            </a:r>
            <a:r>
              <a:rPr lang="en-US" sz="1200" b="0" i="0" u="none" strike="noStrike" baseline="0" dirty="0">
                <a:latin typeface="+mn-lt"/>
              </a:rPr>
              <a:t>:</a:t>
            </a:r>
            <a:br>
              <a:rPr lang="en-US" sz="1200" b="0" i="0" u="none" strike="noStrike" baseline="0" dirty="0">
                <a:latin typeface="+mn-lt"/>
              </a:rPr>
            </a:br>
            <a:endParaRPr lang="en-US" sz="1200" b="0" i="0" u="none" strike="noStrike" baseline="0" dirty="0">
              <a:latin typeface="+mn-lt"/>
            </a:endParaRPr>
          </a:p>
          <a:p>
            <a:pPr marL="342900" indent="-342900" algn="l">
              <a:buFont typeface="+mj-lt"/>
              <a:buAutoNum type="arabicPeriod"/>
            </a:pPr>
            <a:r>
              <a:rPr lang="es-ES" sz="1200" b="0" i="0" u="none" strike="noStrike" baseline="0" dirty="0">
                <a:latin typeface="+mn-lt"/>
              </a:rPr>
              <a:t>Encontrar y mantener la esperanza
Abordar los aspectos personales de la recuperación (la situación de la vida de una persona debe verse de manera holística, con profesionales que se asocian con ellos para aprovechar sus fortalezas y fomentar la autonomía)
Construir una vida significativa (la recuperación ocurre dentro del contexto y la alineación con la vida de la persona; familia, amigos, trabajo, comunidades, etc.)
Afirmar la autonomía y la responsabilidad personal de tomar el control de la propia vida</a:t>
            </a:r>
          </a:p>
          <a:p>
            <a:pPr marL="342900" indent="-342900" algn="l">
              <a:buFont typeface="+mj-lt"/>
              <a:buAutoNum type="arabicPeriod"/>
            </a:pPr>
            <a:endParaRPr lang="es-ES" sz="1200" b="0" i="0" u="none" strike="noStrike" baseline="0" dirty="0">
              <a:solidFill>
                <a:srgbClr val="00AEF0"/>
              </a:solidFill>
              <a:latin typeface="+mn-lt"/>
            </a:endParaRPr>
          </a:p>
          <a:p>
            <a:pPr marL="0" indent="0" algn="l">
              <a:buFont typeface="+mj-lt"/>
              <a:buNone/>
            </a:pPr>
            <a:r>
              <a:rPr lang="es-ES" sz="1200" b="0" i="0" u="none" strike="noStrike" baseline="0" dirty="0">
                <a:solidFill>
                  <a:srgbClr val="00AEF0"/>
                </a:solidFill>
                <a:latin typeface="+mn-lt"/>
              </a:rPr>
              <a:t>Este es un programa de entrenamiento para el personal que brinda una variedad de servicios y apoyo para personas con condiciones de salud conductual. En última instancia, tiene como objetivo apoyar el desarrollo de un enfoque en la recuperación dentro de nuestros servicios. Proporciona diferentes ideas para trabajar con los usuarios del servicio de una manera orientada a la recuperación. </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r>
              <a:rPr lang="en-US" sz="1200" dirty="0">
                <a:solidFill>
                  <a:srgbClr val="4C4D4F"/>
                </a:solidFill>
                <a:effectLst/>
                <a:latin typeface="+mn-lt"/>
                <a:ea typeface="Calibri" panose="020F0502020204030204" pitchFamily="34" charset="0"/>
              </a:rPr>
              <a:t>Jaiswal. A., Carmichael, K., Gupta, S., Siemens, T., et al (2020). Essential elements that contribute to the recovery of persons with severe mental illness: A systematic scoping study. </a:t>
            </a:r>
            <a:r>
              <a:rPr lang="en-US" sz="1200" i="1" dirty="0">
                <a:solidFill>
                  <a:srgbClr val="4C4D4F"/>
                </a:solidFill>
                <a:effectLst/>
                <a:latin typeface="+mn-lt"/>
                <a:ea typeface="Calibri" panose="020F0502020204030204" pitchFamily="34" charset="0"/>
              </a:rPr>
              <a:t>Frontiers in Psychiatry (11). </a:t>
            </a:r>
            <a:r>
              <a:rPr lang="en-US" sz="1200" i="0" dirty="0">
                <a:solidFill>
                  <a:srgbClr val="4C4D4F"/>
                </a:solidFill>
                <a:effectLst/>
                <a:latin typeface="+mn-lt"/>
                <a:ea typeface="Calibri" panose="020F0502020204030204" pitchFamily="34" charset="0"/>
              </a:rPr>
              <a:t>Retrieved from h</a:t>
            </a:r>
            <a:r>
              <a:rPr lang="en-US" sz="1200" dirty="0">
                <a:solidFill>
                  <a:srgbClr val="4C4D4F"/>
                </a:solidFill>
                <a:effectLst/>
                <a:latin typeface="+mn-lt"/>
                <a:ea typeface="Calibri" panose="020F0502020204030204" pitchFamily="34" charset="0"/>
              </a:rPr>
              <a:t>ttps://www.frontiersin.org/article/10.3389/fpsyt.2020.586230 </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3</a:t>
            </a:fld>
            <a:endParaRPr lang="en-US" noProof="0" dirty="0"/>
          </a:p>
        </p:txBody>
      </p:sp>
    </p:spTree>
    <p:extLst>
      <p:ext uri="{BB962C8B-B14F-4D97-AF65-F5344CB8AC3E}">
        <p14:creationId xmlns:p14="http://schemas.microsoft.com/office/powerpoint/2010/main" val="65232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3860681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410608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Throughout this course, the principles of recovery and ROSC will be repeated, examined and reinforced.  Much of this information and way of thinking is new to service providers.  We are introducing here a helpful mnemonic device which is </a:t>
            </a:r>
            <a:r>
              <a:rPr lang="en-US" sz="1200" b="1" i="1" dirty="0">
                <a:latin typeface="Calibri" panose="020F0502020204030204" pitchFamily="34" charset="0"/>
                <a:cs typeface="Calibri" panose="020F0502020204030204" pitchFamily="34" charset="0"/>
              </a:rPr>
              <a:t>a memory technique that can help increase your ability to recall and retain information</a:t>
            </a:r>
            <a:r>
              <a:rPr lang="en-US" sz="1200" i="1" dirty="0">
                <a:latin typeface="Calibri" panose="020F0502020204030204" pitchFamily="34"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CONNECT: </a:t>
            </a:r>
            <a:r>
              <a:rPr lang="en-US" sz="1200" dirty="0">
                <a:effectLst/>
                <a:latin typeface="Calibri" panose="020F0502020204030204" pitchFamily="34" charset="0"/>
                <a:ea typeface="Calibri" panose="020F0502020204030204" pitchFamily="34" charset="0"/>
                <a:cs typeface="Calibri" panose="020F0502020204030204" pitchFamily="34" charset="0"/>
              </a:rPr>
              <a:t>Since most of a person’s recovery journey occurs outside the behavioral health service system, fostering recovery necessitates understanding people within the context of their lives. Family, friends, neighbors, local community, schools, workplaces, spiritual, and cultural communities all influence recovery outcomes and well-being. Recovery-oriented practice works with people in learning how to navigate their own path through the  web of family, community and  society.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HOPE: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Hope is not an abstract concept, nor is it an unreasonable expectation. At its core, being hopeful means holding an expectation for positive development. Hope helps provide the motivation and sustain the strength required.</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 on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dre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am</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x</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4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ple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iv</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itiv</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fut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k</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hope can </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https://www.mentalhealthcommission.ca/wp-content/uploads/drupal/MHCC_RecoveryGuidelines_ENG_0.pdf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32</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90000"/>
              </a:lnSpc>
            </a:pPr>
            <a:r>
              <a:rPr lang="es-ES" sz="1200" dirty="0"/>
              <a:t>Las ideas para el cambio y los planes de acción para el cambio se pueden construir utilizando el marco CONNECT (principios) a HOPE (práctica).
</a:t>
            </a: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33</a:t>
            </a:fld>
            <a:endParaRPr lang="en-US" dirty="0"/>
          </a:p>
        </p:txBody>
      </p:sp>
    </p:spTree>
    <p:extLst>
      <p:ext uri="{BB962C8B-B14F-4D97-AF65-F5344CB8AC3E}">
        <p14:creationId xmlns:p14="http://schemas.microsoft.com/office/powerpoint/2010/main" val="60762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34</a:t>
            </a:fld>
            <a:endParaRPr lang="en-US" dirty="0"/>
          </a:p>
        </p:txBody>
      </p:sp>
    </p:spTree>
    <p:extLst>
      <p:ext uri="{BB962C8B-B14F-4D97-AF65-F5344CB8AC3E}">
        <p14:creationId xmlns:p14="http://schemas.microsoft.com/office/powerpoint/2010/main" val="327214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35</a:t>
            </a:fld>
            <a:endParaRPr lang="en-US" noProof="0" dirty="0"/>
          </a:p>
        </p:txBody>
      </p:sp>
    </p:spTree>
    <p:extLst>
      <p:ext uri="{BB962C8B-B14F-4D97-AF65-F5344CB8AC3E}">
        <p14:creationId xmlns:p14="http://schemas.microsoft.com/office/powerpoint/2010/main" val="3851084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94974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38</a:t>
            </a:fld>
            <a:endParaRPr lang="en-US" noProof="0" dirty="0"/>
          </a:p>
        </p:txBody>
      </p:sp>
    </p:spTree>
    <p:extLst>
      <p:ext uri="{BB962C8B-B14F-4D97-AF65-F5344CB8AC3E}">
        <p14:creationId xmlns:p14="http://schemas.microsoft.com/office/powerpoint/2010/main" val="22152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39</a:t>
            </a:fld>
            <a:endParaRPr lang="en-US" dirty="0"/>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sz="1200" spc="-5" dirty="0">
                <a:solidFill>
                  <a:srgbClr val="4C4D4F"/>
                </a:solidFill>
                <a:effectLst/>
                <a:latin typeface="+mn-lt"/>
                <a:ea typeface="Calibri" panose="020F0502020204030204" pitchFamily="34" charset="0"/>
                <a:cs typeface="Calibri" panose="020F0502020204030204" pitchFamily="34" charset="0"/>
              </a:rPr>
              <a:t>Para que una orientación a la recuperación se convierta en una parte integral de esta organización, debemos valorar, adoptar e implementar una "orientación a la recuperación", tanto en la política como en la práctica.  Este conjunto de módulos y experiencias de capacitación está diseñado para ayudar a nuestro personal a comprender la recuperación y facilitar una aplicación consistente de los principios de recuperación a</a:t>
            </a:r>
            <a:r>
              <a:rPr lang="en-US" sz="1200" dirty="0">
                <a:solidFill>
                  <a:srgbClr val="4C4D4F"/>
                </a:solidFill>
                <a:effectLst/>
                <a:latin typeface="+mn-lt"/>
                <a:ea typeface="Calibri" panose="020F0502020204030204" pitchFamily="34" charset="0"/>
                <a:cs typeface="Calibri" panose="020F0502020204030204" pitchFamily="34" charset="0"/>
              </a:rPr>
              <a:t>:</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dirty="0">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s-ES" sz="1200" b="0" spc="0" baseline="0" dirty="0">
                <a:solidFill>
                  <a:srgbClr val="4C4D4F"/>
                </a:solidFill>
                <a:effectLst/>
                <a:latin typeface="+mn-lt"/>
                <a:ea typeface="Arial" panose="020B0604020202020204" pitchFamily="34" charset="0"/>
                <a:cs typeface="Calibri" panose="020F0502020204030204" pitchFamily="34" charset="0"/>
              </a:rPr>
              <a:t>Desarrollar un marco conceptual y un lenguaje compartidos para transformar la cultura y las prácticas de nuestra organización.</a:t>
            </a:r>
            <a:r>
              <a:rPr lang="en-US" sz="1200" spc="0" baseline="0" dirty="0">
                <a:solidFill>
                  <a:srgbClr val="4C4D4F"/>
                </a:solidFill>
                <a:effectLst/>
                <a:latin typeface="+mn-lt"/>
                <a:ea typeface="Calibri" panose="020F0502020204030204" pitchFamily="34" charset="0"/>
                <a:cs typeface="Calibri" panose="020F0502020204030204" pitchFamily="34" charset="0"/>
              </a:rPr>
              <a:t>.</a:t>
            </a:r>
            <a:endParaRPr lang="en-US" sz="1200" spc="0" baseline="0" dirty="0">
              <a:solidFill>
                <a:schemeClr val="tx1"/>
              </a:solidFill>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s-ES" sz="1200" spc="-10" dirty="0">
                <a:solidFill>
                  <a:srgbClr val="4C4D4F"/>
                </a:solidFill>
                <a:effectLst/>
                <a:latin typeface="+mn-lt"/>
                <a:ea typeface="Calibri" panose="020F0502020204030204" pitchFamily="34" charset="0"/>
              </a:rPr>
              <a:t>Adoptar los principios, valores, conocimientos, habilidades y comportamientos que subyacen a los servicios y apoyos orientados a la recuperación</a:t>
            </a:r>
            <a:r>
              <a:rPr lang="en-US" sz="1200" dirty="0">
                <a:solidFill>
                  <a:srgbClr val="4C4D4F"/>
                </a:solidFill>
                <a:effectLst/>
                <a:latin typeface="+mn-lt"/>
                <a:ea typeface="Calibri" panose="020F0502020204030204" pitchFamily="34" charset="0"/>
              </a:rPr>
              <a:t>.</a:t>
            </a:r>
          </a:p>
          <a:p>
            <a:pPr marL="349250" marR="139700" indent="-285750">
              <a:lnSpc>
                <a:spcPts val="1300"/>
              </a:lnSpc>
              <a:spcBef>
                <a:spcPts val="0"/>
              </a:spcBef>
              <a:spcAft>
                <a:spcPts val="600"/>
              </a:spcAft>
              <a:buFont typeface="Arial" panose="020B0604020202020204" pitchFamily="34" charset="0"/>
              <a:buChar char="•"/>
            </a:pPr>
            <a:r>
              <a:rPr lang="es-ES" sz="1200" dirty="0">
                <a:solidFill>
                  <a:srgbClr val="4C4D4F"/>
                </a:solidFill>
                <a:effectLst/>
                <a:latin typeface="+mn-lt"/>
                <a:ea typeface="Calibri" panose="020F0502020204030204" pitchFamily="34" charset="0"/>
              </a:rPr>
              <a:t>Explore un enfoque fundamental para la atención orientada a la recuperación que se pueda adaptar a la amplia variedad de servicios y apoyos proporcionados por nuestra organización.</a:t>
            </a:r>
            <a:r>
              <a:rPr lang="en-US" sz="1200" spc="0" baseline="0" dirty="0">
                <a:solidFill>
                  <a:srgbClr val="4C4D4F"/>
                </a:solidFill>
                <a:effectLst/>
                <a:latin typeface="+mn-lt"/>
                <a:ea typeface="Calibri" panose="020F0502020204030204" pitchFamily="34" charset="0"/>
                <a:cs typeface="Calibri" panose="020F0502020204030204" pitchFamily="34" charset="0"/>
              </a:rPr>
              <a:t>.</a:t>
            </a:r>
          </a:p>
          <a:p>
            <a:pPr marL="349250" marR="139700" indent="-285750">
              <a:lnSpc>
                <a:spcPts val="1300"/>
              </a:lnSpc>
              <a:spcBef>
                <a:spcPts val="0"/>
              </a:spcBef>
              <a:spcAft>
                <a:spcPts val="600"/>
              </a:spcAft>
              <a:buFont typeface="Arial" panose="020B0604020202020204" pitchFamily="34" charset="0"/>
              <a:buChar char="•"/>
            </a:pPr>
            <a:endParaRPr lang="en-US" sz="1200" spc="0" baseline="0" dirty="0">
              <a:solidFill>
                <a:srgbClr val="4C4D4F"/>
              </a:solidFill>
              <a:effectLst/>
              <a:latin typeface="+mn-lt"/>
              <a:ea typeface="Calibri" panose="020F0502020204030204" pitchFamily="34" charset="0"/>
              <a:cs typeface="Calibri" panose="020F0502020204030204" pitchFamily="34" charset="0"/>
            </a:endParaRPr>
          </a:p>
          <a:p>
            <a:pPr marL="63500" marR="139700" lvl="0" indent="0" algn="l" defTabSz="914400" rtl="0" eaLnBrk="1" fontAlgn="auto" latinLnBrk="0" hangingPunct="1">
              <a:lnSpc>
                <a:spcPts val="1300"/>
              </a:lnSpc>
              <a:spcBef>
                <a:spcPts val="0"/>
              </a:spcBef>
              <a:spcAft>
                <a:spcPts val="600"/>
              </a:spcAft>
              <a:buClrTx/>
              <a:buSzTx/>
              <a:buFont typeface="Arial" panose="020B0604020202020204" pitchFamily="34" charset="0"/>
              <a:buNone/>
              <a:tabLst/>
              <a:defRPr/>
            </a:pPr>
            <a:r>
              <a:rPr lang="es-ES" sz="1200" spc="0" baseline="0" dirty="0">
                <a:solidFill>
                  <a:srgbClr val="4C4D4F"/>
                </a:solidFill>
                <a:effectLst/>
                <a:latin typeface="+mn-lt"/>
                <a:ea typeface="Calibri" panose="020F0502020204030204" pitchFamily="34" charset="0"/>
                <a:cs typeface="Calibri" panose="020F0502020204030204" pitchFamily="34" charset="0"/>
              </a:rPr>
              <a:t>En este programa de capacitación, puede haber elementos en el lenguaje de "recuperación" que no resuenan inmediatamente con todos. Esperamos, sin embargo, que al adoptar un enfoque fundamental al considerar la adaptación a las necesidades de las personas, respetar las fortalezas y experiencias de las personas y adoptar un enfoque holístico constituya una base sólida para la comprensión mutua y el aprendizaje mutuo a lo largo de esta serie de Gestión de la Recuperación. Habrá muchas oportunidades para reflexionar sobre el material presentado y sobre cómo alinear las prácticas para incorporar mejor un enfoque orientado a la recuperación.</a:t>
            </a:r>
            <a:r>
              <a:rPr lang="en-US" sz="1200" spc="0" dirty="0">
                <a:solidFill>
                  <a:srgbClr val="4C4D4F"/>
                </a:solidFill>
                <a:effectLst/>
                <a:latin typeface="+mn-lt"/>
                <a:ea typeface="Calibri" panose="020F0502020204030204" pitchFamily="34" charset="0"/>
              </a:rPr>
              <a:t>.</a:t>
            </a: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0"/>
              </a:spcBef>
              <a:spcAft>
                <a:spcPts val="600"/>
              </a:spcAft>
              <a:buFont typeface="Arial" panose="020B0604020202020204" pitchFamily="34" charset="0"/>
              <a:buNone/>
            </a:pP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endParaRPr lang="en-US" sz="1800" dirty="0">
              <a:solidFill>
                <a:srgbClr val="4C4D4F"/>
              </a:solidFill>
              <a:effectLst/>
              <a:latin typeface="Calibri" panose="020F0502020204030204" pitchFamily="34" charset="0"/>
              <a:ea typeface="Calibri" panose="020F0502020204030204" pitchFamily="34" charset="0"/>
            </a:endParaRPr>
          </a:p>
          <a:p>
            <a:pPr marL="63500" marR="139700" indent="0">
              <a:lnSpc>
                <a:spcPts val="1300"/>
              </a:lnSpc>
              <a:spcBef>
                <a:spcPts val="31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174997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0250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s-ES" sz="1200" kern="0" spc="0" baseline="0" dirty="0">
                <a:solidFill>
                  <a:srgbClr val="4C4D4F"/>
                </a:solidFill>
                <a:effectLst/>
                <a:latin typeface="Calibri" panose="020F0502020204030204" pitchFamily="34" charset="0"/>
                <a:ea typeface="Calibri" panose="020F0502020204030204" pitchFamily="34" charset="0"/>
              </a:rPr>
              <a:t>La implementación de servicios orientados a la recuperación implica aprender sobre cómo cambiar las prácticas, así como reflexionar sobre valores, creencias y formas de trabajar juntos. </a:t>
            </a:r>
            <a:br>
              <a:rPr lang="en-US" sz="1200" spc="95" dirty="0">
                <a:solidFill>
                  <a:srgbClr val="4C4D4F"/>
                </a:solidFill>
                <a:effectLst/>
                <a:latin typeface="Calibri" panose="020F0502020204030204" pitchFamily="34" charset="0"/>
                <a:ea typeface="Calibri" panose="020F0502020204030204" pitchFamily="34" charset="0"/>
              </a:rPr>
            </a:b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latin typeface="Calibri" panose="020F0502020204030204" pitchFamily="34" charset="0"/>
                <a:cs typeface="Calibri" panose="020F0502020204030204" pitchFamily="34" charset="0"/>
              </a:rPr>
              <a:t>Principio </a:t>
            </a:r>
            <a:r>
              <a:rPr lang="en-US" sz="1200" b="1" dirty="0" err="1">
                <a:latin typeface="Calibri" panose="020F0502020204030204" pitchFamily="34" charset="0"/>
                <a:cs typeface="Calibri" panose="020F0502020204030204" pitchFamily="34" charset="0"/>
              </a:rPr>
              <a:t>básico</a:t>
            </a:r>
            <a:r>
              <a:rPr lang="en-US" sz="1200" b="1"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 </a:t>
            </a:r>
            <a:r>
              <a:rPr lang="es-ES" sz="1200" b="0" i="0" dirty="0">
                <a:solidFill>
                  <a:schemeClr val="tx1"/>
                </a:solidFill>
                <a:latin typeface="Calibri" panose="020F0502020204030204" pitchFamily="34" charset="0"/>
                <a:cs typeface="Calibri" panose="020F0502020204030204" pitchFamily="34" charset="0"/>
              </a:rPr>
              <a:t>identifica un principio particular que es fundamental para la práctica orientada a la recuperación.  Enmarca el conjunto de valores, conocimientos, habilidades, comportamiento y práctica y son relevantes para cada tema del módulo.</a:t>
            </a:r>
          </a:p>
          <a:p>
            <a:pPr marL="0" marR="0" lvl="0" indent="0" algn="l" defTabSz="914400" rtl="0" eaLnBrk="1" fontAlgn="auto" latinLnBrk="0" hangingPunct="1">
              <a:lnSpc>
                <a:spcPct val="100000"/>
              </a:lnSpc>
              <a:spcBef>
                <a:spcPts val="0"/>
              </a:spcBef>
              <a:spcAft>
                <a:spcPts val="1200"/>
              </a:spcAft>
              <a:buClrTx/>
              <a:buSzTx/>
              <a:buFontTx/>
              <a:buNone/>
              <a:tabLst/>
              <a:defRPr/>
            </a:pPr>
            <a:r>
              <a:rPr lang="es-ES" sz="1200" b="0" i="0" dirty="0">
                <a:solidFill>
                  <a:schemeClr val="tx1"/>
                </a:solidFill>
                <a:latin typeface="Calibri" panose="020F0502020204030204" pitchFamily="34" charset="0"/>
                <a:cs typeface="Calibri" panose="020F0502020204030204" pitchFamily="34" charset="0"/>
              </a:rPr>
              <a:t>
</a:t>
            </a:r>
            <a:r>
              <a:rPr lang="en-US" sz="1200" b="1" dirty="0" err="1">
                <a:solidFill>
                  <a:schemeClr val="tx1"/>
                </a:solidFill>
                <a:latin typeface="Calibri" panose="020F0502020204030204" pitchFamily="34" charset="0"/>
                <a:cs typeface="Calibri" panose="020F0502020204030204" pitchFamily="34" charset="0"/>
              </a:rPr>
              <a:t>Valores</a:t>
            </a:r>
            <a:r>
              <a:rPr lang="en-US" sz="1200" b="1" dirty="0">
                <a:solidFill>
                  <a:schemeClr val="tx1"/>
                </a:solidFill>
                <a:latin typeface="Calibri" panose="020F0502020204030204" pitchFamily="34" charset="0"/>
                <a:cs typeface="Calibri" panose="020F0502020204030204" pitchFamily="34" charset="0"/>
              </a:rPr>
              <a:t> y </a:t>
            </a:r>
            <a:r>
              <a:rPr lang="en-US" sz="1200" b="1" dirty="0" err="1">
                <a:solidFill>
                  <a:schemeClr val="tx1"/>
                </a:solidFill>
                <a:latin typeface="Calibri" panose="020F0502020204030204" pitchFamily="34" charset="0"/>
                <a:cs typeface="Calibri" panose="020F0502020204030204" pitchFamily="34" charset="0"/>
              </a:rPr>
              <a:t>actitudes</a:t>
            </a:r>
            <a:r>
              <a:rPr lang="en-US" sz="1200" b="1" dirty="0">
                <a:solidFill>
                  <a:schemeClr val="tx1"/>
                </a:solidFill>
                <a:latin typeface="Calibri" panose="020F0502020204030204" pitchFamily="34" charset="0"/>
                <a:cs typeface="Calibri" panose="020F0502020204030204" pitchFamily="34" charset="0"/>
              </a:rPr>
              <a:t> </a:t>
            </a:r>
            <a:r>
              <a:rPr lang="en-US" sz="1200" dirty="0">
                <a:solidFill>
                  <a:schemeClr val="tx1"/>
                </a:solidFill>
                <a:latin typeface="Calibri" panose="020F0502020204030204" pitchFamily="34" charset="0"/>
                <a:cs typeface="Calibri" panose="020F0502020204030204" pitchFamily="34" charset="0"/>
              </a:rPr>
              <a:t>- </a:t>
            </a:r>
            <a:r>
              <a:rPr lang="es-E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aquellos valores, creencias y actitudes sostenidas por individuos y organizaciones que dan forma o influyen en el comportamiento.</a:t>
            </a:r>
          </a:p>
          <a:p>
            <a:pPr marL="0" marR="0" lvl="0" indent="0" algn="l" defTabSz="914400" rtl="0" eaLnBrk="1" fontAlgn="auto" latinLnBrk="0" hangingPunct="1">
              <a:lnSpc>
                <a:spcPct val="100000"/>
              </a:lnSpc>
              <a:spcBef>
                <a:spcPts val="0"/>
              </a:spcBef>
              <a:spcAft>
                <a:spcPts val="1200"/>
              </a:spcAft>
              <a:buClrTx/>
              <a:buSzTx/>
              <a:buFontTx/>
              <a:buNone/>
              <a:tabLst/>
              <a:defRPr/>
            </a:pPr>
            <a:r>
              <a:rPr lang="es-E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s-ES" sz="1200" b="1" dirty="0">
                <a:solidFill>
                  <a:schemeClr val="tx1"/>
                </a:solidFill>
                <a:latin typeface="Calibri" panose="020F0502020204030204" pitchFamily="34" charset="0"/>
                <a:cs typeface="Calibri" panose="020F0502020204030204" pitchFamily="34" charset="0"/>
              </a:rPr>
              <a:t>Lo que sabemos de la investigación </a:t>
            </a:r>
            <a:r>
              <a:rPr lang="en-US" sz="1200" dirty="0">
                <a:solidFill>
                  <a:schemeClr val="tx1"/>
                </a:solidFill>
                <a:latin typeface="Calibri" panose="020F0502020204030204" pitchFamily="34" charset="0"/>
                <a:cs typeface="Calibri" panose="020F0502020204030204" pitchFamily="34" charset="0"/>
              </a:rPr>
              <a:t>– </a:t>
            </a:r>
            <a:r>
              <a:rPr lang="es-ES" sz="1200" dirty="0">
                <a:solidFill>
                  <a:schemeClr val="tx1"/>
                </a:solidFill>
                <a:latin typeface="Calibri" panose="020F0502020204030204" pitchFamily="34" charset="0"/>
                <a:cs typeface="Calibri" panose="020F0502020204030204" pitchFamily="34" charset="0"/>
              </a:rPr>
              <a:t>analiza la investigación actual y la comprensión de un principio particular y su relación con los resultados de la recuperación.</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s-ES" sz="1200" b="1"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err="1">
                <a:solidFill>
                  <a:schemeClr val="tx1"/>
                </a:solidFill>
                <a:latin typeface="Calibri" panose="020F0502020204030204" pitchFamily="34" charset="0"/>
                <a:cs typeface="Calibri" panose="020F0502020204030204" pitchFamily="34" charset="0"/>
              </a:rPr>
              <a:t>Aplicación</a:t>
            </a:r>
            <a:r>
              <a:rPr lang="en-US" sz="1200" b="1" dirty="0">
                <a:solidFill>
                  <a:schemeClr val="tx1"/>
                </a:solidFill>
                <a:latin typeface="Calibri" panose="020F0502020204030204" pitchFamily="34" charset="0"/>
                <a:cs typeface="Calibri" panose="020F0502020204030204" pitchFamily="34" charset="0"/>
              </a:rPr>
              <a:t> del principio – </a:t>
            </a:r>
            <a:r>
              <a:rPr lang="es-ES" sz="1200" b="0" dirty="0">
                <a:solidFill>
                  <a:schemeClr val="tx1"/>
                </a:solidFill>
                <a:latin typeface="Calibri" panose="020F0502020204030204" pitchFamily="34" charset="0"/>
                <a:cs typeface="Calibri" panose="020F0502020204030204" pitchFamily="34" charset="0"/>
              </a:rPr>
              <a:t>amplía el área de conocimiento para asesorar cómo el principio y los aprendizajes se aplican mejor dentro de la organización y a lo largo de la prestación de servicios.</a:t>
            </a:r>
          </a:p>
          <a:p>
            <a:pPr marL="0" marR="0" lvl="0" indent="0" algn="l" defTabSz="914400" rtl="0" eaLnBrk="1" fontAlgn="auto" latinLnBrk="0" hangingPunct="1">
              <a:lnSpc>
                <a:spcPct val="100000"/>
              </a:lnSpc>
              <a:spcBef>
                <a:spcPts val="0"/>
              </a:spcBef>
              <a:spcAft>
                <a:spcPts val="1200"/>
              </a:spcAft>
              <a:buClrTx/>
              <a:buSzTx/>
              <a:buFontTx/>
              <a:buNone/>
              <a:tabLst/>
              <a:defRPr/>
            </a:pPr>
            <a:r>
              <a:rPr lang="es-ES" sz="1200" b="0" dirty="0">
                <a:solidFill>
                  <a:schemeClr val="tx1"/>
                </a:solidFill>
                <a:latin typeface="Calibri" panose="020F0502020204030204" pitchFamily="34" charset="0"/>
                <a:cs typeface="Calibri" panose="020F0502020204030204" pitchFamily="34" charset="0"/>
              </a:rPr>
              <a:t>
</a:t>
            </a:r>
            <a:r>
              <a:rPr lang="es-ES" sz="1200" b="1" dirty="0">
                <a:solidFill>
                  <a:schemeClr val="tx1"/>
                </a:solidFill>
                <a:latin typeface="Calibri" panose="020F0502020204030204" pitchFamily="34" charset="0"/>
                <a:cs typeface="Calibri" panose="020F0502020204030204" pitchFamily="34" charset="0"/>
              </a:rPr>
              <a:t>Actividades y oportunidades para la reflexión </a:t>
            </a:r>
            <a:r>
              <a:rPr lang="en-US" sz="1200" b="1" dirty="0">
                <a:solidFill>
                  <a:schemeClr val="tx1"/>
                </a:solidFill>
                <a:latin typeface="Calibri" panose="020F0502020204030204" pitchFamily="34" charset="0"/>
                <a:cs typeface="Calibri" panose="020F0502020204030204" pitchFamily="34" charset="0"/>
              </a:rPr>
              <a:t>–  </a:t>
            </a:r>
            <a:r>
              <a:rPr lang="es-ES" sz="1200" b="0" dirty="0">
                <a:solidFill>
                  <a:schemeClr val="tx1"/>
                </a:solidFill>
                <a:latin typeface="Calibri" panose="020F0502020204030204" pitchFamily="34" charset="0"/>
                <a:cs typeface="Calibri" panose="020F0502020204030204" pitchFamily="34" charset="0"/>
              </a:rPr>
              <a:t>Estos están destinados a apoyar los esfuerzos de cada profesional para traducir los principios de recuperación en su práctica diaria.</a:t>
            </a:r>
          </a:p>
          <a:p>
            <a:pPr marL="0" marR="0" lvl="0" indent="0" algn="l" defTabSz="914400" rtl="0" eaLnBrk="1" fontAlgn="auto" latinLnBrk="0" hangingPunct="1">
              <a:lnSpc>
                <a:spcPct val="100000"/>
              </a:lnSpc>
              <a:spcBef>
                <a:spcPts val="0"/>
              </a:spcBef>
              <a:spcAft>
                <a:spcPts val="1200"/>
              </a:spcAft>
              <a:buClrTx/>
              <a:buSzTx/>
              <a:buFontTx/>
              <a:buNone/>
              <a:tabLst/>
              <a:defRPr/>
            </a:pPr>
            <a:r>
              <a:rPr lang="es-ES" sz="1200" b="0" dirty="0">
                <a:solidFill>
                  <a:schemeClr val="tx1"/>
                </a:solidFill>
                <a:latin typeface="Calibri" panose="020F0502020204030204" pitchFamily="34" charset="0"/>
                <a:cs typeface="Calibri" panose="020F0502020204030204" pitchFamily="34" charset="0"/>
              </a:rPr>
              <a:t>
</a:t>
            </a:r>
            <a:r>
              <a:rPr lang="es-ES" sz="1200" dirty="0">
                <a:effectLst/>
                <a:latin typeface="Calibri" panose="020F0502020204030204" pitchFamily="34" charset="0"/>
                <a:ea typeface="Calibri" panose="020F0502020204030204" pitchFamily="34" charset="0"/>
                <a:cs typeface="Calibri" panose="020F0502020204030204" pitchFamily="34" charset="0"/>
              </a:rPr>
              <a:t>A lo largo de este curso, enfatizamos cómo nuestra organización y nuestro personal pueden adoptar una orientación de recuperación e incorporar los tipos de servicios y apoyos centrados en la recuperación que han demostrado ser efectivos para personas con afecciones de salud mental y uso de sustancias.</a:t>
            </a:r>
            <a:endParaRPr lang="en-US" sz="1200"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endPar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i="1"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411084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7</a:t>
            </a:fld>
            <a:endParaRPr lang="en-US" dirty="0"/>
          </a:p>
        </p:txBody>
      </p:sp>
    </p:spTree>
    <p:extLst>
      <p:ext uri="{BB962C8B-B14F-4D97-AF65-F5344CB8AC3E}">
        <p14:creationId xmlns:p14="http://schemas.microsoft.com/office/powerpoint/2010/main" val="305319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s-ES" sz="1200" dirty="0">
                <a:solidFill>
                  <a:srgbClr val="221E1F"/>
                </a:solidFill>
                <a:effectLst/>
                <a:latin typeface="+mn-lt"/>
                <a:ea typeface="Calibri" panose="020F0502020204030204" pitchFamily="34" charset="0"/>
              </a:rPr>
              <a:t>Este curso identifica muchas necesidades de conocimiento, valores, habilidades, servicios y apoyos que están vinculados a los sistemas de atención orientados a la recuperación.</a:t>
            </a:r>
            <a:r>
              <a:rPr lang="en-US" sz="1200" dirty="0">
                <a:solidFill>
                  <a:srgbClr val="221E1F"/>
                </a:solidFill>
                <a:effectLst/>
                <a:latin typeface="+mn-lt"/>
                <a:ea typeface="Calibri" panose="020F0502020204030204" pitchFamily="34" charset="0"/>
              </a:rPr>
              <a:t> </a:t>
            </a:r>
            <a:r>
              <a:rPr lang="en-US" sz="1200" dirty="0" err="1">
                <a:effectLst/>
                <a:latin typeface="+mn-lt"/>
                <a:ea typeface="Calibri" panose="020F0502020204030204" pitchFamily="34" charset="0"/>
                <a:cs typeface="Calibri" panose="020F0502020204030204" pitchFamily="34" charset="0"/>
              </a:rPr>
              <a:t>Discuta</a:t>
            </a:r>
            <a:r>
              <a:rPr lang="en-US" sz="1200" dirty="0">
                <a:effectLst/>
                <a:latin typeface="+mn-lt"/>
                <a:ea typeface="Calibri" panose="020F0502020204030204" pitchFamily="34" charset="0"/>
                <a:cs typeface="Calibri" panose="020F0502020204030204" pitchFamily="34" charset="0"/>
              </a:rPr>
              <a:t> los </a:t>
            </a:r>
            <a:r>
              <a:rPr lang="en-US" sz="1200" dirty="0" err="1">
                <a:effectLst/>
                <a:latin typeface="+mn-lt"/>
                <a:ea typeface="Calibri" panose="020F0502020204030204" pitchFamily="34" charset="0"/>
                <a:cs typeface="Calibri" panose="020F0502020204030204" pitchFamily="34" charset="0"/>
              </a:rPr>
              <a:t>objetivos</a:t>
            </a:r>
            <a:r>
              <a:rPr lang="en-US" sz="1200" dirty="0">
                <a:effectLst/>
                <a:latin typeface="+mn-lt"/>
                <a:ea typeface="Calibri" panose="020F0502020204030204" pitchFamily="34" charset="0"/>
                <a:cs typeface="Calibri" panose="020F0502020204030204" pitchFamily="34" charset="0"/>
              </a:rPr>
              <a:t> de </a:t>
            </a:r>
            <a:r>
              <a:rPr lang="en-US" sz="1200" dirty="0" err="1">
                <a:effectLst/>
                <a:latin typeface="+mn-lt"/>
                <a:ea typeface="Calibri" panose="020F0502020204030204" pitchFamily="34" charset="0"/>
                <a:cs typeface="Calibri" panose="020F0502020204030204" pitchFamily="34" charset="0"/>
              </a:rPr>
              <a:t>aprendizaje</a:t>
            </a:r>
            <a:r>
              <a:rPr lang="en-US" sz="1200" dirty="0">
                <a:effectLst/>
                <a:latin typeface="+mn-lt"/>
                <a:ea typeface="Calibri" panose="020F0502020204030204" pitchFamily="34" charset="0"/>
                <a:cs typeface="Calibri" panose="020F0502020204030204" pitchFamily="34" charset="0"/>
              </a:rPr>
              <a:t> para </a:t>
            </a:r>
            <a:r>
              <a:rPr lang="en-US" sz="1200" dirty="0" err="1">
                <a:effectLst/>
                <a:latin typeface="+mn-lt"/>
                <a:ea typeface="Calibri" panose="020F0502020204030204" pitchFamily="34" charset="0"/>
                <a:cs typeface="Calibri" panose="020F0502020204030204" pitchFamily="34" charset="0"/>
              </a:rPr>
              <a:t>este</a:t>
            </a:r>
            <a:r>
              <a:rPr lang="en-US" sz="1200" dirty="0">
                <a:effectLst/>
                <a:latin typeface="+mn-lt"/>
                <a:ea typeface="Calibri" panose="020F0502020204030204" pitchFamily="34" charset="0"/>
                <a:cs typeface="Calibri" panose="020F0502020204030204" pitchFamily="34" charset="0"/>
              </a:rPr>
              <a:t> </a:t>
            </a:r>
            <a:r>
              <a:rPr lang="en-US" sz="1200" dirty="0" err="1">
                <a:effectLst/>
                <a:latin typeface="+mn-lt"/>
                <a:ea typeface="Calibri" panose="020F0502020204030204" pitchFamily="34" charset="0"/>
                <a:cs typeface="Calibri" panose="020F0502020204030204" pitchFamily="34" charset="0"/>
              </a:rPr>
              <a:t>módulo</a:t>
            </a:r>
            <a:r>
              <a:rPr lang="en-US" sz="1200" dirty="0">
                <a:effectLst/>
                <a:latin typeface="+mn-lt"/>
                <a:ea typeface="Calibri" panose="020F0502020204030204" pitchFamily="34" charset="0"/>
                <a:cs typeface="Calibri" panose="020F0502020204030204" pitchFamily="34" charset="0"/>
              </a:rPr>
              <a:t>:
</a:t>
            </a:r>
          </a:p>
          <a:p>
            <a:pPr marL="0" marR="0">
              <a:lnSpc>
                <a:spcPct val="115000"/>
              </a:lnSpc>
              <a:spcBef>
                <a:spcPts val="0"/>
              </a:spcBef>
              <a:spcAft>
                <a:spcPts val="1000"/>
              </a:spcAft>
            </a:pPr>
            <a:r>
              <a:rPr lang="es-ES" sz="1200" dirty="0">
                <a:effectLst/>
                <a:latin typeface="+mn-lt"/>
                <a:ea typeface="Calibri" panose="020F0502020204030204" pitchFamily="34" charset="0"/>
                <a:cs typeface="Calibri" panose="020F0502020204030204" pitchFamily="34" charset="0"/>
              </a:rPr>
              <a:t>Este módulo enfatiza que la recuperación es real. Está alimentado por la esperanza, facilitado por el compromiso y guiado por un conjunto de principios. </a:t>
            </a:r>
          </a:p>
          <a:p>
            <a:pPr marL="0" marR="0">
              <a:lnSpc>
                <a:spcPct val="115000"/>
              </a:lnSpc>
              <a:spcBef>
                <a:spcPts val="0"/>
              </a:spcBef>
              <a:spcAft>
                <a:spcPts val="1000"/>
              </a:spcAft>
            </a:pPr>
            <a:r>
              <a:rPr lang="es-ES" sz="1200" dirty="0">
                <a:effectLst/>
                <a:latin typeface="+mn-lt"/>
                <a:ea typeface="Calibri" panose="020F0502020204030204" pitchFamily="34" charset="0"/>
                <a:cs typeface="Calibri" panose="020F0502020204030204" pitchFamily="34" charset="0"/>
              </a:rPr>
              <a:t>
</a:t>
            </a:r>
            <a:r>
              <a:rPr lang="es-ES" sz="1200" dirty="0">
                <a:effectLst/>
                <a:latin typeface="+mn-lt"/>
                <a:ea typeface="Calibri" panose="020F0502020204030204" pitchFamily="34" charset="0"/>
                <a:cs typeface="Times New Roman" panose="02020603050405020304" pitchFamily="18" charset="0"/>
              </a:rPr>
              <a:t>En el curso de este entrenamiento, también ofreceremos ejemplos prácticos de cómo los profesionales y organizaciones de salud conductual pueden incorporar los tipos de servicios y apoyos centrados en la recuperación que han demostrado ser efectivos para las personas con afecciones de salud mental y uso de sustancias. 
</a:t>
            </a:r>
            <a:endParaRPr lang="en-US" sz="1200" spc="-5" dirty="0">
              <a:solidFill>
                <a:srgbClr val="0081C6"/>
              </a:solidFill>
              <a:effectLst/>
              <a:latin typeface="+mn-lt"/>
              <a:ea typeface="Arial" panose="020B0604020202020204" pitchFamily="34" charset="0"/>
              <a:cs typeface="Calibri" panose="020F0502020204030204" pitchFamily="34" charset="0"/>
            </a:endParaRPr>
          </a:p>
          <a:p>
            <a:pPr marL="0" marR="0">
              <a:lnSpc>
                <a:spcPct val="115000"/>
              </a:lnSpc>
              <a:spcBef>
                <a:spcPts val="0"/>
              </a:spcBef>
              <a:spcAft>
                <a:spcPts val="1000"/>
              </a:spcAft>
            </a:pPr>
            <a:r>
              <a:rPr lang="es-ES" sz="1200" spc="-5" dirty="0">
                <a:solidFill>
                  <a:srgbClr val="0081C6"/>
                </a:solidFill>
                <a:effectLst/>
                <a:latin typeface="+mn-lt"/>
                <a:ea typeface="Arial" panose="020B0604020202020204" pitchFamily="34" charset="0"/>
                <a:cs typeface="Calibri" panose="020F0502020204030204" pitchFamily="34" charset="0"/>
              </a:rPr>
              <a:t>La cultura y el lenguaje de la práctica orientada a la recuperación comunican expectativas positivas y promueven la esperanza para las personas a las que servimos.
</a:t>
            </a:r>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240916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Veamos la comprensión actual de la recuperación para las personas con afecciones de salud conductual y los principios que sustentan un enfoque moderno de las prácticas de recuperación.
</a:t>
            </a:r>
            <a:endParaRPr lang="en-US" sz="1200"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7048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614688"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399"/>
            <a:ext cx="3614688" cy="4239705"/>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7156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28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lvl1pPr>
              <a:defRPr>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nchor="ctr"/>
          <a:lstStyle>
            <a:lvl1pPr>
              <a:defRPr>
                <a:solidFill>
                  <a:schemeClr val="bg1"/>
                </a:solidFill>
              </a:defRPr>
            </a:lvl1pPr>
          </a:lstStyle>
          <a:p>
            <a:r>
              <a:rPr lang="en-US" noProof="0" dirty="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latin typeface="Calibri" panose="020F0502020204030204" pitchFamily="34" charset="0"/>
                <a:cs typeface="Calibri" panose="020F0502020204030204" pitchFamily="34" charset="0"/>
              </a:defRPr>
            </a:lvl1pPr>
            <a:lvl2pPr>
              <a:defRPr sz="2400">
                <a:solidFill>
                  <a:schemeClr val="tx2"/>
                </a:solidFill>
                <a:latin typeface="Calibri" panose="020F0502020204030204" pitchFamily="34" charset="0"/>
                <a:cs typeface="Calibri" panose="020F0502020204030204" pitchFamily="34" charset="0"/>
              </a:defRPr>
            </a:lvl2pPr>
            <a:lvl3pPr>
              <a:defRPr sz="20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5" r:id="rId1"/>
    <p:sldLayoutId id="2147483714" r:id="rId2"/>
    <p:sldLayoutId id="2147483728"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0" r:id="rId14"/>
    <p:sldLayoutId id="2147483739" r:id="rId15"/>
    <p:sldLayoutId id="2147483744"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g"/><Relationship Id="rId7" Type="http://schemas.openxmlformats.org/officeDocument/2006/relationships/diagramColors" Target="../diagrams/colors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10.3389/fpsyt.2020.586230" TargetMode="External"/><Relationship Id="rId2" Type="http://schemas.openxmlformats.org/officeDocument/2006/relationships/hyperlink" Target="https://www.myflfamilies.com/service-programs/samh/rosc/index.shtml" TargetMode="External"/><Relationship Id="rId1" Type="http://schemas.openxmlformats.org/officeDocument/2006/relationships/slideLayout" Target="../slideLayouts/slideLayout3.xml"/><Relationship Id="rId4" Type="http://schemas.openxmlformats.org/officeDocument/2006/relationships/hyperlink" Target="https://www.mentalhealthcommission.ca/wp-content/uploads/drupal/MHCC_RecoveryGuidelines_ENG_0.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bhrm.org/media/pdf/pub/BHRM_Primer.pdf" TargetMode="External"/><Relationship Id="rId3" Type="http://schemas.openxmlformats.org/officeDocument/2006/relationships/hyperlink" Target="https://www.samhsa.gov/find-help/recovery#:~:text=SAMHSA's%20working%20definition%20of%20recovery,to%20reach%20their%20full%20potential" TargetMode="External"/><Relationship Id="rId7" Type="http://schemas.openxmlformats.org/officeDocument/2006/relationships/hyperlink" Target="https://addiction.surgeongeneral.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samhsa.gov/sites/default/files/rosc_resource_guide_book.pdf" TargetMode="External"/><Relationship Id="rId5" Type="http://schemas.openxmlformats.org/officeDocument/2006/relationships/hyperlink" Target="https://store.samhsa.gov/product/SAMHSA-s-Working-Definition-of-Recovery/PEP12-RECDEF" TargetMode="External"/><Relationship Id="rId4" Type="http://schemas.openxmlformats.org/officeDocument/2006/relationships/hyperlink" Target="https://doi.org/10.1371/journal.pone.022237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4" y="850791"/>
            <a:ext cx="3377619" cy="4198288"/>
          </a:xfrm>
        </p:spPr>
        <p:txBody>
          <a:bodyPr anchor="ctr">
            <a:normAutofit/>
          </a:bodyPr>
          <a:lstStyle/>
          <a:p>
            <a:pPr algn="ctr"/>
            <a:r>
              <a:rPr lang="es-ES" sz="2800" dirty="0">
                <a:solidFill>
                  <a:srgbClr val="FFFFFF"/>
                </a:solidFill>
                <a:latin typeface="Calibri" panose="020F0502020204030204" pitchFamily="34" charset="0"/>
                <a:cs typeface="Calibri" panose="020F0502020204030204" pitchFamily="34" charset="0"/>
              </a:rPr>
              <a:t>Construyendo un sistema organizacional de Atención Orientado a la Recuperación
</a:t>
            </a:r>
            <a:endParaRPr lang="en-US" sz="2800" dirty="0">
              <a:solidFill>
                <a:srgbClr val="FFFFFF"/>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26925" y="5442671"/>
            <a:ext cx="3202016" cy="649222"/>
          </a:xfrm>
          <a:noFill/>
        </p:spPr>
        <p:txBody>
          <a:bodyPr anchor="ctr">
            <a:normAutofit fontScale="70000" lnSpcReduction="20000"/>
          </a:bodyPr>
          <a:lstStyle/>
          <a:p>
            <a:pPr algn="ctr"/>
            <a:r>
              <a:rPr lang="es-ES" sz="2400" dirty="0">
                <a:solidFill>
                  <a:schemeClr val="tx2">
                    <a:lumMod val="20000"/>
                    <a:lumOff val="80000"/>
                    <a:alpha val="75000"/>
                  </a:schemeClr>
                </a:solidFill>
                <a:latin typeface="Calibri" panose="020F0502020204030204" pitchFamily="34" charset="0"/>
                <a:cs typeface="Calibri" panose="020F0502020204030204" pitchFamily="34" charset="0"/>
              </a:rPr>
              <a:t>Una serie de siete partes
</a:t>
            </a:r>
            <a:endParaRPr lang="en-US" sz="2400" dirty="0">
              <a:solidFill>
                <a:schemeClr val="tx2">
                  <a:lumMod val="20000"/>
                  <a:lumOff val="80000"/>
                  <a:alpha val="75000"/>
                </a:schemeClr>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DAAEB4C-7992-4AEA-86A3-A5A63D5B077A}"/>
              </a:ext>
            </a:extLst>
          </p:cNvPr>
          <p:cNvSpPr/>
          <p:nvPr/>
        </p:nvSpPr>
        <p:spPr>
          <a:xfrm>
            <a:off x="325121" y="457199"/>
            <a:ext cx="7750046" cy="589965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10</a:t>
            </a:fld>
            <a:endParaRPr lang="en-US" dirty="0">
              <a:solidFill>
                <a:srgbClr val="FFFFFF"/>
              </a:solidFill>
            </a:endParaRP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dirty="0" err="1"/>
              <a:t>administración</a:t>
            </a:r>
            <a:r>
              <a:rPr lang="en-US" dirty="0"/>
              <a:t> de la </a:t>
            </a:r>
            <a:r>
              <a:rPr lang="en-US" dirty="0" err="1"/>
              <a:t>recuperación</a:t>
            </a:r>
            <a:endParaRPr lang="en-US" dirty="0"/>
          </a:p>
        </p:txBody>
      </p:sp>
      <p:graphicFrame>
        <p:nvGraphicFramePr>
          <p:cNvPr id="14" name="Content Placeholder 13">
            <a:extLst>
              <a:ext uri="{FF2B5EF4-FFF2-40B4-BE49-F238E27FC236}">
                <a16:creationId xmlns:a16="http://schemas.microsoft.com/office/drawing/2014/main" id="{E74FC9C1-6456-431A-AC08-DC45A2600121}"/>
              </a:ext>
            </a:extLst>
          </p:cNvPr>
          <p:cNvGraphicFramePr>
            <a:graphicFrameLocks noGrp="1"/>
          </p:cNvGraphicFramePr>
          <p:nvPr>
            <p:ph idx="1"/>
            <p:extLst>
              <p:ext uri="{D42A27DB-BD31-4B8C-83A1-F6EECF244321}">
                <p14:modId xmlns:p14="http://schemas.microsoft.com/office/powerpoint/2010/main" val="1810872200"/>
              </p:ext>
            </p:extLst>
          </p:nvPr>
        </p:nvGraphicFramePr>
        <p:xfrm>
          <a:off x="581025" y="2181225"/>
          <a:ext cx="11029950"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s-ES" dirty="0">
                <a:latin typeface="Calibri" panose="020F0502020204030204" pitchFamily="34" charset="0"/>
                <a:cs typeface="Calibri" panose="020F0502020204030204" pitchFamily="34" charset="0"/>
              </a:rPr>
              <a:t>Cronología del Movimiento de Recuperación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453677" y="1194688"/>
            <a:ext cx="3790884" cy="1600200"/>
          </a:xfrm>
        </p:spPr>
        <p:txBody>
          <a:bodyPr>
            <a:normAutofit/>
          </a:bodyPr>
          <a:lstStyle/>
          <a:p>
            <a:r>
              <a:rPr lang="en-US" dirty="0"/>
              <a:t> </a:t>
            </a:r>
            <a:r>
              <a:rPr lang="en-US" dirty="0" err="1"/>
              <a:t>Recuperación</a:t>
            </a:r>
            <a:endParaRPr lang="en-US"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566017" y="3083318"/>
            <a:ext cx="5286144" cy="3052165"/>
          </a:xfrm>
        </p:spPr>
        <p:txBody>
          <a:bodyPr>
            <a:normAutofit fontScale="92500"/>
          </a:bodyPr>
          <a:lstStyle/>
          <a:p>
            <a:pPr marL="0" indent="0">
              <a:lnSpc>
                <a:spcPct val="107000"/>
              </a:lnSpc>
              <a:spcBef>
                <a:spcPts val="0"/>
              </a:spcBef>
              <a:spcAft>
                <a:spcPts val="1200"/>
              </a:spcAft>
              <a:buNone/>
            </a:pPr>
            <a:r>
              <a:rPr lang="en-US" sz="2800" i="1" dirty="0">
                <a:effectLst/>
                <a:latin typeface="Calibri" panose="020F0502020204030204" pitchFamily="34" charset="0"/>
                <a:ea typeface="Calibri" panose="020F0502020204030204" pitchFamily="34" charset="0"/>
                <a:cs typeface="Calibri" panose="020F0502020204030204" pitchFamily="34" charset="0"/>
              </a:rPr>
              <a:t>“</a:t>
            </a:r>
            <a:r>
              <a:rPr lang="es-ES" sz="2800" i="1" dirty="0">
                <a:latin typeface="Calibri" panose="020F0502020204030204" pitchFamily="34" charset="0"/>
                <a:ea typeface="Calibri" panose="020F0502020204030204" pitchFamily="34" charset="0"/>
                <a:cs typeface="Calibri" panose="020F0502020204030204" pitchFamily="34" charset="0"/>
              </a:rPr>
              <a:t>La recuperación es un proceso de cambio mediante el cual las personas mejoran su salud y bienestar, para vivir una vida autodirigida y esforzarse por alcanzar su máximo potencial</a:t>
            </a:r>
            <a:r>
              <a:rPr lang="en-US" sz="2800" i="1" dirty="0">
                <a:effectLst/>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Substance Abuse and Mental Health Services Administration (</a:t>
            </a:r>
            <a:r>
              <a:rPr lang="en-US" dirty="0">
                <a:effectLst/>
                <a:latin typeface="Calibri" panose="020F0502020204030204" pitchFamily="34" charset="0"/>
                <a:ea typeface="Calibri" panose="020F0502020204030204" pitchFamily="34" charset="0"/>
                <a:cs typeface="Calibri" panose="020F0502020204030204" pitchFamily="34" charset="0"/>
              </a:rPr>
              <a:t>2014).  </a:t>
            </a:r>
          </a:p>
          <a:p>
            <a:pPr marL="0" marR="0" indent="0">
              <a:lnSpc>
                <a:spcPct val="107000"/>
              </a:lnSpc>
              <a:spcBef>
                <a:spcPts val="0"/>
              </a:spcBef>
              <a:spcAft>
                <a:spcPts val="1200"/>
              </a:spcAft>
              <a:buNone/>
            </a:pPr>
            <a:endParaRPr lang="en-US" dirty="0"/>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a:lstStyle/>
          <a:p>
            <a:pPr>
              <a:spcAft>
                <a:spcPts val="600"/>
              </a:spcAft>
            </a:pPr>
            <a:r>
              <a:rPr lang="en-US" dirty="0" err="1"/>
              <a:t>administración</a:t>
            </a:r>
            <a:r>
              <a:rPr lang="en-US" dirty="0"/>
              <a:t> de la </a:t>
            </a:r>
            <a:r>
              <a:rPr lang="en-US" dirty="0" err="1"/>
              <a:t>recuperación</a:t>
            </a:r>
            <a:endParaRPr lang="en-US" dirty="0"/>
          </a:p>
        </p:txBody>
      </p:sp>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a:lstStyle/>
          <a:p>
            <a:fld id="{F603CDE5-C1D8-4EDD-870F-A498BAFA520F}" type="slidenum">
              <a:rPr lang="en-US" smtClean="0"/>
              <a:t>11</a:t>
            </a:fld>
            <a:endParaRPr lang="en-US" dirty="0"/>
          </a:p>
        </p:txBody>
      </p:sp>
      <p:pic>
        <p:nvPicPr>
          <p:cNvPr id="8" name="Picture 7">
            <a:extLst>
              <a:ext uri="{FF2B5EF4-FFF2-40B4-BE49-F238E27FC236}">
                <a16:creationId xmlns:a16="http://schemas.microsoft.com/office/drawing/2014/main" id="{E69BA018-06E2-4E3B-85CB-D6E6A035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77" y="851351"/>
            <a:ext cx="3071107" cy="1248754"/>
          </a:xfrm>
          <a:prstGeom prst="rect">
            <a:avLst/>
          </a:prstGeom>
        </p:spPr>
      </p:pic>
      <p:sp>
        <p:nvSpPr>
          <p:cNvPr id="23" name="Rectangle 22">
            <a:extLst>
              <a:ext uri="{FF2B5EF4-FFF2-40B4-BE49-F238E27FC236}">
                <a16:creationId xmlns:a16="http://schemas.microsoft.com/office/drawing/2014/main" id="{853A78E0-7E35-4B51-B723-07719C38F0D8}"/>
              </a:ext>
            </a:extLst>
          </p:cNvPr>
          <p:cNvSpPr/>
          <p:nvPr/>
        </p:nvSpPr>
        <p:spPr>
          <a:xfrm>
            <a:off x="6529131" y="1541543"/>
            <a:ext cx="4792487" cy="47381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12</a:t>
            </a:fld>
            <a:endParaRPr lang="en-US" dirty="0"/>
          </a:p>
        </p:txBody>
      </p:sp>
      <p:sp>
        <p:nvSpPr>
          <p:cNvPr id="4" name="Title 3"/>
          <p:cNvSpPr>
            <a:spLocks noGrp="1"/>
          </p:cNvSpPr>
          <p:nvPr>
            <p:ph type="title"/>
          </p:nvPr>
        </p:nvSpPr>
        <p:spPr/>
        <p:txBody>
          <a:bodyP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Distinciones en la definición de recuperación
</a:t>
            </a:r>
            <a:endParaRPr lang="en-US" dirty="0">
              <a:latin typeface="Calibri" panose="020F0502020204030204" pitchFamily="34" charset="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618999"/>
          </a:xfrm>
        </p:spPr>
        <p:txBody>
          <a:bodyPr>
            <a:normAutofit fontScale="92500" lnSpcReduction="10000"/>
          </a:bodyPr>
          <a:lstStyle/>
          <a:p>
            <a:r>
              <a:rPr lang="es-ES" dirty="0">
                <a:latin typeface="Calibri" panose="020F0502020204030204" pitchFamily="34" charset="0"/>
                <a:cs typeface="Calibri" panose="020F0502020204030204" pitchFamily="34" charset="0"/>
              </a:rPr>
              <a:t>Se han hecho distinciones dentro de la definición de recuperación
</a:t>
            </a:r>
            <a:r>
              <a:rPr lang="en-US" dirty="0">
                <a:latin typeface="Calibri" panose="020F0502020204030204" pitchFamily="34" charset="0"/>
                <a:cs typeface="Calibri" panose="020F0502020204030204" pitchFamily="34" charset="0"/>
              </a:rPr>
              <a:t>Las </a:t>
            </a:r>
            <a:r>
              <a:rPr lang="en-US" dirty="0" err="1">
                <a:latin typeface="Calibri" panose="020F0502020204030204" pitchFamily="34" charset="0"/>
                <a:cs typeface="Calibri" panose="020F0502020204030204" pitchFamily="34" charset="0"/>
              </a:rPr>
              <a:t>distinciones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incluyen</a:t>
            </a:r>
            <a:r>
              <a:rPr lang="en-US" dirty="0">
                <a:latin typeface="Calibri" panose="020F0502020204030204" pitchFamily="34" charset="0"/>
                <a:cs typeface="Calibri" panose="020F0502020204030204" pitchFamily="34" charset="0"/>
              </a:rPr>
              <a:t>:</a:t>
            </a:r>
          </a:p>
          <a:p>
            <a:pPr marL="781200" lvl="1">
              <a:lnSpc>
                <a:spcPct val="107000"/>
              </a:lnSpc>
              <a:spcBef>
                <a:spcPts val="0"/>
              </a:spcBef>
              <a:spcAft>
                <a:spcPts val="1200"/>
              </a:spcAft>
            </a:pPr>
            <a:r>
              <a:rPr lang="es-ES" b="1" dirty="0">
                <a:latin typeface="Calibri" panose="020F0502020204030204" pitchFamily="34" charset="0"/>
                <a:ea typeface="Calibri" panose="020F0502020204030204" pitchFamily="34" charset="0"/>
                <a:cs typeface="Calibri" panose="020F0502020204030204" pitchFamily="34" charset="0"/>
              </a:rPr>
              <a:t>Recuperación clínica </a:t>
            </a:r>
            <a:r>
              <a:rPr lang="es-ES" dirty="0">
                <a:latin typeface="Calibri" panose="020F0502020204030204" pitchFamily="34" charset="0"/>
                <a:ea typeface="Calibri" panose="020F0502020204030204" pitchFamily="34" charset="0"/>
                <a:cs typeface="Calibri" panose="020F0502020204030204" pitchFamily="34" charset="0"/>
              </a:rPr>
              <a:t>(remisión de los síntomas o abstinencia) </a:t>
            </a:r>
            <a:r>
              <a:rPr lang="es-ES" b="1" dirty="0">
                <a:latin typeface="Calibri" panose="020F0502020204030204" pitchFamily="34" charset="0"/>
                <a:ea typeface="Calibri" panose="020F0502020204030204" pitchFamily="34" charset="0"/>
                <a:cs typeface="Calibri" panose="020F0502020204030204" pitchFamily="34" charset="0"/>
              </a:rPr>
              <a:t>
Recuperación funcional </a:t>
            </a:r>
            <a:r>
              <a:rPr lang="es-ES" dirty="0">
                <a:latin typeface="Calibri" panose="020F0502020204030204" pitchFamily="34" charset="0"/>
                <a:ea typeface="Calibri" panose="020F0502020204030204" pitchFamily="34" charset="0"/>
                <a:cs typeface="Calibri" panose="020F0502020204030204" pitchFamily="34" charset="0"/>
              </a:rPr>
              <a:t>(conseguir un trabajo y la supervivencia de las demandas de la vida diaria) </a:t>
            </a:r>
            <a:r>
              <a:rPr lang="es-ES" b="1" dirty="0">
                <a:latin typeface="Calibri" panose="020F0502020204030204" pitchFamily="34" charset="0"/>
                <a:ea typeface="Calibri" panose="020F0502020204030204" pitchFamily="34" charset="0"/>
                <a:cs typeface="Calibri" panose="020F0502020204030204" pitchFamily="34" charset="0"/>
              </a:rPr>
              <a:t>
Recuperación personal </a:t>
            </a:r>
            <a:r>
              <a:rPr lang="es-ES" dirty="0">
                <a:latin typeface="Calibri" panose="020F0502020204030204" pitchFamily="34" charset="0"/>
                <a:ea typeface="Calibri" panose="020F0502020204030204" pitchFamily="34" charset="0"/>
                <a:cs typeface="Calibri" panose="020F0502020204030204" pitchFamily="34" charset="0"/>
              </a:rPr>
              <a:t>(mejoras en el bienestar y la satisfacción con la vida, recuperando un sentido positivo de identidad)</a:t>
            </a:r>
            <a:r>
              <a:rPr lang="es-ES" b="1" dirty="0">
                <a:latin typeface="Calibri" panose="020F0502020204030204" pitchFamily="34" charset="0"/>
                <a:ea typeface="Calibri" panose="020F0502020204030204" pitchFamily="34" charset="0"/>
                <a:cs typeface="Calibri" panose="020F0502020204030204" pitchFamily="34" charset="0"/>
              </a:rPr>
              <a:t>
Recuperación social </a:t>
            </a:r>
            <a:r>
              <a:rPr lang="es-ES" dirty="0">
                <a:latin typeface="Calibri" panose="020F0502020204030204" pitchFamily="34" charset="0"/>
                <a:ea typeface="Calibri" panose="020F0502020204030204" pitchFamily="34" charset="0"/>
                <a:cs typeface="Calibri" panose="020F0502020204030204" pitchFamily="34" charset="0"/>
              </a:rPr>
              <a:t>(desarrollo de redes sociales fuertes y de apoyo)</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Footer Placeholder 2">
            <a:extLst>
              <a:ext uri="{FF2B5EF4-FFF2-40B4-BE49-F238E27FC236}">
                <a16:creationId xmlns:a16="http://schemas.microsoft.com/office/drawing/2014/main" id="{76749BC0-8D09-426C-8DDA-B60E67C13FA2}"/>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50241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5FAB20-AA0C-4B72-B78B-BDC02111BFD6}"/>
              </a:ext>
            </a:extLst>
          </p:cNvPr>
          <p:cNvSpPr>
            <a:spLocks noGrp="1"/>
          </p:cNvSpPr>
          <p:nvPr>
            <p:ph type="body" sz="half" idx="2"/>
          </p:nvPr>
        </p:nvSpPr>
        <p:spPr>
          <a:xfrm>
            <a:off x="8119868" y="5356067"/>
            <a:ext cx="3625595" cy="1000782"/>
          </a:xfrm>
        </p:spPr>
        <p:txBody>
          <a:bodyPr anchor="ctr">
            <a:noAutofit/>
          </a:bodyPr>
          <a:lstStyle/>
          <a:p>
            <a:endParaRPr lang="en-US" sz="2600" dirty="0"/>
          </a:p>
          <a:p>
            <a:r>
              <a:rPr lang="en-US" sz="2600" dirty="0"/>
              <a:t>DIMENSIONES DE RECUPERACIÓN
</a:t>
            </a:r>
          </a:p>
        </p:txBody>
      </p:sp>
      <p:sp>
        <p:nvSpPr>
          <p:cNvPr id="4" name="Title 3">
            <a:extLst>
              <a:ext uri="{FF2B5EF4-FFF2-40B4-BE49-F238E27FC236}">
                <a16:creationId xmlns:a16="http://schemas.microsoft.com/office/drawing/2014/main" id="{73A8B118-F7CC-4381-A255-811D2A86A7B6}"/>
              </a:ext>
            </a:extLst>
          </p:cNvPr>
          <p:cNvSpPr>
            <a:spLocks noGrp="1"/>
          </p:cNvSpPr>
          <p:nvPr>
            <p:ph type="title"/>
          </p:nvPr>
        </p:nvSpPr>
        <p:spPr>
          <a:xfrm>
            <a:off x="8119867" y="496511"/>
            <a:ext cx="3625595" cy="4826023"/>
          </a:xfrm>
        </p:spPr>
        <p:txBody>
          <a:bodyPr anchor="ctr">
            <a:normAutofit/>
          </a:bodyPr>
          <a:lstStyle/>
          <a:p>
            <a:pPr>
              <a:lnSpc>
                <a:spcPct val="110000"/>
              </a:lnSpc>
            </a:pPr>
            <a:r>
              <a:rPr lang="es-ES" sz="2400" dirty="0"/>
              <a:t>SAMHSA ha distinguido cuatro áreas que apoyan una vida en recuperación.
</a:t>
            </a:r>
            <a:endParaRPr lang="en-US" sz="2400" dirty="0"/>
          </a:p>
        </p:txBody>
      </p:sp>
      <p:sp>
        <p:nvSpPr>
          <p:cNvPr id="3" name="Footer Placeholder 2">
            <a:extLst>
              <a:ext uri="{FF2B5EF4-FFF2-40B4-BE49-F238E27FC236}">
                <a16:creationId xmlns:a16="http://schemas.microsoft.com/office/drawing/2014/main" id="{BCEF031C-CE0A-409C-B676-E60DDC73F5F6}"/>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err="1"/>
              <a:t>administración</a:t>
            </a:r>
            <a:r>
              <a:rPr lang="en-US" dirty="0"/>
              <a:t> de la </a:t>
            </a:r>
            <a:r>
              <a:rPr lang="en-US" dirty="0" err="1"/>
              <a:t>recuperación</a:t>
            </a:r>
            <a:endParaRPr lang="en-US" dirty="0"/>
          </a:p>
        </p:txBody>
      </p:sp>
      <p:sp>
        <p:nvSpPr>
          <p:cNvPr id="2" name="Slide Number Placeholder 1">
            <a:extLst>
              <a:ext uri="{FF2B5EF4-FFF2-40B4-BE49-F238E27FC236}">
                <a16:creationId xmlns:a16="http://schemas.microsoft.com/office/drawing/2014/main" id="{F7C0B336-9FDA-4BF0-B464-E5AEC9A5CDE9}"/>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pic>
        <p:nvPicPr>
          <p:cNvPr id="8" name="Picture 7">
            <a:extLst>
              <a:ext uri="{FF2B5EF4-FFF2-40B4-BE49-F238E27FC236}">
                <a16:creationId xmlns:a16="http://schemas.microsoft.com/office/drawing/2014/main" id="{D4A8A7F3-7E9F-E39D-264A-C67D719B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7" y="714074"/>
            <a:ext cx="6816765" cy="5307932"/>
          </a:xfrm>
          <a:prstGeom prst="rect">
            <a:avLst/>
          </a:prstGeom>
        </p:spPr>
      </p:pic>
    </p:spTree>
    <p:extLst>
      <p:ext uri="{BB962C8B-B14F-4D97-AF65-F5344CB8AC3E}">
        <p14:creationId xmlns:p14="http://schemas.microsoft.com/office/powerpoint/2010/main" val="341848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normAutofit fontScale="90000"/>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10 </a:t>
            </a:r>
            <a:r>
              <a:rPr lang="en-US" dirty="0" err="1">
                <a:latin typeface="Calibri" panose="020F0502020204030204" pitchFamily="34" charset="0"/>
                <a:cs typeface="Calibri" panose="020F0502020204030204" pitchFamily="34" charset="0"/>
              </a:rPr>
              <a:t>Principios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recuperación</a:t>
            </a:r>
            <a:r>
              <a:rPr lang="en-US"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278157"/>
            <a:ext cx="11029615" cy="4243418"/>
          </a:xfrm>
        </p:spPr>
        <p:txBody>
          <a:bodyPr>
            <a:normAutofit fontScale="92500"/>
          </a:bodyPr>
          <a:lstStyle/>
          <a:p>
            <a:pPr marL="457200" marR="0" indent="-457200">
              <a:spcBef>
                <a:spcPts val="800"/>
              </a:spcBef>
              <a:spcAft>
                <a:spcPts val="100"/>
              </a:spcAft>
              <a:buFont typeface="+mj-lt"/>
              <a:buAutoNum type="arabicPeriod"/>
            </a:pPr>
            <a:r>
              <a:rPr lang="es-E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surge de la esperanza: </a:t>
            </a:r>
            <a:r>
              <a:rPr lang="es-ES" sz="2400" dirty="0">
                <a:solidFill>
                  <a:srgbClr val="000000"/>
                </a:solidFill>
                <a:latin typeface="Calibri" panose="020F0502020204030204" pitchFamily="34" charset="0"/>
                <a:ea typeface="Calibri" panose="020F0502020204030204" pitchFamily="34" charset="0"/>
                <a:cs typeface="Calibri" panose="020F0502020204030204" pitchFamily="34" charset="0"/>
              </a:rPr>
              <a:t>La creencia de que la recuperación es real proporciona el mensaje esencial y motivador de un futuro mejor.</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s-E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está centrada en la persona: </a:t>
            </a:r>
            <a:r>
              <a:rPr lang="es-ES" sz="2400" dirty="0">
                <a:latin typeface="Calibri" panose="020F0502020204030204" pitchFamily="34" charset="0"/>
                <a:ea typeface="Calibri" panose="020F0502020204030204" pitchFamily="34" charset="0"/>
                <a:cs typeface="Calibri" panose="020F0502020204030204" pitchFamily="34" charset="0"/>
              </a:rPr>
              <a:t>La autodeterminación y la autodirección son las bases para la recuperación a medida que los individuos definen sus propios objetivos de vida y diseñan su camino único hacia esos objetivos.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s-E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ocurre a través de muchas vías: </a:t>
            </a:r>
            <a:r>
              <a:rPr lang="es-ES" sz="2400" dirty="0">
                <a:latin typeface="Calibri" panose="020F0502020204030204" pitchFamily="34" charset="0"/>
                <a:ea typeface="Calibri" panose="020F0502020204030204" pitchFamily="34" charset="0"/>
                <a:cs typeface="Calibri" panose="020F0502020204030204" pitchFamily="34" charset="0"/>
              </a:rPr>
              <a:t>Las vías de recuperación son altamente personalizadas. La recuperación no es lineal, se caracteriza por un crecimiento continuo y un mejor funcionamiento que puede implicar contratiempos.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a:t>
            </a:r>
            <a:r>
              <a:rPr lang="en-US" sz="24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recuperación</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es </a:t>
            </a:r>
            <a:r>
              <a:rPr lang="en-US" sz="2400" b="1" dirty="0" err="1">
                <a:solidFill>
                  <a:schemeClr val="accent1"/>
                </a:solidFill>
                <a:latin typeface="Calibri" panose="020F0502020204030204" pitchFamily="34" charset="0"/>
                <a:ea typeface="Calibri" panose="020F0502020204030204" pitchFamily="34" charset="0"/>
                <a:cs typeface="Calibri" panose="020F0502020204030204" pitchFamily="34" charset="0"/>
              </a:rPr>
              <a:t>holística</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s-ES" sz="2400" dirty="0">
                <a:latin typeface="Calibri" panose="020F0502020204030204" pitchFamily="34" charset="0"/>
                <a:ea typeface="Calibri" panose="020F0502020204030204" pitchFamily="34" charset="0"/>
                <a:cs typeface="Calibri" panose="020F0502020204030204" pitchFamily="34" charset="0"/>
              </a:rPr>
              <a:t>La recuperación abarca toda la vida de un individuo, incluyendo la mente, el cuerpo, el espíritu y la comunidad.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02606" y="702156"/>
            <a:ext cx="1785513" cy="1755979"/>
          </a:xfrm>
          <a:prstGeom prst="rect">
            <a:avLst/>
          </a:prstGeom>
        </p:spPr>
      </p:pic>
    </p:spTree>
    <p:extLst>
      <p:ext uri="{BB962C8B-B14F-4D97-AF65-F5344CB8AC3E}">
        <p14:creationId xmlns:p14="http://schemas.microsoft.com/office/powerpoint/2010/main" val="32881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a:xfrm>
            <a:off x="604942" y="702155"/>
            <a:ext cx="11029616" cy="1013800"/>
          </a:xfrm>
        </p:spPr>
        <p:txBody>
          <a:bodyPr>
            <a:normAutofit fontScale="90000"/>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10 </a:t>
            </a:r>
            <a:r>
              <a:rPr lang="en-US" dirty="0" err="1">
                <a:latin typeface="Calibri" panose="020F0502020204030204" pitchFamily="34" charset="0"/>
                <a:cs typeface="Calibri" panose="020F0502020204030204" pitchFamily="34" charset="0"/>
              </a:rPr>
              <a:t>Principios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recuperación</a:t>
            </a:r>
            <a:r>
              <a:rPr lang="en-US"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494939" y="2171772"/>
            <a:ext cx="11029615" cy="4434704"/>
          </a:xfrm>
        </p:spPr>
        <p:txBody>
          <a:bodyPr>
            <a:noAutofit/>
          </a:bodyPr>
          <a:lstStyle/>
          <a:p>
            <a:pPr marL="151200" marR="0" indent="-457200">
              <a:spcBef>
                <a:spcPts val="0"/>
              </a:spcBef>
              <a:spcAft>
                <a:spcPts val="0"/>
              </a:spcAft>
              <a:buFont typeface="+mj-lt"/>
              <a:buAutoNum type="arabicPeriod" startAt="4"/>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s-E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es apoyada por compañeros y aliados</a:t>
            </a: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s-ES" sz="2200" dirty="0">
                <a:latin typeface="Calibri" panose="020F0502020204030204" pitchFamily="34" charset="0"/>
                <a:ea typeface="Calibri" panose="020F0502020204030204" pitchFamily="34" charset="0"/>
                <a:cs typeface="Calibri" panose="020F0502020204030204" pitchFamily="34" charset="0"/>
              </a:rPr>
              <a:t>El apoyo mutuo y los grupos de ayuda mutua desempeñan un papel inestimable en la recuperación. Los compañeros alientan e involucran a otros compañeros y se proporcionan mutuamente un sentido vital de pertenencia, relaciones de apoyo, roles valiosos y comunidad.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s-E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se apoya a través de la relación y las redes sociales: </a:t>
            </a:r>
            <a:r>
              <a:rPr lang="es-ES" sz="2200" dirty="0">
                <a:latin typeface="Calibri" panose="020F0502020204030204" pitchFamily="34" charset="0"/>
                <a:ea typeface="Calibri" panose="020F0502020204030204" pitchFamily="34" charset="0"/>
                <a:cs typeface="Calibri" panose="020F0502020204030204" pitchFamily="34" charset="0"/>
              </a:rPr>
              <a:t>Un factor importante es la presencia y participación de personas que creen en la capacidad de la persona para recuperarse. Los miembros de la familia, los compañeros, los proveedores, los grupos religiosos, los miembros de la comunidad y otros aliados forman redes de apoyo vitales.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s-E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se basa en la cultura y está influenciada: </a:t>
            </a:r>
            <a:r>
              <a:rPr lang="es-ES" sz="2200" dirty="0">
                <a:latin typeface="Calibri" panose="020F0502020204030204" pitchFamily="34" charset="0"/>
                <a:ea typeface="Calibri" panose="020F0502020204030204" pitchFamily="34" charset="0"/>
                <a:cs typeface="Calibri" panose="020F0502020204030204" pitchFamily="34" charset="0"/>
              </a:rPr>
              <a:t>La cultura y los antecedentes culturales, incluidos los valores, las tradiciones y las creencias, son claves para determinar el viaje de una persona y el camino único hacia la recuperación. </a:t>
            </a:r>
            <a:endParaRPr lang="en-US" sz="2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71228" y="702155"/>
            <a:ext cx="1725833" cy="1697286"/>
          </a:xfrm>
          <a:prstGeom prst="rect">
            <a:avLst/>
          </a:prstGeom>
        </p:spPr>
      </p:pic>
      <p:sp>
        <p:nvSpPr>
          <p:cNvPr id="7" name="Footer Placeholder 2">
            <a:extLst>
              <a:ext uri="{FF2B5EF4-FFF2-40B4-BE49-F238E27FC236}">
                <a16:creationId xmlns:a16="http://schemas.microsoft.com/office/drawing/2014/main" id="{C7E395D9-D0AC-4A5A-B32F-A13201D523CB}"/>
              </a:ext>
            </a:extLst>
          </p:cNvPr>
          <p:cNvSpPr txBox="1">
            <a:spLocks/>
          </p:cNvSpPr>
          <p:nvPr/>
        </p:nvSpPr>
        <p:spPr>
          <a:xfrm>
            <a:off x="604942" y="6371615"/>
            <a:ext cx="6818262"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administración de la recuperación</a:t>
            </a:r>
            <a:endParaRPr lang="en-US" dirty="0"/>
          </a:p>
        </p:txBody>
      </p:sp>
    </p:spTree>
    <p:extLst>
      <p:ext uri="{BB962C8B-B14F-4D97-AF65-F5344CB8AC3E}">
        <p14:creationId xmlns:p14="http://schemas.microsoft.com/office/powerpoint/2010/main" val="408949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normAutofit fontScale="90000"/>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10 </a:t>
            </a:r>
            <a:r>
              <a:rPr lang="en-US" dirty="0" err="1">
                <a:latin typeface="Calibri" panose="020F0502020204030204" pitchFamily="34" charset="0"/>
                <a:cs typeface="Calibri" panose="020F0502020204030204" pitchFamily="34" charset="0"/>
              </a:rPr>
              <a:t>Principios</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recuperación</a:t>
            </a:r>
            <a:r>
              <a:rPr lang="en-US"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3975348"/>
          </a:xfrm>
        </p:spPr>
        <p:txBody>
          <a:bodyPr>
            <a:normAutofit fontScale="92500"/>
          </a:bodyPr>
          <a:lstStyle/>
          <a:p>
            <a:pPr marL="457200" marR="0" indent="-457200">
              <a:spcBef>
                <a:spcPts val="0"/>
              </a:spcBef>
              <a:spcAft>
                <a:spcPts val="0"/>
              </a:spcAft>
              <a:buFont typeface="+mj-lt"/>
              <a:buAutoNum type="arabicPeriod" startAt="8"/>
            </a:pPr>
            <a:r>
              <a:rPr lang="es-E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se apoya abordando el trauma: </a:t>
            </a:r>
            <a:r>
              <a:rPr lang="es-ES" sz="2200" dirty="0">
                <a:latin typeface="Calibri" panose="020F0502020204030204" pitchFamily="34" charset="0"/>
                <a:ea typeface="Calibri" panose="020F0502020204030204" pitchFamily="34" charset="0"/>
                <a:cs typeface="Calibri" panose="020F0502020204030204" pitchFamily="34" charset="0"/>
              </a:rPr>
              <a:t>Los servicios y apoyos deben estar informados sobre el trauma para fomentar la seguridad (física y emocional) y la confianza, así como promover la elección, el empoderamiento y la colaboración.</a:t>
            </a:r>
            <a:endParaRPr lang="en-US" sz="1200" i="1" dirty="0">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s-E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implica fortalezas y responsabilidades individuales, familiares y comunitarias: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s-ES" sz="2200" dirty="0">
                <a:latin typeface="Calibri" panose="020F0502020204030204" pitchFamily="34" charset="0"/>
                <a:ea typeface="Calibri" panose="020F0502020204030204" pitchFamily="34" charset="0"/>
                <a:cs typeface="Calibri" panose="020F0502020204030204" pitchFamily="34" charset="0"/>
              </a:rPr>
              <a:t>Las personas tienen una responsabilidad personal por su propio autocuidado y los viajes de recuperación. Las familias y otras personas significativas tienen la responsabilidad de apoyar a sus seres queridos, especialmente para los niños y jóvenes en recuperación.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s-E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La recuperación se basa en el respeto: </a:t>
            </a:r>
            <a:r>
              <a:rPr lang="es-ES" sz="2200" dirty="0">
                <a:latin typeface="Calibri" panose="020F0502020204030204" pitchFamily="34" charset="0"/>
                <a:ea typeface="Calibri" panose="020F0502020204030204" pitchFamily="34" charset="0"/>
                <a:cs typeface="Calibri" panose="020F0502020204030204" pitchFamily="34" charset="0"/>
              </a:rPr>
              <a:t>La aceptación y el aprecio de la comunidad, los sistemas y la sociedad por las personas afectadas por trastornos de salud mental y uso de sustancias son cruciales para lograr la recuperación. La autoaceptación, el desarrollo de un sentido de identidad positivo y significativo y la recuperación de la creencia en uno mismo son particularmente importantes.</a:t>
            </a:r>
            <a:endParaRPr lang="en-US" dirty="0"/>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38643" y="679917"/>
            <a:ext cx="1813070" cy="1783080"/>
          </a:xfrm>
          <a:prstGeom prst="rect">
            <a:avLst/>
          </a:prstGeom>
        </p:spPr>
      </p:pic>
      <p:sp>
        <p:nvSpPr>
          <p:cNvPr id="8" name="Footer Placeholder 2">
            <a:extLst>
              <a:ext uri="{FF2B5EF4-FFF2-40B4-BE49-F238E27FC236}">
                <a16:creationId xmlns:a16="http://schemas.microsoft.com/office/drawing/2014/main" id="{F68CB2E6-1193-43EC-8AA5-1C63A96B7F3A}"/>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20900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8D7B-465F-4E1D-BBFE-37729A9EFE81}"/>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17</a:t>
            </a:fld>
            <a:endParaRPr lang="en-US" noProof="0"/>
          </a:p>
        </p:txBody>
      </p:sp>
      <p:graphicFrame>
        <p:nvGraphicFramePr>
          <p:cNvPr id="7" name="TextBox 4">
            <a:extLst>
              <a:ext uri="{FF2B5EF4-FFF2-40B4-BE49-F238E27FC236}">
                <a16:creationId xmlns:a16="http://schemas.microsoft.com/office/drawing/2014/main" id="{45D82C32-F34F-4D75-9CA1-2B8330FF872E}"/>
              </a:ext>
            </a:extLst>
          </p:cNvPr>
          <p:cNvGraphicFramePr/>
          <p:nvPr>
            <p:extLst>
              <p:ext uri="{D42A27DB-BD31-4B8C-83A1-F6EECF244321}">
                <p14:modId xmlns:p14="http://schemas.microsoft.com/office/powerpoint/2010/main" val="1075655196"/>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9BB0E240-6EC4-4017-9035-54E78933923C}"/>
              </a:ext>
            </a:extLst>
          </p:cNvPr>
          <p:cNvSpPr>
            <a:spLocks noGrp="1"/>
          </p:cNvSpPr>
          <p:nvPr>
            <p:ph type="title"/>
          </p:nvPr>
        </p:nvSpPr>
        <p:spPr/>
        <p:txBody>
          <a:bodyP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Principios de recuperación y cambio
</a:t>
            </a:r>
            <a:endParaRPr lang="en-US"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950B7850-71EF-432D-9845-08EE3665354D}"/>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0322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3DB450B9-8185-4616-AC3B-DDF381C94C6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81770" y="988907"/>
            <a:ext cx="6564923" cy="5120639"/>
          </a:xfrm>
          <a:prstGeom prst="rect">
            <a:avLst/>
          </a:prstGeom>
        </p:spPr>
      </p:pic>
      <p:sp>
        <p:nvSpPr>
          <p:cNvPr id="6" name="Title 5">
            <a:extLst>
              <a:ext uri="{FF2B5EF4-FFF2-40B4-BE49-F238E27FC236}">
                <a16:creationId xmlns:a16="http://schemas.microsoft.com/office/drawing/2014/main" id="{A868BC5A-BF9C-4810-B47A-1F7E3EED0C1C}"/>
              </a:ext>
            </a:extLst>
          </p:cNvPr>
          <p:cNvSpPr>
            <a:spLocks noGrp="1"/>
          </p:cNvSpPr>
          <p:nvPr>
            <p:ph type="title"/>
          </p:nvPr>
        </p:nvSpPr>
        <p:spPr>
          <a:xfrm>
            <a:off x="7959268" y="836994"/>
            <a:ext cx="3790884" cy="1203960"/>
          </a:xfrm>
        </p:spPr>
        <p:txBody>
          <a:bodyPr/>
          <a:lstStyle/>
          <a:p>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Preguntas</a:t>
            </a:r>
            <a:r>
              <a:rPr lang="en-US" dirty="0">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272A0813-4988-4C6B-A8E9-CDD3DAEB9104}"/>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
        <p:nvSpPr>
          <p:cNvPr id="9" name="Content Placeholder 8">
            <a:extLst>
              <a:ext uri="{FF2B5EF4-FFF2-40B4-BE49-F238E27FC236}">
                <a16:creationId xmlns:a16="http://schemas.microsoft.com/office/drawing/2014/main" id="{A85CD94D-F3A9-4AA2-9D4E-AD6A6376A795}"/>
              </a:ext>
            </a:extLst>
          </p:cNvPr>
          <p:cNvSpPr>
            <a:spLocks noGrp="1"/>
          </p:cNvSpPr>
          <p:nvPr>
            <p:ph sz="quarter" idx="14"/>
          </p:nvPr>
        </p:nvSpPr>
        <p:spPr>
          <a:xfrm>
            <a:off x="7342292" y="2355322"/>
            <a:ext cx="4407859" cy="3808306"/>
          </a:xfrm>
        </p:spPr>
        <p:txBody>
          <a:bodyPr/>
          <a:lstStyle/>
          <a:p>
            <a:r>
              <a:rPr lang="es-ES" dirty="0">
                <a:latin typeface="Calibri" panose="020F0502020204030204" pitchFamily="34" charset="0"/>
                <a:cs typeface="Calibri" panose="020F0502020204030204" pitchFamily="34" charset="0"/>
              </a:rPr>
              <a:t>¿Cuál de los principios y valores de recuperación resuena más con usted?</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¿Por </a:t>
            </a:r>
            <a:r>
              <a:rPr lang="en-US" dirty="0" err="1">
                <a:latin typeface="Calibri" panose="020F0502020204030204" pitchFamily="34" charset="0"/>
                <a:cs typeface="Calibri" panose="020F0502020204030204" pitchFamily="34" charset="0"/>
              </a:rPr>
              <a:t>qué</a:t>
            </a:r>
            <a:r>
              <a:rPr lang="en-US" dirty="0">
                <a:latin typeface="Calibri" panose="020F0502020204030204" pitchFamily="34" charset="0"/>
                <a:cs typeface="Calibri" panose="020F0502020204030204" pitchFamily="34" charset="0"/>
              </a:rPr>
              <a:t> son </a:t>
            </a:r>
            <a:r>
              <a:rPr lang="en-US" dirty="0" err="1">
                <a:latin typeface="Calibri" panose="020F0502020204030204" pitchFamily="34" charset="0"/>
                <a:cs typeface="Calibri" panose="020F0502020204030204" pitchFamily="34" charset="0"/>
              </a:rPr>
              <a:t>importantes</a:t>
            </a:r>
            <a:r>
              <a:rPr lang="en-US" dirty="0">
                <a:latin typeface="Calibri" panose="020F0502020204030204" pitchFamily="34" charset="0"/>
                <a:cs typeface="Calibri" panose="020F0502020204030204" pitchFamily="34" charset="0"/>
              </a:rPr>
              <a:t>?</a:t>
            </a:r>
            <a:endParaRPr lang="en-US" dirty="0"/>
          </a:p>
        </p:txBody>
      </p:sp>
      <p:sp>
        <p:nvSpPr>
          <p:cNvPr id="7" name="Footer Placeholder 2">
            <a:extLst>
              <a:ext uri="{FF2B5EF4-FFF2-40B4-BE49-F238E27FC236}">
                <a16:creationId xmlns:a16="http://schemas.microsoft.com/office/drawing/2014/main" id="{C661B257-9903-4662-887D-1E4DC668F7A3}"/>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255678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045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58498" cy="1497507"/>
          </a:xfrm>
        </p:spPr>
        <p:txBody>
          <a:bodyPr/>
          <a:lstStyle/>
          <a:p>
            <a:r>
              <a:rPr lang="en-US" sz="4000" dirty="0" err="1">
                <a:latin typeface="Calibri" panose="020F0502020204030204" pitchFamily="34" charset="0"/>
                <a:cs typeface="Calibri" panose="020F0502020204030204" pitchFamily="34" charset="0"/>
              </a:rPr>
              <a:t>Valores</a:t>
            </a:r>
            <a:r>
              <a:rPr lang="en-US" sz="4000" dirty="0">
                <a:latin typeface="Calibri" panose="020F0502020204030204" pitchFamily="34" charset="0"/>
                <a:cs typeface="Calibri" panose="020F0502020204030204" pitchFamily="34" charset="0"/>
              </a:rPr>
              <a:t> y </a:t>
            </a:r>
            <a:r>
              <a:rPr lang="en-US" sz="4000" dirty="0" err="1">
                <a:latin typeface="Calibri" panose="020F0502020204030204" pitchFamily="34" charset="0"/>
                <a:cs typeface="Calibri" panose="020F0502020204030204" pitchFamily="34" charset="0"/>
              </a:rPr>
              <a:t>actitudes</a:t>
            </a:r>
            <a:r>
              <a:rPr lang="en-US" sz="40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Autofit/>
          </a:bodyPr>
          <a:lstStyle/>
          <a:p>
            <a:r>
              <a:rPr lang="en-US" sz="24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Orientación</a:t>
            </a:r>
            <a:r>
              <a:rPr lang="en-US" sz="24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 la </a:t>
            </a:r>
            <a:r>
              <a:rPr lang="en-US" sz="24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recuperación</a:t>
            </a:r>
            <a:r>
              <a:rPr lang="en-US" sz="24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19</a:t>
            </a:fld>
            <a:endParaRPr lang="en-US" noProof="0" dirty="0"/>
          </a:p>
        </p:txBody>
      </p:sp>
      <p:sp>
        <p:nvSpPr>
          <p:cNvPr id="9" name="Footer Placeholder 2">
            <a:extLst>
              <a:ext uri="{FF2B5EF4-FFF2-40B4-BE49-F238E27FC236}">
                <a16:creationId xmlns:a16="http://schemas.microsoft.com/office/drawing/2014/main" id="{65FE706A-51D9-413E-9A82-B90A6060D406}"/>
              </a:ext>
            </a:extLst>
          </p:cNvPr>
          <p:cNvSpPr>
            <a:spLocks noGrp="1"/>
          </p:cNvSpPr>
          <p:nvPr>
            <p:ph type="ftr" sz="quarter" idx="11"/>
          </p:nvPr>
        </p:nvSpPr>
        <p:spPr>
          <a:xfrm>
            <a:off x="484188" y="6424613"/>
            <a:ext cx="6918325"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52749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fontScale="92500" lnSpcReduction="20000"/>
          </a:bodyPr>
          <a:lstStyle/>
          <a:p>
            <a:pPr>
              <a:spcAft>
                <a:spcPts val="600"/>
              </a:spcAft>
            </a:pPr>
            <a:r>
              <a:rPr lang="en-US" dirty="0" err="1"/>
              <a:t>administración</a:t>
            </a:r>
            <a:r>
              <a:rPr lang="en-US" dirty="0"/>
              <a:t> de la </a:t>
            </a:r>
            <a:r>
              <a:rPr lang="en-US" dirty="0" err="1"/>
              <a:t>recuperación</a:t>
            </a:r>
            <a:r>
              <a:rPr lang="en-US" dirty="0"/>
              <a:t>
</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s-ES" dirty="0"/>
              <a:t>Resumen del entrenamiento: ¿Por qué estamos aquí?
</a:t>
            </a:r>
            <a:endParaRPr lang="en-US"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5422390" cy="4232623"/>
          </a:xfrm>
        </p:spPr>
        <p:txBody>
          <a:bodyPr anchor="t">
            <a:normAutofit fontScale="92500" lnSpcReduction="20000"/>
          </a:bodyPr>
          <a:lstStyle/>
          <a:p>
            <a:r>
              <a:rPr lang="es-ES" sz="2600" dirty="0"/>
              <a:t>Reconocer que, a pesar de muchas experiencias difíciles y que cambian la vida, la recuperación es posible para las personas con problemas de salud mental y / o condiciones de uso de sustancias.
Identificar creencias, principios y prácticas que son fundamentales para guiar nuestro trabajo para ayudar a aquellos a quienes servimos a reconstruir vidas significativas, valiosas y satisfactorias.
</a:t>
            </a:r>
            <a:endParaRPr lang="en-US" sz="2600" dirty="0">
              <a:latin typeface="Calibri" panose="020F0502020204030204" pitchFamily="34" charset="0"/>
              <a:cs typeface="Calibri" panose="020F0502020204030204" pitchFamily="34" charset="0"/>
            </a:endParaRPr>
          </a:p>
        </p:txBody>
      </p:sp>
      <p:pic>
        <p:nvPicPr>
          <p:cNvPr id="15" name="Content Placeholder 14" descr="A person looking at the camera&#10;&#10;Description automatically generated with medium confidence">
            <a:extLst>
              <a:ext uri="{FF2B5EF4-FFF2-40B4-BE49-F238E27FC236}">
                <a16:creationId xmlns:a16="http://schemas.microsoft.com/office/drawing/2014/main" id="{95844F48-1FB5-49E3-BFC2-BAFEA9D98B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518" y="2428284"/>
            <a:ext cx="5268199" cy="3509937"/>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18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normAutofit fontScale="90000"/>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Nosotros</a:t>
            </a:r>
            <a:r>
              <a:rPr lang="en-US" dirty="0">
                <a:latin typeface="Calibri" panose="020F0502020204030204" pitchFamily="34" charset="0"/>
                <a:cs typeface="Calibri" panose="020F0502020204030204" pitchFamily="34" charset="0"/>
              </a:rPr>
              <a:t>?... ¿Y </a:t>
            </a:r>
            <a:r>
              <a:rPr lang="en-US" dirty="0" err="1">
                <a:latin typeface="Calibri" panose="020F0502020204030204" pitchFamily="34" charset="0"/>
                <a:cs typeface="Calibri" panose="020F0502020204030204" pitchFamily="34" charset="0"/>
              </a:rPr>
              <a:t>tú</a:t>
            </a:r>
            <a:r>
              <a:rPr lang="en-US"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a:xfrm>
            <a:off x="581192" y="2180496"/>
            <a:ext cx="11029615" cy="3717384"/>
          </a:xfrm>
        </p:spPr>
        <p:txBody>
          <a:bodyPr>
            <a:normAutofit lnSpcReduction="10000"/>
          </a:bodyPr>
          <a:lstStyle/>
          <a:p>
            <a:pPr>
              <a:lnSpc>
                <a:spcPct val="115000"/>
              </a:lnSpc>
              <a:spcBef>
                <a:spcPts val="0"/>
              </a:spcBef>
              <a:spcAft>
                <a:spcPts val="1000"/>
              </a:spcAft>
              <a:buSzPct val="100000"/>
            </a:pPr>
            <a:r>
              <a:rPr lang="es-ES" sz="2400" dirty="0">
                <a:solidFill>
                  <a:srgbClr val="4C4D4F"/>
                </a:solidFill>
                <a:latin typeface="Calibri" panose="020F0502020204030204" pitchFamily="34" charset="0"/>
                <a:ea typeface="Calibri" panose="020F0502020204030204" pitchFamily="34" charset="0"/>
                <a:cs typeface="Calibri" panose="020F0502020204030204" pitchFamily="34" charset="0"/>
              </a:rPr>
              <a:t>¿Crees que la esperanza es la base sobre la cual se construye un viaje de recuperación? 
</a:t>
            </a:r>
            <a:r>
              <a:rPr lang="es-ES" sz="2400" dirty="0">
                <a:latin typeface="Calibri" panose="020F0502020204030204" pitchFamily="34" charset="0"/>
                <a:ea typeface="Calibri" panose="020F0502020204030204" pitchFamily="34" charset="0"/>
                <a:cs typeface="Calibri" panose="020F0502020204030204" pitchFamily="34" charset="0"/>
              </a:rPr>
              <a:t>¿Respetar y valorar la importancia inherentes de una persona?
¿Cree en la capacidad de una persona para recuperarse, prosperar y llevar una vida significativa y contribuyente?
¿Estás de acuerdo en celebrar el esfuerzo y los logros de cada persona?
¿Comprometerse a incorporar el optimismo y la expectativa de resultados positivos en el lenguaje, las relaciones y la prestación de servicios?</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2">
            <a:extLst>
              <a:ext uri="{FF2B5EF4-FFF2-40B4-BE49-F238E27FC236}">
                <a16:creationId xmlns:a16="http://schemas.microsoft.com/office/drawing/2014/main" id="{4B254246-1E5C-4D3C-91FC-9C1E07E38B26}"/>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253104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¿Cómo lo hacemos?... ¿Cómo lo haces?...
</a:t>
            </a:r>
            <a:endParaRPr 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a:xfrm>
            <a:off x="3086101" y="2436598"/>
            <a:ext cx="8524707" cy="3975348"/>
          </a:xfrm>
        </p:spPr>
        <p:txBody>
          <a:bodyPr>
            <a:normAutofit/>
          </a:bodyPr>
          <a:lstStyle/>
          <a:p>
            <a:pPr>
              <a:lnSpc>
                <a:spcPct val="115000"/>
              </a:lnSpc>
              <a:spcBef>
                <a:spcPts val="0"/>
              </a:spcBef>
              <a:spcAft>
                <a:spcPts val="1000"/>
              </a:spcAft>
            </a:pPr>
            <a:r>
              <a:rPr lang="es-ES" sz="2600" dirty="0">
                <a:solidFill>
                  <a:srgbClr val="4C4D4F"/>
                </a:solidFill>
                <a:latin typeface="Calibri" panose="020F0502020204030204" pitchFamily="34" charset="0"/>
                <a:ea typeface="Calibri" panose="020F0502020204030204" pitchFamily="34" charset="0"/>
                <a:cs typeface="Calibri" panose="020F0502020204030204" pitchFamily="34" charset="0"/>
              </a:rPr>
              <a:t>¿Fomentar la esperanza como la base sobre la cual se construye un viaje de recuperación?
</a:t>
            </a:r>
            <a:r>
              <a:rPr lang="es-ES" sz="2600" dirty="0">
                <a:latin typeface="Calibri" panose="020F0502020204030204" pitchFamily="34" charset="0"/>
                <a:ea typeface="Calibri" panose="020F0502020204030204" pitchFamily="34" charset="0"/>
                <a:cs typeface="Calibri" panose="020F0502020204030204" pitchFamily="34" charset="0"/>
              </a:rPr>
              <a:t>¿Mostrar respeto y valorar a cada persona?
¿Cree en la capacidad de una persona para recuperarse, prosperar y llevar una vida significativa y contribuyente?
¿Demostrar una orientación a la recuperación basada en el optimismo y la expectativa de resultados positivos?</a:t>
            </a:r>
            <a:endParaRPr lang="en-US" dirty="0"/>
          </a:p>
        </p:txBody>
      </p:sp>
      <p:sp>
        <p:nvSpPr>
          <p:cNvPr id="6" name="TextBox 5">
            <a:extLst>
              <a:ext uri="{FF2B5EF4-FFF2-40B4-BE49-F238E27FC236}">
                <a16:creationId xmlns:a16="http://schemas.microsoft.com/office/drawing/2014/main" id="{59BC1C7A-18CB-459E-AFC8-28030909A1B7}"/>
              </a:ext>
            </a:extLst>
          </p:cNvPr>
          <p:cNvSpPr txBox="1"/>
          <p:nvPr/>
        </p:nvSpPr>
        <p:spPr>
          <a:xfrm>
            <a:off x="440286" y="2253895"/>
            <a:ext cx="2484120" cy="3600986"/>
          </a:xfrm>
          <a:prstGeom prst="rect">
            <a:avLst/>
          </a:prstGeom>
          <a:solidFill>
            <a:schemeClr val="accent5">
              <a:lumMod val="60000"/>
              <a:lumOff val="40000"/>
            </a:schemeClr>
          </a:solidFill>
        </p:spPr>
        <p:txBody>
          <a:bodyPr wrap="square" rtlCol="0">
            <a:spAutoFit/>
          </a:bodyPr>
          <a:lstStyle/>
          <a:p>
            <a:pPr algn="ctr"/>
            <a:endParaRPr lang="en-US" sz="3200" dirty="0"/>
          </a:p>
          <a:p>
            <a:pPr algn="ctr"/>
            <a:r>
              <a:rPr lang="en-US" sz="2800" dirty="0">
                <a:latin typeface="Calibri" panose="020F0502020204030204" pitchFamily="34" charset="0"/>
                <a:cs typeface="Calibri" panose="020F0502020204030204" pitchFamily="34" charset="0"/>
              </a:rPr>
              <a:t>¿DÓNDE ESTÁ LA EVIDENCIA?
</a:t>
            </a: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1AA26FE-28F4-4DD8-821B-9EA7133C3F6A}"/>
              </a:ext>
            </a:extLst>
          </p:cNvPr>
          <p:cNvPicPr>
            <a:picLocks noChangeAspect="1"/>
          </p:cNvPicPr>
          <p:nvPr/>
        </p:nvPicPr>
        <p:blipFill>
          <a:blip r:embed="rId3"/>
          <a:stretch>
            <a:fillRect/>
          </a:stretch>
        </p:blipFill>
        <p:spPr>
          <a:xfrm>
            <a:off x="706986" y="4405626"/>
            <a:ext cx="1783080" cy="1273629"/>
          </a:xfrm>
          <a:prstGeom prst="rect">
            <a:avLst/>
          </a:prstGeom>
        </p:spPr>
      </p:pic>
      <p:sp>
        <p:nvSpPr>
          <p:cNvPr id="9" name="Footer Placeholder 2">
            <a:extLst>
              <a:ext uri="{FF2B5EF4-FFF2-40B4-BE49-F238E27FC236}">
                <a16:creationId xmlns:a16="http://schemas.microsoft.com/office/drawing/2014/main" id="{AC1FC3F1-4289-4360-AADE-FFFA3F769B40}"/>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88255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63320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fontScale="90000"/>
          </a:bodyPr>
          <a:lstStyle/>
          <a:p>
            <a:r>
              <a:rPr lang="es-ES" sz="4000" dirty="0">
                <a:latin typeface="Calibri" panose="020F0502020204030204" pitchFamily="34" charset="0"/>
                <a:cs typeface="Calibri" panose="020F0502020204030204" pitchFamily="34" charset="0"/>
              </a:rPr>
              <a:t>Lo que sabemos de la </a:t>
            </a:r>
            <a:br>
              <a:rPr lang="es-ES" sz="4000" dirty="0">
                <a:latin typeface="Calibri" panose="020F0502020204030204" pitchFamily="34" charset="0"/>
                <a:cs typeface="Calibri" panose="020F0502020204030204" pitchFamily="34" charset="0"/>
              </a:rPr>
            </a:br>
            <a:r>
              <a:rPr lang="es-ES" sz="4000" dirty="0">
                <a:latin typeface="Calibri" panose="020F0502020204030204" pitchFamily="34" charset="0"/>
                <a:cs typeface="Calibri" panose="020F0502020204030204" pitchFamily="34" charset="0"/>
              </a:rPr>
              <a:t>investigación
</a:t>
            </a:r>
            <a:endParaRPr lang="en-US" sz="4000"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Autofit/>
          </a:bodyPr>
          <a:lstStyle/>
          <a:p>
            <a:r>
              <a:rPr lang="en-US" sz="24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Orientación</a:t>
            </a:r>
            <a:r>
              <a:rPr lang="en-US" sz="24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 la </a:t>
            </a:r>
            <a:r>
              <a:rPr lang="en-US" sz="24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recuperación</a:t>
            </a:r>
            <a:r>
              <a:rPr lang="en-US" sz="24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22</a:t>
            </a:fld>
            <a:endParaRPr lang="en-US" noProof="0" dirty="0"/>
          </a:p>
        </p:txBody>
      </p:sp>
      <p:sp>
        <p:nvSpPr>
          <p:cNvPr id="9" name="Footer Placeholder 2">
            <a:extLst>
              <a:ext uri="{FF2B5EF4-FFF2-40B4-BE49-F238E27FC236}">
                <a16:creationId xmlns:a16="http://schemas.microsoft.com/office/drawing/2014/main" id="{36867449-2207-4E38-8F5B-39BC90CB222C}"/>
              </a:ext>
            </a:extLst>
          </p:cNvPr>
          <p:cNvSpPr>
            <a:spLocks noGrp="1"/>
          </p:cNvSpPr>
          <p:nvPr>
            <p:ph type="ftr" sz="quarter" idx="11"/>
          </p:nvPr>
        </p:nvSpPr>
        <p:spPr>
          <a:xfrm>
            <a:off x="484188" y="6424613"/>
            <a:ext cx="6918325"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14374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B70FFE-9DD2-478D-8AB9-B56EA035966C}"/>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5" name="Content Placeholder 4">
            <a:extLst>
              <a:ext uri="{FF2B5EF4-FFF2-40B4-BE49-F238E27FC236}">
                <a16:creationId xmlns:a16="http://schemas.microsoft.com/office/drawing/2014/main" id="{9F493945-7ABB-41DE-9C8C-1711EA7F90CE}"/>
              </a:ext>
            </a:extLst>
          </p:cNvPr>
          <p:cNvSpPr>
            <a:spLocks noGrp="1"/>
          </p:cNvSpPr>
          <p:nvPr>
            <p:ph sz="half" idx="1"/>
          </p:nvPr>
        </p:nvSpPr>
        <p:spPr>
          <a:xfrm>
            <a:off x="6529493" y="2583033"/>
            <a:ext cx="5318380" cy="4023443"/>
          </a:xfrm>
        </p:spPr>
        <p:txBody>
          <a:bodyPr>
            <a:normAutofit lnSpcReduction="10000"/>
          </a:bodyPr>
          <a:lstStyle/>
          <a:p>
            <a:pPr marL="0" indent="0">
              <a:buNone/>
            </a:pPr>
            <a:r>
              <a:rPr lang="es-ES" b="1" i="1" dirty="0">
                <a:solidFill>
                  <a:schemeClr val="accent1"/>
                </a:solidFill>
              </a:rPr>
              <a:t>Un sistema de atención orientado a la recuperación </a:t>
            </a:r>
            <a:r>
              <a:rPr lang="en-US" dirty="0">
                <a:cs typeface="Calibri" panose="020F0502020204030204" pitchFamily="34" charset="0"/>
              </a:rPr>
              <a:t>(ROSC) </a:t>
            </a:r>
            <a:r>
              <a:rPr lang="es-ES" i="1" dirty="0"/>
              <a:t>está centrado en la persona y en el bienestar, y se basa en las fortalezas y los recursos del individuo, su familia y la comunidad para promover mejoras generales en el funcionamiento. 
</a:t>
            </a:r>
            <a:endParaRPr lang="en-US" dirty="0"/>
          </a:p>
        </p:txBody>
      </p:sp>
      <p:pic>
        <p:nvPicPr>
          <p:cNvPr id="8" name="Content Placeholder 7" descr="A group of people posing for a photo&#10;&#10;Description automatically generated">
            <a:extLst>
              <a:ext uri="{FF2B5EF4-FFF2-40B4-BE49-F238E27FC236}">
                <a16:creationId xmlns:a16="http://schemas.microsoft.com/office/drawing/2014/main" id="{6184BA19-A1B6-4771-867A-BECD5DC7A5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413" y="2214880"/>
            <a:ext cx="5818582" cy="3860800"/>
          </a:xfrm>
        </p:spPr>
      </p:pic>
      <p:sp>
        <p:nvSpPr>
          <p:cNvPr id="9"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s-ES" dirty="0"/>
              <a:t>SISTEMA DE ATENCIÓN ORIENTADO A LA RECUPERACIÓN
</a:t>
            </a:r>
            <a:endParaRPr lang="en-US" dirty="0">
              <a:latin typeface="Calibri" panose="020F0502020204030204" pitchFamily="34" charset="0"/>
              <a:cs typeface="Calibri" panose="020F0502020204030204" pitchFamily="34" charset="0"/>
            </a:endParaRPr>
          </a:p>
        </p:txBody>
      </p:sp>
      <p:sp>
        <p:nvSpPr>
          <p:cNvPr id="7" name="Footer Placeholder 2">
            <a:extLst>
              <a:ext uri="{FF2B5EF4-FFF2-40B4-BE49-F238E27FC236}">
                <a16:creationId xmlns:a16="http://schemas.microsoft.com/office/drawing/2014/main" id="{8A81FA22-EC35-401A-BA5F-402F13D9FA86}"/>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250220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6E48818-5DE3-4475-9694-384D487722F4}"/>
              </a:ext>
            </a:extLst>
          </p:cNvPr>
          <p:cNvSpPr/>
          <p:nvPr/>
        </p:nvSpPr>
        <p:spPr>
          <a:xfrm>
            <a:off x="859167" y="1139921"/>
            <a:ext cx="2332028" cy="56015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3731242" y="702061"/>
            <a:ext cx="4430851" cy="1600200"/>
          </a:xfrm>
        </p:spPr>
        <p:txBody>
          <a:bodyPr anchor="t">
            <a:normAutofit fontScale="90000"/>
          </a:bodyPr>
          <a:lstStyle/>
          <a:p>
            <a:pPr algn="ctr"/>
            <a:r>
              <a:rPr lang="es-ES" sz="2600" dirty="0">
                <a:latin typeface="Calibri" panose="020F0502020204030204" pitchFamily="34" charset="0"/>
                <a:cs typeface="Calibri" panose="020F0502020204030204" pitchFamily="34" charset="0"/>
              </a:rPr>
              <a:t>un enfoque orientado a la recuperación cambia práctica de tres maneras ...
</a:t>
            </a:r>
            <a:endParaRPr lang="en-US" sz="2600" dirty="0">
              <a:latin typeface="Calibri" panose="020F0502020204030204" pitchFamily="34" charset="0"/>
              <a:cs typeface="Calibri" panose="020F0502020204030204" pitchFamily="34" charset="0"/>
            </a:endParaRPr>
          </a:p>
        </p:txBody>
      </p:sp>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extLst>
              <p:ext uri="{D42A27DB-BD31-4B8C-83A1-F6EECF244321}">
                <p14:modId xmlns:p14="http://schemas.microsoft.com/office/powerpoint/2010/main" val="4091235987"/>
              </p:ext>
            </p:extLst>
          </p:nvPr>
        </p:nvGraphicFramePr>
        <p:xfrm>
          <a:off x="3731242" y="1969948"/>
          <a:ext cx="4430851" cy="4481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F2CF6BB9-EEA3-41F4-8032-BEDB0257613C}"/>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pPr/>
              <a:t>24</a:t>
            </a:fld>
            <a:endParaRPr lang="en-US" dirty="0"/>
          </a:p>
        </p:txBody>
      </p:sp>
      <p:pic>
        <p:nvPicPr>
          <p:cNvPr id="31" name="Picture Placeholder 30" descr="A picture containing person, person, standing&#10;&#10;Description automatically generated">
            <a:extLst>
              <a:ext uri="{FF2B5EF4-FFF2-40B4-BE49-F238E27FC236}">
                <a16:creationId xmlns:a16="http://schemas.microsoft.com/office/drawing/2014/main" id="{55611E0D-69B2-4F2F-B44C-85851F868D5B}"/>
              </a:ext>
            </a:extLst>
          </p:cNvPr>
          <p:cNvPicPr>
            <a:picLocks noGrp="1" noChangeAspect="1"/>
          </p:cNvPicPr>
          <p:nvPr>
            <p:ph type="pic" idx="13"/>
          </p:nvPr>
        </p:nvPicPr>
        <p:blipFill>
          <a:blip r:embed="rId9" cstate="print">
            <a:extLst>
              <a:ext uri="{28A0092B-C50C-407E-A947-70E740481C1C}">
                <a14:useLocalDpi xmlns:a14="http://schemas.microsoft.com/office/drawing/2010/main" val="0"/>
              </a:ext>
            </a:extLst>
          </a:blip>
          <a:srcRect/>
          <a:stretch>
            <a:fillRect/>
          </a:stretch>
        </p:blipFill>
        <p:spPr>
          <a:xfrm>
            <a:off x="8210464" y="641101"/>
            <a:ext cx="3702877" cy="5749461"/>
          </a:xfrm>
        </p:spPr>
      </p:pic>
      <p:sp>
        <p:nvSpPr>
          <p:cNvPr id="8" name="Footer Placeholder 2">
            <a:extLst>
              <a:ext uri="{FF2B5EF4-FFF2-40B4-BE49-F238E27FC236}">
                <a16:creationId xmlns:a16="http://schemas.microsoft.com/office/drawing/2014/main" id="{0FB3D81A-0940-46E1-87C7-B0C76295ADFA}"/>
              </a:ext>
            </a:extLst>
          </p:cNvPr>
          <p:cNvSpPr>
            <a:spLocks noGrp="1"/>
          </p:cNvSpPr>
          <p:nvPr>
            <p:ph type="ftr" sz="quarter" idx="11"/>
          </p:nvPr>
        </p:nvSpPr>
        <p:spPr>
          <a:xfrm>
            <a:off x="366713" y="6424613"/>
            <a:ext cx="6916737"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50241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vert="horz" lIns="91440" tIns="45720" rIns="91440" bIns="45720" rtlCol="0" anchor="ctr">
            <a:normAutofit/>
          </a:bodyPr>
          <a:lstStyle/>
          <a:p>
            <a:pPr>
              <a:spcAft>
                <a:spcPts val="600"/>
              </a:spcAft>
            </a:pPr>
            <a:fld id="{F603CDE5-C1D8-4EDD-870F-A498BAFA520F}" type="slidenum">
              <a:rPr lang="en-US" smtClean="0"/>
              <a:pPr>
                <a:spcAft>
                  <a:spcPts val="600"/>
                </a:spcAft>
              </a:pPr>
              <a:t>25</a:t>
            </a:fld>
            <a:endParaRPr lang="en-US"/>
          </a:p>
        </p:txBody>
      </p:sp>
      <p:sp>
        <p:nvSpPr>
          <p:cNvPr id="5" name="Text Placeholder 4">
            <a:extLst>
              <a:ext uri="{FF2B5EF4-FFF2-40B4-BE49-F238E27FC236}">
                <a16:creationId xmlns:a16="http://schemas.microsoft.com/office/drawing/2014/main" id="{192DC2B5-5E26-4712-A72B-C467FF94253F}"/>
              </a:ext>
            </a:extLst>
          </p:cNvPr>
          <p:cNvSpPr>
            <a:spLocks noGrp="1"/>
          </p:cNvSpPr>
          <p:nvPr>
            <p:ph sz="half" idx="1"/>
          </p:nvPr>
        </p:nvSpPr>
        <p:spPr>
          <a:xfrm>
            <a:off x="581192" y="2228003"/>
            <a:ext cx="2305227" cy="4023443"/>
          </a:xfrm>
          <a:solidFill>
            <a:schemeClr val="accent1">
              <a:lumMod val="20000"/>
              <a:lumOff val="80000"/>
            </a:schemeClr>
          </a:solidFill>
        </p:spPr>
        <p:txBody>
          <a:bodyPr vert="horz" wrap="square" lIns="91440" tIns="45720" rIns="91440" bIns="45720" rtlCol="0" anchor="ctr">
            <a:normAutofit fontScale="92500"/>
          </a:bodyPr>
          <a:lstStyle/>
          <a:p>
            <a:pPr marL="0" indent="0">
              <a:buNone/>
            </a:pPr>
            <a:r>
              <a:rPr lang="es-ES" sz="2400" dirty="0"/>
              <a:t>El Capítulo 2016-241, Leyes de florida, establece que los servicios de salud conductual de Florida se basan en principios orientados a la recuperación.
</a:t>
            </a:r>
            <a:endParaRPr lang="en-US" sz="18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8D86DB90-C4D8-4D84-BC79-D079CCC3FB54}"/>
              </a:ext>
            </a:extLst>
          </p:cNvPr>
          <p:cNvSpPr>
            <a:spLocks noGrp="1"/>
          </p:cNvSpPr>
          <p:nvPr>
            <p:ph sz="half" idx="2"/>
          </p:nvPr>
        </p:nvSpPr>
        <p:spPr>
          <a:xfrm>
            <a:off x="3415229" y="2064957"/>
            <a:ext cx="8432644" cy="4724082"/>
          </a:xfrm>
        </p:spPr>
        <p:txBody>
          <a:bodyPr>
            <a:normAutofit fontScale="85000" lnSpcReduction="20000"/>
          </a:bodyPr>
          <a:lstStyle/>
          <a:p>
            <a:pPr marL="0" indent="0">
              <a:lnSpc>
                <a:spcPct val="120000"/>
              </a:lnSpc>
              <a:spcBef>
                <a:spcPts val="0"/>
              </a:spcBef>
              <a:spcAft>
                <a:spcPts val="0"/>
              </a:spcAft>
              <a:buNone/>
            </a:pPr>
            <a:r>
              <a:rPr lang="en-US" dirty="0"/>
              <a:t>Los </a:t>
            </a:r>
            <a:r>
              <a:rPr lang="en-US" dirty="0" err="1"/>
              <a:t>objetivos</a:t>
            </a:r>
            <a:r>
              <a:rPr lang="en-US" dirty="0"/>
              <a:t> </a:t>
            </a:r>
            <a:r>
              <a:rPr lang="en-US" dirty="0" err="1"/>
              <a:t>estatales</a:t>
            </a:r>
            <a:r>
              <a:rPr lang="en-US" dirty="0"/>
              <a:t> </a:t>
            </a:r>
            <a:r>
              <a:rPr lang="en-US" dirty="0" err="1"/>
              <a:t>establecidos</a:t>
            </a:r>
            <a:r>
              <a:rPr lang="en-US" dirty="0"/>
              <a:t> </a:t>
            </a:r>
            <a:r>
              <a:rPr lang="en-US" dirty="0" err="1"/>
              <a:t>incluyen</a:t>
            </a:r>
            <a:r>
              <a:rPr lang="en-US" dirty="0"/>
              <a:t>:</a:t>
            </a:r>
          </a:p>
          <a:p>
            <a:pPr>
              <a:lnSpc>
                <a:spcPct val="120000"/>
              </a:lnSpc>
              <a:spcBef>
                <a:spcPts val="0"/>
              </a:spcBef>
              <a:spcAft>
                <a:spcPts val="0"/>
              </a:spcAft>
              <a:buFont typeface="Arial" panose="020B0604020202020204" pitchFamily="34" charset="0"/>
              <a:buChar char="•"/>
            </a:pPr>
            <a:r>
              <a:rPr lang="es-ES" dirty="0"/>
              <a:t>Promover la buena calidad de vida, la salud de la comunidad y el bienestar para todos.
Prevenir el desarrollo de condiciones de salud conductual.
Intervenir antes en la progresión de las enfermedades.
Reducir el daño causado por los trastornos por uso de sustancias y las condiciones de salud mental en individuos, familias y comunidades.
Proporcionar los recursos para ayudar a las personas </a:t>
            </a:r>
          </a:p>
          <a:p>
            <a:pPr marL="0" indent="0">
              <a:lnSpc>
                <a:spcPct val="120000"/>
              </a:lnSpc>
              <a:spcBef>
                <a:spcPts val="0"/>
              </a:spcBef>
              <a:spcAft>
                <a:spcPts val="0"/>
              </a:spcAft>
              <a:buNone/>
            </a:pPr>
            <a:r>
              <a:rPr lang="es-ES" dirty="0"/>
              <a:t>con condiciones de salud conductual a lograr y </a:t>
            </a:r>
          </a:p>
          <a:p>
            <a:pPr marL="0" indent="0">
              <a:lnSpc>
                <a:spcPct val="120000"/>
              </a:lnSpc>
              <a:spcBef>
                <a:spcPts val="0"/>
              </a:spcBef>
              <a:spcAft>
                <a:spcPts val="0"/>
              </a:spcAft>
              <a:buNone/>
            </a:pPr>
            <a:r>
              <a:rPr lang="es-ES" dirty="0"/>
              <a:t>mantener su bienestar y construir vidas significativas </a:t>
            </a:r>
          </a:p>
          <a:p>
            <a:pPr marL="0" indent="0">
              <a:lnSpc>
                <a:spcPct val="120000"/>
              </a:lnSpc>
              <a:spcBef>
                <a:spcPts val="0"/>
              </a:spcBef>
              <a:spcAft>
                <a:spcPts val="0"/>
              </a:spcAft>
              <a:buNone/>
            </a:pPr>
            <a:r>
              <a:rPr lang="es-ES" dirty="0"/>
              <a:t>para ellos mismos en sus comunidades.</a:t>
            </a:r>
            <a:endParaRPr lang="en-US" dirty="0"/>
          </a:p>
        </p:txBody>
      </p:sp>
      <p:pic>
        <p:nvPicPr>
          <p:cNvPr id="9" name="Picture 8" descr="Logo&#10;&#10;Description automatically generated">
            <a:extLst>
              <a:ext uri="{FF2B5EF4-FFF2-40B4-BE49-F238E27FC236}">
                <a16:creationId xmlns:a16="http://schemas.microsoft.com/office/drawing/2014/main" id="{34008E94-6146-49AE-B24E-1CD3EEF6F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2418" y="4756349"/>
            <a:ext cx="1345455" cy="1494081"/>
          </a:xfrm>
          <a:prstGeom prst="rect">
            <a:avLst/>
          </a:prstGeom>
        </p:spPr>
      </p:pic>
      <p:sp>
        <p:nvSpPr>
          <p:cNvPr id="10" name="Title 3">
            <a:extLst>
              <a:ext uri="{FF2B5EF4-FFF2-40B4-BE49-F238E27FC236}">
                <a16:creationId xmlns:a16="http://schemas.microsoft.com/office/drawing/2014/main" id="{25AFD144-28FF-43E2-94ED-E27528A1161E}"/>
              </a:ext>
            </a:extLst>
          </p:cNvPr>
          <p:cNvSpPr>
            <a:spLocks noGrp="1"/>
          </p:cNvSpPr>
          <p:nvPr>
            <p:ph type="title"/>
          </p:nvPr>
        </p:nvSpPr>
        <p:spPr/>
        <p:txBody>
          <a:bodyPr>
            <a:normAutofit fontScale="90000"/>
          </a:bodyPr>
          <a:lstStyle/>
          <a:p>
            <a:br>
              <a:rPr lang="en-US" dirty="0"/>
            </a:br>
            <a:r>
              <a:rPr lang="en-US" dirty="0"/>
              <a:t>INICIATIVAS ROSC DE FLORIDA
</a:t>
            </a:r>
            <a:endParaRPr lang="en-US" dirty="0">
              <a:latin typeface="Calibri" panose="020F0502020204030204" pitchFamily="34" charset="0"/>
              <a:cs typeface="Calibri" panose="020F0502020204030204" pitchFamily="34" charset="0"/>
            </a:endParaRPr>
          </a:p>
        </p:txBody>
      </p:sp>
      <p:sp>
        <p:nvSpPr>
          <p:cNvPr id="8" name="Footer Placeholder 2">
            <a:extLst>
              <a:ext uri="{FF2B5EF4-FFF2-40B4-BE49-F238E27FC236}">
                <a16:creationId xmlns:a16="http://schemas.microsoft.com/office/drawing/2014/main" id="{51B48436-9F4B-4057-87BC-439D83817CC7}"/>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00890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26</a:t>
            </a:fld>
            <a:endParaRPr lang="en-US" dirty="0"/>
          </a:p>
        </p:txBody>
      </p:sp>
      <p:sp>
        <p:nvSpPr>
          <p:cNvPr id="7" name="Content Placeholder 6">
            <a:extLst>
              <a:ext uri="{FF2B5EF4-FFF2-40B4-BE49-F238E27FC236}">
                <a16:creationId xmlns:a16="http://schemas.microsoft.com/office/drawing/2014/main" id="{BF81B023-F1CD-4A97-B098-E33B9B404282}"/>
              </a:ext>
            </a:extLst>
          </p:cNvPr>
          <p:cNvSpPr>
            <a:spLocks noGrp="1"/>
          </p:cNvSpPr>
          <p:nvPr>
            <p:ph idx="1"/>
          </p:nvPr>
        </p:nvSpPr>
        <p:spPr>
          <a:xfrm>
            <a:off x="581193" y="2269422"/>
            <a:ext cx="11029615" cy="3886422"/>
          </a:xfrm>
        </p:spPr>
        <p:txBody>
          <a:bodyPr>
            <a:normAutofit fontScale="92500" lnSpcReduction="10000"/>
          </a:bodyPr>
          <a:lstStyle/>
          <a:p>
            <a:r>
              <a:rPr lang="es-ES" dirty="0">
                <a:latin typeface="Calibri" panose="020F0502020204030204" pitchFamily="34" charset="0"/>
                <a:cs typeface="Calibri" panose="020F0502020204030204" pitchFamily="34" charset="0"/>
              </a:rPr>
              <a:t>Asegurar la mejor alineación con los mandatos estatales y los principios de ROSC.
</a:t>
            </a:r>
            <a:r>
              <a:rPr lang="es-ES" dirty="0">
                <a:latin typeface="Calibri" panose="020F0502020204030204" pitchFamily="34" charset="0"/>
                <a:ea typeface="Calibri" panose="020F0502020204030204" pitchFamily="34" charset="0"/>
                <a:cs typeface="Calibri" panose="020F0502020204030204" pitchFamily="34" charset="0"/>
              </a:rPr>
              <a:t>Asegurar que los fondos de servicios y los recursos comunitarios se utilicen para alcanzar el más alto nivel de salud y funcionamiento de las personas y familias a las que servimos.
Revisar la estructura y la prestación de servicios y apoyo para las personas a las que servimos para satisfacer las expectativas de las personas, los objetivos de recuperación y las necesidades únicas.
Preparar al personal para prestar servicios de acuerdo con estos objetivos.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¿Qué significa esto para nuestra organización?
</a:t>
            </a:r>
            <a:endParaRPr lang="en-US" dirty="0">
              <a:latin typeface="Calibri" panose="020F0502020204030204" pitchFamily="34" charset="0"/>
              <a:cs typeface="Calibri" panose="020F0502020204030204" pitchFamily="34" charset="0"/>
            </a:endParaRPr>
          </a:p>
        </p:txBody>
      </p:sp>
      <p:sp>
        <p:nvSpPr>
          <p:cNvPr id="6" name="Footer Placeholder 2">
            <a:extLst>
              <a:ext uri="{FF2B5EF4-FFF2-40B4-BE49-F238E27FC236}">
                <a16:creationId xmlns:a16="http://schemas.microsoft.com/office/drawing/2014/main" id="{418E5738-C805-4689-918F-17C873536639}"/>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47295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2502C7-D913-4FF7-8C34-9D635914059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27</a:t>
            </a:fld>
            <a:endParaRPr lang="en-US"/>
          </a:p>
        </p:txBody>
      </p:sp>
      <p:sp>
        <p:nvSpPr>
          <p:cNvPr id="4"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Adoptar una postura de "gestión de la recuperación"
</a:t>
            </a:r>
            <a:endParaRPr lang="en-US" dirty="0">
              <a:latin typeface="Calibri" panose="020F0502020204030204" pitchFamily="34" charset="0"/>
              <a:cs typeface="Calibri" panose="020F0502020204030204" pitchFamily="34" charset="0"/>
            </a:endParaRPr>
          </a:p>
        </p:txBody>
      </p:sp>
      <p:graphicFrame>
        <p:nvGraphicFramePr>
          <p:cNvPr id="7" name="Content Placeholder 4">
            <a:extLst>
              <a:ext uri="{FF2B5EF4-FFF2-40B4-BE49-F238E27FC236}">
                <a16:creationId xmlns:a16="http://schemas.microsoft.com/office/drawing/2014/main" id="{B525B894-CCA1-788E-7235-E1796842208A}"/>
              </a:ext>
            </a:extLst>
          </p:cNvPr>
          <p:cNvGraphicFramePr>
            <a:graphicFrameLocks noGrp="1"/>
          </p:cNvGraphicFramePr>
          <p:nvPr>
            <p:ph idx="1"/>
            <p:extLst>
              <p:ext uri="{D42A27DB-BD31-4B8C-83A1-F6EECF244321}">
                <p14:modId xmlns:p14="http://schemas.microsoft.com/office/powerpoint/2010/main" val="3375576910"/>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FF2B5EF4-FFF2-40B4-BE49-F238E27FC236}">
                <a16:creationId xmlns:a16="http://schemas.microsoft.com/office/drawing/2014/main" id="{C9880B51-D126-4282-90D9-4BF15EF9D93B}"/>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26679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EC188-8076-4A17-AAEA-DF2C30D96390}"/>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5" name="TextBox 4">
            <a:extLst>
              <a:ext uri="{FF2B5EF4-FFF2-40B4-BE49-F238E27FC236}">
                <a16:creationId xmlns:a16="http://schemas.microsoft.com/office/drawing/2014/main" id="{B8CCDB97-73FF-4E3A-B4B8-6154F001DCA9}"/>
              </a:ext>
            </a:extLst>
          </p:cNvPr>
          <p:cNvSpPr txBox="1"/>
          <p:nvPr/>
        </p:nvSpPr>
        <p:spPr>
          <a:xfrm>
            <a:off x="581193" y="2228003"/>
            <a:ext cx="5422390" cy="4023443"/>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pPr>
            <a:endParaRPr lang="en-US" sz="1100" dirty="0">
              <a:solidFill>
                <a:schemeClr val="tx1">
                  <a:lumMod val="75000"/>
                  <a:lumOff val="25000"/>
                </a:schemeClr>
              </a:solidFill>
            </a:endParaRPr>
          </a:p>
        </p:txBody>
      </p:sp>
      <p:sp>
        <p:nvSpPr>
          <p:cNvPr id="11" name="Content Placeholder 5">
            <a:extLst>
              <a:ext uri="{FF2B5EF4-FFF2-40B4-BE49-F238E27FC236}">
                <a16:creationId xmlns:a16="http://schemas.microsoft.com/office/drawing/2014/main" id="{F012E561-21B6-4A8C-A39F-8AAE8CE26140}"/>
              </a:ext>
            </a:extLst>
          </p:cNvPr>
          <p:cNvSpPr>
            <a:spLocks noGrp="1"/>
          </p:cNvSpPr>
          <p:nvPr>
            <p:ph sz="half" idx="2"/>
          </p:nvPr>
        </p:nvSpPr>
        <p:spPr>
          <a:xfrm>
            <a:off x="493295" y="2228003"/>
            <a:ext cx="11244892" cy="3927841"/>
          </a:xfrm>
        </p:spPr>
        <p:txBody>
          <a:bodyPr>
            <a:normAutofit/>
          </a:bodyPr>
          <a:lstStyle/>
          <a:p>
            <a:pPr>
              <a:spcAft>
                <a:spcPts val="1200"/>
              </a:spcAft>
            </a:pPr>
            <a:r>
              <a:rPr lang="es-ES" sz="2600" dirty="0"/>
              <a:t>Cambia la orientación al servicio de un modo intensivo a corto plazo a un compromiso de servicio de apoyos y bienestar a largo plazo
Se centra en proporcionar un espectro completo de atención
Coordina el acceso a los recursos 
Cambios dentro de varias capas de la organización
Afecta a cada capa dentro de la organización para abordar los desafíos y barreras a la implementación de políticas y procedimientos </a:t>
            </a:r>
            <a:r>
              <a:rPr lang="en-US" sz="1800" dirty="0">
                <a:solidFill>
                  <a:schemeClr val="tx1">
                    <a:lumMod val="75000"/>
                    <a:lumOff val="25000"/>
                  </a:schemeClr>
                </a:solidFill>
                <a:latin typeface="Calibri" panose="020F0502020204030204" pitchFamily="34" charset="0"/>
                <a:cs typeface="Calibri" panose="020F0502020204030204" pitchFamily="34" charset="0"/>
              </a:rPr>
              <a:t>(ROSC Guidelines, 2010)</a:t>
            </a:r>
          </a:p>
        </p:txBody>
      </p:sp>
      <p:sp>
        <p:nvSpPr>
          <p:cNvPr id="7"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fontScale="90000"/>
          </a:bodyPr>
          <a:lstStyle/>
          <a:p>
            <a:br>
              <a:rPr lang="es-ES" dirty="0"/>
            </a:br>
            <a:r>
              <a:rPr lang="es-ES" dirty="0"/>
              <a:t>Sistema de gestión de recuperación </a:t>
            </a:r>
            <a:r>
              <a:rPr lang="es-ES" dirty="0" err="1"/>
              <a:t>Rosc</a:t>
            </a:r>
            <a:r>
              <a:rPr lang="es-ES" dirty="0"/>
              <a:t>
</a:t>
            </a:r>
            <a:endParaRPr lang="en-US" dirty="0">
              <a:latin typeface="Calibri" panose="020F0502020204030204" pitchFamily="34" charset="0"/>
              <a:cs typeface="Calibri" panose="020F0502020204030204" pitchFamily="34" charset="0"/>
            </a:endParaRPr>
          </a:p>
        </p:txBody>
      </p:sp>
      <p:sp>
        <p:nvSpPr>
          <p:cNvPr id="8" name="Footer Placeholder 2">
            <a:extLst>
              <a:ext uri="{FF2B5EF4-FFF2-40B4-BE49-F238E27FC236}">
                <a16:creationId xmlns:a16="http://schemas.microsoft.com/office/drawing/2014/main" id="{1A707B17-4EFE-4FD0-9DAE-610CD972FBEE}"/>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186497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750A0BA4-D67C-1A95-D36B-CBF52B402430}"/>
              </a:ext>
            </a:extLst>
          </p:cNvPr>
          <p:cNvSpPr>
            <a:spLocks noGrp="1"/>
          </p:cNvSpPr>
          <p:nvPr>
            <p:ph type="sldNum" sz="quarter" idx="12"/>
          </p:nvPr>
        </p:nvSpPr>
        <p:spPr>
          <a:xfrm>
            <a:off x="10795363" y="6423914"/>
            <a:ext cx="1052510" cy="365125"/>
          </a:xfrm>
        </p:spPr>
        <p:txBody>
          <a:bodyPr/>
          <a:lstStyle/>
          <a:p>
            <a:pPr>
              <a:spcAft>
                <a:spcPts val="600"/>
              </a:spcAft>
            </a:pPr>
            <a:fld id="{3A98EE3D-8CD1-4C3F-BD1C-C98C9596463C}" type="slidenum">
              <a:rPr lang="en-US" smtClean="0"/>
              <a:pPr>
                <a:spcAft>
                  <a:spcPts val="600"/>
                </a:spcAft>
              </a:pPr>
              <a:t>29</a:t>
            </a:fld>
            <a:endParaRPr lang="en-US"/>
          </a:p>
        </p:txBody>
      </p:sp>
      <p:sp>
        <p:nvSpPr>
          <p:cNvPr id="19" name="Footer Placeholder 2">
            <a:extLst>
              <a:ext uri="{FF2B5EF4-FFF2-40B4-BE49-F238E27FC236}">
                <a16:creationId xmlns:a16="http://schemas.microsoft.com/office/drawing/2014/main" id="{1F39804E-9C08-77E3-846D-B2D2D946E6BF}"/>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p>
        </p:txBody>
      </p:sp>
      <p:sp>
        <p:nvSpPr>
          <p:cNvPr id="10" name="Slide Number Placeholder 1">
            <a:extLst>
              <a:ext uri="{FF2B5EF4-FFF2-40B4-BE49-F238E27FC236}">
                <a16:creationId xmlns:a16="http://schemas.microsoft.com/office/drawing/2014/main" id="{05C95B06-E640-21FB-C03D-52656EDE94A5}"/>
              </a:ext>
            </a:extLst>
          </p:cNvPr>
          <p:cNvSpPr>
            <a:spLocks noGrp="1"/>
          </p:cNvSpPr>
          <p:nvPr>
            <p:ph type="sldNum" sz="quarter" idx="12"/>
          </p:nvPr>
        </p:nvSpPr>
        <p:spPr>
          <a:xfrm>
            <a:off x="10795363" y="6423914"/>
            <a:ext cx="1052510" cy="365125"/>
          </a:xfrm>
        </p:spPr>
        <p:txBody>
          <a:bodyPr/>
          <a:lstStyle/>
          <a:p>
            <a:pPr>
              <a:spcAft>
                <a:spcPts val="600"/>
              </a:spcAft>
            </a:pPr>
            <a:fld id="{F603CDE5-C1D8-4EDD-870F-A498BAFA520F}" type="slidenum">
              <a:rPr lang="en-US" noProof="0" smtClean="0"/>
              <a:pPr>
                <a:spcAft>
                  <a:spcPts val="600"/>
                </a:spcAft>
              </a:pPr>
              <a:t>29</a:t>
            </a:fld>
            <a:endParaRPr lang="en-US" noProof="0"/>
          </a:p>
        </p:txBody>
      </p:sp>
      <p:sp>
        <p:nvSpPr>
          <p:cNvPr id="2" name="Title 1">
            <a:extLst>
              <a:ext uri="{FF2B5EF4-FFF2-40B4-BE49-F238E27FC236}">
                <a16:creationId xmlns:a16="http://schemas.microsoft.com/office/drawing/2014/main" id="{FCEBD202-DBE2-4C70-BF19-12A639F5C9D1}"/>
              </a:ext>
            </a:extLst>
          </p:cNvPr>
          <p:cNvSpPr>
            <a:spLocks noGrp="1"/>
          </p:cNvSpPr>
          <p:nvPr>
            <p:ph type="title"/>
          </p:nvPr>
        </p:nvSpPr>
        <p:spPr>
          <a:xfrm>
            <a:off x="581193" y="729658"/>
            <a:ext cx="11029616" cy="988332"/>
          </a:xfrm>
        </p:spPr>
        <p:txBody>
          <a:bodyPr anchor="ctr">
            <a:normAutofit fontScale="90000"/>
          </a:bodyPr>
          <a:lstStyle/>
          <a:p>
            <a:br>
              <a:rPr lang="es-ES" dirty="0"/>
            </a:br>
            <a:r>
              <a:rPr lang="es-ES" dirty="0"/>
              <a:t>Gestión de la recuperación: espectro completo de servicios 
</a:t>
            </a:r>
            <a:endParaRPr lang="en-US" dirty="0"/>
          </a:p>
        </p:txBody>
      </p:sp>
      <p:pic>
        <p:nvPicPr>
          <p:cNvPr id="5" name="Picture 4" descr="Two people having a discussion&#10;&#10;Description automatically generated with medium confidence">
            <a:extLst>
              <a:ext uri="{FF2B5EF4-FFF2-40B4-BE49-F238E27FC236}">
                <a16:creationId xmlns:a16="http://schemas.microsoft.com/office/drawing/2014/main" id="{99D2A6F9-4EA2-4941-81BC-8A390B1B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3" y="2430002"/>
            <a:ext cx="5422390" cy="3619445"/>
          </a:xfrm>
          <a:prstGeom prst="rect">
            <a:avLst/>
          </a:prstGeom>
          <a:noFill/>
        </p:spPr>
      </p:pic>
      <p:sp>
        <p:nvSpPr>
          <p:cNvPr id="3" name="Content Placeholder 2">
            <a:extLst>
              <a:ext uri="{FF2B5EF4-FFF2-40B4-BE49-F238E27FC236}">
                <a16:creationId xmlns:a16="http://schemas.microsoft.com/office/drawing/2014/main" id="{61CC139D-260D-41A4-97A5-6B8E8C529B83}"/>
              </a:ext>
            </a:extLst>
          </p:cNvPr>
          <p:cNvSpPr>
            <a:spLocks noGrp="1"/>
          </p:cNvSpPr>
          <p:nvPr>
            <p:ph sz="half" idx="2"/>
          </p:nvPr>
        </p:nvSpPr>
        <p:spPr>
          <a:xfrm>
            <a:off x="6188417" y="2519680"/>
            <a:ext cx="5422392" cy="3731766"/>
          </a:xfrm>
        </p:spPr>
        <p:txBody>
          <a:bodyPr anchor="t">
            <a:normAutofit lnSpcReduction="10000"/>
          </a:bodyPr>
          <a:lstStyle/>
          <a:p>
            <a:pPr marL="342900" marR="0" lvl="0" indent="-342900">
              <a:spcBef>
                <a:spcPts val="0"/>
              </a:spcBef>
              <a:spcAft>
                <a:spcPts val="1400"/>
              </a:spcAft>
              <a:buFont typeface="+mj-lt"/>
              <a:buAutoNum type="arabicPeriod"/>
            </a:pPr>
            <a:r>
              <a:rPr lang="es-ES" sz="2600" dirty="0">
                <a:uFill>
                  <a:solidFill>
                    <a:srgbClr val="FF0000"/>
                  </a:solidFill>
                </a:uFill>
              </a:rPr>
              <a:t>Identificación y contratación previas al servicio
Inicio y estabilización de la recuperación (actividades de recuperación/tratamiento)
Mantenimiento de la recuperación (servicios de apoyo a la recuperación posterior al tratamiento)</a:t>
            </a:r>
            <a:endParaRPr lang="en-US" sz="2600" dirty="0"/>
          </a:p>
        </p:txBody>
      </p:sp>
      <p:sp>
        <p:nvSpPr>
          <p:cNvPr id="9" name="Footer Placeholder 2">
            <a:extLst>
              <a:ext uri="{FF2B5EF4-FFF2-40B4-BE49-F238E27FC236}">
                <a16:creationId xmlns:a16="http://schemas.microsoft.com/office/drawing/2014/main" id="{942B56C3-BC62-4F22-A000-DA75237BAC39}"/>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290026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err="1"/>
              <a:t>administración</a:t>
            </a:r>
            <a:r>
              <a:rPr lang="en-US" dirty="0"/>
              <a:t> de la </a:t>
            </a:r>
            <a:r>
              <a:rPr lang="en-US" dirty="0" err="1"/>
              <a:t>recuperación</a:t>
            </a:r>
            <a:endParaRPr lang="en-US" dirty="0"/>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s-ES" dirty="0"/>
              <a:t>Resumen del entrenamiento: ¿Por qué estamos aquí?
</a:t>
            </a:r>
            <a:endParaRPr lang="en-US"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11106716" cy="4232623"/>
          </a:xfrm>
        </p:spPr>
        <p:txBody>
          <a:bodyPr anchor="t">
            <a:normAutofit lnSpcReduction="10000"/>
          </a:bodyPr>
          <a:lstStyle/>
          <a:p>
            <a:pPr marL="0" indent="0">
              <a:buNone/>
            </a:pPr>
            <a:r>
              <a:rPr lang="es-ES" b="1" dirty="0">
                <a:solidFill>
                  <a:schemeClr val="accent1"/>
                </a:solidFill>
              </a:rPr>
              <a:t>Cuatro componentes clave de la recuperación</a:t>
            </a:r>
            <a:r>
              <a:rPr lang="en-US" b="1" dirty="0">
                <a:solidFill>
                  <a:schemeClr val="accent1"/>
                </a:solidFill>
              </a:rPr>
              <a:t>:</a:t>
            </a:r>
          </a:p>
          <a:p>
            <a:pPr marL="666900" lvl="1" indent="-342900">
              <a:spcAft>
                <a:spcPts val="1200"/>
              </a:spcAft>
              <a:buClr>
                <a:schemeClr val="accent3"/>
              </a:buClr>
              <a:buFont typeface="+mj-lt"/>
              <a:buAutoNum type="arabicPeriod"/>
            </a:pPr>
            <a:r>
              <a:rPr lang="es-ES" dirty="0">
                <a:latin typeface="Calibri" panose="020F0502020204030204" pitchFamily="34" charset="0"/>
                <a:cs typeface="Calibri" panose="020F0502020204030204" pitchFamily="34" charset="0"/>
              </a:rPr>
              <a:t>Encontrar y mantener la esperanza
Abordar los aspectos personales de la recuperación (la situación de la vida de una persona debe verse de manera holística, con profesionales que se asocian con individuos para aprovechar sus fortalezas y fomentar la autonomía)
Construir una vida significativa (la recuperación ocurre en el contexto y la alineación con la vida de la persona; familia, amigos, trabajo, comunidades, etc.)
Afirmar la autonomía y la responsabilidad personal de tomar el control de la propia vida</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7352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30808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err="1">
                <a:latin typeface="Calibri" panose="020F0502020204030204" pitchFamily="34" charset="0"/>
                <a:cs typeface="Calibri" panose="020F0502020204030204" pitchFamily="34" charset="0"/>
              </a:rPr>
              <a:t>Aplicación</a:t>
            </a:r>
            <a:r>
              <a:rPr lang="en-US" sz="4000" dirty="0">
                <a:latin typeface="Calibri" panose="020F0502020204030204" pitchFamily="34" charset="0"/>
                <a:cs typeface="Calibri" panose="020F0502020204030204" pitchFamily="34" charset="0"/>
              </a:rPr>
              <a:t> a la </a:t>
            </a:r>
            <a:r>
              <a:rPr lang="en-US" sz="4000" dirty="0" err="1">
                <a:latin typeface="Calibri" panose="020F0502020204030204" pitchFamily="34" charset="0"/>
                <a:cs typeface="Calibri" panose="020F0502020204030204" pitchFamily="34" charset="0"/>
              </a:rPr>
              <a:t>práctica</a:t>
            </a:r>
            <a:r>
              <a:rPr lang="en-US" sz="4000" dirty="0">
                <a:latin typeface="Calibri" panose="020F0502020204030204" pitchFamily="34" charset="0"/>
                <a:cs typeface="Calibri" panose="020F0502020204030204" pitchFamily="34" charset="0"/>
              </a:rPr>
              <a:t>
</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Autofit/>
          </a:bodyPr>
          <a:lstStyle/>
          <a:p>
            <a:r>
              <a:rPr lang="en-US" sz="2400" b="1" dirty="0" err="1">
                <a:solidFill>
                  <a:schemeClr val="tx1">
                    <a:lumMod val="75000"/>
                    <a:lumOff val="25000"/>
                  </a:schemeClr>
                </a:solidFill>
                <a:latin typeface="Calibri" panose="020F0502020204030204" pitchFamily="34" charset="0"/>
                <a:cs typeface="Calibri" panose="020F0502020204030204" pitchFamily="34" charset="0"/>
              </a:rPr>
              <a:t>Orientación</a:t>
            </a:r>
            <a:r>
              <a:rPr lang="en-US" sz="2400" b="1" dirty="0">
                <a:solidFill>
                  <a:schemeClr val="tx1">
                    <a:lumMod val="75000"/>
                    <a:lumOff val="25000"/>
                  </a:schemeClr>
                </a:solidFill>
                <a:latin typeface="Calibri" panose="020F0502020204030204" pitchFamily="34" charset="0"/>
                <a:cs typeface="Calibri" panose="020F0502020204030204" pitchFamily="34" charset="0"/>
              </a:rPr>
              <a:t> de </a:t>
            </a:r>
            <a:r>
              <a:rPr lang="en-US" sz="2400" b="1" dirty="0" err="1">
                <a:solidFill>
                  <a:schemeClr val="tx1">
                    <a:lumMod val="75000"/>
                    <a:lumOff val="25000"/>
                  </a:schemeClr>
                </a:solidFill>
                <a:latin typeface="Calibri" panose="020F0502020204030204" pitchFamily="34" charset="0"/>
                <a:cs typeface="Calibri" panose="020F0502020204030204" pitchFamily="34" charset="0"/>
              </a:rPr>
              <a:t>recuperación</a:t>
            </a:r>
            <a:r>
              <a:rPr lang="en-US" sz="2400" b="1"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30</a:t>
            </a:fld>
            <a:endParaRPr lang="en-US" noProof="0" dirty="0"/>
          </a:p>
        </p:txBody>
      </p:sp>
      <p:sp>
        <p:nvSpPr>
          <p:cNvPr id="9" name="Footer Placeholder 2">
            <a:extLst>
              <a:ext uri="{FF2B5EF4-FFF2-40B4-BE49-F238E27FC236}">
                <a16:creationId xmlns:a16="http://schemas.microsoft.com/office/drawing/2014/main" id="{A2934C3D-36E6-44E6-9BB7-95B42715D718}"/>
              </a:ext>
            </a:extLst>
          </p:cNvPr>
          <p:cNvSpPr>
            <a:spLocks noGrp="1"/>
          </p:cNvSpPr>
          <p:nvPr>
            <p:ph type="ftr" sz="quarter" idx="11"/>
          </p:nvPr>
        </p:nvSpPr>
        <p:spPr>
          <a:xfrm>
            <a:off x="484188" y="6424613"/>
            <a:ext cx="6918325"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57803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colorful cubes&#10;&#10;Description automatically generated with low confidence">
            <a:extLst>
              <a:ext uri="{FF2B5EF4-FFF2-40B4-BE49-F238E27FC236}">
                <a16:creationId xmlns:a16="http://schemas.microsoft.com/office/drawing/2014/main" id="{A507F052-B631-4CEC-BDF3-4F6249E5BF40}"/>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355101" y="1103811"/>
            <a:ext cx="3305039" cy="5131738"/>
          </a:xfrm>
        </p:spPr>
      </p:pic>
      <p:sp>
        <p:nvSpPr>
          <p:cNvPr id="6" name="Title 5">
            <a:extLst>
              <a:ext uri="{FF2B5EF4-FFF2-40B4-BE49-F238E27FC236}">
                <a16:creationId xmlns:a16="http://schemas.microsoft.com/office/drawing/2014/main" id="{1E3D0D89-17EB-432D-82CF-8A8E07A42C1C}"/>
              </a:ext>
            </a:extLst>
          </p:cNvPr>
          <p:cNvSpPr>
            <a:spLocks noGrp="1"/>
          </p:cNvSpPr>
          <p:nvPr>
            <p:ph type="title"/>
          </p:nvPr>
        </p:nvSpPr>
        <p:spPr>
          <a:xfrm>
            <a:off x="4513505" y="641101"/>
            <a:ext cx="7586304" cy="779172"/>
          </a:xfrm>
        </p:spPr>
        <p:txBody>
          <a:bodyPr>
            <a:normAutofit fontScale="90000"/>
          </a:bodyPr>
          <a:lstStyle/>
          <a:p>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br>
              <a:rPr lang="en-US" sz="3200" b="1" dirty="0">
                <a:latin typeface="Calibri" panose="020F0502020204030204" pitchFamily="34" charset="0"/>
                <a:cs typeface="Calibri" panose="020F0502020204030204" pitchFamily="34" charset="0"/>
              </a:rPr>
            </a:b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Transformación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Bloques</a:t>
            </a:r>
            <a:r>
              <a:rPr lang="en-US" sz="3200" b="1" dirty="0">
                <a:latin typeface="Calibri" panose="020F0502020204030204" pitchFamily="34" charset="0"/>
                <a:cs typeface="Calibri" panose="020F0502020204030204" pitchFamily="34" charset="0"/>
              </a:rPr>
              <a:t> de </a:t>
            </a:r>
            <a:r>
              <a:rPr lang="en-US" sz="3200" b="1" dirty="0" err="1">
                <a:latin typeface="Calibri" panose="020F0502020204030204" pitchFamily="34" charset="0"/>
                <a:cs typeface="Calibri" panose="020F0502020204030204" pitchFamily="34" charset="0"/>
              </a:rPr>
              <a:t>construcción</a:t>
            </a:r>
            <a:endParaRPr lang="en-US" sz="3200" b="1"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78E3357C-0A3D-4CBF-A947-7331D54309EF}"/>
              </a:ext>
            </a:extLst>
          </p:cNvPr>
          <p:cNvSpPr>
            <a:spLocks noGrp="1"/>
          </p:cNvSpPr>
          <p:nvPr>
            <p:ph type="sldNum" sz="quarter" idx="12"/>
          </p:nvPr>
        </p:nvSpPr>
        <p:spPr/>
        <p:txBody>
          <a:bodyPr/>
          <a:lstStyle/>
          <a:p>
            <a:fld id="{159F479D-7533-4EEF-A06F-7CD2FE3DB90D}" type="slidenum">
              <a:rPr lang="en-US" noProof="0" smtClean="0"/>
              <a:t>31</a:t>
            </a:fld>
            <a:endParaRPr lang="en-US" noProof="0" dirty="0"/>
          </a:p>
        </p:txBody>
      </p:sp>
      <p:sp>
        <p:nvSpPr>
          <p:cNvPr id="9" name="Content Placeholder 8">
            <a:extLst>
              <a:ext uri="{FF2B5EF4-FFF2-40B4-BE49-F238E27FC236}">
                <a16:creationId xmlns:a16="http://schemas.microsoft.com/office/drawing/2014/main" id="{18C84F78-713C-4DC6-AF84-56C66622B085}"/>
              </a:ext>
            </a:extLst>
          </p:cNvPr>
          <p:cNvSpPr>
            <a:spLocks noGrp="1"/>
          </p:cNvSpPr>
          <p:nvPr>
            <p:ph sz="quarter" idx="14"/>
          </p:nvPr>
        </p:nvSpPr>
        <p:spPr>
          <a:xfrm>
            <a:off x="4015760" y="1747520"/>
            <a:ext cx="8021936" cy="4803236"/>
          </a:xfrm>
        </p:spPr>
        <p:txBody>
          <a:bodyPr>
            <a:noAutofit/>
          </a:bodyPr>
          <a:lstStyle/>
          <a:p>
            <a:pPr marL="182880" indent="-514350">
              <a:lnSpc>
                <a:spcPct val="100000"/>
              </a:lnSpc>
              <a:spcBef>
                <a:spcPts val="0"/>
              </a:spcBef>
              <a:spcAft>
                <a:spcPts val="1400"/>
              </a:spcAft>
              <a:buFont typeface="+mj-lt"/>
              <a:buAutoNum type="arabicPeriod"/>
            </a:pPr>
            <a:r>
              <a:rPr lang="es-ES" sz="2400" dirty="0">
                <a:latin typeface="Calibri" panose="020F0502020204030204" pitchFamily="34" charset="0"/>
                <a:cs typeface="Calibri" panose="020F0502020204030204" pitchFamily="34" charset="0"/>
              </a:rPr>
              <a:t>Alinear los servicios de apoyo al tratamiento y la recuperación
Proporcionar servicios individualizados y de alta calidad
Integración de servicios de soporte de recuperación
Desarrollar conexiones significativas con compañeros
Creación de una red de servicios orientados a la recuperación
</a:t>
            </a:r>
            <a:r>
              <a:rPr lang="en-US" sz="2400" dirty="0" err="1">
                <a:latin typeface="Calibri" panose="020F0502020204030204" pitchFamily="34" charset="0"/>
                <a:cs typeface="Calibri" panose="020F0502020204030204" pitchFamily="34" charset="0"/>
              </a:rPr>
              <a:t>Facilitar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procesos</a:t>
            </a:r>
            <a:r>
              <a:rPr lang="en-US" sz="2400" dirty="0">
                <a:latin typeface="Calibri" panose="020F0502020204030204" pitchFamily="34" charset="0"/>
                <a:cs typeface="Calibri" panose="020F0502020204030204" pitchFamily="34" charset="0"/>
              </a:rPr>
              <a:t> y </a:t>
            </a:r>
            <a:r>
              <a:rPr lang="en-US" sz="2400" dirty="0" err="1">
                <a:latin typeface="Calibri" panose="020F0502020204030204" pitchFamily="34" charset="0"/>
                <a:cs typeface="Calibri" panose="020F0502020204030204" pitchFamily="34" charset="0"/>
              </a:rPr>
              <a:t>asociaciones</a:t>
            </a:r>
            <a:r>
              <a:rPr lang="en-US" sz="2400" dirty="0">
                <a:latin typeface="Calibri" panose="020F0502020204030204" pitchFamily="34" charset="0"/>
                <a:cs typeface="Calibri" panose="020F0502020204030204" pitchFamily="34" charset="0"/>
              </a:rPr>
              <a:t>
</a:t>
            </a:r>
            <a:r>
              <a:rPr lang="es-ES" sz="2400" dirty="0">
                <a:latin typeface="Calibri" panose="020F0502020204030204" pitchFamily="34" charset="0"/>
                <a:cs typeface="Calibri" panose="020F0502020204030204" pitchFamily="34" charset="0"/>
              </a:rPr>
              <a:t>Alinear las estructuras y políticas administrativas para soportar un sistema orientado a la recuperación</a:t>
            </a:r>
            <a:endParaRPr lang="en-US" sz="2400" dirty="0">
              <a:latin typeface="Calibri" panose="020F0502020204030204" pitchFamily="34" charset="0"/>
              <a:cs typeface="Calibri" panose="020F0502020204030204" pitchFamily="34" charset="0"/>
            </a:endParaRPr>
          </a:p>
        </p:txBody>
      </p:sp>
      <p:sp>
        <p:nvSpPr>
          <p:cNvPr id="7" name="Footer Placeholder 2">
            <a:extLst>
              <a:ext uri="{FF2B5EF4-FFF2-40B4-BE49-F238E27FC236}">
                <a16:creationId xmlns:a16="http://schemas.microsoft.com/office/drawing/2014/main" id="{18A7F404-8A13-4482-99B9-95F1A7A9FD9A}"/>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38252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32</a:t>
            </a:fld>
            <a:endParaRPr lang="en-US"/>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fontScale="90000"/>
          </a:bodyPr>
          <a:lstStyle/>
          <a:p>
            <a:br>
              <a:rPr lang="es-ES" dirty="0">
                <a:latin typeface="Calibri" panose="020F0502020204030204" pitchFamily="34" charset="0"/>
                <a:cs typeface="Calibri" panose="020F0502020204030204" pitchFamily="34" charset="0"/>
              </a:rPr>
            </a:br>
            <a:r>
              <a:rPr lang="es-ES" dirty="0">
                <a:latin typeface="Calibri" panose="020F0502020204030204" pitchFamily="34" charset="0"/>
                <a:cs typeface="Calibri" panose="020F0502020204030204" pitchFamily="34" charset="0"/>
              </a:rPr>
              <a:t>Herramienta útil para estructurar acciones
</a:t>
            </a:r>
            <a:endParaRPr lang="ru-RU"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D3FAACC5-3BB4-468C-97C5-9AC74233B739}"/>
              </a:ext>
            </a:extLst>
          </p:cNvPr>
          <p:cNvSpPr>
            <a:spLocks noGrp="1"/>
          </p:cNvSpPr>
          <p:nvPr>
            <p:ph idx="1"/>
          </p:nvPr>
        </p:nvSpPr>
        <p:spPr>
          <a:xfrm>
            <a:off x="581192" y="2171584"/>
            <a:ext cx="3971489" cy="3975348"/>
          </a:xfrm>
        </p:spPr>
        <p:txBody>
          <a:bodyPr anchor="t">
            <a:normAutofit lnSpcReduction="10000"/>
          </a:bodyPr>
          <a:lstStyle/>
          <a:p>
            <a:r>
              <a:rPr lang="en-US" b="1" dirty="0" err="1">
                <a:latin typeface="Calibri" panose="020F0502020204030204" pitchFamily="34" charset="0"/>
                <a:cs typeface="Calibri" panose="020F0502020204030204" pitchFamily="34" charset="0"/>
              </a:rPr>
              <a:t>Dispositivo</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mnemotécnico</a:t>
            </a:r>
            <a:r>
              <a:rPr lang="en-US" b="1" dirty="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una técnica de memoria que puede ayudar a aumentar su capacidad para recordar y retener información.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CONÉCTATE Y ESPERA</a:t>
            </a:r>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2987758741"/>
              </p:ext>
            </p:extLst>
          </p:nvPr>
        </p:nvGraphicFramePr>
        <p:xfrm>
          <a:off x="4650470" y="2014670"/>
          <a:ext cx="7197403" cy="413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a:extLst>
              <a:ext uri="{FF2B5EF4-FFF2-40B4-BE49-F238E27FC236}">
                <a16:creationId xmlns:a16="http://schemas.microsoft.com/office/drawing/2014/main" id="{6247C022-3431-427A-B32E-755EADA87D0F}"/>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73189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s-ES" dirty="0"/>
              <a:t>El plan de acción: Conectar a </a:t>
            </a:r>
            <a:r>
              <a:rPr lang="en-US" dirty="0">
                <a:latin typeface="Calibri" panose="020F0502020204030204" pitchFamily="34" charset="0"/>
                <a:cs typeface="Calibri" panose="020F0502020204030204" pitchFamily="34" charset="0"/>
              </a:rPr>
              <a:t>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496441" y="2312536"/>
            <a:ext cx="5422390" cy="4135627"/>
          </a:xfrm>
        </p:spPr>
        <p:txBody>
          <a:bodyPr numCol="1" spcCol="540000" anchor="t">
            <a:normAutofit fontScale="62500" lnSpcReduction="20000"/>
          </a:bodyPr>
          <a:lstStyle/>
          <a:p>
            <a:pPr marL="0" marR="0" indent="0">
              <a:lnSpc>
                <a:spcPct val="107000"/>
              </a:lnSpc>
              <a:spcBef>
                <a:spcPts val="0"/>
              </a:spcBef>
              <a:spcAft>
                <a:spcPts val="1200"/>
              </a:spcAft>
              <a:buNone/>
            </a:pPr>
            <a:r>
              <a:rPr lang="en-US" sz="3400" b="1" dirty="0" err="1">
                <a:solidFill>
                  <a:schemeClr val="accent2"/>
                </a:solidFill>
              </a:rPr>
              <a:t>C</a:t>
            </a:r>
            <a:r>
              <a:rPr lang="en-US" sz="3400" dirty="0" err="1">
                <a:solidFill>
                  <a:schemeClr val="tx1"/>
                </a:solidFill>
              </a:rPr>
              <a:t>rear</a:t>
            </a:r>
            <a:r>
              <a:rPr lang="en-US" sz="3400" dirty="0">
                <a:cs typeface="Calibri" panose="020F0502020204030204" pitchFamily="34" charset="0"/>
              </a:rPr>
              <a:t> </a:t>
            </a:r>
            <a:r>
              <a:rPr lang="en-US" sz="3400" dirty="0"/>
              <a:t>una </a:t>
            </a:r>
            <a:r>
              <a:rPr lang="en-US" sz="3400" dirty="0" err="1"/>
              <a:t>cultura</a:t>
            </a:r>
            <a:r>
              <a:rPr lang="en-US" sz="3400" dirty="0"/>
              <a:t>, un </a:t>
            </a:r>
            <a:r>
              <a:rPr lang="en-US" sz="3400" dirty="0" err="1"/>
              <a:t>idioma</a:t>
            </a:r>
            <a:r>
              <a:rPr lang="en-US" sz="3400" dirty="0"/>
              <a:t> y una </a:t>
            </a:r>
            <a:r>
              <a:rPr lang="en-US" sz="3400" dirty="0" err="1"/>
              <a:t>esperanza</a:t>
            </a:r>
            <a:r>
              <a:rPr lang="en-US" sz="3400" dirty="0"/>
              <a:t>
</a:t>
            </a:r>
            <a:r>
              <a:rPr lang="en-US" sz="3400" b="1" dirty="0" err="1">
                <a:solidFill>
                  <a:schemeClr val="accent2"/>
                </a:solidFill>
              </a:rPr>
              <a:t>O</a:t>
            </a:r>
            <a:r>
              <a:rPr lang="en-US" sz="3400" dirty="0" err="1">
                <a:solidFill>
                  <a:schemeClr val="tx1"/>
                </a:solidFill>
              </a:rPr>
              <a:t>frecer</a:t>
            </a:r>
            <a:r>
              <a:rPr lang="en-US" sz="3400" dirty="0">
                <a:cs typeface="Calibri" panose="020F0502020204030204" pitchFamily="34" charset="0"/>
              </a:rPr>
              <a:t> </a:t>
            </a:r>
            <a:r>
              <a:rPr lang="es-ES" sz="3400" dirty="0"/>
              <a:t>una gama de servicios integral y holística
</a:t>
            </a:r>
            <a:r>
              <a:rPr lang="en-US" sz="3400" b="1" dirty="0">
                <a:solidFill>
                  <a:schemeClr val="accent2"/>
                </a:solidFill>
                <a:cs typeface="Calibri" panose="020F0502020204030204" pitchFamily="34" charset="0"/>
              </a:rPr>
              <a:t>N</a:t>
            </a:r>
            <a:r>
              <a:rPr lang="en-US" sz="3400" dirty="0">
                <a:cs typeface="Calibri" panose="020F0502020204030204" pitchFamily="34" charset="0"/>
              </a:rPr>
              <a:t>o </a:t>
            </a:r>
            <a:r>
              <a:rPr lang="en-US" sz="3400" dirty="0" err="1">
                <a:cs typeface="Calibri" panose="020F0502020204030204" pitchFamily="34" charset="0"/>
              </a:rPr>
              <a:t>juzgar</a:t>
            </a:r>
            <a:endParaRPr lang="en-US" sz="3400" dirty="0">
              <a:cs typeface="Calibri" panose="020F0502020204030204" pitchFamily="34" charset="0"/>
            </a:endParaRPr>
          </a:p>
          <a:p>
            <a:pPr marL="0" marR="0" indent="0">
              <a:lnSpc>
                <a:spcPct val="107000"/>
              </a:lnSpc>
              <a:spcBef>
                <a:spcPts val="0"/>
              </a:spcBef>
              <a:spcAft>
                <a:spcPts val="1200"/>
              </a:spcAft>
              <a:buNone/>
            </a:pPr>
            <a:r>
              <a:rPr lang="en-US" sz="3400" b="1" dirty="0" err="1">
                <a:solidFill>
                  <a:schemeClr val="accent2"/>
                </a:solidFill>
              </a:rPr>
              <a:t>N</a:t>
            </a:r>
            <a:r>
              <a:rPr lang="en-US" sz="3400" dirty="0" err="1">
                <a:solidFill>
                  <a:schemeClr val="tx1"/>
                </a:solidFill>
              </a:rPr>
              <a:t>avegar</a:t>
            </a:r>
            <a:r>
              <a:rPr lang="en-US" sz="3400" dirty="0"/>
              <a:t> </a:t>
            </a:r>
            <a:r>
              <a:rPr lang="en-US" sz="3400" dirty="0" err="1"/>
              <a:t>diversas</a:t>
            </a:r>
            <a:r>
              <a:rPr lang="en-US" sz="3400" dirty="0"/>
              <a:t> </a:t>
            </a:r>
            <a:r>
              <a:rPr lang="en-US" sz="3400" dirty="0" err="1"/>
              <a:t>necesidades</a:t>
            </a:r>
            <a:r>
              <a:rPr lang="en-US" sz="3400" dirty="0"/>
              <a:t>
</a:t>
            </a:r>
            <a:r>
              <a:rPr lang="en-US" sz="3400" b="1" dirty="0" err="1">
                <a:solidFill>
                  <a:schemeClr val="accent2"/>
                </a:solidFill>
                <a:cs typeface="Calibri" panose="020F0502020204030204" pitchFamily="34" charset="0"/>
              </a:rPr>
              <a:t>E</a:t>
            </a:r>
            <a:r>
              <a:rPr lang="en-US" sz="3400" dirty="0" err="1"/>
              <a:t>strategias</a:t>
            </a:r>
            <a:r>
              <a:rPr lang="en-US" sz="3400" dirty="0"/>
              <a:t>  </a:t>
            </a:r>
            <a:r>
              <a:rPr lang="en-US" sz="3400" dirty="0" err="1"/>
              <a:t>compromisas</a:t>
            </a:r>
            <a:r>
              <a:rPr lang="en-US" sz="3400" dirty="0"/>
              <a:t>            </a:t>
            </a:r>
            <a:endParaRPr lang="en-US" sz="3400" dirty="0">
              <a:cs typeface="Calibri" panose="020F0502020204030204" pitchFamily="34" charset="0"/>
            </a:endParaRPr>
          </a:p>
          <a:p>
            <a:pPr marL="0" marR="0" indent="0">
              <a:lnSpc>
                <a:spcPct val="107000"/>
              </a:lnSpc>
              <a:spcBef>
                <a:spcPts val="0"/>
              </a:spcBef>
              <a:spcAft>
                <a:spcPts val="1200"/>
              </a:spcAft>
              <a:buNone/>
            </a:pPr>
            <a:r>
              <a:rPr lang="en-US" sz="3400" b="1" dirty="0" err="1">
                <a:solidFill>
                  <a:schemeClr val="accent2"/>
                </a:solidFill>
              </a:rPr>
              <a:t>C</a:t>
            </a:r>
            <a:r>
              <a:rPr lang="en-US" sz="3400" dirty="0" err="1">
                <a:solidFill>
                  <a:schemeClr val="tx1"/>
                </a:solidFill>
              </a:rPr>
              <a:t>olaborar</a:t>
            </a:r>
            <a:r>
              <a:rPr lang="en-US" sz="3400" b="1" dirty="0">
                <a:solidFill>
                  <a:schemeClr val="accent2"/>
                </a:solidFill>
              </a:rPr>
              <a:t> </a:t>
            </a:r>
            <a:r>
              <a:rPr lang="en-US" sz="3400" dirty="0">
                <a:solidFill>
                  <a:schemeClr val="tx1"/>
                </a:solidFill>
              </a:rPr>
              <a:t>con</a:t>
            </a:r>
            <a:r>
              <a:rPr lang="en-US" sz="3400" dirty="0">
                <a:cs typeface="Calibri" panose="020F0502020204030204" pitchFamily="34" charset="0"/>
              </a:rPr>
              <a:t> </a:t>
            </a:r>
            <a:r>
              <a:rPr lang="en-US" sz="3400" dirty="0"/>
              <a:t> </a:t>
            </a:r>
            <a:r>
              <a:rPr lang="en-US" sz="3400" dirty="0" err="1"/>
              <a:t>relaciones</a:t>
            </a:r>
            <a:r>
              <a:rPr lang="en-US" sz="3400" dirty="0"/>
              <a:t> y </a:t>
            </a:r>
            <a:r>
              <a:rPr lang="en-US" sz="3400" dirty="0" err="1"/>
              <a:t>prácticar</a:t>
            </a:r>
            <a:r>
              <a:rPr lang="en-US" sz="3400" dirty="0"/>
              <a:t> </a:t>
            </a:r>
            <a:r>
              <a:rPr lang="en-US" sz="3400" dirty="0" err="1"/>
              <a:t>reflexiva</a:t>
            </a:r>
            <a:r>
              <a:rPr lang="en-US" sz="3400" dirty="0"/>
              <a:t>
</a:t>
            </a:r>
            <a:r>
              <a:rPr lang="en-US" sz="3400" b="1" dirty="0" err="1">
                <a:solidFill>
                  <a:schemeClr val="accent2"/>
                </a:solidFill>
              </a:rPr>
              <a:t>T</a:t>
            </a:r>
            <a:r>
              <a:rPr lang="en-US" sz="3400" dirty="0" err="1">
                <a:solidFill>
                  <a:schemeClr val="tx1"/>
                </a:solidFill>
              </a:rPr>
              <a:t>ransformar</a:t>
            </a:r>
            <a:r>
              <a:rPr lang="en-US" sz="3400" dirty="0"/>
              <a:t> </a:t>
            </a:r>
            <a:r>
              <a:rPr lang="en-US" sz="3400" dirty="0" err="1"/>
              <a:t>servicios</a:t>
            </a:r>
            <a:r>
              <a:rPr lang="en-US" sz="3400" dirty="0"/>
              <a:t> y </a:t>
            </a:r>
            <a:r>
              <a:rPr lang="en-US" sz="3400" dirty="0" err="1"/>
              <a:t>sistemas</a:t>
            </a:r>
            <a:r>
              <a:rPr lang="en-US" sz="3400" dirty="0"/>
              <a:t> </a:t>
            </a:r>
            <a:endParaRPr lang="en-US" sz="2000" dirty="0">
              <a:cs typeface="Calibri" panose="020F0502020204030204" pitchFamily="34" charset="0"/>
            </a:endParaRP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312536"/>
            <a:ext cx="5422392" cy="4243203"/>
          </a:xfrm>
        </p:spPr>
        <p:txBody>
          <a:bodyPr>
            <a:noAutofit/>
          </a:bodyPr>
          <a:lstStyle/>
          <a:p>
            <a:pPr marL="0" marR="0" indent="0">
              <a:lnSpc>
                <a:spcPct val="107000"/>
              </a:lnSpc>
              <a:spcBef>
                <a:spcPts val="0"/>
              </a:spcBef>
              <a:spcAft>
                <a:spcPts val="1200"/>
              </a:spcAft>
              <a:buNone/>
            </a:pPr>
            <a:r>
              <a:rPr lang="en-US" sz="2200" b="1" dirty="0" err="1">
                <a:solidFill>
                  <a:schemeClr val="accent3">
                    <a:lumMod val="75000"/>
                  </a:schemeClr>
                </a:solidFill>
                <a:effectLst/>
                <a:ea typeface="Calibri" panose="020F0502020204030204" pitchFamily="34" charset="0"/>
                <a:cs typeface="Calibri" panose="020F0502020204030204" pitchFamily="34" charset="0"/>
              </a:rPr>
              <a:t>H</a:t>
            </a:r>
            <a:r>
              <a:rPr lang="en-US" sz="2200" dirty="0" err="1">
                <a:effectLst/>
                <a:ea typeface="Calibri" panose="020F0502020204030204" pitchFamily="34" charset="0"/>
                <a:cs typeface="Calibri" panose="020F0502020204030204" pitchFamily="34" charset="0"/>
              </a:rPr>
              <a:t>onrar</a:t>
            </a:r>
            <a:r>
              <a:rPr lang="en-US" sz="2200" dirty="0">
                <a:effectLst/>
                <a:ea typeface="Calibri" panose="020F0502020204030204" pitchFamily="34" charset="0"/>
                <a:cs typeface="Calibri" panose="020F0502020204030204" pitchFamily="34" charset="0"/>
              </a:rPr>
              <a:t> </a:t>
            </a:r>
            <a:r>
              <a:rPr lang="es-ES" sz="2200" dirty="0">
                <a:ea typeface="Calibri" panose="020F0502020204030204" pitchFamily="34" charset="0"/>
              </a:rPr>
              <a:t>las diferencias y las diversas necesidades de cada individuo atendido</a:t>
            </a:r>
            <a:endParaRPr lang="en-US" sz="2200" dirty="0">
              <a:effectLst/>
              <a:ea typeface="Calibri" panose="020F0502020204030204" pitchFamily="34" charset="0"/>
              <a:cs typeface="Calibri" panose="020F0502020204030204" pitchFamily="34" charset="0"/>
            </a:endParaRPr>
          </a:p>
          <a:p>
            <a:pPr marL="0" marR="0" indent="0">
              <a:lnSpc>
                <a:spcPct val="107000"/>
              </a:lnSpc>
              <a:spcBef>
                <a:spcPts val="0"/>
              </a:spcBef>
              <a:spcAft>
                <a:spcPts val="1200"/>
              </a:spcAft>
              <a:buNone/>
            </a:pPr>
            <a:r>
              <a:rPr lang="en-US" sz="2200" b="1" dirty="0" err="1">
                <a:solidFill>
                  <a:schemeClr val="accent3">
                    <a:lumMod val="75000"/>
                  </a:schemeClr>
                </a:solidFill>
                <a:ea typeface="Calibri" panose="020F0502020204030204" pitchFamily="34" charset="0"/>
              </a:rPr>
              <a:t>O</a:t>
            </a:r>
            <a:r>
              <a:rPr lang="en-US" sz="2200" dirty="0" err="1">
                <a:solidFill>
                  <a:schemeClr val="tx1"/>
                </a:solidFill>
                <a:ea typeface="Calibri" panose="020F0502020204030204" pitchFamily="34" charset="0"/>
              </a:rPr>
              <a:t>frecer</a:t>
            </a:r>
            <a:r>
              <a:rPr lang="en-US" sz="2200" dirty="0">
                <a:effectLst/>
                <a:ea typeface="Calibri" panose="020F0502020204030204" pitchFamily="34" charset="0"/>
                <a:cs typeface="Calibri" panose="020F0502020204030204" pitchFamily="34" charset="0"/>
              </a:rPr>
              <a:t> </a:t>
            </a:r>
            <a:r>
              <a:rPr lang="es-ES" sz="2200" dirty="0">
                <a:ea typeface="Calibri" panose="020F0502020204030204" pitchFamily="34" charset="0"/>
              </a:rPr>
              <a:t>diversas oportunidades y recursos que apoyan el viaje de recuperación
</a:t>
            </a:r>
            <a:r>
              <a:rPr lang="en-US" sz="2200" b="1" dirty="0" err="1">
                <a:solidFill>
                  <a:schemeClr val="accent3">
                    <a:lumMod val="75000"/>
                  </a:schemeClr>
                </a:solidFill>
                <a:ea typeface="Calibri" panose="020F0502020204030204" pitchFamily="34" charset="0"/>
              </a:rPr>
              <a:t>P</a:t>
            </a:r>
            <a:r>
              <a:rPr lang="en-US" sz="2200" dirty="0" err="1">
                <a:solidFill>
                  <a:schemeClr val="tx1"/>
                </a:solidFill>
                <a:ea typeface="Calibri" panose="020F0502020204030204" pitchFamily="34" charset="0"/>
              </a:rPr>
              <a:t>roporcionar</a:t>
            </a:r>
            <a:r>
              <a:rPr lang="en-US" sz="2200" dirty="0">
                <a:effectLst/>
                <a:ea typeface="Calibri" panose="020F0502020204030204" pitchFamily="34" charset="0"/>
                <a:cs typeface="Calibri" panose="020F0502020204030204" pitchFamily="34" charset="0"/>
              </a:rPr>
              <a:t> </a:t>
            </a:r>
            <a:r>
              <a:rPr lang="es-ES" sz="2200" dirty="0">
                <a:ea typeface="Calibri" panose="020F0502020204030204" pitchFamily="34" charset="0"/>
              </a:rPr>
              <a:t>un entorno para fomentar el control personal
</a:t>
            </a:r>
            <a:r>
              <a:rPr lang="en-US" sz="2200" b="1" dirty="0" err="1">
                <a:solidFill>
                  <a:schemeClr val="accent3">
                    <a:lumMod val="75000"/>
                  </a:schemeClr>
                </a:solidFill>
                <a:effectLst/>
                <a:ea typeface="Calibri" panose="020F0502020204030204" pitchFamily="34" charset="0"/>
                <a:cs typeface="Calibri" panose="020F0502020204030204" pitchFamily="34" charset="0"/>
              </a:rPr>
              <a:t>E</a:t>
            </a:r>
            <a:r>
              <a:rPr lang="en-US" sz="2200" dirty="0" err="1">
                <a:effectLst/>
                <a:ea typeface="Calibri" panose="020F0502020204030204" pitchFamily="34" charset="0"/>
                <a:cs typeface="Calibri" panose="020F0502020204030204" pitchFamily="34" charset="0"/>
              </a:rPr>
              <a:t>ngranar</a:t>
            </a:r>
            <a:r>
              <a:rPr lang="en-US" sz="2200" dirty="0">
                <a:effectLst/>
                <a:ea typeface="Calibri" panose="020F0502020204030204" pitchFamily="34" charset="0"/>
                <a:cs typeface="Calibri" panose="020F0502020204030204" pitchFamily="34" charset="0"/>
              </a:rPr>
              <a:t> </a:t>
            </a:r>
            <a:r>
              <a:rPr lang="es-ES" sz="2200" dirty="0">
                <a:ea typeface="Calibri" panose="020F0502020204030204" pitchFamily="34" charset="0"/>
              </a:rPr>
              <a:t>en la recuperación personal mediante la comprensión de la narrativa de la recuperación personal en el proceso de tratamiento y dentro de la comunidad</a:t>
            </a:r>
            <a:endParaRPr lang="en-US" sz="2200" dirty="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1258174091"/>
              </p:ext>
            </p:extLst>
          </p:nvPr>
        </p:nvGraphicFramePr>
        <p:xfrm>
          <a:off x="8107251" y="-212501"/>
          <a:ext cx="3503555" cy="3206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2">
            <a:extLst>
              <a:ext uri="{FF2B5EF4-FFF2-40B4-BE49-F238E27FC236}">
                <a16:creationId xmlns:a16="http://schemas.microsoft.com/office/drawing/2014/main" id="{B31DC508-8EDF-44E9-956D-138B258EF0D5}"/>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20788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7955459" y="495298"/>
            <a:ext cx="3392382" cy="1455852"/>
          </a:xfrm>
        </p:spPr>
        <p:txBody>
          <a:bodyPr/>
          <a:lstStyle/>
          <a:p>
            <a:pPr algn="ctr"/>
            <a:br>
              <a:rPr lang="en-US" dirty="0"/>
            </a:br>
            <a:r>
              <a:rPr lang="en-US" dirty="0" err="1">
                <a:latin typeface="Calibri" panose="020F0502020204030204" pitchFamily="34" charset="0"/>
                <a:cs typeface="Calibri" panose="020F0502020204030204" pitchFamily="34" charset="0"/>
              </a:rPr>
              <a:t>Actividad</a:t>
            </a:r>
            <a:endParaRPr lang="ru-RU"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quarter" idx="14"/>
          </p:nvPr>
        </p:nvSpPr>
        <p:spPr>
          <a:xfrm>
            <a:off x="7665339" y="2258393"/>
            <a:ext cx="4102269" cy="4392462"/>
          </a:xfrm>
        </p:spPr>
        <p:txBody>
          <a:bodyPr>
            <a:normAutofit lnSpcReduction="10000"/>
          </a:bodyPr>
          <a:lstStyle/>
          <a:p>
            <a:pPr>
              <a:lnSpc>
                <a:spcPct val="107000"/>
              </a:lnSpc>
              <a:spcBef>
                <a:spcPts val="0"/>
              </a:spcBef>
              <a:spcAft>
                <a:spcPts val="1200"/>
              </a:spcAft>
            </a:pPr>
            <a:r>
              <a:rPr lang="es-ES" sz="2000" b="1" dirty="0">
                <a:ea typeface="Calibri" panose="020F0502020204030204" pitchFamily="34" charset="0"/>
                <a:cs typeface="Times New Roman" panose="02020603050405020304" pitchFamily="18" charset="0"/>
              </a:rPr>
              <a:t>Dividirse en grupos.  Reflexionar sobre los principios clave que contribuyen a un enfoque de recuperación intencional para los servicios y apoyos. 
</a:t>
            </a:r>
            <a:r>
              <a:rPr lang="en-US" sz="2000" b="1" dirty="0" err="1">
                <a:ea typeface="Calibri" panose="020F0502020204030204" pitchFamily="34" charset="0"/>
                <a:cs typeface="Times New Roman" panose="02020603050405020304" pitchFamily="18" charset="0"/>
              </a:rPr>
              <a:t>Discuta</a:t>
            </a:r>
            <a:r>
              <a:rPr lang="en-US" sz="2000" b="1" dirty="0">
                <a:ea typeface="Calibri" panose="020F0502020204030204" pitchFamily="34" charset="0"/>
                <a:cs typeface="Times New Roman" panose="02020603050405020304" pitchFamily="18" charset="0"/>
              </a:rPr>
              <a:t> lo </a:t>
            </a:r>
            <a:r>
              <a:rPr lang="en-US" sz="2000" b="1" dirty="0" err="1">
                <a:ea typeface="Calibri" panose="020F0502020204030204" pitchFamily="34" charset="0"/>
                <a:cs typeface="Times New Roman" panose="02020603050405020304" pitchFamily="18" charset="0"/>
              </a:rPr>
              <a:t>siguiente</a:t>
            </a:r>
            <a:r>
              <a:rPr lang="en-US" sz="2000" b="1" dirty="0">
                <a:ea typeface="Calibri" panose="020F0502020204030204" pitchFamily="34" charset="0"/>
                <a:cs typeface="Times New Roman" panose="02020603050405020304" pitchFamily="18" charset="0"/>
              </a:rPr>
              <a:t>:
</a:t>
            </a:r>
            <a:r>
              <a:rPr lang="es-ES" sz="2000" b="1" dirty="0">
                <a:solidFill>
                  <a:schemeClr val="accent1"/>
                </a:solidFill>
                <a:ea typeface="Calibri" panose="020F0502020204030204" pitchFamily="34" charset="0"/>
                <a:cs typeface="Times New Roman" panose="02020603050405020304" pitchFamily="18" charset="0"/>
              </a:rPr>
              <a:t>¿Cuáles son algunas de las formas en que ha notado que nuestra organización puede aumentar su uso de prácticas orientadas a la recuperación? Por favor descríbalos.
</a:t>
            </a:r>
            <a:endParaRPr lang="en-US" dirty="0"/>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424391" y="6446838"/>
            <a:ext cx="6818262" cy="365125"/>
          </a:xfrm>
        </p:spPr>
        <p:txBody>
          <a:bodyPr/>
          <a:lstStyle/>
          <a:p>
            <a:pPr>
              <a:spcAft>
                <a:spcPts val="600"/>
              </a:spcAft>
            </a:pPr>
            <a:r>
              <a:rPr lang="en-US" dirty="0"/>
              <a:t>Recovery management</a:t>
            </a:r>
          </a:p>
        </p:txBody>
      </p:sp>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34</a:t>
            </a:fld>
            <a:endParaRPr lang="en-US" dirty="0"/>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Placeholder 27">
            <a:extLst>
              <a:ext uri="{FF2B5EF4-FFF2-40B4-BE49-F238E27FC236}">
                <a16:creationId xmlns:a16="http://schemas.microsoft.com/office/drawing/2014/main" id="{6CACCCBE-8D5F-4AE6-B086-FF7C373C399D}"/>
              </a:ext>
            </a:extLst>
          </p:cNvPr>
          <p:cNvPicPr>
            <a:picLocks noGrp="1" noChangeAspect="1"/>
          </p:cNvPicPr>
          <p:nvPr>
            <p:ph type="pic" sz="quarter" idx="15"/>
          </p:nvPr>
        </p:nvPicPr>
        <p:blipFill>
          <a:blip r:embed="rId3"/>
          <a:srcRect l="19094" r="19094"/>
          <a:stretch>
            <a:fillRect/>
          </a:stretch>
        </p:blipFill>
        <p:spPr>
          <a:prstGeom prst="rect">
            <a:avLst/>
          </a:prstGeom>
        </p:spPr>
      </p:pic>
    </p:spTree>
    <p:extLst>
      <p:ext uri="{BB962C8B-B14F-4D97-AF65-F5344CB8AC3E}">
        <p14:creationId xmlns:p14="http://schemas.microsoft.com/office/powerpoint/2010/main" val="191561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5781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fontScale="90000"/>
          </a:bodyPr>
          <a:lstStyle/>
          <a:p>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r>
              <a:rPr lang="en-US" sz="4000" dirty="0" err="1">
                <a:latin typeface="Calibri" panose="020F0502020204030204" pitchFamily="34" charset="0"/>
                <a:cs typeface="Calibri" panose="020F0502020204030204" pitchFamily="34" charset="0"/>
              </a:rPr>
              <a:t>Preguntas</a:t>
            </a:r>
            <a:r>
              <a:rPr lang="en-US" sz="4000" dirty="0">
                <a:latin typeface="Calibri" panose="020F0502020204030204" pitchFamily="34" charset="0"/>
                <a:cs typeface="Calibri" panose="020F0502020204030204" pitchFamily="34" charset="0"/>
              </a:rPr>
              <a:t> para</a:t>
            </a:r>
            <a:br>
              <a:rPr lang="en-US" sz="4000" dirty="0">
                <a:latin typeface="Calibri" panose="020F0502020204030204" pitchFamily="34" charset="0"/>
                <a:cs typeface="Calibri" panose="020F0502020204030204" pitchFamily="34" charset="0"/>
              </a:rPr>
            </a:br>
            <a:r>
              <a:rPr lang="en-US" sz="4000" dirty="0" err="1">
                <a:latin typeface="Calibri" panose="020F0502020204030204" pitchFamily="34" charset="0"/>
                <a:cs typeface="Calibri" panose="020F0502020204030204" pitchFamily="34" charset="0"/>
              </a:rPr>
              <a:t>Reflexión</a:t>
            </a:r>
            <a:r>
              <a:rPr lang="en-US" sz="4000" dirty="0">
                <a:latin typeface="Calibri" panose="020F0502020204030204" pitchFamily="34" charset="0"/>
                <a:cs typeface="Calibri" panose="020F0502020204030204" pitchFamily="34" charset="0"/>
              </a:rPr>
              <a:t>
</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Autofit/>
          </a:bodyPr>
          <a:lstStyle/>
          <a:p>
            <a:r>
              <a:rPr lang="en-US" sz="28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Orientación</a:t>
            </a:r>
            <a:r>
              <a:rPr lang="en-US" sz="28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de </a:t>
            </a:r>
            <a:r>
              <a:rPr lang="en-US" sz="28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recuperación</a:t>
            </a:r>
            <a:r>
              <a:rPr lang="en-US" sz="28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t>
            </a:r>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35</a:t>
            </a:fld>
            <a:endParaRPr lang="en-US" noProof="0" dirty="0"/>
          </a:p>
        </p:txBody>
      </p:sp>
      <p:sp>
        <p:nvSpPr>
          <p:cNvPr id="9" name="Footer Placeholder 2">
            <a:extLst>
              <a:ext uri="{FF2B5EF4-FFF2-40B4-BE49-F238E27FC236}">
                <a16:creationId xmlns:a16="http://schemas.microsoft.com/office/drawing/2014/main" id="{E66FB236-D004-437B-B70B-194279E57013}"/>
              </a:ext>
            </a:extLst>
          </p:cNvPr>
          <p:cNvSpPr>
            <a:spLocks noGrp="1"/>
          </p:cNvSpPr>
          <p:nvPr>
            <p:ph type="ftr" sz="quarter" idx="11"/>
          </p:nvPr>
        </p:nvSpPr>
        <p:spPr>
          <a:xfrm>
            <a:off x="484188" y="6424613"/>
            <a:ext cx="6918325"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65320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453325" y="3412158"/>
            <a:ext cx="11029616" cy="550242"/>
          </a:xfrm>
        </p:spPr>
        <p:txBody>
          <a:bodyPr>
            <a:normAutofit fontScale="90000"/>
          </a:bodyPr>
          <a:lstStyle/>
          <a:p>
            <a:pPr algn="ctr"/>
            <a:br>
              <a:rPr lang="en-US" sz="2800" dirty="0"/>
            </a:br>
            <a:br>
              <a:rPr lang="en-US" sz="2800" dirty="0"/>
            </a:br>
            <a:br>
              <a:rPr lang="en-US" sz="2800" dirty="0"/>
            </a:br>
            <a:br>
              <a:rPr lang="en-US" sz="2800" dirty="0"/>
            </a:br>
            <a:br>
              <a:rPr lang="en-US" sz="2800" dirty="0"/>
            </a:br>
            <a:br>
              <a:rPr lang="en-US" sz="2800" dirty="0"/>
            </a:br>
            <a:r>
              <a:rPr lang="en-US" sz="2800" dirty="0" err="1"/>
              <a:t>Práctica</a:t>
            </a:r>
            <a:r>
              <a:rPr lang="en-US" sz="2800" dirty="0"/>
              <a:t> </a:t>
            </a:r>
            <a:r>
              <a:rPr lang="en-US" sz="2800" dirty="0" err="1"/>
              <a:t>reflexiva</a:t>
            </a:r>
            <a:r>
              <a:rPr lang="en-US" sz="2800" dirty="0"/>
              <a:t>
</a:t>
            </a:r>
            <a:endParaRPr lang="en-US" sz="2800" dirty="0">
              <a:latin typeface="Calibri" panose="020F0502020204030204" pitchFamily="34" charset="0"/>
              <a:cs typeface="Calibri" panose="020F0502020204030204" pitchFamily="34" charset="0"/>
            </a:endParaRP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fontScale="92500"/>
          </a:bodyPr>
          <a:lstStyle/>
          <a:p>
            <a:pPr>
              <a:lnSpc>
                <a:spcPct val="107000"/>
              </a:lnSpc>
              <a:spcBef>
                <a:spcPts val="0"/>
              </a:spcBef>
              <a:spcAft>
                <a:spcPts val="1200"/>
              </a:spcAft>
            </a:pPr>
            <a:r>
              <a:rPr lang="es-ES" sz="1800" dirty="0">
                <a:latin typeface="Calibri" panose="020F0502020204030204" pitchFamily="34" charset="0"/>
                <a:ea typeface="Calibri" panose="020F0502020204030204" pitchFamily="34" charset="0"/>
                <a:cs typeface="Calibri" panose="020F0502020204030204" pitchFamily="34" charset="0"/>
              </a:rPr>
              <a:t>Por favor, reflexione sobre las siguientes preguntas y escriba sus respuestas.
</a:t>
            </a:r>
            <a:r>
              <a:rPr lang="en-US" sz="1800" b="1" u="sng" dirty="0" err="1">
                <a:latin typeface="Calibri" panose="020F0502020204030204" pitchFamily="34" charset="0"/>
                <a:ea typeface="Calibri" panose="020F0502020204030204" pitchFamily="34" charset="0"/>
                <a:cs typeface="Calibri" panose="020F0502020204030204" pitchFamily="34" charset="0"/>
              </a:rPr>
              <a:t>Proveedor</a:t>
            </a:r>
            <a:r>
              <a:rPr lang="en-US" sz="1800" b="1" u="sng" dirty="0">
                <a:latin typeface="Calibri" panose="020F0502020204030204" pitchFamily="34" charset="0"/>
                <a:ea typeface="Calibri" panose="020F0502020204030204" pitchFamily="34" charset="0"/>
                <a:cs typeface="Calibri" panose="020F0502020204030204" pitchFamily="34" charset="0"/>
              </a:rPr>
              <a:t> de </a:t>
            </a:r>
            <a:r>
              <a:rPr lang="en-US" sz="1800" b="1" u="sng" dirty="0" err="1">
                <a:latin typeface="Calibri" panose="020F0502020204030204" pitchFamily="34" charset="0"/>
                <a:ea typeface="Calibri" panose="020F0502020204030204" pitchFamily="34" charset="0"/>
                <a:cs typeface="Calibri" panose="020F0502020204030204" pitchFamily="34" charset="0"/>
              </a:rPr>
              <a:t>servicios</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n-US" sz="1800" b="1" u="sng" dirty="0" err="1">
                <a:latin typeface="Calibri" panose="020F0502020204030204" pitchFamily="34" charset="0"/>
                <a:ea typeface="Calibri" panose="020F0502020204030204" pitchFamily="34" charset="0"/>
                <a:cs typeface="Calibri" panose="020F0502020204030204" pitchFamily="34" charset="0"/>
              </a:rPr>
              <a:t>directos</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s-ES" sz="1800" dirty="0">
                <a:latin typeface="Calibri" panose="020F0502020204030204" pitchFamily="34" charset="0"/>
                <a:ea typeface="Calibri" panose="020F0502020204030204" pitchFamily="34" charset="0"/>
                <a:cs typeface="Calibri" panose="020F0502020204030204" pitchFamily="34" charset="0"/>
              </a:rPr>
              <a:t>¿Qué impacto tiene un enfoque de recuperación intencional en su trabajo diario? ¿Cómo modelas la "esperanza" y creas un clima de optimismo / fomentas resultados positivos con las personas a las que sirves?
</a:t>
            </a:r>
            <a:r>
              <a:rPr lang="en-US" sz="1800" b="1" u="sng" dirty="0" err="1">
                <a:latin typeface="Calibri" panose="020F0502020204030204" pitchFamily="34" charset="0"/>
                <a:ea typeface="Calibri" panose="020F0502020204030204" pitchFamily="34" charset="0"/>
                <a:cs typeface="Calibri" panose="020F0502020204030204" pitchFamily="34" charset="0"/>
              </a:rPr>
              <a:t>Administración</a:t>
            </a:r>
            <a:r>
              <a:rPr lang="en-US" sz="1800" b="1" u="sng" dirty="0">
                <a:latin typeface="Calibri" panose="020F0502020204030204" pitchFamily="34" charset="0"/>
                <a:ea typeface="Calibri" panose="020F0502020204030204" pitchFamily="34" charset="0"/>
                <a:cs typeface="Calibri" panose="020F0502020204030204" pitchFamily="34" charset="0"/>
              </a:rPr>
              <a:t>: </a:t>
            </a:r>
            <a:r>
              <a:rPr lang="es-ES" sz="1800" dirty="0">
                <a:latin typeface="Calibri" panose="020F0502020204030204" pitchFamily="34" charset="0"/>
                <a:ea typeface="Calibri" panose="020F0502020204030204" pitchFamily="34" charset="0"/>
                <a:cs typeface="Calibri" panose="020F0502020204030204" pitchFamily="34" charset="0"/>
              </a:rPr>
              <a:t>Considere el proceso de transformación hacia un Sistema Orientado a la Recuperación. ¿Cuáles son tus puntos fuertes? ¿En qué quieres trabajar primero dentro del marco?  ¿Cuáles son sus desafíos y barreras?
</a:t>
            </a:r>
            <a:r>
              <a:rPr lang="es-ES" sz="1800" b="1" u="sng" dirty="0">
                <a:latin typeface="Calibri" panose="020F0502020204030204" pitchFamily="34" charset="0"/>
                <a:ea typeface="Calibri" panose="020F0502020204030204" pitchFamily="34" charset="0"/>
                <a:cs typeface="Calibri" panose="020F0502020204030204" pitchFamily="34" charset="0"/>
              </a:rPr>
              <a:t>Administrativo (para incluir al personal de apoyo): </a:t>
            </a:r>
            <a:r>
              <a:rPr lang="es-ES" sz="1800" dirty="0">
                <a:latin typeface="Calibri" panose="020F0502020204030204" pitchFamily="34" charset="0"/>
                <a:ea typeface="Calibri" panose="020F0502020204030204" pitchFamily="34" charset="0"/>
                <a:cs typeface="Calibri" panose="020F0502020204030204" pitchFamily="34" charset="0"/>
              </a:rPr>
              <a:t>¿Qué tan acogedor eres cuando alguien que necesita ayuda llama o entra por nuestra puerta? ¿Practicas la paciencia por un individuo perdido? ¿Cómo puede ser una extensión del marco ROSC?
</a:t>
            </a:r>
            <a:endParaRPr lang="en-US" sz="1600" dirty="0"/>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
        <p:nvSpPr>
          <p:cNvPr id="7" name="Footer Placeholder 2">
            <a:extLst>
              <a:ext uri="{FF2B5EF4-FFF2-40B4-BE49-F238E27FC236}">
                <a16:creationId xmlns:a16="http://schemas.microsoft.com/office/drawing/2014/main" id="{5E66B5E8-D953-499D-8DA3-65D587E7171D}"/>
              </a:ext>
            </a:extLst>
          </p:cNvPr>
          <p:cNvSpPr>
            <a:spLocks noGrp="1"/>
          </p:cNvSpPr>
          <p:nvPr>
            <p:ph type="ftr" sz="quarter" idx="11"/>
          </p:nvPr>
        </p:nvSpPr>
        <p:spPr>
          <a:xfrm>
            <a:off x="355600" y="6424613"/>
            <a:ext cx="6818313"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260801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37</a:t>
            </a:fld>
            <a:endParaRPr lang="en-US" noProof="0" dirty="0"/>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Referencias</a:t>
            </a:r>
            <a:r>
              <a:rPr lang="en-US" dirty="0">
                <a:latin typeface="Calibri" panose="020F0502020204030204" pitchFamily="34" charset="0"/>
                <a:cs typeface="Calibri" panose="020F0502020204030204" pitchFamily="34" charset="0"/>
              </a:rPr>
              <a:t>
</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180496"/>
            <a:ext cx="11029615" cy="4114168"/>
          </a:xfrm>
        </p:spPr>
        <p:txBody>
          <a:bodyPr>
            <a:normAutofit fontScale="92500" lnSpcReduction="1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O’Connel</a:t>
            </a:r>
            <a:r>
              <a:rPr lang="en-US" sz="1800" dirty="0">
                <a:effectLst/>
                <a:latin typeface="Calibri" panose="020F0502020204030204" pitchFamily="34" charset="0"/>
                <a:ea typeface="Calibri" panose="020F0502020204030204" pitchFamily="34" charset="0"/>
                <a:cs typeface="Times New Roman" panose="02020603050405020304" pitchFamily="18" charset="0"/>
              </a:rPr>
              <a:t>, M.J.,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Staeheli</a:t>
            </a:r>
            <a:r>
              <a:rPr lang="en-US" sz="1800" dirty="0">
                <a:effectLst/>
                <a:latin typeface="Calibri" panose="020F0502020204030204" pitchFamily="34" charset="0"/>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Psychiatric Services, 52</a:t>
            </a:r>
            <a:r>
              <a:rPr lang="en-US" sz="1800" dirty="0">
                <a:effectLst/>
                <a:latin typeface="Calibri" panose="020F0502020204030204" pitchFamily="34" charset="0"/>
                <a:ea typeface="Calibri" panose="020F0502020204030204" pitchFamily="34" charset="0"/>
                <a:cs typeface="Times New Roman" panose="02020603050405020304" pitchFamily="18" charset="0"/>
              </a:rPr>
              <a:t>(4), 482-5.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Florida Department of Children and Families. Recovery-Oriented System of Care (website).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https://www.myflfamilies.com/service-programs/samh/rosc/index.shtml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pPr marR="0">
              <a:lnSpc>
                <a:spcPct val="115000"/>
              </a:lnSpc>
              <a:spcBef>
                <a:spcPts val="0"/>
              </a:spcBef>
              <a:spcAft>
                <a:spcPts val="10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J</a:t>
            </a:r>
            <a:r>
              <a:rPr lang="en-US" sz="1800" dirty="0">
                <a:effectLst/>
                <a:latin typeface="Calibri" panose="020F0502020204030204" pitchFamily="34" charset="0"/>
                <a:ea typeface="Calibri" panose="020F0502020204030204" pitchFamily="34" charset="0"/>
                <a:cs typeface="Times New Roman" panose="02020603050405020304" pitchFamily="18" charset="0"/>
              </a:rPr>
              <a:t>aiswal. A., Carmichael, K., Gupta, S., Siemens, T., et al (2020). Essential elements that contribute to the recovery of persons with severe mental illness: A systematic scoping study.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Frontiers in Psychiatry (11). </a:t>
            </a:r>
            <a:r>
              <a:rPr lang="en-US" sz="1800" dirty="0">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https://www.frontiersin.org/article/10.3389/fpsyt.2020.586230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Ottawa, ON:  Author.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https://www.mentalhealthcommission.ca/wp-content/uploads/drupal/MHCC_RecoveryGuidelines_ENG_0.pdf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p>
        </p:txBody>
      </p:sp>
      <p:sp>
        <p:nvSpPr>
          <p:cNvPr id="6" name="Footer Placeholder 2">
            <a:extLst>
              <a:ext uri="{FF2B5EF4-FFF2-40B4-BE49-F238E27FC236}">
                <a16:creationId xmlns:a16="http://schemas.microsoft.com/office/drawing/2014/main" id="{7C3C7E15-7B47-4D57-8B3A-D6209D33AC3C}"/>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291312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Referencias</a:t>
            </a:r>
            <a:r>
              <a:rPr lang="en-US" dirty="0">
                <a:latin typeface="Calibri" panose="020F0502020204030204" pitchFamily="34" charset="0"/>
                <a:cs typeface="Calibri" panose="020F0502020204030204" pitchFamily="34" charset="0"/>
              </a:rPr>
              <a:t>
</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016579"/>
            <a:ext cx="11266681" cy="4278085"/>
          </a:xfrm>
        </p:spPr>
        <p:txBody>
          <a:bodyPr>
            <a:normAutofit fontScale="92500" lnSpcReduction="2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Recovery and Recovery Support.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https://www.samhsa.gov/find-help/recovery#:~:text=SAMHSA's%20working%20definition%20of%20recovery,to%20reach%20their%20full%20potential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Roosenschoon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Kamperman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M.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Weeghel</a:t>
            </a:r>
            <a:r>
              <a:rPr lang="en-US" sz="1800" dirty="0">
                <a:effectLst/>
                <a:latin typeface="Calibri" panose="020F0502020204030204" pitchFamily="34" charset="0"/>
                <a:ea typeface="Calibri" panose="020F0502020204030204" pitchFamily="34" charset="0"/>
                <a:cs typeface="Times New Roman" panose="02020603050405020304" pitchFamily="18" charset="0"/>
              </a:rPr>
              <a:t>, J. V., &amp; Mulder, C. L. (2019). Determinants of clinical, functional and personal recovery for people with schizophrenia and other severe mental illnesses: A cross-sectional analysis.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14</a:t>
            </a:r>
            <a:r>
              <a:rPr lang="en-US" sz="1800" dirty="0">
                <a:effectLst/>
                <a:latin typeface="Calibri" panose="020F0502020204030204" pitchFamily="34" charset="0"/>
                <a:ea typeface="Calibri" panose="020F0502020204030204" pitchFamily="34" charset="0"/>
                <a:cs typeface="Times New Roman" panose="02020603050405020304" pitchFamily="18" charset="0"/>
              </a:rPr>
              <a:t>(9), e0222378.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https://doi.org/10.1371/journal.pone.0222378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https://store.samhsa.gov/product/SAMHSA-s-Working-Definition-of-Recovery/PEP12-RECDEF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(2010).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Recovery-Oriented Services Guide. </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https://www.samhsa.gov/sites/default/files/rosc_resource_guide_book.pdf</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https://addiction.surgeongeneral.gov/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White, W. L., Boyle, M. G., Loveland, D. L. &amp; Corrington, P. W.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is behavioral health recovery management? A brief primer.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http://www.bhrm.org/media/pdf/pub/BHRM_Primer.pdf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Footer Placeholder 2">
            <a:extLst>
              <a:ext uri="{FF2B5EF4-FFF2-40B4-BE49-F238E27FC236}">
                <a16:creationId xmlns:a16="http://schemas.microsoft.com/office/drawing/2014/main" id="{624483DD-6CBA-47BE-9C6A-E08CC3F82D6A}"/>
              </a:ext>
            </a:extLst>
          </p:cNvPr>
          <p:cNvSpPr>
            <a:spLocks noGrp="1"/>
          </p:cNvSpPr>
          <p:nvPr>
            <p:ph type="ftr" sz="quarter" idx="11"/>
          </p:nvPr>
        </p:nvSpPr>
        <p:spPr>
          <a:xfrm>
            <a:off x="439738" y="6372225"/>
            <a:ext cx="6818312" cy="365125"/>
          </a:xfrm>
        </p:spPr>
        <p:txBody>
          <a:bodyPr/>
          <a:lstStyle/>
          <a:p>
            <a:r>
              <a:rPr lang="en-US" dirty="0" err="1"/>
              <a:t>administración</a:t>
            </a:r>
            <a:r>
              <a:rPr lang="en-US" dirty="0"/>
              <a:t> de la </a:t>
            </a:r>
            <a:r>
              <a:rPr lang="en-US" dirty="0" err="1"/>
              <a:t>recuperación</a:t>
            </a:r>
            <a:endParaRPr lang="en-US" dirty="0"/>
          </a:p>
        </p:txBody>
      </p:sp>
    </p:spTree>
    <p:extLst>
      <p:ext uri="{BB962C8B-B14F-4D97-AF65-F5344CB8AC3E}">
        <p14:creationId xmlns:p14="http://schemas.microsoft.com/office/powerpoint/2010/main" val="31333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648175" y="5263243"/>
            <a:ext cx="9391524" cy="988332"/>
          </a:xfrm>
        </p:spPr>
        <p:txBody>
          <a:bodyPr>
            <a:normAutofit fontScale="90000"/>
          </a:bodyPr>
          <a:lstStyle/>
          <a:p>
            <a:r>
              <a:rPr lang="en-US" dirty="0">
                <a:latin typeface="Calibri" panose="020F0502020204030204" pitchFamily="34" charset="0"/>
                <a:cs typeface="Calibri" panose="020F0502020204030204" pitchFamily="34" charset="0"/>
              </a:rPr>
              <a:t>¡GRACIAS!
</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644"/>
            <a:ext cx="1458674" cy="676894"/>
          </a:xfrm>
        </p:spPr>
        <p:txBody>
          <a:bodyPr vert="horz" lIns="91440" tIns="45720" rIns="91440" bIns="45720" rtlCol="0" anchor="t">
            <a:normAutofit fontScale="92500" lnSpcReduction="20000"/>
          </a:bodyPr>
          <a:lstStyle/>
          <a:p>
            <a:pPr marL="0" indent="0">
              <a:lnSpc>
                <a:spcPct val="120000"/>
              </a:lnSpc>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a:t>
            </a:r>
            <a:r>
              <a:rPr lang="en-US" sz="1600" cap="all" dirty="0" err="1">
                <a:solidFill>
                  <a:schemeClr val="tx2">
                    <a:lumMod val="10000"/>
                    <a:lumOff val="90000"/>
                    <a:alpha val="75000"/>
                  </a:schemeClr>
                </a:solidFill>
                <a:latin typeface="Calibri" panose="020F0502020204030204" pitchFamily="34" charset="0"/>
                <a:cs typeface="Calibri" panose="020F0502020204030204" pitchFamily="34" charset="0"/>
              </a:rPr>
              <a:t>Preguntas</a:t>
            </a: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
</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79830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dirty="0" err="1"/>
              <a:t>administración</a:t>
            </a:r>
            <a:r>
              <a:rPr lang="en-US" dirty="0"/>
              <a:t> de la </a:t>
            </a:r>
            <a:r>
              <a:rPr lang="en-US" dirty="0" err="1"/>
              <a:t>recuperación</a:t>
            </a:r>
            <a:endParaRPr lang="en-US" dirty="0"/>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s-ES" dirty="0"/>
              <a:t>resumen del entrenamiento: objetivos
</a:t>
            </a:r>
            <a:endParaRPr lang="en-US" dirty="0"/>
          </a:p>
        </p:txBody>
      </p:sp>
      <p:pic>
        <p:nvPicPr>
          <p:cNvPr id="11" name="Picture Placeholder 10" descr="A couple of women sitting on a couch&#10;&#10;Description automatically generated with low confidence">
            <a:extLst>
              <a:ext uri="{FF2B5EF4-FFF2-40B4-BE49-F238E27FC236}">
                <a16:creationId xmlns:a16="http://schemas.microsoft.com/office/drawing/2014/main" id="{EF86DFEB-9078-42EC-8DFA-9209DEE16B0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581193" y="2228003"/>
            <a:ext cx="5422390" cy="4023443"/>
          </a:xfrm>
          <a:noFill/>
        </p:spPr>
      </p:pic>
      <p:sp>
        <p:nvSpPr>
          <p:cNvPr id="7" name="Content Placeholder 6">
            <a:extLst>
              <a:ext uri="{FF2B5EF4-FFF2-40B4-BE49-F238E27FC236}">
                <a16:creationId xmlns:a16="http://schemas.microsoft.com/office/drawing/2014/main" id="{83C17DBB-5576-4C94-996D-217097FADF8A}"/>
              </a:ext>
            </a:extLst>
          </p:cNvPr>
          <p:cNvSpPr>
            <a:spLocks noGrp="1"/>
          </p:cNvSpPr>
          <p:nvPr>
            <p:ph sz="half" idx="2"/>
          </p:nvPr>
        </p:nvSpPr>
        <p:spPr>
          <a:xfrm>
            <a:off x="6188417" y="2228003"/>
            <a:ext cx="5422392" cy="4355677"/>
          </a:xfrm>
        </p:spPr>
        <p:txBody>
          <a:bodyPr anchor="t">
            <a:normAutofit fontScale="92500" lnSpcReduction="20000"/>
          </a:bodyPr>
          <a:lstStyle/>
          <a:p>
            <a:pPr marL="285750" indent="-285750">
              <a:lnSpc>
                <a:spcPct val="90000"/>
              </a:lnSpc>
              <a:spcAft>
                <a:spcPts val="800"/>
              </a:spcAft>
              <a:buFont typeface="Wingdings" panose="05000000000000000000" pitchFamily="2" charset="2"/>
              <a:buChar char="§"/>
            </a:pPr>
            <a:r>
              <a:rPr lang="es-ES" sz="2600" dirty="0"/>
              <a:t>Desarrollar un marco conceptual y un lenguaje compartidos para transformar la cultura y las prácticas de nuestra organización.
Adopte los principios, valores, conocimientos, habilidades y comportamientos que subyacen a los servicios y apoyos orientados a la recuperación.
Explore un enfoque fundamental para la atención orientada a la recuperación que se pueda adaptar a la amplia variedad de servicios y apoyos proporcionados por nuestra organización.</a:t>
            </a:r>
            <a:endParaRPr lang="en-US" sz="2200" dirty="0"/>
          </a:p>
        </p:txBody>
      </p:sp>
    </p:spTree>
    <p:extLst>
      <p:ext uri="{BB962C8B-B14F-4D97-AF65-F5344CB8AC3E}">
        <p14:creationId xmlns:p14="http://schemas.microsoft.com/office/powerpoint/2010/main" val="66475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E359539-C849-44B7-A651-A5F87FF666B2}"/>
              </a:ext>
            </a:extLst>
          </p:cNvPr>
          <p:cNvGraphicFramePr/>
          <p:nvPr>
            <p:extLst>
              <p:ext uri="{D42A27DB-BD31-4B8C-83A1-F6EECF244321}">
                <p14:modId xmlns:p14="http://schemas.microsoft.com/office/powerpoint/2010/main" val="231508414"/>
              </p:ext>
            </p:extLst>
          </p:nvPr>
        </p:nvGraphicFramePr>
        <p:xfrm>
          <a:off x="763815" y="-412231"/>
          <a:ext cx="10557803" cy="746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87B0FB-EDC0-4BE0-8E5B-6C447AC591AE}"/>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3" name="Footer Placeholder 2">
            <a:extLst>
              <a:ext uri="{FF2B5EF4-FFF2-40B4-BE49-F238E27FC236}">
                <a16:creationId xmlns:a16="http://schemas.microsoft.com/office/drawing/2014/main" id="{86A6783D-20BE-4A81-A8DE-955A7E9376C9}"/>
              </a:ext>
            </a:extLst>
          </p:cNvPr>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dirty="0"/>
          </a:p>
        </p:txBody>
      </p:sp>
      <p:sp>
        <p:nvSpPr>
          <p:cNvPr id="4" name="Title 3">
            <a:extLst>
              <a:ext uri="{FF2B5EF4-FFF2-40B4-BE49-F238E27FC236}">
                <a16:creationId xmlns:a16="http://schemas.microsoft.com/office/drawing/2014/main" id="{56AE385F-467A-45C5-8E66-C5081ED92EFF}"/>
              </a:ext>
            </a:extLst>
          </p:cNvPr>
          <p:cNvSpPr>
            <a:spLocks noGrp="1"/>
          </p:cNvSpPr>
          <p:nvPr>
            <p:ph type="title"/>
          </p:nvPr>
        </p:nvSpPr>
        <p:spPr/>
        <p:txBody>
          <a:bodyPr/>
          <a:lstStyle/>
          <a:p>
            <a:r>
              <a:rPr lang="en-US" dirty="0" err="1"/>
              <a:t>Estructura</a:t>
            </a:r>
            <a:r>
              <a:rPr lang="en-US" dirty="0"/>
              <a:t> del </a:t>
            </a:r>
            <a:r>
              <a:rPr lang="en-US" dirty="0" err="1"/>
              <a:t>curso</a:t>
            </a:r>
            <a:r>
              <a:rPr lang="en-US" dirty="0"/>
              <a:t> : 7 </a:t>
            </a:r>
            <a:r>
              <a:rPr lang="en-US" dirty="0" err="1"/>
              <a:t>Módulos</a:t>
            </a:r>
            <a:endParaRPr lang="en-US" dirty="0"/>
          </a:p>
        </p:txBody>
      </p:sp>
      <p:graphicFrame>
        <p:nvGraphicFramePr>
          <p:cNvPr id="6" name="Diagram 5">
            <a:extLst>
              <a:ext uri="{FF2B5EF4-FFF2-40B4-BE49-F238E27FC236}">
                <a16:creationId xmlns:a16="http://schemas.microsoft.com/office/drawing/2014/main" id="{7EA6DC2D-EC6C-4F2E-B75B-72DFB95A104E}"/>
              </a:ext>
            </a:extLst>
          </p:cNvPr>
          <p:cNvGraphicFramePr/>
          <p:nvPr>
            <p:extLst>
              <p:ext uri="{D42A27DB-BD31-4B8C-83A1-F6EECF244321}">
                <p14:modId xmlns:p14="http://schemas.microsoft.com/office/powerpoint/2010/main" val="502397860"/>
              </p:ext>
            </p:extLst>
          </p:nvPr>
        </p:nvGraphicFramePr>
        <p:xfrm>
          <a:off x="2998650" y="2415027"/>
          <a:ext cx="8158684" cy="5193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9614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7B903DB7-57C7-4445-BC60-353E155CD4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flipH="1">
            <a:off x="-1154864" y="1808842"/>
            <a:ext cx="12906577" cy="5364119"/>
          </a:xfrm>
          <a:prstGeom prst="rect">
            <a:avLst/>
          </a:prstGeom>
        </p:spPr>
      </p:pic>
      <p:sp>
        <p:nvSpPr>
          <p:cNvPr id="2" name="Slide Number Placeholder 1">
            <a:extLst>
              <a:ext uri="{FF2B5EF4-FFF2-40B4-BE49-F238E27FC236}">
                <a16:creationId xmlns:a16="http://schemas.microsoft.com/office/drawing/2014/main" id="{A2EF8526-4D5C-439D-974D-FE764802E9D7}"/>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F1663C49-F089-447E-8C5C-9CB80C36874B}"/>
              </a:ext>
            </a:extLst>
          </p:cNvPr>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dirty="0"/>
          </a:p>
        </p:txBody>
      </p:sp>
      <p:sp>
        <p:nvSpPr>
          <p:cNvPr id="4"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Estructura</a:t>
            </a:r>
            <a:r>
              <a:rPr lang="en-US" dirty="0">
                <a:latin typeface="Calibri" panose="020F0502020204030204" pitchFamily="34" charset="0"/>
                <a:cs typeface="Calibri" panose="020F0502020204030204" pitchFamily="34" charset="0"/>
              </a:rPr>
              <a:t> de </a:t>
            </a:r>
            <a:r>
              <a:rPr lang="en-US" dirty="0" err="1">
                <a:latin typeface="Calibri" panose="020F0502020204030204" pitchFamily="34" charset="0"/>
                <a:cs typeface="Calibri" panose="020F0502020204030204" pitchFamily="34" charset="0"/>
              </a:rPr>
              <a:t>cada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módulo</a:t>
            </a:r>
            <a:r>
              <a:rPr lang="en-US" dirty="0">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E3012173-8DFF-4B64-AA37-C8F80BAB41A6}"/>
              </a:ext>
            </a:extLst>
          </p:cNvPr>
          <p:cNvSpPr>
            <a:spLocks noGrp="1"/>
          </p:cNvSpPr>
          <p:nvPr>
            <p:ph idx="1"/>
          </p:nvPr>
        </p:nvSpPr>
        <p:spPr>
          <a:xfrm>
            <a:off x="6227520" y="3530600"/>
            <a:ext cx="5838132" cy="3814284"/>
          </a:xfrm>
        </p:spPr>
        <p:txBody>
          <a:bodyPr>
            <a:normAutofit/>
          </a:bodyPr>
          <a:lstStyle/>
          <a:p>
            <a:pPr>
              <a:spcBef>
                <a:spcPts val="0"/>
              </a:spcBef>
              <a:spcAft>
                <a:spcPts val="1200"/>
              </a:spcAft>
            </a:pPr>
            <a:r>
              <a:rPr lang="en-US" sz="2900" dirty="0">
                <a:latin typeface="Calibri" panose="020F0502020204030204" pitchFamily="34" charset="0"/>
                <a:cs typeface="Calibri" panose="020F0502020204030204" pitchFamily="34" charset="0"/>
              </a:rPr>
              <a:t>Principio </a:t>
            </a:r>
            <a:r>
              <a:rPr lang="en-US" sz="2900" dirty="0" err="1">
                <a:latin typeface="Calibri" panose="020F0502020204030204" pitchFamily="34" charset="0"/>
                <a:cs typeface="Calibri" panose="020F0502020204030204" pitchFamily="34" charset="0"/>
              </a:rPr>
              <a:t>básico</a:t>
            </a:r>
            <a:r>
              <a:rPr lang="en-US" sz="2900" dirty="0">
                <a:latin typeface="Calibri" panose="020F0502020204030204" pitchFamily="34" charset="0"/>
                <a:cs typeface="Calibri" panose="020F0502020204030204" pitchFamily="34" charset="0"/>
              </a:rPr>
              <a:t>
</a:t>
            </a:r>
            <a:r>
              <a:rPr lang="en-US" sz="2900" dirty="0" err="1">
                <a:latin typeface="Calibri" panose="020F0502020204030204" pitchFamily="34" charset="0"/>
                <a:cs typeface="Calibri" panose="020F0502020204030204" pitchFamily="34" charset="0"/>
              </a:rPr>
              <a:t>Valores</a:t>
            </a:r>
            <a:r>
              <a:rPr lang="en-US" sz="2900" dirty="0">
                <a:latin typeface="Calibri" panose="020F0502020204030204" pitchFamily="34" charset="0"/>
                <a:cs typeface="Calibri" panose="020F0502020204030204" pitchFamily="34" charset="0"/>
              </a:rPr>
              <a:t> y </a:t>
            </a:r>
            <a:r>
              <a:rPr lang="en-US" sz="2900" dirty="0" err="1">
                <a:latin typeface="Calibri" panose="020F0502020204030204" pitchFamily="34" charset="0"/>
                <a:cs typeface="Calibri" panose="020F0502020204030204" pitchFamily="34" charset="0"/>
              </a:rPr>
              <a:t>actitudes</a:t>
            </a:r>
            <a:r>
              <a:rPr lang="en-US" sz="2900" dirty="0">
                <a:latin typeface="Calibri" panose="020F0502020204030204" pitchFamily="34" charset="0"/>
                <a:cs typeface="Calibri" panose="020F0502020204030204" pitchFamily="34" charset="0"/>
              </a:rPr>
              <a:t>
</a:t>
            </a:r>
            <a:r>
              <a:rPr lang="es-ES" sz="2900" dirty="0">
                <a:latin typeface="Calibri" panose="020F0502020204030204" pitchFamily="34" charset="0"/>
                <a:cs typeface="Calibri" panose="020F0502020204030204" pitchFamily="34" charset="0"/>
              </a:rPr>
              <a:t>Lo que sabemos de la investigación</a:t>
            </a:r>
            <a:endParaRPr lang="en-US" sz="2900" dirty="0">
              <a:latin typeface="Calibri" panose="020F0502020204030204" pitchFamily="34" charset="0"/>
              <a:cs typeface="Calibri" panose="020F0502020204030204" pitchFamily="34" charset="0"/>
            </a:endParaRPr>
          </a:p>
          <a:p>
            <a:pPr>
              <a:spcBef>
                <a:spcPts val="0"/>
              </a:spcBef>
              <a:spcAft>
                <a:spcPts val="1200"/>
              </a:spcAft>
            </a:pPr>
            <a:r>
              <a:rPr lang="en-US" sz="2900" dirty="0" err="1">
                <a:latin typeface="Calibri" panose="020F0502020204030204" pitchFamily="34" charset="0"/>
                <a:cs typeface="Calibri" panose="020F0502020204030204" pitchFamily="34" charset="0"/>
              </a:rPr>
              <a:t>Aplicación</a:t>
            </a:r>
            <a:r>
              <a:rPr lang="en-US" sz="2900" dirty="0">
                <a:latin typeface="Calibri" panose="020F0502020204030204" pitchFamily="34" charset="0"/>
                <a:cs typeface="Calibri" panose="020F0502020204030204" pitchFamily="34" charset="0"/>
              </a:rPr>
              <a:t> del principio
</a:t>
            </a:r>
            <a:r>
              <a:rPr lang="en-US" sz="2900" dirty="0" err="1">
                <a:latin typeface="Calibri" panose="020F0502020204030204" pitchFamily="34" charset="0"/>
                <a:cs typeface="Calibri" panose="020F0502020204030204" pitchFamily="34" charset="0"/>
              </a:rPr>
              <a:t>Oportunidades</a:t>
            </a:r>
            <a:r>
              <a:rPr lang="en-US" sz="2900" dirty="0">
                <a:latin typeface="Calibri" panose="020F0502020204030204" pitchFamily="34" charset="0"/>
                <a:cs typeface="Calibri" panose="020F0502020204030204" pitchFamily="34" charset="0"/>
              </a:rPr>
              <a:t> para la </a:t>
            </a:r>
            <a:r>
              <a:rPr lang="en-US" sz="2900" dirty="0" err="1">
                <a:latin typeface="Calibri" panose="020F0502020204030204" pitchFamily="34" charset="0"/>
                <a:cs typeface="Calibri" panose="020F0502020204030204" pitchFamily="34" charset="0"/>
              </a:rPr>
              <a:t>reflexión</a:t>
            </a:r>
            <a:endParaRPr lang="en-US" dirty="0"/>
          </a:p>
        </p:txBody>
      </p:sp>
    </p:spTree>
    <p:extLst>
      <p:ext uri="{BB962C8B-B14F-4D97-AF65-F5344CB8AC3E}">
        <p14:creationId xmlns:p14="http://schemas.microsoft.com/office/powerpoint/2010/main" val="293696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s-ES" sz="2800" dirty="0">
                <a:solidFill>
                  <a:srgbClr val="FFFFFF"/>
                </a:solidFill>
                <a:latin typeface="Calibri" panose="020F0502020204030204" pitchFamily="34" charset="0"/>
                <a:cs typeface="Calibri" panose="020F0502020204030204" pitchFamily="34" charset="0"/>
              </a:rPr>
              <a:t>Recuperación</a:t>
            </a:r>
            <a:br>
              <a:rPr lang="es-ES" sz="2800" dirty="0">
                <a:solidFill>
                  <a:srgbClr val="FFFFFF"/>
                </a:solidFill>
                <a:latin typeface="Calibri" panose="020F0502020204030204" pitchFamily="34" charset="0"/>
                <a:cs typeface="Calibri" panose="020F0502020204030204" pitchFamily="34" charset="0"/>
              </a:rPr>
            </a:br>
            <a:r>
              <a:rPr lang="es-ES" sz="2800" dirty="0">
                <a:solidFill>
                  <a:srgbClr val="FFFFFF"/>
                </a:solidFill>
                <a:latin typeface="Calibri" panose="020F0502020204030204" pitchFamily="34" charset="0"/>
                <a:cs typeface="Calibri" panose="020F0502020204030204" pitchFamily="34" charset="0"/>
              </a:rPr>
              <a:t>Y</a:t>
            </a:r>
            <a:br>
              <a:rPr lang="es-ES" sz="2800" dirty="0">
                <a:solidFill>
                  <a:srgbClr val="FFFFFF"/>
                </a:solidFill>
                <a:latin typeface="Calibri" panose="020F0502020204030204" pitchFamily="34" charset="0"/>
                <a:cs typeface="Calibri" panose="020F0502020204030204" pitchFamily="34" charset="0"/>
              </a:rPr>
            </a:br>
            <a:r>
              <a:rPr lang="es-ES" sz="2800" dirty="0">
                <a:solidFill>
                  <a:srgbClr val="FFFFFF"/>
                </a:solidFill>
                <a:latin typeface="Calibri" panose="020F0502020204030204" pitchFamily="34" charset="0"/>
                <a:cs typeface="Calibri" panose="020F0502020204030204" pitchFamily="34" charset="0"/>
              </a:rPr>
              <a:t>administración de la recuperación
</a:t>
            </a:r>
            <a:endParaRPr lang="en-US" sz="2800" dirty="0">
              <a:solidFill>
                <a:srgbClr val="FFFFFF"/>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05924" y="5537483"/>
            <a:ext cx="3202016" cy="649222"/>
          </a:xfrm>
          <a:noFill/>
        </p:spPr>
        <p:txBody>
          <a:bodyPr anchor="ctr">
            <a:normAutofit/>
          </a:bodyPr>
          <a:lstStyle/>
          <a:p>
            <a:pPr algn="ctr"/>
            <a:r>
              <a:rPr lang="en-US" sz="2400" dirty="0" err="1">
                <a:solidFill>
                  <a:schemeClr val="tx2">
                    <a:lumMod val="25000"/>
                    <a:lumOff val="75000"/>
                    <a:alpha val="75000"/>
                  </a:schemeClr>
                </a:solidFill>
                <a:latin typeface="Calibri" panose="020F0502020204030204" pitchFamily="34" charset="0"/>
                <a:cs typeface="Calibri" panose="020F0502020204030204" pitchFamily="34" charset="0"/>
              </a:rPr>
              <a:t>Módulo</a:t>
            </a: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 1</a:t>
            </a:r>
          </a:p>
        </p:txBody>
      </p:sp>
      <p:sp>
        <p:nvSpPr>
          <p:cNvPr id="11" name="Rectangle 10">
            <a:extLst>
              <a:ext uri="{FF2B5EF4-FFF2-40B4-BE49-F238E27FC236}">
                <a16:creationId xmlns:a16="http://schemas.microsoft.com/office/drawing/2014/main" id="{9196DC49-2765-4A22-B4F8-12F92A85881A}"/>
              </a:ext>
            </a:extLst>
          </p:cNvPr>
          <p:cNvSpPr/>
          <p:nvPr/>
        </p:nvSpPr>
        <p:spPr>
          <a:xfrm>
            <a:off x="371476" y="457199"/>
            <a:ext cx="7429500" cy="58996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9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8</a:t>
            </a:fld>
            <a:endParaRPr lang="en-US" dirty="0"/>
          </a:p>
        </p:txBody>
      </p:sp>
      <p:sp>
        <p:nvSpPr>
          <p:cNvPr id="3" name="Footer Placeholder 2"/>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dirty="0"/>
          </a:p>
        </p:txBody>
      </p:sp>
      <p:sp>
        <p:nvSpPr>
          <p:cNvPr id="4" name="Title 3"/>
          <p:cNvSpPr>
            <a:spLocks noGrp="1"/>
          </p:cNvSpPr>
          <p:nvPr>
            <p:ph type="title"/>
          </p:nvPr>
        </p:nvSpPr>
        <p:spPr/>
        <p:txBody>
          <a:bodyPr/>
          <a:lstStyle/>
          <a:p>
            <a:r>
              <a:rPr lang="en-US" dirty="0" err="1">
                <a:solidFill>
                  <a:srgbClr val="FFFEFF"/>
                </a:solidFill>
                <a:latin typeface="Calibri" panose="020F0502020204030204" pitchFamily="34" charset="0"/>
                <a:cs typeface="Calibri" panose="020F0502020204030204" pitchFamily="34" charset="0"/>
              </a:rPr>
              <a:t>Esquema</a:t>
            </a:r>
            <a:r>
              <a:rPr lang="en-US" dirty="0">
                <a:solidFill>
                  <a:srgbClr val="FFFEFF"/>
                </a:solidFill>
                <a:latin typeface="Calibri" panose="020F0502020204030204" pitchFamily="34" charset="0"/>
                <a:cs typeface="Calibri" panose="020F0502020204030204" pitchFamily="34" charset="0"/>
              </a:rPr>
              <a:t> del </a:t>
            </a:r>
            <a:r>
              <a:rPr lang="en-US" dirty="0" err="1">
                <a:solidFill>
                  <a:srgbClr val="FFFEFF"/>
                </a:solidFill>
                <a:latin typeface="Calibri" panose="020F0502020204030204" pitchFamily="34" charset="0"/>
                <a:cs typeface="Calibri" panose="020F0502020204030204" pitchFamily="34" charset="0"/>
              </a:rPr>
              <a:t>Módulo</a:t>
            </a:r>
            <a:r>
              <a:rPr lang="en-US" dirty="0">
                <a:solidFill>
                  <a:srgbClr val="FFFEFF"/>
                </a:solidFill>
                <a:latin typeface="Calibri" panose="020F0502020204030204" pitchFamily="34" charset="0"/>
                <a:cs typeface="Calibri" panose="020F0502020204030204" pitchFamily="34" charset="0"/>
              </a:rPr>
              <a:t> 1
</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6"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1756386407"/>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2482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3596796"/>
            <a:ext cx="11029615" cy="1497507"/>
          </a:xfrm>
        </p:spPr>
        <p:txBody>
          <a:bodyPr>
            <a:normAutofit fontScale="90000"/>
          </a:bodyPr>
          <a:lstStyle/>
          <a:p>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Principio </a:t>
            </a:r>
            <a:r>
              <a:rPr lang="en-US" sz="4000" dirty="0" err="1">
                <a:latin typeface="Calibri" panose="020F0502020204030204" pitchFamily="34" charset="0"/>
                <a:cs typeface="Calibri" panose="020F0502020204030204" pitchFamily="34" charset="0"/>
              </a:rPr>
              <a:t>básico</a:t>
            </a:r>
            <a:r>
              <a:rPr lang="en-US" sz="40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fontScale="25000" lnSpcReduction="20000"/>
          </a:bodyPr>
          <a:lstStyle/>
          <a:p>
            <a:r>
              <a:rPr lang="en-US" sz="98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Orientación</a:t>
            </a:r>
            <a:r>
              <a:rPr lang="en-US" sz="98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 la </a:t>
            </a:r>
            <a:r>
              <a:rPr lang="en-US" sz="9800" b="1" dirty="0" err="1">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recuperación</a:t>
            </a:r>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
</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r>
              <a:rPr lang="en-US" dirty="0" err="1"/>
              <a:t>administración</a:t>
            </a:r>
            <a:r>
              <a:rPr lang="en-US" dirty="0"/>
              <a:t> de la </a:t>
            </a:r>
            <a:r>
              <a:rPr lang="en-US" dirty="0" err="1"/>
              <a:t>recuperación</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9</a:t>
            </a:fld>
            <a:endParaRPr lang="en-US" noProof="0" dirty="0"/>
          </a:p>
        </p:txBody>
      </p:sp>
    </p:spTree>
    <p:extLst>
      <p:ext uri="{BB962C8B-B14F-4D97-AF65-F5344CB8AC3E}">
        <p14:creationId xmlns:p14="http://schemas.microsoft.com/office/powerpoint/2010/main" val="3683696165"/>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corporate teach a course</Template>
  <TotalTime>12436</TotalTime>
  <Words>8388</Words>
  <Application>Microsoft Office PowerPoint</Application>
  <PresentationFormat>Widescreen</PresentationFormat>
  <Paragraphs>360</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Gill Sans MT</vt:lpstr>
      <vt:lpstr>Wingdings</vt:lpstr>
      <vt:lpstr>Wingdings 2</vt:lpstr>
      <vt:lpstr>DividendVTI</vt:lpstr>
      <vt:lpstr>Construyendo un sistema organizacional de Atención Orientado a la Recuperación
</vt:lpstr>
      <vt:lpstr>Resumen del entrenamiento: ¿Por qué estamos aquí?
</vt:lpstr>
      <vt:lpstr>Resumen del entrenamiento: ¿Por qué estamos aquí?
</vt:lpstr>
      <vt:lpstr>resumen del entrenamiento: objetivos
</vt:lpstr>
      <vt:lpstr>Estructura del curso : 7 Módulos</vt:lpstr>
      <vt:lpstr>Estructura de cada módulo
</vt:lpstr>
      <vt:lpstr>Recuperación Y administración de la recuperación
</vt:lpstr>
      <vt:lpstr>Esquema del Módulo 1
</vt:lpstr>
      <vt:lpstr>   Principio básico
</vt:lpstr>
      <vt:lpstr>Cronología del Movimiento de Recuperación
</vt:lpstr>
      <vt:lpstr> Recuperación</vt:lpstr>
      <vt:lpstr> Distinciones en la definición de recuperación
</vt:lpstr>
      <vt:lpstr>SAMHSA ha distinguido cuatro áreas que apoyan una vida en recuperación.
</vt:lpstr>
      <vt:lpstr> 10 Principios de recuperación
</vt:lpstr>
      <vt:lpstr> 10 Principios de recuperación
</vt:lpstr>
      <vt:lpstr> 10 Principios de recuperación
</vt:lpstr>
      <vt:lpstr> Principios de recuperación y cambio
</vt:lpstr>
      <vt:lpstr>¿Preguntas?
</vt:lpstr>
      <vt:lpstr>Valores y actitudes
</vt:lpstr>
      <vt:lpstr> ¿Nosotros?... ¿Y tú?...
</vt:lpstr>
      <vt:lpstr> ¿Cómo lo hacemos?... ¿Cómo lo haces?...
</vt:lpstr>
      <vt:lpstr>Lo que sabemos de la  investigación
</vt:lpstr>
      <vt:lpstr>SISTEMA DE ATENCIÓN ORIENTADO A LA RECUPERACIÓN
</vt:lpstr>
      <vt:lpstr>un enfoque orientado a la recuperación cambia práctica de tres maneras ...
</vt:lpstr>
      <vt:lpstr> INICIATIVAS ROSC DE FLORIDA
</vt:lpstr>
      <vt:lpstr> ¿Qué significa esto para nuestra organización?
</vt:lpstr>
      <vt:lpstr> Adoptar una postura de "gestión de la recuperación"
</vt:lpstr>
      <vt:lpstr> Sistema de gestión de recuperación Rosc
</vt:lpstr>
      <vt:lpstr> Gestión de la recuperación: espectro completo de servicios 
</vt:lpstr>
      <vt:lpstr>Aplicación a la práctica
</vt:lpstr>
      <vt:lpstr>     
 Transformación: Bloques de construcción</vt:lpstr>
      <vt:lpstr> Herramienta útil para estructurar acciones
</vt:lpstr>
      <vt:lpstr>El plan de acción: Conectar a Hope</vt:lpstr>
      <vt:lpstr> Actividad</vt:lpstr>
      <vt:lpstr>   Preguntas para Reflexión
</vt:lpstr>
      <vt:lpstr>      Práctica reflexiva
</vt:lpstr>
      <vt:lpstr>Referencias
</vt:lpstr>
      <vt:lpstr>Referencias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 a course</dc:title>
  <dc:creator>Pamela Waters</dc:creator>
  <cp:lastModifiedBy>Castro, Sofia</cp:lastModifiedBy>
  <cp:revision>258</cp:revision>
  <dcterms:created xsi:type="dcterms:W3CDTF">2022-01-14T13:39:16Z</dcterms:created>
  <dcterms:modified xsi:type="dcterms:W3CDTF">2022-09-02T13:48:22Z</dcterms:modified>
</cp:coreProperties>
</file>