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400" r:id="rId3"/>
    <p:sldId id="377" r:id="rId4"/>
    <p:sldId id="329" r:id="rId5"/>
    <p:sldId id="392" r:id="rId6"/>
    <p:sldId id="386" r:id="rId7"/>
    <p:sldId id="387" r:id="rId8"/>
    <p:sldId id="390" r:id="rId9"/>
    <p:sldId id="378" r:id="rId10"/>
    <p:sldId id="340" r:id="rId11"/>
    <p:sldId id="394" r:id="rId12"/>
    <p:sldId id="365" r:id="rId13"/>
    <p:sldId id="401" r:id="rId14"/>
    <p:sldId id="395" r:id="rId15"/>
    <p:sldId id="379" r:id="rId16"/>
    <p:sldId id="407" r:id="rId17"/>
    <p:sldId id="411" r:id="rId18"/>
    <p:sldId id="405" r:id="rId19"/>
    <p:sldId id="404" r:id="rId20"/>
    <p:sldId id="408" r:id="rId21"/>
    <p:sldId id="410" r:id="rId22"/>
    <p:sldId id="380" r:id="rId23"/>
    <p:sldId id="414" r:id="rId24"/>
    <p:sldId id="415" r:id="rId25"/>
    <p:sldId id="367" r:id="rId26"/>
    <p:sldId id="330" r:id="rId27"/>
    <p:sldId id="412" r:id="rId28"/>
    <p:sldId id="413" r:id="rId29"/>
    <p:sldId id="399" r:id="rId30"/>
    <p:sldId id="382" r:id="rId31"/>
    <p:sldId id="383" r:id="rId32"/>
    <p:sldId id="416" r:id="rId33"/>
    <p:sldId id="417" r:id="rId34"/>
    <p:sldId id="40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4775" autoAdjust="0"/>
  </p:normalViewPr>
  <p:slideViewPr>
    <p:cSldViewPr snapToGrid="0">
      <p:cViewPr varScale="1">
        <p:scale>
          <a:sx n="107" d="100"/>
          <a:sy n="107" d="100"/>
        </p:scale>
        <p:origin x="690" y="114"/>
      </p:cViewPr>
      <p:guideLst/>
    </p:cSldViewPr>
  </p:slideViewPr>
  <p:notesTextViewPr>
    <p:cViewPr>
      <p:scale>
        <a:sx n="1" d="1"/>
        <a:sy n="1" d="1"/>
      </p:scale>
      <p:origin x="0" y="0"/>
    </p:cViewPr>
  </p:notesTextViewPr>
  <p:notesViewPr>
    <p:cSldViewPr snapToGrid="0">
      <p:cViewPr varScale="1">
        <p:scale>
          <a:sx n="94" d="100"/>
          <a:sy n="94" d="100"/>
        </p:scale>
        <p:origin x="4080" y="-47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22625139-F93A-4F3F-A7AA-4923A01AEDF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3</a:t>
          </a:r>
        </a:p>
        <a:p>
          <a:r>
            <a:rPr lang="en-US" sz="1800" b="1" dirty="0">
              <a:solidFill>
                <a:schemeClr val="tx1"/>
              </a:solidFill>
              <a:latin typeface="Calibri" panose="020F0502020204030204" pitchFamily="34" charset="0"/>
              <a:cs typeface="Calibri" panose="020F0502020204030204" pitchFamily="34" charset="0"/>
            </a:rPr>
            <a:t>Explore the relationship between autonomy, self-determination, motivation, and recovery.</a:t>
          </a:r>
          <a:endParaRPr lang="en-US" sz="1800" b="1" dirty="0">
            <a:latin typeface="Calibri" panose="020F0502020204030204" pitchFamily="34" charset="0"/>
            <a:cs typeface="Calibri" panose="020F0502020204030204" pitchFamily="34" charset="0"/>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r>
            <a:rPr lang="en-US"/>
            <a:t>3</a:t>
          </a:r>
          <a:endParaRPr lang="en-US" dirty="0"/>
        </a:p>
      </dgm:t>
    </dgm:pt>
    <dgm:pt modelId="{140952D0-0E1D-4F48-9F16-53581487CFA0}">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4</a:t>
          </a:r>
        </a:p>
        <a:p>
          <a:r>
            <a:rPr lang="en-US" sz="1800" b="1" dirty="0">
              <a:solidFill>
                <a:schemeClr val="tx1"/>
              </a:solidFill>
              <a:latin typeface="Calibri" panose="020F0502020204030204" pitchFamily="34" charset="0"/>
              <a:cs typeface="Calibri" panose="020F0502020204030204" pitchFamily="34" charset="0"/>
            </a:rPr>
            <a:t>Foster best practices to build competence for affirming autonomy and self-determination.</a:t>
          </a:r>
          <a:endParaRPr lang="en-US" sz="1800" b="1" dirty="0">
            <a:latin typeface="Calibri" panose="020F0502020204030204" pitchFamily="34" charset="0"/>
            <a:cs typeface="Calibri" panose="020F0502020204030204" pitchFamily="34" charset="0"/>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r>
            <a:rPr lang="en-US"/>
            <a:t>4</a:t>
          </a:r>
          <a:endParaRPr lang="en-US" dirty="0"/>
        </a:p>
      </dgm:t>
    </dgm:pt>
    <dgm:pt modelId="{752A7BD7-592A-4828-A160-1B898C5EFA7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2</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n-US" sz="1800" b="1" dirty="0">
              <a:solidFill>
                <a:schemeClr val="tx1"/>
              </a:solidFill>
              <a:latin typeface="Calibri" panose="020F0502020204030204" pitchFamily="34" charset="0"/>
              <a:cs typeface="Calibri" panose="020F0502020204030204" pitchFamily="34" charset="0"/>
            </a:rPr>
            <a:t>Identify the values and attitudes needed to affirm autonomy and self-determination.</a:t>
          </a:r>
          <a:endParaRPr lang="en-US" sz="1800" b="1" dirty="0">
            <a:solidFill>
              <a:schemeClr val="accent1">
                <a:lumMod val="75000"/>
              </a:schemeClr>
            </a:solidFill>
            <a:latin typeface="Calibri" panose="020F0502020204030204" pitchFamily="34" charset="0"/>
            <a:cs typeface="Calibri" panose="020F0502020204030204" pitchFamily="34" charset="0"/>
          </a:endParaRPr>
        </a:p>
      </dgm:t>
    </dgm:pt>
    <dgm:pt modelId="{0FF2FD0A-F459-43F8-8E92-A7965832D9FB}" type="parTrans" cxnId="{1948E535-4B52-4119-8F52-21B0E3933467}">
      <dgm:prSet/>
      <dgm:spPr/>
      <dgm:t>
        <a:bodyPr/>
        <a:lstStyle/>
        <a:p>
          <a:endParaRPr lang="en-US"/>
        </a:p>
      </dgm:t>
    </dgm:pt>
    <dgm:pt modelId="{6AB685D6-A4C8-4FC1-B1D3-5E5287230A0F}" type="sibTrans" cxnId="{1948E535-4B52-4119-8F52-21B0E3933467}">
      <dgm:prSet phldrT="2" phldr="0"/>
      <dgm:spPr/>
      <dgm:t>
        <a:bodyPr/>
        <a:lstStyle/>
        <a:p>
          <a:r>
            <a:rPr lang="en-US"/>
            <a:t>2</a:t>
          </a:r>
          <a:endParaRPr lang="en-US" dirty="0"/>
        </a:p>
      </dgm:t>
    </dgm:pt>
    <dgm:pt modelId="{2EE95FC5-CD6B-4A50-9262-DC414E16C3EA}">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1</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n-US" sz="1800" b="1" dirty="0">
              <a:solidFill>
                <a:schemeClr val="tx1"/>
              </a:solidFill>
              <a:latin typeface="Calibri" panose="020F0502020204030204" pitchFamily="34" charset="0"/>
              <a:cs typeface="Calibri" panose="020F0502020204030204" pitchFamily="34" charset="0"/>
            </a:rPr>
            <a:t>Describe how self-determination provides a foundation for recovery.</a:t>
          </a:r>
          <a:endParaRPr lang="en-US" sz="1800" b="1" dirty="0">
            <a:solidFill>
              <a:schemeClr val="accent1">
                <a:lumMod val="75000"/>
              </a:schemeClr>
            </a:solidFill>
            <a:latin typeface="Calibri" panose="020F0502020204030204" pitchFamily="34" charset="0"/>
            <a:cs typeface="Calibri" panose="020F0502020204030204" pitchFamily="34" charset="0"/>
          </a:endParaRPr>
        </a:p>
      </dgm:t>
    </dgm:pt>
    <dgm:pt modelId="{C99EBBB1-E916-471C-83C9-ABE85B42AC26}" type="sibTrans" cxnId="{B3F19EC2-A372-4EC3-BFE0-C62FFDFE3DF6}">
      <dgm:prSet phldrT="1" phldr="0"/>
      <dgm:spPr/>
      <dgm:t>
        <a:bodyPr/>
        <a:lstStyle/>
        <a:p>
          <a:r>
            <a:rPr lang="en-US"/>
            <a:t>1</a:t>
          </a:r>
          <a:endParaRPr lang="en-US" dirty="0"/>
        </a:p>
      </dgm:t>
    </dgm:pt>
    <dgm:pt modelId="{75374347-884B-4721-8CFF-DF080F5B1C79}" type="parTrans" cxnId="{B3F19EC2-A372-4EC3-BFE0-C62FFDFE3DF6}">
      <dgm:prSet/>
      <dgm:spPr/>
      <dgm:t>
        <a:bodyPr/>
        <a:lstStyle/>
        <a:p>
          <a:endParaRPr lang="en-US"/>
        </a:p>
      </dgm:t>
    </dgm:pt>
    <dgm:pt modelId="{C09B749D-9CF7-492C-B341-D9553818451B}" type="pres">
      <dgm:prSet presAssocID="{D0F07F19-1F50-4B42-A7A0-278DF9D25BB1}" presName="Name0" presStyleCnt="0">
        <dgm:presLayoutVars>
          <dgm:animLvl val="lvl"/>
          <dgm:resizeHandles val="exact"/>
        </dgm:presLayoutVars>
      </dgm:prSet>
      <dgm:spPr/>
    </dgm:pt>
    <dgm:pt modelId="{8EEF3829-836D-4E60-A9BC-8F0AD18883EE}" type="pres">
      <dgm:prSet presAssocID="{2EE95FC5-CD6B-4A50-9262-DC414E16C3EA}" presName="compositeNode" presStyleCnt="0">
        <dgm:presLayoutVars>
          <dgm:bulletEnabled val="1"/>
        </dgm:presLayoutVars>
      </dgm:prSet>
      <dgm:spPr/>
    </dgm:pt>
    <dgm:pt modelId="{5947A689-FC4A-4FDF-BDDD-890A8474DEF9}" type="pres">
      <dgm:prSet presAssocID="{2EE95FC5-CD6B-4A50-9262-DC414E16C3EA}" presName="bgRect" presStyleLbl="bgAccFollowNode1" presStyleIdx="0" presStyleCnt="4" custScaleX="106190" custLinFactNeighborX="-160" custLinFactNeighborY="-47"/>
      <dgm:spPr/>
    </dgm:pt>
    <dgm:pt modelId="{94E9EF1A-1D07-4210-9402-6C559E90358A}" type="pres">
      <dgm:prSet presAssocID="{C99EBBB1-E916-471C-83C9-ABE85B42AC26}" presName="sibTransNodeCircle" presStyleLbl="alignNode1" presStyleIdx="0" presStyleCnt="8">
        <dgm:presLayoutVars>
          <dgm:chMax val="0"/>
          <dgm:bulletEnabled/>
        </dgm:presLayoutVars>
      </dgm:prSet>
      <dgm:spPr>
        <a:prstGeom prst="rect">
          <a:avLst/>
        </a:prstGeom>
      </dgm:spPr>
    </dgm:pt>
    <dgm:pt modelId="{B9E74D06-8974-46A7-BDE8-CAC0846523DB}" type="pres">
      <dgm:prSet presAssocID="{2EE95FC5-CD6B-4A50-9262-DC414E16C3EA}" presName="bottomLine" presStyleLbl="alignNode1" presStyleIdx="1" presStyleCnt="8">
        <dgm:presLayoutVars/>
      </dgm:prSet>
      <dgm:spPr/>
    </dgm:pt>
    <dgm:pt modelId="{815671D8-22AE-4967-8461-EBC1C9F97F94}" type="pres">
      <dgm:prSet presAssocID="{2EE95FC5-CD6B-4A50-9262-DC414E16C3EA}" presName="nodeText" presStyleLbl="bgAccFollowNode1" presStyleIdx="0" presStyleCnt="4">
        <dgm:presLayoutVars>
          <dgm:bulletEnabled val="1"/>
        </dgm:presLayoutVars>
      </dgm:prSet>
      <dgm:spPr/>
    </dgm:pt>
    <dgm:pt modelId="{4345A606-3100-40DC-847D-F26F8DFFB0A4}" type="pres">
      <dgm:prSet presAssocID="{C99EBBB1-E916-471C-83C9-ABE85B42AC26}" presName="sibTrans" presStyleCnt="0"/>
      <dgm:spPr/>
    </dgm:pt>
    <dgm:pt modelId="{B00A4622-AE0E-4076-85DB-EF0445408AE5}" type="pres">
      <dgm:prSet presAssocID="{752A7BD7-592A-4828-A160-1B898C5EFA73}" presName="compositeNode" presStyleCnt="0">
        <dgm:presLayoutVars>
          <dgm:bulletEnabled val="1"/>
        </dgm:presLayoutVars>
      </dgm:prSet>
      <dgm:spPr/>
    </dgm:pt>
    <dgm:pt modelId="{0C3F367E-8502-4FE8-BAE7-DD0216BBE5F4}" type="pres">
      <dgm:prSet presAssocID="{752A7BD7-592A-4828-A160-1B898C5EFA73}" presName="bgRect" presStyleLbl="bgAccFollowNode1" presStyleIdx="1" presStyleCnt="4"/>
      <dgm:spPr/>
    </dgm:pt>
    <dgm:pt modelId="{64DEC11D-BC31-4708-AD6D-FCD869F29A77}" type="pres">
      <dgm:prSet presAssocID="{6AB685D6-A4C8-4FC1-B1D3-5E5287230A0F}" presName="sibTransNodeCircle" presStyleLbl="alignNode1" presStyleIdx="2" presStyleCnt="8">
        <dgm:presLayoutVars>
          <dgm:chMax val="0"/>
          <dgm:bulletEnabled/>
        </dgm:presLayoutVars>
      </dgm:prSet>
      <dgm:spPr>
        <a:prstGeom prst="rect">
          <a:avLst/>
        </a:prstGeom>
      </dgm:spPr>
    </dgm:pt>
    <dgm:pt modelId="{E2B2538A-D96F-4DCA-8CF3-F0FB434F3801}" type="pres">
      <dgm:prSet presAssocID="{752A7BD7-592A-4828-A160-1B898C5EFA73}" presName="bottomLine" presStyleLbl="alignNode1" presStyleIdx="3" presStyleCnt="8">
        <dgm:presLayoutVars/>
      </dgm:prSet>
      <dgm:spPr/>
    </dgm:pt>
    <dgm:pt modelId="{3EBFB89F-9498-48A7-B439-3463C1372F8F}" type="pres">
      <dgm:prSet presAssocID="{752A7BD7-592A-4828-A160-1B898C5EFA73}" presName="nodeText" presStyleLbl="bgAccFollowNode1" presStyleIdx="1" presStyleCnt="4">
        <dgm:presLayoutVars>
          <dgm:bulletEnabled val="1"/>
        </dgm:presLayoutVars>
      </dgm:prSet>
      <dgm:spPr/>
    </dgm:pt>
    <dgm:pt modelId="{37BC4521-70B3-472D-803F-5906DF931374}" type="pres">
      <dgm:prSet presAssocID="{6AB685D6-A4C8-4FC1-B1D3-5E5287230A0F}" presName="sibTrans" presStyleCnt="0"/>
      <dgm:spPr/>
    </dgm:pt>
    <dgm:pt modelId="{5419C900-3474-4480-82CB-923AF8027A48}" type="pres">
      <dgm:prSet presAssocID="{22625139-F93A-4F3F-A7AA-4923A01AEDF3}" presName="compositeNode" presStyleCnt="0">
        <dgm:presLayoutVars>
          <dgm:bulletEnabled val="1"/>
        </dgm:presLayoutVars>
      </dgm:prSet>
      <dgm:spPr/>
    </dgm:pt>
    <dgm:pt modelId="{83253AE2-89B5-4ADC-817A-FEF4E0BC4B49}" type="pres">
      <dgm:prSet presAssocID="{22625139-F93A-4F3F-A7AA-4923A01AEDF3}" presName="bgRect" presStyleLbl="bgAccFollowNode1" presStyleIdx="2" presStyleCnt="4" custScaleX="109680"/>
      <dgm:spPr/>
    </dgm:pt>
    <dgm:pt modelId="{82EE2C17-F664-4616-8F76-97637F08E124}" type="pres">
      <dgm:prSet presAssocID="{A8E2FA08-4DD4-4654-A85D-9A99162D6201}" presName="sibTransNodeCircle" presStyleLbl="alignNode1" presStyleIdx="4" presStyleCnt="8">
        <dgm:presLayoutVars>
          <dgm:chMax val="0"/>
          <dgm:bulletEnabled/>
        </dgm:presLayoutVars>
      </dgm:prSet>
      <dgm:spPr>
        <a:prstGeom prst="rect">
          <a:avLst/>
        </a:prstGeom>
      </dgm:spPr>
    </dgm:pt>
    <dgm:pt modelId="{96383FDE-483E-4E6D-B151-4FC41C065094}" type="pres">
      <dgm:prSet presAssocID="{22625139-F93A-4F3F-A7AA-4923A01AEDF3}" presName="bottomLine" presStyleLbl="alignNode1" presStyleIdx="5" presStyleCnt="8">
        <dgm:presLayoutVars/>
      </dgm:prSet>
      <dgm:spPr/>
    </dgm:pt>
    <dgm:pt modelId="{BBF86657-8EAE-46E6-B25A-D2056AE50973}" type="pres">
      <dgm:prSet presAssocID="{22625139-F93A-4F3F-A7AA-4923A01AEDF3}" presName="nodeText" presStyleLbl="bgAccFollowNode1" presStyleIdx="2" presStyleCnt="4">
        <dgm:presLayoutVars>
          <dgm:bulletEnabled val="1"/>
        </dgm:presLayoutVars>
      </dgm:prSet>
      <dgm:spPr/>
    </dgm:pt>
    <dgm:pt modelId="{8DC76FCE-F8A0-43BB-94B0-26867DA9F629}" type="pres">
      <dgm:prSet presAssocID="{A8E2FA08-4DD4-4654-A85D-9A99162D6201}" presName="sibTrans" presStyleCnt="0"/>
      <dgm:spPr/>
    </dgm:pt>
    <dgm:pt modelId="{46746BF8-8C13-403D-B74A-6BA79A7FA811}" type="pres">
      <dgm:prSet presAssocID="{140952D0-0E1D-4F48-9F16-53581487CFA0}" presName="compositeNode" presStyleCnt="0">
        <dgm:presLayoutVars>
          <dgm:bulletEnabled val="1"/>
        </dgm:presLayoutVars>
      </dgm:prSet>
      <dgm:spPr/>
    </dgm:pt>
    <dgm:pt modelId="{7ACBA089-E576-4FF4-865F-C3BBF7659A23}" type="pres">
      <dgm:prSet presAssocID="{140952D0-0E1D-4F48-9F16-53581487CFA0}" presName="bgRect" presStyleLbl="bgAccFollowNode1" presStyleIdx="3" presStyleCnt="4" custLinFactNeighborX="-1118" custLinFactNeighborY="602"/>
      <dgm:spPr/>
    </dgm:pt>
    <dgm:pt modelId="{3CBA3CC0-D70A-4B98-9329-64604EDF25F0}" type="pres">
      <dgm:prSet presAssocID="{2804F27C-9BA9-4D07-AB02-74BE7DFA2C0E}" presName="sibTransNodeCircle" presStyleLbl="alignNode1" presStyleIdx="6" presStyleCnt="8">
        <dgm:presLayoutVars>
          <dgm:chMax val="0"/>
          <dgm:bulletEnabled/>
        </dgm:presLayoutVars>
      </dgm:prSet>
      <dgm:spPr>
        <a:prstGeom prst="rect">
          <a:avLst/>
        </a:prstGeom>
      </dgm:spPr>
    </dgm:pt>
    <dgm:pt modelId="{5BE72261-3EB3-4585-8739-2FFBAED12B80}" type="pres">
      <dgm:prSet presAssocID="{140952D0-0E1D-4F48-9F16-53581487CFA0}" presName="bottomLine" presStyleLbl="alignNode1" presStyleIdx="7" presStyleCnt="8">
        <dgm:presLayoutVars/>
      </dgm:prSet>
      <dgm:spPr/>
    </dgm:pt>
    <dgm:pt modelId="{64EF213D-B16C-4AC2-8183-B62F7FC17277}" type="pres">
      <dgm:prSet presAssocID="{140952D0-0E1D-4F48-9F16-53581487CFA0}" presName="nodeText" presStyleLbl="bgAccFollowNode1" presStyleIdx="3" presStyleCnt="4">
        <dgm:presLayoutVars>
          <dgm:bulletEnabled val="1"/>
        </dgm:presLayoutVars>
      </dgm:prSet>
      <dgm:spPr/>
    </dgm:pt>
  </dgm:ptLst>
  <dgm:cxnLst>
    <dgm:cxn modelId="{D53C6400-06CA-4033-A8D4-CE3E23DA0A4E}" type="presOf" srcId="{140952D0-0E1D-4F48-9F16-53581487CFA0}" destId="{7ACBA089-E576-4FF4-865F-C3BBF7659A23}" srcOrd="0" destOrd="0" presId="urn:microsoft.com/office/officeart/2016/7/layout/BasicLinearProcessNumbered#1"/>
    <dgm:cxn modelId="{89008A0E-4E5D-4045-8F58-DC10E429A217}" type="presOf" srcId="{A8E2FA08-4DD4-4654-A85D-9A99162D6201}" destId="{82EE2C17-F664-4616-8F76-97637F08E124}" srcOrd="0" destOrd="0" presId="urn:microsoft.com/office/officeart/2016/7/layout/BasicLinearProcessNumbered#1"/>
    <dgm:cxn modelId="{7A48831E-EAD6-40A8-A3A6-771E1265A8D0}" type="presOf" srcId="{752A7BD7-592A-4828-A160-1B898C5EFA73}" destId="{0C3F367E-8502-4FE8-BAE7-DD0216BBE5F4}" srcOrd="0" destOrd="0" presId="urn:microsoft.com/office/officeart/2016/7/layout/BasicLinearProcessNumbered#1"/>
    <dgm:cxn modelId="{1948E535-4B52-4119-8F52-21B0E3933467}" srcId="{D0F07F19-1F50-4B42-A7A0-278DF9D25BB1}" destId="{752A7BD7-592A-4828-A160-1B898C5EFA73}" srcOrd="1" destOrd="0" parTransId="{0FF2FD0A-F459-43F8-8E92-A7965832D9FB}" sibTransId="{6AB685D6-A4C8-4FC1-B1D3-5E5287230A0F}"/>
    <dgm:cxn modelId="{29A65C5E-B634-40FE-82E6-DF6302FCCB6C}" type="presOf" srcId="{2EE95FC5-CD6B-4A50-9262-DC414E16C3EA}" destId="{5947A689-FC4A-4FDF-BDDD-890A8474DEF9}" srcOrd="0" destOrd="0" presId="urn:microsoft.com/office/officeart/2016/7/layout/BasicLinearProcessNumbered#1"/>
    <dgm:cxn modelId="{132C214C-1E66-49FD-B057-3899D1DEF58F}" type="presOf" srcId="{22625139-F93A-4F3F-A7AA-4923A01AEDF3}" destId="{83253AE2-89B5-4ADC-817A-FEF4E0BC4B49}" srcOrd="0" destOrd="0" presId="urn:microsoft.com/office/officeart/2016/7/layout/BasicLinearProcessNumbered#1"/>
    <dgm:cxn modelId="{B5C98874-2AB0-438D-91FE-5D3CFBE76305}" type="presOf" srcId="{140952D0-0E1D-4F48-9F16-53581487CFA0}" destId="{64EF213D-B16C-4AC2-8183-B62F7FC17277}" srcOrd="1" destOrd="0" presId="urn:microsoft.com/office/officeart/2016/7/layout/BasicLinearProcessNumbered#1"/>
    <dgm:cxn modelId="{936D9D7C-DDB4-48A5-92FE-B593483CBC40}" type="presOf" srcId="{752A7BD7-592A-4828-A160-1B898C5EFA73}" destId="{3EBFB89F-9498-48A7-B439-3463C1372F8F}" srcOrd="1" destOrd="0" presId="urn:microsoft.com/office/officeart/2016/7/layout/BasicLinearProcessNumbered#1"/>
    <dgm:cxn modelId="{DD3EA296-AFAB-4DC9-8D37-6BAD5C9B29E8}" type="presOf" srcId="{2EE95FC5-CD6B-4A50-9262-DC414E16C3EA}" destId="{815671D8-22AE-4967-8461-EBC1C9F97F94}" srcOrd="1" destOrd="0" presId="urn:microsoft.com/office/officeart/2016/7/layout/BasicLinearProcessNumbered#1"/>
    <dgm:cxn modelId="{D8EB64C0-55B7-4FAC-8AA9-3130A19DFD84}" type="presOf" srcId="{22625139-F93A-4F3F-A7AA-4923A01AEDF3}" destId="{BBF86657-8EAE-46E6-B25A-D2056AE50973}" srcOrd="1" destOrd="0" presId="urn:microsoft.com/office/officeart/2016/7/layout/BasicLinearProcessNumbered#1"/>
    <dgm:cxn modelId="{B3F19EC2-A372-4EC3-BFE0-C62FFDFE3DF6}" srcId="{D0F07F19-1F50-4B42-A7A0-278DF9D25BB1}" destId="{2EE95FC5-CD6B-4A50-9262-DC414E16C3EA}" srcOrd="0" destOrd="0" parTransId="{75374347-884B-4721-8CFF-DF080F5B1C79}" sibTransId="{C99EBBB1-E916-471C-83C9-ABE85B42AC26}"/>
    <dgm:cxn modelId="{6F10E2C3-E56B-4D43-94BC-963084F658F9}" type="presOf" srcId="{C99EBBB1-E916-471C-83C9-ABE85B42AC26}" destId="{94E9EF1A-1D07-4210-9402-6C559E90358A}" srcOrd="0" destOrd="0" presId="urn:microsoft.com/office/officeart/2016/7/layout/BasicLinearProcessNumbered#1"/>
    <dgm:cxn modelId="{B07163E8-ADEC-492A-8F07-7E5786AB23AE}" srcId="{D0F07F19-1F50-4B42-A7A0-278DF9D25BB1}" destId="{140952D0-0E1D-4F48-9F16-53581487CFA0}" srcOrd="3" destOrd="0" parTransId="{790C446F-6917-41E7-BE01-7AFE2676D505}" sibTransId="{2804F27C-9BA9-4D07-AB02-74BE7DFA2C0E}"/>
    <dgm:cxn modelId="{63511BEB-805E-4478-A84E-F5816F2BB637}" type="presOf" srcId="{2804F27C-9BA9-4D07-AB02-74BE7DFA2C0E}" destId="{3CBA3CC0-D70A-4B98-9329-64604EDF25F0}" srcOrd="0" destOrd="0" presId="urn:microsoft.com/office/officeart/2016/7/layout/BasicLinearProcessNumbered#1"/>
    <dgm:cxn modelId="{FC7721F0-429B-4CE7-BE98-C2F3C41FE9C7}" srcId="{D0F07F19-1F50-4B42-A7A0-278DF9D25BB1}" destId="{22625139-F93A-4F3F-A7AA-4923A01AEDF3}" srcOrd="2" destOrd="0" parTransId="{F549A0EB-6BE9-4749-8336-B02A279AE302}" sibTransId="{A8E2FA08-4DD4-4654-A85D-9A99162D6201}"/>
    <dgm:cxn modelId="{99CB62F7-0B6D-430F-8B68-3D7E013962D8}" type="presOf" srcId="{6AB685D6-A4C8-4FC1-B1D3-5E5287230A0F}" destId="{64DEC11D-BC31-4708-AD6D-FCD869F29A77}" srcOrd="0" destOrd="0" presId="urn:microsoft.com/office/officeart/2016/7/layout/BasicLinearProcessNumbered#1"/>
    <dgm:cxn modelId="{7E2231FF-1A9F-4D8A-A54E-01FF5741E5A6}" type="presOf" srcId="{D0F07F19-1F50-4B42-A7A0-278DF9D25BB1}" destId="{C09B749D-9CF7-492C-B341-D9553818451B}" srcOrd="0" destOrd="0" presId="urn:microsoft.com/office/officeart/2016/7/layout/BasicLinearProcessNumbered#1"/>
    <dgm:cxn modelId="{99C350D0-75FF-49D3-A6D3-F8E77DAE8E85}" type="presParOf" srcId="{C09B749D-9CF7-492C-B341-D9553818451B}" destId="{8EEF3829-836D-4E60-A9BC-8F0AD18883EE}" srcOrd="0" destOrd="0" presId="urn:microsoft.com/office/officeart/2016/7/layout/BasicLinearProcessNumbered#1"/>
    <dgm:cxn modelId="{46D225F3-9602-461D-B897-63EE62713E85}" type="presParOf" srcId="{8EEF3829-836D-4E60-A9BC-8F0AD18883EE}" destId="{5947A689-FC4A-4FDF-BDDD-890A8474DEF9}" srcOrd="0" destOrd="0" presId="urn:microsoft.com/office/officeart/2016/7/layout/BasicLinearProcessNumbered#1"/>
    <dgm:cxn modelId="{10078B9E-1E54-4999-AF29-363A1021457C}" type="presParOf" srcId="{8EEF3829-836D-4E60-A9BC-8F0AD18883EE}" destId="{94E9EF1A-1D07-4210-9402-6C559E90358A}" srcOrd="1" destOrd="0" presId="urn:microsoft.com/office/officeart/2016/7/layout/BasicLinearProcessNumbered#1"/>
    <dgm:cxn modelId="{1C130733-AEED-4362-A885-8FBA3B1E96C0}" type="presParOf" srcId="{8EEF3829-836D-4E60-A9BC-8F0AD18883EE}" destId="{B9E74D06-8974-46A7-BDE8-CAC0846523DB}" srcOrd="2" destOrd="0" presId="urn:microsoft.com/office/officeart/2016/7/layout/BasicLinearProcessNumbered#1"/>
    <dgm:cxn modelId="{D5EE2267-B4C6-4DD3-9F9B-0A95A10CFF22}" type="presParOf" srcId="{8EEF3829-836D-4E60-A9BC-8F0AD18883EE}" destId="{815671D8-22AE-4967-8461-EBC1C9F97F94}" srcOrd="3" destOrd="0" presId="urn:microsoft.com/office/officeart/2016/7/layout/BasicLinearProcessNumbered#1"/>
    <dgm:cxn modelId="{994C8FF6-A1D3-4EDB-90B2-D14B9977E00F}" type="presParOf" srcId="{C09B749D-9CF7-492C-B341-D9553818451B}" destId="{4345A606-3100-40DC-847D-F26F8DFFB0A4}" srcOrd="1" destOrd="0" presId="urn:microsoft.com/office/officeart/2016/7/layout/BasicLinearProcessNumbered#1"/>
    <dgm:cxn modelId="{D7CA4B9E-7E9B-437E-B920-BE7ACAC158FD}" type="presParOf" srcId="{C09B749D-9CF7-492C-B341-D9553818451B}" destId="{B00A4622-AE0E-4076-85DB-EF0445408AE5}" srcOrd="2" destOrd="0" presId="urn:microsoft.com/office/officeart/2016/7/layout/BasicLinearProcessNumbered#1"/>
    <dgm:cxn modelId="{5ECCC096-4A1B-4DBE-9610-154E648B0455}" type="presParOf" srcId="{B00A4622-AE0E-4076-85DB-EF0445408AE5}" destId="{0C3F367E-8502-4FE8-BAE7-DD0216BBE5F4}" srcOrd="0" destOrd="0" presId="urn:microsoft.com/office/officeart/2016/7/layout/BasicLinearProcessNumbered#1"/>
    <dgm:cxn modelId="{64F1D37F-5066-4973-9BA5-794B27CA37D2}" type="presParOf" srcId="{B00A4622-AE0E-4076-85DB-EF0445408AE5}" destId="{64DEC11D-BC31-4708-AD6D-FCD869F29A77}" srcOrd="1" destOrd="0" presId="urn:microsoft.com/office/officeart/2016/7/layout/BasicLinearProcessNumbered#1"/>
    <dgm:cxn modelId="{59624185-F204-49C0-BDED-19FC73952F2E}" type="presParOf" srcId="{B00A4622-AE0E-4076-85DB-EF0445408AE5}" destId="{E2B2538A-D96F-4DCA-8CF3-F0FB434F3801}" srcOrd="2" destOrd="0" presId="urn:microsoft.com/office/officeart/2016/7/layout/BasicLinearProcessNumbered#1"/>
    <dgm:cxn modelId="{96FE12E6-831F-4BC1-B93A-35FC9AA9CB63}" type="presParOf" srcId="{B00A4622-AE0E-4076-85DB-EF0445408AE5}" destId="{3EBFB89F-9498-48A7-B439-3463C1372F8F}" srcOrd="3" destOrd="0" presId="urn:microsoft.com/office/officeart/2016/7/layout/BasicLinearProcessNumbered#1"/>
    <dgm:cxn modelId="{933C0DCF-B8E7-4A88-8E0D-50D1EE38963F}" type="presParOf" srcId="{C09B749D-9CF7-492C-B341-D9553818451B}" destId="{37BC4521-70B3-472D-803F-5906DF931374}" srcOrd="3" destOrd="0" presId="urn:microsoft.com/office/officeart/2016/7/layout/BasicLinearProcessNumbered#1"/>
    <dgm:cxn modelId="{CE1AD570-95DF-45C1-B307-B34FD2156926}" type="presParOf" srcId="{C09B749D-9CF7-492C-B341-D9553818451B}" destId="{5419C900-3474-4480-82CB-923AF8027A48}" srcOrd="4" destOrd="0" presId="urn:microsoft.com/office/officeart/2016/7/layout/BasicLinearProcessNumbered#1"/>
    <dgm:cxn modelId="{925BB531-D363-4CFB-A26F-C5688408277A}" type="presParOf" srcId="{5419C900-3474-4480-82CB-923AF8027A48}" destId="{83253AE2-89B5-4ADC-817A-FEF4E0BC4B49}" srcOrd="0" destOrd="0" presId="urn:microsoft.com/office/officeart/2016/7/layout/BasicLinearProcessNumbered#1"/>
    <dgm:cxn modelId="{80F28570-00FB-45F2-8616-674AD4D351EB}" type="presParOf" srcId="{5419C900-3474-4480-82CB-923AF8027A48}" destId="{82EE2C17-F664-4616-8F76-97637F08E124}" srcOrd="1" destOrd="0" presId="urn:microsoft.com/office/officeart/2016/7/layout/BasicLinearProcessNumbered#1"/>
    <dgm:cxn modelId="{66F07C17-7062-4704-93B0-F865479E36AF}" type="presParOf" srcId="{5419C900-3474-4480-82CB-923AF8027A48}" destId="{96383FDE-483E-4E6D-B151-4FC41C065094}" srcOrd="2" destOrd="0" presId="urn:microsoft.com/office/officeart/2016/7/layout/BasicLinearProcessNumbered#1"/>
    <dgm:cxn modelId="{BF34091E-14C3-4F32-951B-0A7750F10C3B}" type="presParOf" srcId="{5419C900-3474-4480-82CB-923AF8027A48}" destId="{BBF86657-8EAE-46E6-B25A-D2056AE50973}" srcOrd="3" destOrd="0" presId="urn:microsoft.com/office/officeart/2016/7/layout/BasicLinearProcessNumbered#1"/>
    <dgm:cxn modelId="{D9BB4F87-A965-4378-A9C6-D25674C6931B}" type="presParOf" srcId="{C09B749D-9CF7-492C-B341-D9553818451B}" destId="{8DC76FCE-F8A0-43BB-94B0-26867DA9F629}" srcOrd="5" destOrd="0" presId="urn:microsoft.com/office/officeart/2016/7/layout/BasicLinearProcessNumbered#1"/>
    <dgm:cxn modelId="{00E1858F-159C-4E4C-BEBE-880A38A1BA71}" type="presParOf" srcId="{C09B749D-9CF7-492C-B341-D9553818451B}" destId="{46746BF8-8C13-403D-B74A-6BA79A7FA811}" srcOrd="6" destOrd="0" presId="urn:microsoft.com/office/officeart/2016/7/layout/BasicLinearProcessNumbered#1"/>
    <dgm:cxn modelId="{6F762868-2604-4136-B94F-ACE43DAD67B5}" type="presParOf" srcId="{46746BF8-8C13-403D-B74A-6BA79A7FA811}" destId="{7ACBA089-E576-4FF4-865F-C3BBF7659A23}" srcOrd="0" destOrd="0" presId="urn:microsoft.com/office/officeart/2016/7/layout/BasicLinearProcessNumbered#1"/>
    <dgm:cxn modelId="{B7B8C205-28F0-476E-BAC3-85F01BFEE44D}" type="presParOf" srcId="{46746BF8-8C13-403D-B74A-6BA79A7FA811}" destId="{3CBA3CC0-D70A-4B98-9329-64604EDF25F0}" srcOrd="1" destOrd="0" presId="urn:microsoft.com/office/officeart/2016/7/layout/BasicLinearProcessNumbered#1"/>
    <dgm:cxn modelId="{6A7BC1C5-C63F-4BF4-BAE5-501D9FFA6759}" type="presParOf" srcId="{46746BF8-8C13-403D-B74A-6BA79A7FA811}" destId="{5BE72261-3EB3-4585-8739-2FFBAED12B80}" srcOrd="2" destOrd="0" presId="urn:microsoft.com/office/officeart/2016/7/layout/BasicLinearProcessNumbered#1"/>
    <dgm:cxn modelId="{18AD5259-1315-4A8A-A2BB-A52A503F5250}" type="presParOf" srcId="{46746BF8-8C13-403D-B74A-6BA79A7FA811}" destId="{64EF213D-B16C-4AC2-8183-B62F7FC17277}"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B7A286-1E7E-4E8A-BEC7-14598D7BE0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F130534-2E11-4812-A4A1-CA802F1FB46A}">
      <dgm:prSet/>
      <dgm:spPr/>
      <dgm:t>
        <a:bodyPr/>
        <a:lstStyle/>
        <a:p>
          <a:pPr>
            <a:lnSpc>
              <a:spcPct val="100000"/>
            </a:lnSpc>
          </a:pPr>
          <a:r>
            <a:rPr lang="en-US" dirty="0"/>
            <a:t>exercise self-determination (autonomy)</a:t>
          </a:r>
        </a:p>
      </dgm:t>
    </dgm:pt>
    <dgm:pt modelId="{A139CF13-4415-4A13-86BF-F6AA3C21814B}" type="parTrans" cxnId="{67440394-EA14-429F-905C-CD5EEAED0563}">
      <dgm:prSet/>
      <dgm:spPr/>
      <dgm:t>
        <a:bodyPr/>
        <a:lstStyle/>
        <a:p>
          <a:endParaRPr lang="en-US"/>
        </a:p>
      </dgm:t>
    </dgm:pt>
    <dgm:pt modelId="{E35EADA8-A639-4925-8F41-079EFA3D14BE}" type="sibTrans" cxnId="{67440394-EA14-429F-905C-CD5EEAED0563}">
      <dgm:prSet/>
      <dgm:spPr/>
      <dgm:t>
        <a:bodyPr/>
        <a:lstStyle/>
        <a:p>
          <a:endParaRPr lang="en-US"/>
        </a:p>
      </dgm:t>
    </dgm:pt>
    <dgm:pt modelId="{C345C5F6-6398-46B7-A151-FB3E8E624A32}">
      <dgm:prSet/>
      <dgm:spPr/>
      <dgm:t>
        <a:bodyPr/>
        <a:lstStyle/>
        <a:p>
          <a:pPr>
            <a:lnSpc>
              <a:spcPct val="100000"/>
            </a:lnSpc>
          </a:pPr>
          <a:r>
            <a:rPr lang="en-US" dirty="0"/>
            <a:t>exercise personal control (self-determination)</a:t>
          </a:r>
        </a:p>
      </dgm:t>
    </dgm:pt>
    <dgm:pt modelId="{E79D6F94-8C03-4711-B133-6D39269DED91}" type="parTrans" cxnId="{E6195C52-89C0-4427-973C-5657B0173FA2}">
      <dgm:prSet/>
      <dgm:spPr/>
      <dgm:t>
        <a:bodyPr/>
        <a:lstStyle/>
        <a:p>
          <a:endParaRPr lang="en-US"/>
        </a:p>
      </dgm:t>
    </dgm:pt>
    <dgm:pt modelId="{5630A38E-58E5-4C65-BD3E-199871AB750C}" type="sibTrans" cxnId="{E6195C52-89C0-4427-973C-5657B0173FA2}">
      <dgm:prSet/>
      <dgm:spPr/>
      <dgm:t>
        <a:bodyPr/>
        <a:lstStyle/>
        <a:p>
          <a:endParaRPr lang="en-US"/>
        </a:p>
      </dgm:t>
    </dgm:pt>
    <dgm:pt modelId="{82905CC5-112E-490F-9B37-9E00703D6FB3}">
      <dgm:prSet/>
      <dgm:spPr/>
      <dgm:t>
        <a:bodyPr/>
        <a:lstStyle/>
        <a:p>
          <a:pPr>
            <a:lnSpc>
              <a:spcPct val="100000"/>
            </a:lnSpc>
          </a:pPr>
          <a:r>
            <a:rPr lang="en-US" dirty="0"/>
            <a:t>make decisions (self-determination)</a:t>
          </a:r>
        </a:p>
      </dgm:t>
    </dgm:pt>
    <dgm:pt modelId="{CA0362E5-29A7-45C4-BA0D-0DC233EBCA80}" type="parTrans" cxnId="{23885DB7-D7B3-44AE-8C3A-BE38229BCE6C}">
      <dgm:prSet/>
      <dgm:spPr/>
      <dgm:t>
        <a:bodyPr/>
        <a:lstStyle/>
        <a:p>
          <a:endParaRPr lang="en-US"/>
        </a:p>
      </dgm:t>
    </dgm:pt>
    <dgm:pt modelId="{E4085FFF-616A-426F-9983-D56C2F5FE5BD}" type="sibTrans" cxnId="{23885DB7-D7B3-44AE-8C3A-BE38229BCE6C}">
      <dgm:prSet/>
      <dgm:spPr/>
      <dgm:t>
        <a:bodyPr/>
        <a:lstStyle/>
        <a:p>
          <a:endParaRPr lang="en-US"/>
        </a:p>
      </dgm:t>
    </dgm:pt>
    <dgm:pt modelId="{CEFE125D-F005-4879-AC57-D6273511AB44}">
      <dgm:prSet/>
      <dgm:spPr/>
      <dgm:t>
        <a:bodyPr/>
        <a:lstStyle/>
        <a:p>
          <a:pPr>
            <a:lnSpc>
              <a:spcPct val="100000"/>
            </a:lnSpc>
          </a:pPr>
          <a:r>
            <a:rPr lang="en-US" dirty="0"/>
            <a:t>learn and grow through experience</a:t>
          </a:r>
        </a:p>
      </dgm:t>
    </dgm:pt>
    <dgm:pt modelId="{59D0EED3-FDCF-43EF-B523-137A7276493E}" type="parTrans" cxnId="{940EB19A-0E90-4343-AB07-09ED2E813D76}">
      <dgm:prSet/>
      <dgm:spPr/>
      <dgm:t>
        <a:bodyPr/>
        <a:lstStyle/>
        <a:p>
          <a:endParaRPr lang="en-US"/>
        </a:p>
      </dgm:t>
    </dgm:pt>
    <dgm:pt modelId="{0BB4AE43-FE5B-4256-AFD6-B20DA3CD4D00}" type="sibTrans" cxnId="{940EB19A-0E90-4343-AB07-09ED2E813D76}">
      <dgm:prSet/>
      <dgm:spPr/>
      <dgm:t>
        <a:bodyPr/>
        <a:lstStyle/>
        <a:p>
          <a:endParaRPr lang="en-US"/>
        </a:p>
      </dgm:t>
    </dgm:pt>
    <dgm:pt modelId="{DDA29F3D-2350-486A-BB6B-D0BEFC2B85FC}" type="pres">
      <dgm:prSet presAssocID="{DEB7A286-1E7E-4E8A-BEC7-14598D7BE072}" presName="root" presStyleCnt="0">
        <dgm:presLayoutVars>
          <dgm:dir/>
          <dgm:resizeHandles val="exact"/>
        </dgm:presLayoutVars>
      </dgm:prSet>
      <dgm:spPr/>
    </dgm:pt>
    <dgm:pt modelId="{22C2781E-8578-4FE4-93CC-D327E3ADB5C4}" type="pres">
      <dgm:prSet presAssocID="{7F130534-2E11-4812-A4A1-CA802F1FB46A}" presName="compNode" presStyleCnt="0"/>
      <dgm:spPr/>
    </dgm:pt>
    <dgm:pt modelId="{736085A2-7731-4E61-938E-8BE843A0FC11}" type="pres">
      <dgm:prSet presAssocID="{7F130534-2E11-4812-A4A1-CA802F1FB46A}" presName="bgRect" presStyleLbl="bgShp" presStyleIdx="0" presStyleCnt="4"/>
      <dgm:spPr/>
    </dgm:pt>
    <dgm:pt modelId="{3906154F-3DF6-4075-B8B0-2040D390804C}" type="pres">
      <dgm:prSet presAssocID="{7F130534-2E11-4812-A4A1-CA802F1FB46A}"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n"/>
        </a:ext>
      </dgm:extLst>
    </dgm:pt>
    <dgm:pt modelId="{FE8E56AA-5879-4C96-B3A5-2861D3BF1236}" type="pres">
      <dgm:prSet presAssocID="{7F130534-2E11-4812-A4A1-CA802F1FB46A}" presName="spaceRect" presStyleCnt="0"/>
      <dgm:spPr/>
    </dgm:pt>
    <dgm:pt modelId="{0D571ADA-BEEE-4D3E-9C5F-0ABA0B56E411}" type="pres">
      <dgm:prSet presAssocID="{7F130534-2E11-4812-A4A1-CA802F1FB46A}" presName="parTx" presStyleLbl="revTx" presStyleIdx="0" presStyleCnt="4">
        <dgm:presLayoutVars>
          <dgm:chMax val="0"/>
          <dgm:chPref val="0"/>
        </dgm:presLayoutVars>
      </dgm:prSet>
      <dgm:spPr/>
    </dgm:pt>
    <dgm:pt modelId="{BC769BA7-DC0A-4773-8B16-BD3C10CC1E09}" type="pres">
      <dgm:prSet presAssocID="{E35EADA8-A639-4925-8F41-079EFA3D14BE}" presName="sibTrans" presStyleCnt="0"/>
      <dgm:spPr/>
    </dgm:pt>
    <dgm:pt modelId="{56B5E1D4-277B-4DDE-B5F9-761455EAF1D9}" type="pres">
      <dgm:prSet presAssocID="{C345C5F6-6398-46B7-A151-FB3E8E624A32}" presName="compNode" presStyleCnt="0"/>
      <dgm:spPr/>
    </dgm:pt>
    <dgm:pt modelId="{29FA2E94-BB54-4BC5-BA5F-44C73E2B675B}" type="pres">
      <dgm:prSet presAssocID="{C345C5F6-6398-46B7-A151-FB3E8E624A32}" presName="bgRect" presStyleLbl="bgShp" presStyleIdx="1" presStyleCnt="4"/>
      <dgm:spPr/>
    </dgm:pt>
    <dgm:pt modelId="{A616B2B1-5CEE-47F8-8309-5263616715F5}" type="pres">
      <dgm:prSet presAssocID="{C345C5F6-6398-46B7-A151-FB3E8E624A32}"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ymnast - Floor Routine"/>
        </a:ext>
      </dgm:extLst>
    </dgm:pt>
    <dgm:pt modelId="{9FB4CFD6-B969-4B87-90B0-E9FFE7290818}" type="pres">
      <dgm:prSet presAssocID="{C345C5F6-6398-46B7-A151-FB3E8E624A32}" presName="spaceRect" presStyleCnt="0"/>
      <dgm:spPr/>
    </dgm:pt>
    <dgm:pt modelId="{3B8D1BD3-B413-4AE1-BCDB-458393DDB0A6}" type="pres">
      <dgm:prSet presAssocID="{C345C5F6-6398-46B7-A151-FB3E8E624A32}" presName="parTx" presStyleLbl="revTx" presStyleIdx="1" presStyleCnt="4">
        <dgm:presLayoutVars>
          <dgm:chMax val="0"/>
          <dgm:chPref val="0"/>
        </dgm:presLayoutVars>
      </dgm:prSet>
      <dgm:spPr/>
    </dgm:pt>
    <dgm:pt modelId="{E00FA1C2-82B3-4E26-B0DC-7394B972C7E9}" type="pres">
      <dgm:prSet presAssocID="{5630A38E-58E5-4C65-BD3E-199871AB750C}" presName="sibTrans" presStyleCnt="0"/>
      <dgm:spPr/>
    </dgm:pt>
    <dgm:pt modelId="{A4E2FF1F-733C-448C-A822-7B1139400F4F}" type="pres">
      <dgm:prSet presAssocID="{82905CC5-112E-490F-9B37-9E00703D6FB3}" presName="compNode" presStyleCnt="0"/>
      <dgm:spPr/>
    </dgm:pt>
    <dgm:pt modelId="{428FC519-2721-4B14-9BA3-A77FE528742A}" type="pres">
      <dgm:prSet presAssocID="{82905CC5-112E-490F-9B37-9E00703D6FB3}" presName="bgRect" presStyleLbl="bgShp" presStyleIdx="2" presStyleCnt="4"/>
      <dgm:spPr/>
    </dgm:pt>
    <dgm:pt modelId="{03BF1640-B036-47B5-93D2-EAA50381F6DF}" type="pres">
      <dgm:prSet presAssocID="{82905CC5-112E-490F-9B37-9E00703D6FB3}"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898E5397-54A7-4CFF-AC8A-1F14DE02FB48}" type="pres">
      <dgm:prSet presAssocID="{82905CC5-112E-490F-9B37-9E00703D6FB3}" presName="spaceRect" presStyleCnt="0"/>
      <dgm:spPr/>
    </dgm:pt>
    <dgm:pt modelId="{A08A76EE-7F46-47EB-9196-4FAFFC632CAF}" type="pres">
      <dgm:prSet presAssocID="{82905CC5-112E-490F-9B37-9E00703D6FB3}" presName="parTx" presStyleLbl="revTx" presStyleIdx="2" presStyleCnt="4">
        <dgm:presLayoutVars>
          <dgm:chMax val="0"/>
          <dgm:chPref val="0"/>
        </dgm:presLayoutVars>
      </dgm:prSet>
      <dgm:spPr/>
    </dgm:pt>
    <dgm:pt modelId="{7BF9A899-1E11-4DB1-AED5-F78660E60A72}" type="pres">
      <dgm:prSet presAssocID="{E4085FFF-616A-426F-9983-D56C2F5FE5BD}" presName="sibTrans" presStyleCnt="0"/>
      <dgm:spPr/>
    </dgm:pt>
    <dgm:pt modelId="{F245B530-7978-4A02-9879-525D06E5D496}" type="pres">
      <dgm:prSet presAssocID="{CEFE125D-F005-4879-AC57-D6273511AB44}" presName="compNode" presStyleCnt="0"/>
      <dgm:spPr/>
    </dgm:pt>
    <dgm:pt modelId="{B3C959FD-7F4B-41FB-8A43-FA173E4A7BFD}" type="pres">
      <dgm:prSet presAssocID="{CEFE125D-F005-4879-AC57-D6273511AB44}" presName="bgRect" presStyleLbl="bgShp" presStyleIdx="3" presStyleCnt="4"/>
      <dgm:spPr/>
    </dgm:pt>
    <dgm:pt modelId="{6FE99CA2-88EB-434B-992C-3048F261DC46}" type="pres">
      <dgm:prSet presAssocID="{CEFE125D-F005-4879-AC57-D6273511AB44}"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lant"/>
        </a:ext>
      </dgm:extLst>
    </dgm:pt>
    <dgm:pt modelId="{5CCCCBF8-F60B-4614-9337-DF02D3AFA6C6}" type="pres">
      <dgm:prSet presAssocID="{CEFE125D-F005-4879-AC57-D6273511AB44}" presName="spaceRect" presStyleCnt="0"/>
      <dgm:spPr/>
    </dgm:pt>
    <dgm:pt modelId="{F7BD5A80-261D-484B-B9D1-7E87DB6FA287}" type="pres">
      <dgm:prSet presAssocID="{CEFE125D-F005-4879-AC57-D6273511AB44}" presName="parTx" presStyleLbl="revTx" presStyleIdx="3" presStyleCnt="4">
        <dgm:presLayoutVars>
          <dgm:chMax val="0"/>
          <dgm:chPref val="0"/>
        </dgm:presLayoutVars>
      </dgm:prSet>
      <dgm:spPr/>
    </dgm:pt>
  </dgm:ptLst>
  <dgm:cxnLst>
    <dgm:cxn modelId="{F8BB6803-53CF-404E-A6A5-D1BDF6F6E665}" type="presOf" srcId="{DEB7A286-1E7E-4E8A-BEC7-14598D7BE072}" destId="{DDA29F3D-2350-486A-BB6B-D0BEFC2B85FC}" srcOrd="0" destOrd="0" presId="urn:microsoft.com/office/officeart/2018/2/layout/IconVerticalSolidList"/>
    <dgm:cxn modelId="{E6195C52-89C0-4427-973C-5657B0173FA2}" srcId="{DEB7A286-1E7E-4E8A-BEC7-14598D7BE072}" destId="{C345C5F6-6398-46B7-A151-FB3E8E624A32}" srcOrd="1" destOrd="0" parTransId="{E79D6F94-8C03-4711-B133-6D39269DED91}" sibTransId="{5630A38E-58E5-4C65-BD3E-199871AB750C}"/>
    <dgm:cxn modelId="{67440394-EA14-429F-905C-CD5EEAED0563}" srcId="{DEB7A286-1E7E-4E8A-BEC7-14598D7BE072}" destId="{7F130534-2E11-4812-A4A1-CA802F1FB46A}" srcOrd="0" destOrd="0" parTransId="{A139CF13-4415-4A13-86BF-F6AA3C21814B}" sibTransId="{E35EADA8-A639-4925-8F41-079EFA3D14BE}"/>
    <dgm:cxn modelId="{940EB19A-0E90-4343-AB07-09ED2E813D76}" srcId="{DEB7A286-1E7E-4E8A-BEC7-14598D7BE072}" destId="{CEFE125D-F005-4879-AC57-D6273511AB44}" srcOrd="3" destOrd="0" parTransId="{59D0EED3-FDCF-43EF-B523-137A7276493E}" sibTransId="{0BB4AE43-FE5B-4256-AFD6-B20DA3CD4D00}"/>
    <dgm:cxn modelId="{549C06A7-284C-4644-BE7C-857E1AC19976}" type="presOf" srcId="{CEFE125D-F005-4879-AC57-D6273511AB44}" destId="{F7BD5A80-261D-484B-B9D1-7E87DB6FA287}" srcOrd="0" destOrd="0" presId="urn:microsoft.com/office/officeart/2018/2/layout/IconVerticalSolidList"/>
    <dgm:cxn modelId="{88C0ACAE-3901-4BEE-A93E-588C47CA9B9A}" type="presOf" srcId="{7F130534-2E11-4812-A4A1-CA802F1FB46A}" destId="{0D571ADA-BEEE-4D3E-9C5F-0ABA0B56E411}" srcOrd="0" destOrd="0" presId="urn:microsoft.com/office/officeart/2018/2/layout/IconVerticalSolidList"/>
    <dgm:cxn modelId="{23885DB7-D7B3-44AE-8C3A-BE38229BCE6C}" srcId="{DEB7A286-1E7E-4E8A-BEC7-14598D7BE072}" destId="{82905CC5-112E-490F-9B37-9E00703D6FB3}" srcOrd="2" destOrd="0" parTransId="{CA0362E5-29A7-45C4-BA0D-0DC233EBCA80}" sibTransId="{E4085FFF-616A-426F-9983-D56C2F5FE5BD}"/>
    <dgm:cxn modelId="{8893C1F7-619B-4F80-A1B4-A5A03565D2AE}" type="presOf" srcId="{C345C5F6-6398-46B7-A151-FB3E8E624A32}" destId="{3B8D1BD3-B413-4AE1-BCDB-458393DDB0A6}" srcOrd="0" destOrd="0" presId="urn:microsoft.com/office/officeart/2018/2/layout/IconVerticalSolidList"/>
    <dgm:cxn modelId="{73EBA2FB-B5CC-4B13-B7D3-53A3BB16DD19}" type="presOf" srcId="{82905CC5-112E-490F-9B37-9E00703D6FB3}" destId="{A08A76EE-7F46-47EB-9196-4FAFFC632CAF}" srcOrd="0" destOrd="0" presId="urn:microsoft.com/office/officeart/2018/2/layout/IconVerticalSolidList"/>
    <dgm:cxn modelId="{F4F69636-F256-48FF-A05B-967FA74EC06E}" type="presParOf" srcId="{DDA29F3D-2350-486A-BB6B-D0BEFC2B85FC}" destId="{22C2781E-8578-4FE4-93CC-D327E3ADB5C4}" srcOrd="0" destOrd="0" presId="urn:microsoft.com/office/officeart/2018/2/layout/IconVerticalSolidList"/>
    <dgm:cxn modelId="{6816FF84-1AD5-4CC6-9949-85775B330B36}" type="presParOf" srcId="{22C2781E-8578-4FE4-93CC-D327E3ADB5C4}" destId="{736085A2-7731-4E61-938E-8BE843A0FC11}" srcOrd="0" destOrd="0" presId="urn:microsoft.com/office/officeart/2018/2/layout/IconVerticalSolidList"/>
    <dgm:cxn modelId="{7032EFB9-84AF-464D-8DCA-025EDBD83137}" type="presParOf" srcId="{22C2781E-8578-4FE4-93CC-D327E3ADB5C4}" destId="{3906154F-3DF6-4075-B8B0-2040D390804C}" srcOrd="1" destOrd="0" presId="urn:microsoft.com/office/officeart/2018/2/layout/IconVerticalSolidList"/>
    <dgm:cxn modelId="{0356EF46-E8D1-4F64-A7C2-52F5448B81ED}" type="presParOf" srcId="{22C2781E-8578-4FE4-93CC-D327E3ADB5C4}" destId="{FE8E56AA-5879-4C96-B3A5-2861D3BF1236}" srcOrd="2" destOrd="0" presId="urn:microsoft.com/office/officeart/2018/2/layout/IconVerticalSolidList"/>
    <dgm:cxn modelId="{240D06ED-6E1E-4E46-8E76-C10BC0310135}" type="presParOf" srcId="{22C2781E-8578-4FE4-93CC-D327E3ADB5C4}" destId="{0D571ADA-BEEE-4D3E-9C5F-0ABA0B56E411}" srcOrd="3" destOrd="0" presId="urn:microsoft.com/office/officeart/2018/2/layout/IconVerticalSolidList"/>
    <dgm:cxn modelId="{B7E71863-BE30-47E3-9B4C-2D07BF9E8A7F}" type="presParOf" srcId="{DDA29F3D-2350-486A-BB6B-D0BEFC2B85FC}" destId="{BC769BA7-DC0A-4773-8B16-BD3C10CC1E09}" srcOrd="1" destOrd="0" presId="urn:microsoft.com/office/officeart/2018/2/layout/IconVerticalSolidList"/>
    <dgm:cxn modelId="{E33B517F-0AA6-499B-BE7A-C80430EA7689}" type="presParOf" srcId="{DDA29F3D-2350-486A-BB6B-D0BEFC2B85FC}" destId="{56B5E1D4-277B-4DDE-B5F9-761455EAF1D9}" srcOrd="2" destOrd="0" presId="urn:microsoft.com/office/officeart/2018/2/layout/IconVerticalSolidList"/>
    <dgm:cxn modelId="{0EF26E74-5165-4EDD-B04E-CB953F65522E}" type="presParOf" srcId="{56B5E1D4-277B-4DDE-B5F9-761455EAF1D9}" destId="{29FA2E94-BB54-4BC5-BA5F-44C73E2B675B}" srcOrd="0" destOrd="0" presId="urn:microsoft.com/office/officeart/2018/2/layout/IconVerticalSolidList"/>
    <dgm:cxn modelId="{1429780B-D801-44EF-94E9-BA4EC682834D}" type="presParOf" srcId="{56B5E1D4-277B-4DDE-B5F9-761455EAF1D9}" destId="{A616B2B1-5CEE-47F8-8309-5263616715F5}" srcOrd="1" destOrd="0" presId="urn:microsoft.com/office/officeart/2018/2/layout/IconVerticalSolidList"/>
    <dgm:cxn modelId="{9BCF1F41-6066-4828-867F-74745977AFA1}" type="presParOf" srcId="{56B5E1D4-277B-4DDE-B5F9-761455EAF1D9}" destId="{9FB4CFD6-B969-4B87-90B0-E9FFE7290818}" srcOrd="2" destOrd="0" presId="urn:microsoft.com/office/officeart/2018/2/layout/IconVerticalSolidList"/>
    <dgm:cxn modelId="{D28CAE45-0A4C-4C87-A141-06E1A20F2537}" type="presParOf" srcId="{56B5E1D4-277B-4DDE-B5F9-761455EAF1D9}" destId="{3B8D1BD3-B413-4AE1-BCDB-458393DDB0A6}" srcOrd="3" destOrd="0" presId="urn:microsoft.com/office/officeart/2018/2/layout/IconVerticalSolidList"/>
    <dgm:cxn modelId="{7688C55C-7A34-4003-BA61-58E24DF0F9B2}" type="presParOf" srcId="{DDA29F3D-2350-486A-BB6B-D0BEFC2B85FC}" destId="{E00FA1C2-82B3-4E26-B0DC-7394B972C7E9}" srcOrd="3" destOrd="0" presId="urn:microsoft.com/office/officeart/2018/2/layout/IconVerticalSolidList"/>
    <dgm:cxn modelId="{6CBD01DB-87F0-42EE-A9D6-9ACE9343CE9B}" type="presParOf" srcId="{DDA29F3D-2350-486A-BB6B-D0BEFC2B85FC}" destId="{A4E2FF1F-733C-448C-A822-7B1139400F4F}" srcOrd="4" destOrd="0" presId="urn:microsoft.com/office/officeart/2018/2/layout/IconVerticalSolidList"/>
    <dgm:cxn modelId="{3F71B465-B830-4F41-887B-7AEBE03FBB4A}" type="presParOf" srcId="{A4E2FF1F-733C-448C-A822-7B1139400F4F}" destId="{428FC519-2721-4B14-9BA3-A77FE528742A}" srcOrd="0" destOrd="0" presId="urn:microsoft.com/office/officeart/2018/2/layout/IconVerticalSolidList"/>
    <dgm:cxn modelId="{3E3886C9-E874-4952-B97B-EFFC429FA92D}" type="presParOf" srcId="{A4E2FF1F-733C-448C-A822-7B1139400F4F}" destId="{03BF1640-B036-47B5-93D2-EAA50381F6DF}" srcOrd="1" destOrd="0" presId="urn:microsoft.com/office/officeart/2018/2/layout/IconVerticalSolidList"/>
    <dgm:cxn modelId="{FEAC2554-AD6C-40AA-870B-227EC22AE33B}" type="presParOf" srcId="{A4E2FF1F-733C-448C-A822-7B1139400F4F}" destId="{898E5397-54A7-4CFF-AC8A-1F14DE02FB48}" srcOrd="2" destOrd="0" presId="urn:microsoft.com/office/officeart/2018/2/layout/IconVerticalSolidList"/>
    <dgm:cxn modelId="{F21298FD-B4A4-41B4-81E1-102AF2D61293}" type="presParOf" srcId="{A4E2FF1F-733C-448C-A822-7B1139400F4F}" destId="{A08A76EE-7F46-47EB-9196-4FAFFC632CAF}" srcOrd="3" destOrd="0" presId="urn:microsoft.com/office/officeart/2018/2/layout/IconVerticalSolidList"/>
    <dgm:cxn modelId="{9A823C00-01AF-4949-9C7C-90FB1AAFDA48}" type="presParOf" srcId="{DDA29F3D-2350-486A-BB6B-D0BEFC2B85FC}" destId="{7BF9A899-1E11-4DB1-AED5-F78660E60A72}" srcOrd="5" destOrd="0" presId="urn:microsoft.com/office/officeart/2018/2/layout/IconVerticalSolidList"/>
    <dgm:cxn modelId="{351D3FAE-41E1-4B31-8D09-2D3B7659A383}" type="presParOf" srcId="{DDA29F3D-2350-486A-BB6B-D0BEFC2B85FC}" destId="{F245B530-7978-4A02-9879-525D06E5D496}" srcOrd="6" destOrd="0" presId="urn:microsoft.com/office/officeart/2018/2/layout/IconVerticalSolidList"/>
    <dgm:cxn modelId="{AB05A416-F9D5-4700-8096-D32547BD7A97}" type="presParOf" srcId="{F245B530-7978-4A02-9879-525D06E5D496}" destId="{B3C959FD-7F4B-41FB-8A43-FA173E4A7BFD}" srcOrd="0" destOrd="0" presId="urn:microsoft.com/office/officeart/2018/2/layout/IconVerticalSolidList"/>
    <dgm:cxn modelId="{5D51694D-9F07-4FF2-94DF-2EA2002A82DD}" type="presParOf" srcId="{F245B530-7978-4A02-9879-525D06E5D496}" destId="{6FE99CA2-88EB-434B-992C-3048F261DC46}" srcOrd="1" destOrd="0" presId="urn:microsoft.com/office/officeart/2018/2/layout/IconVerticalSolidList"/>
    <dgm:cxn modelId="{84511A96-3EBC-47D1-B680-7BBF42370ADF}" type="presParOf" srcId="{F245B530-7978-4A02-9879-525D06E5D496}" destId="{5CCCCBF8-F60B-4614-9337-DF02D3AFA6C6}" srcOrd="2" destOrd="0" presId="urn:microsoft.com/office/officeart/2018/2/layout/IconVerticalSolidList"/>
    <dgm:cxn modelId="{E3DA25ED-0307-4D29-B1CF-596BCE922C58}" type="presParOf" srcId="{F245B530-7978-4A02-9879-525D06E5D496}" destId="{F7BD5A80-261D-484B-B9D1-7E87DB6FA28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57F32-64F4-47DD-9B52-8984C532E39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019956FA-C424-4D55-A17B-3D991C239BAE}">
      <dgm:prSet custT="1"/>
      <dgm:spPr/>
      <dgm:t>
        <a:bodyPr anchor="ctr"/>
        <a:lstStyle/>
        <a:p>
          <a:r>
            <a:rPr lang="en-US" sz="2200" dirty="0">
              <a:solidFill>
                <a:schemeClr val="tx1"/>
              </a:solidFill>
              <a:latin typeface="Calibri" panose="020F0502020204030204" pitchFamily="34" charset="0"/>
              <a:cs typeface="Calibri" panose="020F0502020204030204" pitchFamily="34" charset="0"/>
            </a:rPr>
            <a:t>Prioritizing the wishes and views of the person-served. Accordingly, respecting the person’s choices and their right to determine </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their own path to recovery and well-being</a:t>
          </a:r>
          <a:r>
            <a:rPr lang="en-US" sz="2200" dirty="0">
              <a:solidFill>
                <a:schemeClr val="tx1"/>
              </a:solidFill>
              <a:latin typeface="Calibri" panose="020F0502020204030204" pitchFamily="34" charset="0"/>
              <a:cs typeface="Calibri" panose="020F0502020204030204" pitchFamily="34" charset="0"/>
            </a:rPr>
            <a:t>.</a:t>
          </a:r>
          <a:endParaRPr lang="en-US" sz="2200" dirty="0">
            <a:solidFill>
              <a:schemeClr val="accent1"/>
            </a:solidFill>
          </a:endParaRPr>
        </a:p>
      </dgm:t>
    </dgm:pt>
    <dgm:pt modelId="{16B58EC6-4373-49FA-8BE6-3128B33BD4D1}" type="parTrans" cxnId="{B0C49157-4D70-4D53-991B-F96233E9DB5E}">
      <dgm:prSet/>
      <dgm:spPr/>
      <dgm:t>
        <a:bodyPr/>
        <a:lstStyle/>
        <a:p>
          <a:endParaRPr lang="en-US"/>
        </a:p>
      </dgm:t>
    </dgm:pt>
    <dgm:pt modelId="{A9FC977C-2B36-4CFD-A876-F4C9FC6F8521}" type="sibTrans" cxnId="{B0C49157-4D70-4D53-991B-F96233E9DB5E}">
      <dgm:prSet/>
      <dgm:spPr/>
      <dgm:t>
        <a:bodyPr/>
        <a:lstStyle/>
        <a:p>
          <a:endParaRPr lang="en-US"/>
        </a:p>
      </dgm:t>
    </dgm:pt>
    <dgm:pt modelId="{F7C3FB1E-2D04-42A5-8EAA-0EA8525281E2}">
      <dgm:prSet custT="1"/>
      <dgm:spPr/>
      <dgm:t>
        <a:bodyPr/>
        <a:lstStyle/>
        <a:p>
          <a:r>
            <a:rPr lang="en-US" sz="2200" dirty="0">
              <a:solidFill>
                <a:schemeClr val="tx1">
                  <a:lumMod val="75000"/>
                  <a:lumOff val="25000"/>
                </a:schemeClr>
              </a:solidFill>
              <a:latin typeface="Calibri" panose="020F0502020204030204" pitchFamily="34" charset="0"/>
              <a:cs typeface="Calibri" panose="020F0502020204030204" pitchFamily="34" charset="0"/>
            </a:rPr>
            <a:t>Valuing the person as a human being, accepting the person for who they are, and believing that they have the potential for a meaningful life.</a:t>
          </a:r>
          <a:endParaRPr lang="en-US" sz="2200" dirty="0">
            <a:solidFill>
              <a:schemeClr val="accent1"/>
            </a:solidFill>
          </a:endParaRPr>
        </a:p>
      </dgm:t>
    </dgm:pt>
    <dgm:pt modelId="{580FC25E-EB5E-4935-B702-D28372710963}" type="parTrans" cxnId="{B8D36D7E-D897-49B2-B556-B3A8CA0C9F1E}">
      <dgm:prSet/>
      <dgm:spPr/>
      <dgm:t>
        <a:bodyPr/>
        <a:lstStyle/>
        <a:p>
          <a:endParaRPr lang="en-US"/>
        </a:p>
      </dgm:t>
    </dgm:pt>
    <dgm:pt modelId="{BE6131FC-31C5-4C00-A813-5CB270E87B94}" type="sibTrans" cxnId="{B8D36D7E-D897-49B2-B556-B3A8CA0C9F1E}">
      <dgm:prSet/>
      <dgm:spPr/>
      <dgm:t>
        <a:bodyPr/>
        <a:lstStyle/>
        <a:p>
          <a:endParaRPr lang="en-US"/>
        </a:p>
      </dgm:t>
    </dgm:pt>
    <dgm:pt modelId="{A4272D02-527F-4D70-A17D-59B144F44812}">
      <dgm:prSet custT="1"/>
      <dgm:spPr/>
      <dgm:t>
        <a:bodyPr/>
        <a:lstStyle/>
        <a:p>
          <a:r>
            <a:rPr lang="en-US" sz="2200" dirty="0">
              <a:latin typeface="Calibri" panose="020F0502020204030204" pitchFamily="34" charset="0"/>
              <a:cs typeface="Calibri" panose="020F0502020204030204" pitchFamily="34" charset="0"/>
            </a:rPr>
            <a:t>Embracing a service orientation that explicitly involves negotiation and collaboration with persons served within a partnership relationship.</a:t>
          </a:r>
          <a:endParaRPr lang="en-US" sz="2200" dirty="0">
            <a:solidFill>
              <a:schemeClr val="accent1"/>
            </a:solidFill>
            <a:latin typeface="Calibri" panose="020F0502020204030204" pitchFamily="34" charset="0"/>
            <a:cs typeface="Calibri" panose="020F0502020204030204" pitchFamily="34" charset="0"/>
          </a:endParaRPr>
        </a:p>
      </dgm:t>
    </dgm:pt>
    <dgm:pt modelId="{9B2A3972-E9CD-42D2-B9F0-BFAC2DF121FB}" type="parTrans" cxnId="{0626624C-B3B3-42FA-B685-7707C3A421EF}">
      <dgm:prSet/>
      <dgm:spPr/>
      <dgm:t>
        <a:bodyPr/>
        <a:lstStyle/>
        <a:p>
          <a:endParaRPr lang="en-US"/>
        </a:p>
      </dgm:t>
    </dgm:pt>
    <dgm:pt modelId="{45E0F644-A91C-4E24-8C17-76B60C297616}" type="sibTrans" cxnId="{0626624C-B3B3-42FA-B685-7707C3A421EF}">
      <dgm:prSet/>
      <dgm:spPr/>
      <dgm:t>
        <a:bodyPr/>
        <a:lstStyle/>
        <a:p>
          <a:endParaRPr lang="en-US"/>
        </a:p>
      </dgm:t>
    </dgm:pt>
    <dgm:pt modelId="{53668795-406A-4854-9A98-EA89227D7770}" type="pres">
      <dgm:prSet presAssocID="{BFF57F32-64F4-47DD-9B52-8984C532E39C}" presName="vert0" presStyleCnt="0">
        <dgm:presLayoutVars>
          <dgm:dir/>
          <dgm:animOne val="branch"/>
          <dgm:animLvl val="lvl"/>
        </dgm:presLayoutVars>
      </dgm:prSet>
      <dgm:spPr/>
    </dgm:pt>
    <dgm:pt modelId="{D5EA73AF-A23A-448A-9ED6-2E3CF2975495}" type="pres">
      <dgm:prSet presAssocID="{F7C3FB1E-2D04-42A5-8EAA-0EA8525281E2}" presName="thickLine" presStyleLbl="alignNode1" presStyleIdx="0" presStyleCnt="3"/>
      <dgm:spPr/>
    </dgm:pt>
    <dgm:pt modelId="{9C1B8B73-A19D-40B4-B481-A9899EF22FAD}" type="pres">
      <dgm:prSet presAssocID="{F7C3FB1E-2D04-42A5-8EAA-0EA8525281E2}" presName="horz1" presStyleCnt="0"/>
      <dgm:spPr/>
    </dgm:pt>
    <dgm:pt modelId="{4AFC33E7-ABD1-4237-889B-88C105251D3B}" type="pres">
      <dgm:prSet presAssocID="{F7C3FB1E-2D04-42A5-8EAA-0EA8525281E2}" presName="tx1" presStyleLbl="revTx" presStyleIdx="0" presStyleCnt="3" custScaleY="61527" custLinFactNeighborX="623" custLinFactNeighborY="-70"/>
      <dgm:spPr/>
    </dgm:pt>
    <dgm:pt modelId="{D46AB600-CF40-4891-AECD-1190EEA2EC0B}" type="pres">
      <dgm:prSet presAssocID="{F7C3FB1E-2D04-42A5-8EAA-0EA8525281E2}" presName="vert1" presStyleCnt="0"/>
      <dgm:spPr/>
    </dgm:pt>
    <dgm:pt modelId="{61FE156C-DC43-4C95-97BD-CAF7F527F856}" type="pres">
      <dgm:prSet presAssocID="{019956FA-C424-4D55-A17B-3D991C239BAE}" presName="thickLine" presStyleLbl="alignNode1" presStyleIdx="1" presStyleCnt="3" custLinFactNeighborX="773" custLinFactNeighborY="537"/>
      <dgm:spPr/>
    </dgm:pt>
    <dgm:pt modelId="{6DBC1D19-83C5-4653-AE4D-BDD2C22565E2}" type="pres">
      <dgm:prSet presAssocID="{019956FA-C424-4D55-A17B-3D991C239BAE}" presName="horz1" presStyleCnt="0"/>
      <dgm:spPr/>
    </dgm:pt>
    <dgm:pt modelId="{EB10E8D9-D6B0-49C3-A2F5-3A8987A13E99}" type="pres">
      <dgm:prSet presAssocID="{019956FA-C424-4D55-A17B-3D991C239BAE}" presName="tx1" presStyleLbl="revTx" presStyleIdx="1" presStyleCnt="3" custScaleY="73964" custLinFactNeighborX="345" custLinFactNeighborY="-2172"/>
      <dgm:spPr/>
    </dgm:pt>
    <dgm:pt modelId="{877339B4-B2A5-48F3-B3C0-C8360E0A6954}" type="pres">
      <dgm:prSet presAssocID="{019956FA-C424-4D55-A17B-3D991C239BAE}" presName="vert1" presStyleCnt="0"/>
      <dgm:spPr/>
    </dgm:pt>
    <dgm:pt modelId="{2E18C6F0-12C0-41EB-B840-B4FF45B896A5}" type="pres">
      <dgm:prSet presAssocID="{A4272D02-527F-4D70-A17D-59B144F44812}" presName="thickLine" presStyleLbl="alignNode1" presStyleIdx="2" presStyleCnt="3"/>
      <dgm:spPr/>
    </dgm:pt>
    <dgm:pt modelId="{719F121B-4CCF-48FC-9218-42F82FED8398}" type="pres">
      <dgm:prSet presAssocID="{A4272D02-527F-4D70-A17D-59B144F44812}" presName="horz1" presStyleCnt="0"/>
      <dgm:spPr/>
    </dgm:pt>
    <dgm:pt modelId="{C72AA822-3AF9-4AAF-AD06-A66E2FC9660C}" type="pres">
      <dgm:prSet presAssocID="{A4272D02-527F-4D70-A17D-59B144F44812}" presName="tx1" presStyleLbl="revTx" presStyleIdx="2" presStyleCnt="3" custScaleY="66153" custLinFactNeighborX="727" custLinFactNeighborY="-1049"/>
      <dgm:spPr/>
    </dgm:pt>
    <dgm:pt modelId="{7DCAD3A0-E25A-49D0-907C-9B0A2E2DCCE0}" type="pres">
      <dgm:prSet presAssocID="{A4272D02-527F-4D70-A17D-59B144F44812}" presName="vert1" presStyleCnt="0"/>
      <dgm:spPr/>
    </dgm:pt>
  </dgm:ptLst>
  <dgm:cxnLst>
    <dgm:cxn modelId="{DF32C80A-5317-4415-BAF6-DDE89AA3590B}" type="presOf" srcId="{A4272D02-527F-4D70-A17D-59B144F44812}" destId="{C72AA822-3AF9-4AAF-AD06-A66E2FC9660C}" srcOrd="0" destOrd="0" presId="urn:microsoft.com/office/officeart/2008/layout/LinedList"/>
    <dgm:cxn modelId="{7179AA43-8197-4998-A859-A9EEBE299E88}" type="presOf" srcId="{BFF57F32-64F4-47DD-9B52-8984C532E39C}" destId="{53668795-406A-4854-9A98-EA89227D7770}" srcOrd="0" destOrd="0" presId="urn:microsoft.com/office/officeart/2008/layout/LinedList"/>
    <dgm:cxn modelId="{0626624C-B3B3-42FA-B685-7707C3A421EF}" srcId="{BFF57F32-64F4-47DD-9B52-8984C532E39C}" destId="{A4272D02-527F-4D70-A17D-59B144F44812}" srcOrd="2" destOrd="0" parTransId="{9B2A3972-E9CD-42D2-B9F0-BFAC2DF121FB}" sibTransId="{45E0F644-A91C-4E24-8C17-76B60C297616}"/>
    <dgm:cxn modelId="{B0C49157-4D70-4D53-991B-F96233E9DB5E}" srcId="{BFF57F32-64F4-47DD-9B52-8984C532E39C}" destId="{019956FA-C424-4D55-A17B-3D991C239BAE}" srcOrd="1" destOrd="0" parTransId="{16B58EC6-4373-49FA-8BE6-3128B33BD4D1}" sibTransId="{A9FC977C-2B36-4CFD-A876-F4C9FC6F8521}"/>
    <dgm:cxn modelId="{B8D36D7E-D897-49B2-B556-B3A8CA0C9F1E}" srcId="{BFF57F32-64F4-47DD-9B52-8984C532E39C}" destId="{F7C3FB1E-2D04-42A5-8EAA-0EA8525281E2}" srcOrd="0" destOrd="0" parTransId="{580FC25E-EB5E-4935-B702-D28372710963}" sibTransId="{BE6131FC-31C5-4C00-A813-5CB270E87B94}"/>
    <dgm:cxn modelId="{A79073D0-1481-4FEC-84EE-FDAD4FE6735F}" type="presOf" srcId="{F7C3FB1E-2D04-42A5-8EAA-0EA8525281E2}" destId="{4AFC33E7-ABD1-4237-889B-88C105251D3B}" srcOrd="0" destOrd="0" presId="urn:microsoft.com/office/officeart/2008/layout/LinedList"/>
    <dgm:cxn modelId="{41EB31DE-C946-4202-B1C4-0F77F33923FA}" type="presOf" srcId="{019956FA-C424-4D55-A17B-3D991C239BAE}" destId="{EB10E8D9-D6B0-49C3-A2F5-3A8987A13E99}" srcOrd="0" destOrd="0" presId="urn:microsoft.com/office/officeart/2008/layout/LinedList"/>
    <dgm:cxn modelId="{3F26520E-6FB3-42D7-919E-603454C3F243}" type="presParOf" srcId="{53668795-406A-4854-9A98-EA89227D7770}" destId="{D5EA73AF-A23A-448A-9ED6-2E3CF2975495}" srcOrd="0" destOrd="0" presId="urn:microsoft.com/office/officeart/2008/layout/LinedList"/>
    <dgm:cxn modelId="{A7F256FA-2615-48C4-ABE4-C0C94AD92425}" type="presParOf" srcId="{53668795-406A-4854-9A98-EA89227D7770}" destId="{9C1B8B73-A19D-40B4-B481-A9899EF22FAD}" srcOrd="1" destOrd="0" presId="urn:microsoft.com/office/officeart/2008/layout/LinedList"/>
    <dgm:cxn modelId="{4BF26F31-0827-40E3-87B0-B26FD52A4CEC}" type="presParOf" srcId="{9C1B8B73-A19D-40B4-B481-A9899EF22FAD}" destId="{4AFC33E7-ABD1-4237-889B-88C105251D3B}" srcOrd="0" destOrd="0" presId="urn:microsoft.com/office/officeart/2008/layout/LinedList"/>
    <dgm:cxn modelId="{BC274072-547F-40BD-A97A-52221F0924DB}" type="presParOf" srcId="{9C1B8B73-A19D-40B4-B481-A9899EF22FAD}" destId="{D46AB600-CF40-4891-AECD-1190EEA2EC0B}" srcOrd="1" destOrd="0" presId="urn:microsoft.com/office/officeart/2008/layout/LinedList"/>
    <dgm:cxn modelId="{5109F70F-D7BD-440A-A216-02238D0C5259}" type="presParOf" srcId="{53668795-406A-4854-9A98-EA89227D7770}" destId="{61FE156C-DC43-4C95-97BD-CAF7F527F856}" srcOrd="2" destOrd="0" presId="urn:microsoft.com/office/officeart/2008/layout/LinedList"/>
    <dgm:cxn modelId="{35D484C2-5C45-4B8D-8C45-58D8EEF2F844}" type="presParOf" srcId="{53668795-406A-4854-9A98-EA89227D7770}" destId="{6DBC1D19-83C5-4653-AE4D-BDD2C22565E2}" srcOrd="3" destOrd="0" presId="urn:microsoft.com/office/officeart/2008/layout/LinedList"/>
    <dgm:cxn modelId="{1DAAC023-B09D-4D24-8036-601E48C216CC}" type="presParOf" srcId="{6DBC1D19-83C5-4653-AE4D-BDD2C22565E2}" destId="{EB10E8D9-D6B0-49C3-A2F5-3A8987A13E99}" srcOrd="0" destOrd="0" presId="urn:microsoft.com/office/officeart/2008/layout/LinedList"/>
    <dgm:cxn modelId="{5A70D82E-C1C7-4664-BDA6-6ED7BB8326D5}" type="presParOf" srcId="{6DBC1D19-83C5-4653-AE4D-BDD2C22565E2}" destId="{877339B4-B2A5-48F3-B3C0-C8360E0A6954}" srcOrd="1" destOrd="0" presId="urn:microsoft.com/office/officeart/2008/layout/LinedList"/>
    <dgm:cxn modelId="{461436B8-856B-42D3-8048-6BCDC4DE00E0}" type="presParOf" srcId="{53668795-406A-4854-9A98-EA89227D7770}" destId="{2E18C6F0-12C0-41EB-B840-B4FF45B896A5}" srcOrd="4" destOrd="0" presId="urn:microsoft.com/office/officeart/2008/layout/LinedList"/>
    <dgm:cxn modelId="{D601C8F6-24BF-44BB-909A-E32B3DD4C0E9}" type="presParOf" srcId="{53668795-406A-4854-9A98-EA89227D7770}" destId="{719F121B-4CCF-48FC-9218-42F82FED8398}" srcOrd="5" destOrd="0" presId="urn:microsoft.com/office/officeart/2008/layout/LinedList"/>
    <dgm:cxn modelId="{17D81EEC-A5B6-44A3-96CC-0421D0FEB197}" type="presParOf" srcId="{719F121B-4CCF-48FC-9218-42F82FED8398}" destId="{C72AA822-3AF9-4AAF-AD06-A66E2FC9660C}" srcOrd="0" destOrd="0" presId="urn:microsoft.com/office/officeart/2008/layout/LinedList"/>
    <dgm:cxn modelId="{82FAE2C6-06EF-4230-B9CE-7825523C3C2C}" type="presParOf" srcId="{719F121B-4CCF-48FC-9218-42F82FED8398}" destId="{7DCAD3A0-E25A-49D0-907C-9B0A2E2DCC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8CACCF-E444-414F-AF53-F1CFEE3A9536}" type="doc">
      <dgm:prSet loTypeId="urn:microsoft.com/office/officeart/2005/8/layout/vList6" loCatId="process" qsTypeId="urn:microsoft.com/office/officeart/2005/8/quickstyle/simple2" qsCatId="simple" csTypeId="urn:microsoft.com/office/officeart/2005/8/colors/colorful1" csCatId="colorful" phldr="1"/>
      <dgm:spPr/>
      <dgm:t>
        <a:bodyPr/>
        <a:lstStyle/>
        <a:p>
          <a:endParaRPr lang="en-US"/>
        </a:p>
      </dgm:t>
    </dgm:pt>
    <dgm:pt modelId="{66A3A91A-B0FE-4568-8786-1FA7B883865B}">
      <dgm:prSet phldrT="[Text]"/>
      <dgm:spPr/>
      <dgm:t>
        <a:bodyPr/>
        <a:lstStyle/>
        <a:p>
          <a:r>
            <a:rPr lang="en-US" dirty="0">
              <a:effectLst>
                <a:outerShdw blurRad="38100" dist="38100" dir="2700000" algn="tl">
                  <a:srgbClr val="000000">
                    <a:alpha val="43137"/>
                  </a:srgbClr>
                </a:outerShdw>
              </a:effectLst>
            </a:rPr>
            <a:t>Autonomy</a:t>
          </a:r>
        </a:p>
      </dgm:t>
    </dgm:pt>
    <dgm:pt modelId="{9882B44D-56BC-471E-BBC1-B96318F36745}" type="parTrans" cxnId="{3F71849C-3249-457A-BBD2-CB8188C69990}">
      <dgm:prSet/>
      <dgm:spPr/>
      <dgm:t>
        <a:bodyPr/>
        <a:lstStyle/>
        <a:p>
          <a:endParaRPr lang="en-US"/>
        </a:p>
      </dgm:t>
    </dgm:pt>
    <dgm:pt modelId="{BF525FE9-B178-4BEA-B109-64CAEBBC16CE}" type="sibTrans" cxnId="{3F71849C-3249-457A-BBD2-CB8188C69990}">
      <dgm:prSet/>
      <dgm:spPr/>
      <dgm:t>
        <a:bodyPr/>
        <a:lstStyle/>
        <a:p>
          <a:endParaRPr lang="en-US"/>
        </a:p>
      </dgm:t>
    </dgm:pt>
    <dgm:pt modelId="{9D4B6A4B-681F-4E2E-AB38-FA0044004D8C}">
      <dgm:prSet phldrT="[Text]"/>
      <dgm:spPr/>
      <dgm:t>
        <a:bodyPr anchor="ctr"/>
        <a:lstStyle/>
        <a:p>
          <a:r>
            <a:rPr lang="en-US" dirty="0"/>
            <a:t>The feeling one has a choice and willingly endorses one’s behavior.</a:t>
          </a:r>
        </a:p>
      </dgm:t>
    </dgm:pt>
    <dgm:pt modelId="{D8A9797B-D0BE-4A45-86A1-EBE86E412149}" type="parTrans" cxnId="{4D2E8127-7501-4DF5-B88B-97EE18A1B8BA}">
      <dgm:prSet/>
      <dgm:spPr/>
      <dgm:t>
        <a:bodyPr/>
        <a:lstStyle/>
        <a:p>
          <a:endParaRPr lang="en-US"/>
        </a:p>
      </dgm:t>
    </dgm:pt>
    <dgm:pt modelId="{B533FCE3-1032-47EC-84BB-EFC3BDCFD775}" type="sibTrans" cxnId="{4D2E8127-7501-4DF5-B88B-97EE18A1B8BA}">
      <dgm:prSet/>
      <dgm:spPr/>
      <dgm:t>
        <a:bodyPr/>
        <a:lstStyle/>
        <a:p>
          <a:endParaRPr lang="en-US"/>
        </a:p>
      </dgm:t>
    </dgm:pt>
    <dgm:pt modelId="{FC5D9728-1965-4E94-9510-B9978055D5EF}">
      <dgm:prSet phldrT="[Text]"/>
      <dgm:spPr>
        <a:solidFill>
          <a:schemeClr val="accent5"/>
        </a:solidFill>
      </dgm:spPr>
      <dgm:t>
        <a:bodyPr/>
        <a:lstStyle/>
        <a:p>
          <a:r>
            <a:rPr lang="en-US" dirty="0">
              <a:effectLst>
                <a:outerShdw blurRad="38100" dist="38100" dir="2700000" algn="tl">
                  <a:srgbClr val="000000">
                    <a:alpha val="43137"/>
                  </a:srgbClr>
                </a:outerShdw>
              </a:effectLst>
            </a:rPr>
            <a:t>Competence</a:t>
          </a:r>
        </a:p>
      </dgm:t>
    </dgm:pt>
    <dgm:pt modelId="{3B8233F7-482E-4F9E-A9D5-32D07CCC21D8}" type="parTrans" cxnId="{A4AB47A6-3F51-4296-A771-DC2688814788}">
      <dgm:prSet/>
      <dgm:spPr/>
      <dgm:t>
        <a:bodyPr/>
        <a:lstStyle/>
        <a:p>
          <a:endParaRPr lang="en-US"/>
        </a:p>
      </dgm:t>
    </dgm:pt>
    <dgm:pt modelId="{79213F92-D5C6-4458-8DE6-EA540F77E9F2}" type="sibTrans" cxnId="{A4AB47A6-3F51-4296-A771-DC2688814788}">
      <dgm:prSet/>
      <dgm:spPr/>
      <dgm:t>
        <a:bodyPr/>
        <a:lstStyle/>
        <a:p>
          <a:endParaRPr lang="en-US"/>
        </a:p>
      </dgm:t>
    </dgm:pt>
    <dgm:pt modelId="{F3543D7F-70F3-490C-AD2E-4AE75D891F61}">
      <dgm:prSet phldrT="[Text]"/>
      <dgm:spPr>
        <a:solidFill>
          <a:schemeClr val="accent5">
            <a:lumMod val="20000"/>
            <a:lumOff val="80000"/>
            <a:alpha val="90000"/>
          </a:schemeClr>
        </a:solidFill>
      </dgm:spPr>
      <dgm:t>
        <a:bodyPr anchor="ctr"/>
        <a:lstStyle/>
        <a:p>
          <a:pPr algn="l"/>
          <a:r>
            <a:rPr lang="en-US" dirty="0"/>
            <a:t>The experience of mastery and being effective in one’s activities.</a:t>
          </a:r>
        </a:p>
      </dgm:t>
    </dgm:pt>
    <dgm:pt modelId="{488A79E3-A663-4FCF-BB77-E90972FA631A}" type="parTrans" cxnId="{B3B59A62-0CC5-4633-937C-88A77651B11B}">
      <dgm:prSet/>
      <dgm:spPr/>
      <dgm:t>
        <a:bodyPr/>
        <a:lstStyle/>
        <a:p>
          <a:endParaRPr lang="en-US"/>
        </a:p>
      </dgm:t>
    </dgm:pt>
    <dgm:pt modelId="{26890F10-6321-4171-9F7C-0BB40BADB974}" type="sibTrans" cxnId="{B3B59A62-0CC5-4633-937C-88A77651B11B}">
      <dgm:prSet/>
      <dgm:spPr/>
      <dgm:t>
        <a:bodyPr/>
        <a:lstStyle/>
        <a:p>
          <a:endParaRPr lang="en-US"/>
        </a:p>
      </dgm:t>
    </dgm:pt>
    <dgm:pt modelId="{4F3063C5-274F-4368-BBF2-CAB254FEBCC6}">
      <dgm:prSet phldrT="[Text]"/>
      <dgm:spPr>
        <a:solidFill>
          <a:schemeClr val="accent1"/>
        </a:solidFill>
      </dgm:spPr>
      <dgm:t>
        <a:bodyPr/>
        <a:lstStyle/>
        <a:p>
          <a:pPr algn="l"/>
          <a:r>
            <a:rPr lang="en-US" dirty="0">
              <a:effectLst>
                <a:outerShdw blurRad="38100" dist="38100" dir="2700000" algn="tl">
                  <a:srgbClr val="000000">
                    <a:alpha val="43137"/>
                  </a:srgbClr>
                </a:outerShdw>
              </a:effectLst>
            </a:rPr>
            <a:t>Connection</a:t>
          </a:r>
        </a:p>
      </dgm:t>
    </dgm:pt>
    <dgm:pt modelId="{83E96F08-F192-4BE6-94C4-D55506746E84}" type="parTrans" cxnId="{B14D580E-96EA-4943-8727-5144C70174F8}">
      <dgm:prSet/>
      <dgm:spPr/>
      <dgm:t>
        <a:bodyPr/>
        <a:lstStyle/>
        <a:p>
          <a:endParaRPr lang="en-US"/>
        </a:p>
      </dgm:t>
    </dgm:pt>
    <dgm:pt modelId="{3D7CC02C-13B3-4B4E-BD27-8B6F971D0918}" type="sibTrans" cxnId="{B14D580E-96EA-4943-8727-5144C70174F8}">
      <dgm:prSet/>
      <dgm:spPr/>
      <dgm:t>
        <a:bodyPr/>
        <a:lstStyle/>
        <a:p>
          <a:endParaRPr lang="en-US"/>
        </a:p>
      </dgm:t>
    </dgm:pt>
    <dgm:pt modelId="{60B70107-92CC-4F1D-B0BD-E05FF0B8842E}">
      <dgm:prSet/>
      <dgm:spPr>
        <a:solidFill>
          <a:schemeClr val="accent1">
            <a:lumMod val="20000"/>
            <a:lumOff val="80000"/>
            <a:alpha val="90000"/>
          </a:schemeClr>
        </a:solidFill>
      </dgm:spPr>
      <dgm:t>
        <a:bodyPr anchor="ctr"/>
        <a:lstStyle/>
        <a:p>
          <a:r>
            <a:rPr lang="en-US" dirty="0"/>
            <a:t>The feeling of connection and belongingness with others.</a:t>
          </a:r>
        </a:p>
      </dgm:t>
    </dgm:pt>
    <dgm:pt modelId="{6DAC0E8D-F6F5-4C57-8D70-478C64584199}" type="parTrans" cxnId="{8960371E-250F-4982-B67B-5CC1D9C03AC6}">
      <dgm:prSet/>
      <dgm:spPr/>
      <dgm:t>
        <a:bodyPr/>
        <a:lstStyle/>
        <a:p>
          <a:endParaRPr lang="en-US"/>
        </a:p>
      </dgm:t>
    </dgm:pt>
    <dgm:pt modelId="{6D4FF336-D7E0-4C84-A5BE-38D174EEA915}" type="sibTrans" cxnId="{8960371E-250F-4982-B67B-5CC1D9C03AC6}">
      <dgm:prSet/>
      <dgm:spPr/>
      <dgm:t>
        <a:bodyPr/>
        <a:lstStyle/>
        <a:p>
          <a:endParaRPr lang="en-US"/>
        </a:p>
      </dgm:t>
    </dgm:pt>
    <dgm:pt modelId="{EA9392E2-CA34-4194-9077-565DB69CD197}" type="pres">
      <dgm:prSet presAssocID="{EB8CACCF-E444-414F-AF53-F1CFEE3A9536}" presName="Name0" presStyleCnt="0">
        <dgm:presLayoutVars>
          <dgm:dir/>
          <dgm:animLvl val="lvl"/>
          <dgm:resizeHandles/>
        </dgm:presLayoutVars>
      </dgm:prSet>
      <dgm:spPr/>
    </dgm:pt>
    <dgm:pt modelId="{E992F922-E238-467E-A63B-01B0E7DA3C75}" type="pres">
      <dgm:prSet presAssocID="{66A3A91A-B0FE-4568-8786-1FA7B883865B}" presName="linNode" presStyleCnt="0"/>
      <dgm:spPr/>
    </dgm:pt>
    <dgm:pt modelId="{9187FAB1-E153-488A-BCF2-C9465575102A}" type="pres">
      <dgm:prSet presAssocID="{66A3A91A-B0FE-4568-8786-1FA7B883865B}" presName="parentShp" presStyleLbl="node1" presStyleIdx="0" presStyleCnt="3">
        <dgm:presLayoutVars>
          <dgm:bulletEnabled val="1"/>
        </dgm:presLayoutVars>
      </dgm:prSet>
      <dgm:spPr/>
    </dgm:pt>
    <dgm:pt modelId="{0D70540D-112A-4134-B621-844A265497F3}" type="pres">
      <dgm:prSet presAssocID="{66A3A91A-B0FE-4568-8786-1FA7B883865B}" presName="childShp" presStyleLbl="bgAccFollowNode1" presStyleIdx="0" presStyleCnt="3">
        <dgm:presLayoutVars>
          <dgm:bulletEnabled val="1"/>
        </dgm:presLayoutVars>
      </dgm:prSet>
      <dgm:spPr/>
    </dgm:pt>
    <dgm:pt modelId="{A6EF23CB-2DF1-4304-B192-A801E5D71020}" type="pres">
      <dgm:prSet presAssocID="{BF525FE9-B178-4BEA-B109-64CAEBBC16CE}" presName="spacing" presStyleCnt="0"/>
      <dgm:spPr/>
    </dgm:pt>
    <dgm:pt modelId="{9F357D67-E3A7-4D81-A32B-BF7A6FE5B97C}" type="pres">
      <dgm:prSet presAssocID="{FC5D9728-1965-4E94-9510-B9978055D5EF}" presName="linNode" presStyleCnt="0"/>
      <dgm:spPr/>
    </dgm:pt>
    <dgm:pt modelId="{EC661280-5384-4E6F-8D42-CB26D8F90A1A}" type="pres">
      <dgm:prSet presAssocID="{FC5D9728-1965-4E94-9510-B9978055D5EF}" presName="parentShp" presStyleLbl="node1" presStyleIdx="1" presStyleCnt="3" custLinFactNeighborX="351">
        <dgm:presLayoutVars>
          <dgm:bulletEnabled val="1"/>
        </dgm:presLayoutVars>
      </dgm:prSet>
      <dgm:spPr/>
    </dgm:pt>
    <dgm:pt modelId="{3BF0E4CD-0181-460F-9C69-D208D86487A1}" type="pres">
      <dgm:prSet presAssocID="{FC5D9728-1965-4E94-9510-B9978055D5EF}" presName="childShp" presStyleLbl="bgAccFollowNode1" presStyleIdx="1" presStyleCnt="3">
        <dgm:presLayoutVars>
          <dgm:bulletEnabled val="1"/>
        </dgm:presLayoutVars>
      </dgm:prSet>
      <dgm:spPr/>
    </dgm:pt>
    <dgm:pt modelId="{9A1B3E81-2843-410B-80B9-A57F9627CA0E}" type="pres">
      <dgm:prSet presAssocID="{79213F92-D5C6-4458-8DE6-EA540F77E9F2}" presName="spacing" presStyleCnt="0"/>
      <dgm:spPr/>
    </dgm:pt>
    <dgm:pt modelId="{BF4710DC-8A56-4D0D-A6D9-E99584D20962}" type="pres">
      <dgm:prSet presAssocID="{4F3063C5-274F-4368-BBF2-CAB254FEBCC6}" presName="linNode" presStyleCnt="0"/>
      <dgm:spPr/>
    </dgm:pt>
    <dgm:pt modelId="{3DADA2E3-E438-4485-8121-4C35D9F5387C}" type="pres">
      <dgm:prSet presAssocID="{4F3063C5-274F-4368-BBF2-CAB254FEBCC6}" presName="parentShp" presStyleLbl="node1" presStyleIdx="2" presStyleCnt="3">
        <dgm:presLayoutVars>
          <dgm:bulletEnabled val="1"/>
        </dgm:presLayoutVars>
      </dgm:prSet>
      <dgm:spPr/>
    </dgm:pt>
    <dgm:pt modelId="{4B7E43CC-90AE-40A1-BFC1-F984138A8E7C}" type="pres">
      <dgm:prSet presAssocID="{4F3063C5-274F-4368-BBF2-CAB254FEBCC6}" presName="childShp" presStyleLbl="bgAccFollowNode1" presStyleIdx="2" presStyleCnt="3" custLinFactNeighborX="403" custLinFactNeighborY="0">
        <dgm:presLayoutVars>
          <dgm:bulletEnabled val="1"/>
        </dgm:presLayoutVars>
      </dgm:prSet>
      <dgm:spPr/>
    </dgm:pt>
  </dgm:ptLst>
  <dgm:cxnLst>
    <dgm:cxn modelId="{B14D580E-96EA-4943-8727-5144C70174F8}" srcId="{EB8CACCF-E444-414F-AF53-F1CFEE3A9536}" destId="{4F3063C5-274F-4368-BBF2-CAB254FEBCC6}" srcOrd="2" destOrd="0" parTransId="{83E96F08-F192-4BE6-94C4-D55506746E84}" sibTransId="{3D7CC02C-13B3-4B4E-BD27-8B6F971D0918}"/>
    <dgm:cxn modelId="{70CA4412-42AA-4460-B275-EA05B48533DD}" type="presOf" srcId="{EB8CACCF-E444-414F-AF53-F1CFEE3A9536}" destId="{EA9392E2-CA34-4194-9077-565DB69CD197}" srcOrd="0" destOrd="0" presId="urn:microsoft.com/office/officeart/2005/8/layout/vList6"/>
    <dgm:cxn modelId="{24C16116-A44D-4B26-9B65-DCF89089D67D}" type="presOf" srcId="{F3543D7F-70F3-490C-AD2E-4AE75D891F61}" destId="{3BF0E4CD-0181-460F-9C69-D208D86487A1}" srcOrd="0" destOrd="0" presId="urn:microsoft.com/office/officeart/2005/8/layout/vList6"/>
    <dgm:cxn modelId="{8960371E-250F-4982-B67B-5CC1D9C03AC6}" srcId="{4F3063C5-274F-4368-BBF2-CAB254FEBCC6}" destId="{60B70107-92CC-4F1D-B0BD-E05FF0B8842E}" srcOrd="0" destOrd="0" parTransId="{6DAC0E8D-F6F5-4C57-8D70-478C64584199}" sibTransId="{6D4FF336-D7E0-4C84-A5BE-38D174EEA915}"/>
    <dgm:cxn modelId="{4D2E8127-7501-4DF5-B88B-97EE18A1B8BA}" srcId="{66A3A91A-B0FE-4568-8786-1FA7B883865B}" destId="{9D4B6A4B-681F-4E2E-AB38-FA0044004D8C}" srcOrd="0" destOrd="0" parTransId="{D8A9797B-D0BE-4A45-86A1-EBE86E412149}" sibTransId="{B533FCE3-1032-47EC-84BB-EFC3BDCFD775}"/>
    <dgm:cxn modelId="{B3B59A62-0CC5-4633-937C-88A77651B11B}" srcId="{FC5D9728-1965-4E94-9510-B9978055D5EF}" destId="{F3543D7F-70F3-490C-AD2E-4AE75D891F61}" srcOrd="0" destOrd="0" parTransId="{488A79E3-A663-4FCF-BB77-E90972FA631A}" sibTransId="{26890F10-6321-4171-9F7C-0BB40BADB974}"/>
    <dgm:cxn modelId="{D8C9EF7A-B544-4321-8F6F-A9A48C93E2AA}" type="presOf" srcId="{FC5D9728-1965-4E94-9510-B9978055D5EF}" destId="{EC661280-5384-4E6F-8D42-CB26D8F90A1A}" srcOrd="0" destOrd="0" presId="urn:microsoft.com/office/officeart/2005/8/layout/vList6"/>
    <dgm:cxn modelId="{3F71849C-3249-457A-BBD2-CB8188C69990}" srcId="{EB8CACCF-E444-414F-AF53-F1CFEE3A9536}" destId="{66A3A91A-B0FE-4568-8786-1FA7B883865B}" srcOrd="0" destOrd="0" parTransId="{9882B44D-56BC-471E-BBC1-B96318F36745}" sibTransId="{BF525FE9-B178-4BEA-B109-64CAEBBC16CE}"/>
    <dgm:cxn modelId="{BD744AA0-AAFC-47E2-BA5C-01AA4C05C425}" type="presOf" srcId="{4F3063C5-274F-4368-BBF2-CAB254FEBCC6}" destId="{3DADA2E3-E438-4485-8121-4C35D9F5387C}" srcOrd="0" destOrd="0" presId="urn:microsoft.com/office/officeart/2005/8/layout/vList6"/>
    <dgm:cxn modelId="{A4AB47A6-3F51-4296-A771-DC2688814788}" srcId="{EB8CACCF-E444-414F-AF53-F1CFEE3A9536}" destId="{FC5D9728-1965-4E94-9510-B9978055D5EF}" srcOrd="1" destOrd="0" parTransId="{3B8233F7-482E-4F9E-A9D5-32D07CCC21D8}" sibTransId="{79213F92-D5C6-4458-8DE6-EA540F77E9F2}"/>
    <dgm:cxn modelId="{104C5EAE-B813-4327-96D7-6EEC3990E263}" type="presOf" srcId="{66A3A91A-B0FE-4568-8786-1FA7B883865B}" destId="{9187FAB1-E153-488A-BCF2-C9465575102A}" srcOrd="0" destOrd="0" presId="urn:microsoft.com/office/officeart/2005/8/layout/vList6"/>
    <dgm:cxn modelId="{71BACED3-5B1F-4C10-9D1C-8884F9CD9AC7}" type="presOf" srcId="{60B70107-92CC-4F1D-B0BD-E05FF0B8842E}" destId="{4B7E43CC-90AE-40A1-BFC1-F984138A8E7C}" srcOrd="0" destOrd="0" presId="urn:microsoft.com/office/officeart/2005/8/layout/vList6"/>
    <dgm:cxn modelId="{A5396BED-5642-47D2-B341-FC31AF7C8EB6}" type="presOf" srcId="{9D4B6A4B-681F-4E2E-AB38-FA0044004D8C}" destId="{0D70540D-112A-4134-B621-844A265497F3}" srcOrd="0" destOrd="0" presId="urn:microsoft.com/office/officeart/2005/8/layout/vList6"/>
    <dgm:cxn modelId="{42ADE587-6040-42C5-8EF6-CA0AEE426EBD}" type="presParOf" srcId="{EA9392E2-CA34-4194-9077-565DB69CD197}" destId="{E992F922-E238-467E-A63B-01B0E7DA3C75}" srcOrd="0" destOrd="0" presId="urn:microsoft.com/office/officeart/2005/8/layout/vList6"/>
    <dgm:cxn modelId="{24B0383E-DBBB-4291-84E0-A86A116567AD}" type="presParOf" srcId="{E992F922-E238-467E-A63B-01B0E7DA3C75}" destId="{9187FAB1-E153-488A-BCF2-C9465575102A}" srcOrd="0" destOrd="0" presId="urn:microsoft.com/office/officeart/2005/8/layout/vList6"/>
    <dgm:cxn modelId="{0A3809D0-A225-4B28-B3F7-46931C455BF5}" type="presParOf" srcId="{E992F922-E238-467E-A63B-01B0E7DA3C75}" destId="{0D70540D-112A-4134-B621-844A265497F3}" srcOrd="1" destOrd="0" presId="urn:microsoft.com/office/officeart/2005/8/layout/vList6"/>
    <dgm:cxn modelId="{C847D697-C4E1-46BB-A0C5-5F978EB9C62E}" type="presParOf" srcId="{EA9392E2-CA34-4194-9077-565DB69CD197}" destId="{A6EF23CB-2DF1-4304-B192-A801E5D71020}" srcOrd="1" destOrd="0" presId="urn:microsoft.com/office/officeart/2005/8/layout/vList6"/>
    <dgm:cxn modelId="{401083AF-A661-4DC7-B40C-E81568750166}" type="presParOf" srcId="{EA9392E2-CA34-4194-9077-565DB69CD197}" destId="{9F357D67-E3A7-4D81-A32B-BF7A6FE5B97C}" srcOrd="2" destOrd="0" presId="urn:microsoft.com/office/officeart/2005/8/layout/vList6"/>
    <dgm:cxn modelId="{482CFA4E-0B90-47DC-A5F9-1AAF44144AFD}" type="presParOf" srcId="{9F357D67-E3A7-4D81-A32B-BF7A6FE5B97C}" destId="{EC661280-5384-4E6F-8D42-CB26D8F90A1A}" srcOrd="0" destOrd="0" presId="urn:microsoft.com/office/officeart/2005/8/layout/vList6"/>
    <dgm:cxn modelId="{BE853100-7A7E-4CE1-8B6F-ED5BF98583C2}" type="presParOf" srcId="{9F357D67-E3A7-4D81-A32B-BF7A6FE5B97C}" destId="{3BF0E4CD-0181-460F-9C69-D208D86487A1}" srcOrd="1" destOrd="0" presId="urn:microsoft.com/office/officeart/2005/8/layout/vList6"/>
    <dgm:cxn modelId="{B30B716A-5618-4A03-9101-0B0FC505A7EE}" type="presParOf" srcId="{EA9392E2-CA34-4194-9077-565DB69CD197}" destId="{9A1B3E81-2843-410B-80B9-A57F9627CA0E}" srcOrd="3" destOrd="0" presId="urn:microsoft.com/office/officeart/2005/8/layout/vList6"/>
    <dgm:cxn modelId="{B99BAB45-514B-4030-A089-786804D541F5}" type="presParOf" srcId="{EA9392E2-CA34-4194-9077-565DB69CD197}" destId="{BF4710DC-8A56-4D0D-A6D9-E99584D20962}" srcOrd="4" destOrd="0" presId="urn:microsoft.com/office/officeart/2005/8/layout/vList6"/>
    <dgm:cxn modelId="{8BBE8169-06B6-47A1-BD29-5F39BF2F2F80}" type="presParOf" srcId="{BF4710DC-8A56-4D0D-A6D9-E99584D20962}" destId="{3DADA2E3-E438-4485-8121-4C35D9F5387C}" srcOrd="0" destOrd="0" presId="urn:microsoft.com/office/officeart/2005/8/layout/vList6"/>
    <dgm:cxn modelId="{D9D47DBE-00E5-4B11-BB15-CD18A09E0D98}" type="presParOf" srcId="{BF4710DC-8A56-4D0D-A6D9-E99584D20962}" destId="{4B7E43CC-90AE-40A1-BFC1-F984138A8E7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99B787-9F64-4E6E-AF2A-35A2B558281F}"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C406BE3F-13BC-4AEA-A25B-8EEFAA6FC06A}">
      <dgm:prSet custT="1"/>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Offer</a:t>
          </a:r>
        </a:p>
      </dgm:t>
    </dgm:pt>
    <dgm:pt modelId="{439AC9A2-EEBA-484E-A9DC-03298B25CEF5}" type="parTrans" cxnId="{0EAAE2F2-0758-4B1A-8BF4-DB8A1A2D619A}">
      <dgm:prSet/>
      <dgm:spPr/>
      <dgm:t>
        <a:bodyPr/>
        <a:lstStyle/>
        <a:p>
          <a:endParaRPr lang="en-US"/>
        </a:p>
      </dgm:t>
    </dgm:pt>
    <dgm:pt modelId="{40059490-8E58-4C72-BA62-64A5FE5B06B0}" type="sibTrans" cxnId="{0EAAE2F2-0758-4B1A-8BF4-DB8A1A2D619A}">
      <dgm:prSet/>
      <dgm:spPr/>
      <dgm:t>
        <a:bodyPr/>
        <a:lstStyle/>
        <a:p>
          <a:endParaRPr lang="en-US"/>
        </a:p>
      </dgm:t>
    </dgm:pt>
    <dgm:pt modelId="{205C68F0-CA25-4915-8177-35FBAC644546}">
      <dgm:prSet custT="1"/>
      <dgm:spPr/>
      <dgm:t>
        <a:bodyPr/>
        <a:lstStyle/>
        <a:p>
          <a:r>
            <a:rPr lang="en-US" sz="2300" dirty="0">
              <a:latin typeface="Calibri" panose="020F0502020204030204" pitchFamily="34" charset="0"/>
              <a:cs typeface="Calibri" panose="020F0502020204030204" pitchFamily="34" charset="0"/>
            </a:rPr>
            <a:t>Offer and broker a variety of options for services and supports.</a:t>
          </a:r>
        </a:p>
      </dgm:t>
    </dgm:pt>
    <dgm:pt modelId="{634B6844-7B1C-42C9-A529-DF98119DD2A8}" type="parTrans" cxnId="{14869338-1E92-41D6-8D92-D19BD3D6ED5D}">
      <dgm:prSet/>
      <dgm:spPr/>
      <dgm:t>
        <a:bodyPr/>
        <a:lstStyle/>
        <a:p>
          <a:endParaRPr lang="en-US"/>
        </a:p>
      </dgm:t>
    </dgm:pt>
    <dgm:pt modelId="{26DB584D-4B45-4CCA-9A9F-46D10AEEBC75}" type="sibTrans" cxnId="{14869338-1E92-41D6-8D92-D19BD3D6ED5D}">
      <dgm:prSet/>
      <dgm:spPr/>
      <dgm:t>
        <a:bodyPr/>
        <a:lstStyle/>
        <a:p>
          <a:endParaRPr lang="en-US"/>
        </a:p>
      </dgm:t>
    </dgm:pt>
    <dgm:pt modelId="{07BE3895-EF29-48B5-B762-4853348E51EE}">
      <dgm:prSet custT="1"/>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Support</a:t>
          </a:r>
        </a:p>
      </dgm:t>
    </dgm:pt>
    <dgm:pt modelId="{266EE34D-3B73-4976-802B-8ED00BE04832}" type="parTrans" cxnId="{2BBA6C9E-1B0C-4795-A16B-EE0D07F57500}">
      <dgm:prSet/>
      <dgm:spPr/>
      <dgm:t>
        <a:bodyPr/>
        <a:lstStyle/>
        <a:p>
          <a:endParaRPr lang="en-US"/>
        </a:p>
      </dgm:t>
    </dgm:pt>
    <dgm:pt modelId="{FFBE66E0-F29E-4DD6-8B4A-6F792CDCF833}" type="sibTrans" cxnId="{2BBA6C9E-1B0C-4795-A16B-EE0D07F57500}">
      <dgm:prSet/>
      <dgm:spPr/>
      <dgm:t>
        <a:bodyPr/>
        <a:lstStyle/>
        <a:p>
          <a:endParaRPr lang="en-US"/>
        </a:p>
      </dgm:t>
    </dgm:pt>
    <dgm:pt modelId="{AA8298A0-931D-4B87-87AD-2D8C5DA7CACF}">
      <dgm:prSet custT="1"/>
      <dgm:spPr/>
      <dgm:t>
        <a:bodyPr/>
        <a:lstStyle/>
        <a:p>
          <a:r>
            <a:rPr lang="en-US" sz="2300" dirty="0">
              <a:latin typeface="Calibri" panose="020F0502020204030204" pitchFamily="34" charset="0"/>
              <a:cs typeface="Calibri" panose="020F0502020204030204" pitchFamily="34" charset="0"/>
            </a:rPr>
            <a:t>Support individual’s right to determine their path to well-being and recovery through intentional practices.</a:t>
          </a:r>
        </a:p>
      </dgm:t>
    </dgm:pt>
    <dgm:pt modelId="{E84E8BC9-B316-4AE9-B795-665C6714A0FC}" type="parTrans" cxnId="{95A37CEA-35D3-4994-A6D9-58248414C100}">
      <dgm:prSet/>
      <dgm:spPr/>
      <dgm:t>
        <a:bodyPr/>
        <a:lstStyle/>
        <a:p>
          <a:endParaRPr lang="en-US"/>
        </a:p>
      </dgm:t>
    </dgm:pt>
    <dgm:pt modelId="{64558992-AA3F-4026-9341-1BBF9FFC1D27}" type="sibTrans" cxnId="{95A37CEA-35D3-4994-A6D9-58248414C100}">
      <dgm:prSet/>
      <dgm:spPr/>
      <dgm:t>
        <a:bodyPr/>
        <a:lstStyle/>
        <a:p>
          <a:endParaRPr lang="en-US"/>
        </a:p>
      </dgm:t>
    </dgm:pt>
    <dgm:pt modelId="{C598D6E9-BC93-4FF8-AFA0-4E43FC85CB66}">
      <dgm:prSet custT="1"/>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a:t>
          </a:r>
        </a:p>
      </dgm:t>
    </dgm:pt>
    <dgm:pt modelId="{BD8FEF24-DE68-4E3E-BB62-AFF1B611AE2F}" type="parTrans" cxnId="{40DD2E99-6B9A-466D-926B-D15C9CC05FA0}">
      <dgm:prSet/>
      <dgm:spPr/>
      <dgm:t>
        <a:bodyPr/>
        <a:lstStyle/>
        <a:p>
          <a:endParaRPr lang="en-US"/>
        </a:p>
      </dgm:t>
    </dgm:pt>
    <dgm:pt modelId="{8406AA8F-B829-4060-8C8D-66C3393B9533}" type="sibTrans" cxnId="{40DD2E99-6B9A-466D-926B-D15C9CC05FA0}">
      <dgm:prSet/>
      <dgm:spPr/>
      <dgm:t>
        <a:bodyPr/>
        <a:lstStyle/>
        <a:p>
          <a:endParaRPr lang="en-US"/>
        </a:p>
      </dgm:t>
    </dgm:pt>
    <dgm:pt modelId="{17B44B0C-9D80-4D1C-9956-4448C9AE16A3}">
      <dgm:prSet custT="1"/>
      <dgm:spPr/>
      <dgm:t>
        <a:bodyPr/>
        <a:lstStyle/>
        <a:p>
          <a:r>
            <a:rPr lang="en-US" sz="2300" dirty="0">
              <a:latin typeface="Calibri" panose="020F0502020204030204" pitchFamily="34" charset="0"/>
              <a:cs typeface="Calibri" panose="020F0502020204030204" pitchFamily="34" charset="0"/>
            </a:rPr>
            <a:t>Create a welcoming and accepting environment for growth and refrain from coercive actions.</a:t>
          </a:r>
        </a:p>
      </dgm:t>
    </dgm:pt>
    <dgm:pt modelId="{2A0BE8AB-5526-48E9-8F06-C4CA44FE84FD}" type="parTrans" cxnId="{FB17F801-18AE-43B4-BA2A-44E6AFFF54DC}">
      <dgm:prSet/>
      <dgm:spPr/>
      <dgm:t>
        <a:bodyPr/>
        <a:lstStyle/>
        <a:p>
          <a:endParaRPr lang="en-US"/>
        </a:p>
      </dgm:t>
    </dgm:pt>
    <dgm:pt modelId="{3FFB9492-40C7-431F-A3D0-307967734E4F}" type="sibTrans" cxnId="{FB17F801-18AE-43B4-BA2A-44E6AFFF54DC}">
      <dgm:prSet/>
      <dgm:spPr/>
      <dgm:t>
        <a:bodyPr/>
        <a:lstStyle/>
        <a:p>
          <a:endParaRPr lang="en-US"/>
        </a:p>
      </dgm:t>
    </dgm:pt>
    <dgm:pt modelId="{D666CF25-D13E-42B6-BB6B-1613F8C78016}">
      <dgm:prSet custT="1"/>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Structure</a:t>
          </a:r>
        </a:p>
      </dgm:t>
    </dgm:pt>
    <dgm:pt modelId="{C7D6340C-EF60-44B5-9AFA-8E4B5B340142}" type="parTrans" cxnId="{EF72902A-18FE-44DE-AE8B-AF7205EC0D9E}">
      <dgm:prSet/>
      <dgm:spPr/>
      <dgm:t>
        <a:bodyPr/>
        <a:lstStyle/>
        <a:p>
          <a:endParaRPr lang="en-US"/>
        </a:p>
      </dgm:t>
    </dgm:pt>
    <dgm:pt modelId="{DED271E2-0334-474D-A9F5-0C02E8CF5070}" type="sibTrans" cxnId="{EF72902A-18FE-44DE-AE8B-AF7205EC0D9E}">
      <dgm:prSet/>
      <dgm:spPr/>
      <dgm:t>
        <a:bodyPr/>
        <a:lstStyle/>
        <a:p>
          <a:endParaRPr lang="en-US"/>
        </a:p>
      </dgm:t>
    </dgm:pt>
    <dgm:pt modelId="{ACF11E6A-DC86-4BFB-B1A4-045485716696}">
      <dgm:prSet custT="1"/>
      <dgm:spPr/>
      <dgm:t>
        <a:bodyPr/>
        <a:lstStyle/>
        <a:p>
          <a:r>
            <a:rPr lang="en-US" sz="2300" dirty="0">
              <a:latin typeface="Calibri" panose="020F0502020204030204" pitchFamily="34" charset="0"/>
              <a:cs typeface="Calibri" panose="020F0502020204030204" pitchFamily="34" charset="0"/>
            </a:rPr>
            <a:t>Structure opportunities for self-determination at critical points in service delivery (assessment, service planning, recovery supports).</a:t>
          </a:r>
        </a:p>
      </dgm:t>
    </dgm:pt>
    <dgm:pt modelId="{309E3BF9-BDAB-4502-942F-CA4EB6E8CB1F}" type="parTrans" cxnId="{D61790C6-7C28-4D66-8283-EE1CF3CB7304}">
      <dgm:prSet/>
      <dgm:spPr/>
      <dgm:t>
        <a:bodyPr/>
        <a:lstStyle/>
        <a:p>
          <a:endParaRPr lang="en-US"/>
        </a:p>
      </dgm:t>
    </dgm:pt>
    <dgm:pt modelId="{988A08CF-4C89-45FF-B8AB-CF679C668F77}" type="sibTrans" cxnId="{D61790C6-7C28-4D66-8283-EE1CF3CB7304}">
      <dgm:prSet/>
      <dgm:spPr/>
      <dgm:t>
        <a:bodyPr/>
        <a:lstStyle/>
        <a:p>
          <a:endParaRPr lang="en-US"/>
        </a:p>
      </dgm:t>
    </dgm:pt>
    <dgm:pt modelId="{BA28EDEF-AB68-4021-8BE1-AB3BA347D46E}">
      <dgm:prSet custT="1"/>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Focus</a:t>
          </a:r>
        </a:p>
      </dgm:t>
    </dgm:pt>
    <dgm:pt modelId="{1CA5FA7D-0317-4EF0-8897-17907DDAA0DD}" type="parTrans" cxnId="{2A6ABCB9-4484-45E4-A018-9989753FBF65}">
      <dgm:prSet/>
      <dgm:spPr/>
      <dgm:t>
        <a:bodyPr/>
        <a:lstStyle/>
        <a:p>
          <a:endParaRPr lang="en-US"/>
        </a:p>
      </dgm:t>
    </dgm:pt>
    <dgm:pt modelId="{43588C64-A737-4672-A769-89F80DB718A7}" type="sibTrans" cxnId="{2A6ABCB9-4484-45E4-A018-9989753FBF65}">
      <dgm:prSet/>
      <dgm:spPr/>
      <dgm:t>
        <a:bodyPr/>
        <a:lstStyle/>
        <a:p>
          <a:endParaRPr lang="en-US"/>
        </a:p>
      </dgm:t>
    </dgm:pt>
    <dgm:pt modelId="{AAB9EC84-66B7-4B4F-8A39-243FD5478631}">
      <dgm:prSet custT="1"/>
      <dgm:spPr/>
      <dgm:t>
        <a:bodyPr/>
        <a:lstStyle/>
        <a:p>
          <a:r>
            <a:rPr lang="en-US" sz="2300" dirty="0">
              <a:latin typeface="Calibri" panose="020F0502020204030204" pitchFamily="34" charset="0"/>
              <a:cs typeface="Calibri" panose="020F0502020204030204" pitchFamily="34" charset="0"/>
            </a:rPr>
            <a:t>Focus on positive risk-taking and identification of harmful risks. Use reflective techniques to evaluate and learn from set-backs. </a:t>
          </a:r>
        </a:p>
      </dgm:t>
    </dgm:pt>
    <dgm:pt modelId="{1CE24708-810F-4A3F-9864-645781FE8974}" type="parTrans" cxnId="{1C84589D-BDB1-421E-A74A-45B582CFBD84}">
      <dgm:prSet/>
      <dgm:spPr/>
      <dgm:t>
        <a:bodyPr/>
        <a:lstStyle/>
        <a:p>
          <a:endParaRPr lang="en-US"/>
        </a:p>
      </dgm:t>
    </dgm:pt>
    <dgm:pt modelId="{98443A4A-CC79-48E2-9FC6-29D293ED96E8}" type="sibTrans" cxnId="{1C84589D-BDB1-421E-A74A-45B582CFBD84}">
      <dgm:prSet/>
      <dgm:spPr/>
      <dgm:t>
        <a:bodyPr/>
        <a:lstStyle/>
        <a:p>
          <a:endParaRPr lang="en-US"/>
        </a:p>
      </dgm:t>
    </dgm:pt>
    <dgm:pt modelId="{01AF89FA-2DF3-420F-B1C8-D263ABD87AA2}" type="pres">
      <dgm:prSet presAssocID="{4899B787-9F64-4E6E-AF2A-35A2B558281F}" presName="Name0" presStyleCnt="0">
        <dgm:presLayoutVars>
          <dgm:dir/>
          <dgm:animLvl val="lvl"/>
          <dgm:resizeHandles val="exact"/>
        </dgm:presLayoutVars>
      </dgm:prSet>
      <dgm:spPr/>
    </dgm:pt>
    <dgm:pt modelId="{C1201837-246D-4582-8668-1D14561E0421}" type="pres">
      <dgm:prSet presAssocID="{BA28EDEF-AB68-4021-8BE1-AB3BA347D46E}" presName="boxAndChildren" presStyleCnt="0"/>
      <dgm:spPr/>
    </dgm:pt>
    <dgm:pt modelId="{B08E5C1A-2C1A-4BE3-9147-1A7B40F0B0E6}" type="pres">
      <dgm:prSet presAssocID="{BA28EDEF-AB68-4021-8BE1-AB3BA347D46E}" presName="parentTextBox" presStyleLbl="alignNode1" presStyleIdx="0" presStyleCnt="5"/>
      <dgm:spPr/>
    </dgm:pt>
    <dgm:pt modelId="{C6275CBD-8FB1-4E6F-89C4-50E783FF4C28}" type="pres">
      <dgm:prSet presAssocID="{BA28EDEF-AB68-4021-8BE1-AB3BA347D46E}" presName="descendantBox" presStyleLbl="bgAccFollowNode1" presStyleIdx="0" presStyleCnt="5" custLinFactNeighborX="-305" custLinFactNeighborY="30624"/>
      <dgm:spPr/>
    </dgm:pt>
    <dgm:pt modelId="{60303641-E43E-4753-8BCE-CE0C96E5BC3A}" type="pres">
      <dgm:prSet presAssocID="{DED271E2-0334-474D-A9F5-0C02E8CF5070}" presName="sp" presStyleCnt="0"/>
      <dgm:spPr/>
    </dgm:pt>
    <dgm:pt modelId="{3AF45A58-F5D1-4B48-9087-B4B8A8476C3F}" type="pres">
      <dgm:prSet presAssocID="{D666CF25-D13E-42B6-BB6B-1613F8C78016}" presName="arrowAndChildren" presStyleCnt="0"/>
      <dgm:spPr/>
    </dgm:pt>
    <dgm:pt modelId="{525D21E7-B427-49FF-902B-E1CCD329CDF7}" type="pres">
      <dgm:prSet presAssocID="{D666CF25-D13E-42B6-BB6B-1613F8C78016}" presName="parentTextArrow" presStyleLbl="node1" presStyleIdx="0" presStyleCnt="0"/>
      <dgm:spPr/>
    </dgm:pt>
    <dgm:pt modelId="{B120EF3F-0351-4ABB-9DE2-CFE5408E42E5}" type="pres">
      <dgm:prSet presAssocID="{D666CF25-D13E-42B6-BB6B-1613F8C78016}" presName="arrow" presStyleLbl="alignNode1" presStyleIdx="1" presStyleCnt="5"/>
      <dgm:spPr/>
    </dgm:pt>
    <dgm:pt modelId="{F1C43D24-5A52-4A96-A931-1D20E4205C31}" type="pres">
      <dgm:prSet presAssocID="{D666CF25-D13E-42B6-BB6B-1613F8C78016}" presName="descendantArrow" presStyleLbl="bgAccFollowNode1" presStyleIdx="1" presStyleCnt="5"/>
      <dgm:spPr/>
    </dgm:pt>
    <dgm:pt modelId="{BCC66BAE-9C00-4E35-99CC-ABC59BD6A1B8}" type="pres">
      <dgm:prSet presAssocID="{8406AA8F-B829-4060-8C8D-66C3393B9533}" presName="sp" presStyleCnt="0"/>
      <dgm:spPr/>
    </dgm:pt>
    <dgm:pt modelId="{A81B8080-B705-4F7C-9D1D-405522762E6D}" type="pres">
      <dgm:prSet presAssocID="{C598D6E9-BC93-4FF8-AFA0-4E43FC85CB66}" presName="arrowAndChildren" presStyleCnt="0"/>
      <dgm:spPr/>
    </dgm:pt>
    <dgm:pt modelId="{CF3CE0C5-58BD-4E53-B33B-E695E737BF8C}" type="pres">
      <dgm:prSet presAssocID="{C598D6E9-BC93-4FF8-AFA0-4E43FC85CB66}" presName="parentTextArrow" presStyleLbl="node1" presStyleIdx="0" presStyleCnt="0"/>
      <dgm:spPr/>
    </dgm:pt>
    <dgm:pt modelId="{12CDB363-CDE8-44FE-B1D4-C5CAB469A7E8}" type="pres">
      <dgm:prSet presAssocID="{C598D6E9-BC93-4FF8-AFA0-4E43FC85CB66}" presName="arrow" presStyleLbl="alignNode1" presStyleIdx="2" presStyleCnt="5"/>
      <dgm:spPr/>
    </dgm:pt>
    <dgm:pt modelId="{03F640EF-CF18-4084-987A-76D0142FEC37}" type="pres">
      <dgm:prSet presAssocID="{C598D6E9-BC93-4FF8-AFA0-4E43FC85CB66}" presName="descendantArrow" presStyleLbl="bgAccFollowNode1" presStyleIdx="2" presStyleCnt="5"/>
      <dgm:spPr/>
    </dgm:pt>
    <dgm:pt modelId="{C4F6BACA-3A12-46F2-9D59-A476E93C0FED}" type="pres">
      <dgm:prSet presAssocID="{FFBE66E0-F29E-4DD6-8B4A-6F792CDCF833}" presName="sp" presStyleCnt="0"/>
      <dgm:spPr/>
    </dgm:pt>
    <dgm:pt modelId="{2C999CAF-06C7-4505-A020-B104E8F3F36F}" type="pres">
      <dgm:prSet presAssocID="{07BE3895-EF29-48B5-B762-4853348E51EE}" presName="arrowAndChildren" presStyleCnt="0"/>
      <dgm:spPr/>
    </dgm:pt>
    <dgm:pt modelId="{65D271CA-4266-4FAD-B2F9-0E20FC67AC7F}" type="pres">
      <dgm:prSet presAssocID="{07BE3895-EF29-48B5-B762-4853348E51EE}" presName="parentTextArrow" presStyleLbl="node1" presStyleIdx="0" presStyleCnt="0"/>
      <dgm:spPr/>
    </dgm:pt>
    <dgm:pt modelId="{DBE9614C-6220-4FFA-9A54-AACC1D706856}" type="pres">
      <dgm:prSet presAssocID="{07BE3895-EF29-48B5-B762-4853348E51EE}" presName="arrow" presStyleLbl="alignNode1" presStyleIdx="3" presStyleCnt="5"/>
      <dgm:spPr/>
    </dgm:pt>
    <dgm:pt modelId="{18A88CBB-FCE4-4D6B-B355-33C51CF93AE8}" type="pres">
      <dgm:prSet presAssocID="{07BE3895-EF29-48B5-B762-4853348E51EE}" presName="descendantArrow" presStyleLbl="bgAccFollowNode1" presStyleIdx="3" presStyleCnt="5"/>
      <dgm:spPr/>
    </dgm:pt>
    <dgm:pt modelId="{02061935-BDC0-47B1-9978-5D82BBB64800}" type="pres">
      <dgm:prSet presAssocID="{40059490-8E58-4C72-BA62-64A5FE5B06B0}" presName="sp" presStyleCnt="0"/>
      <dgm:spPr/>
    </dgm:pt>
    <dgm:pt modelId="{B75A06F3-702D-4DFA-B6D2-3609302B219C}" type="pres">
      <dgm:prSet presAssocID="{C406BE3F-13BC-4AEA-A25B-8EEFAA6FC06A}" presName="arrowAndChildren" presStyleCnt="0"/>
      <dgm:spPr/>
    </dgm:pt>
    <dgm:pt modelId="{3220532E-3F66-48FF-9D72-7C838EBC6B14}" type="pres">
      <dgm:prSet presAssocID="{C406BE3F-13BC-4AEA-A25B-8EEFAA6FC06A}" presName="parentTextArrow" presStyleLbl="node1" presStyleIdx="0" presStyleCnt="0"/>
      <dgm:spPr/>
    </dgm:pt>
    <dgm:pt modelId="{D1F0F160-67CB-442A-A95F-08C954CA4F0C}" type="pres">
      <dgm:prSet presAssocID="{C406BE3F-13BC-4AEA-A25B-8EEFAA6FC06A}" presName="arrow" presStyleLbl="alignNode1" presStyleIdx="4" presStyleCnt="5"/>
      <dgm:spPr/>
    </dgm:pt>
    <dgm:pt modelId="{2D3ED8F2-462D-43B9-A9F2-DE984A8D267C}" type="pres">
      <dgm:prSet presAssocID="{C406BE3F-13BC-4AEA-A25B-8EEFAA6FC06A}" presName="descendantArrow" presStyleLbl="bgAccFollowNode1" presStyleIdx="4" presStyleCnt="5"/>
      <dgm:spPr/>
    </dgm:pt>
  </dgm:ptLst>
  <dgm:cxnLst>
    <dgm:cxn modelId="{FB17F801-18AE-43B4-BA2A-44E6AFFF54DC}" srcId="{C598D6E9-BC93-4FF8-AFA0-4E43FC85CB66}" destId="{17B44B0C-9D80-4D1C-9956-4448C9AE16A3}" srcOrd="0" destOrd="0" parTransId="{2A0BE8AB-5526-48E9-8F06-C4CA44FE84FD}" sibTransId="{3FFB9492-40C7-431F-A3D0-307967734E4F}"/>
    <dgm:cxn modelId="{070E2F02-244C-4FF2-BB0B-27EAC663A08B}" type="presOf" srcId="{BA28EDEF-AB68-4021-8BE1-AB3BA347D46E}" destId="{B08E5C1A-2C1A-4BE3-9147-1A7B40F0B0E6}" srcOrd="0" destOrd="0" presId="urn:microsoft.com/office/officeart/2016/7/layout/VerticalDownArrowProcess"/>
    <dgm:cxn modelId="{20628F02-46F5-4694-933C-CDBE649694A8}" type="presOf" srcId="{205C68F0-CA25-4915-8177-35FBAC644546}" destId="{2D3ED8F2-462D-43B9-A9F2-DE984A8D267C}" srcOrd="0" destOrd="0" presId="urn:microsoft.com/office/officeart/2016/7/layout/VerticalDownArrowProcess"/>
    <dgm:cxn modelId="{EF72902A-18FE-44DE-AE8B-AF7205EC0D9E}" srcId="{4899B787-9F64-4E6E-AF2A-35A2B558281F}" destId="{D666CF25-D13E-42B6-BB6B-1613F8C78016}" srcOrd="3" destOrd="0" parTransId="{C7D6340C-EF60-44B5-9AFA-8E4B5B340142}" sibTransId="{DED271E2-0334-474D-A9F5-0C02E8CF5070}"/>
    <dgm:cxn modelId="{FA2A7138-F31D-4D65-BEC6-69DD978BB1D2}" type="presOf" srcId="{D666CF25-D13E-42B6-BB6B-1613F8C78016}" destId="{B120EF3F-0351-4ABB-9DE2-CFE5408E42E5}" srcOrd="1" destOrd="0" presId="urn:microsoft.com/office/officeart/2016/7/layout/VerticalDownArrowProcess"/>
    <dgm:cxn modelId="{14869338-1E92-41D6-8D92-D19BD3D6ED5D}" srcId="{C406BE3F-13BC-4AEA-A25B-8EEFAA6FC06A}" destId="{205C68F0-CA25-4915-8177-35FBAC644546}" srcOrd="0" destOrd="0" parTransId="{634B6844-7B1C-42C9-A529-DF98119DD2A8}" sibTransId="{26DB584D-4B45-4CCA-9A9F-46D10AEEBC75}"/>
    <dgm:cxn modelId="{B3FC915E-AD5F-493F-9C10-C5E88DF31655}" type="presOf" srcId="{4899B787-9F64-4E6E-AF2A-35A2B558281F}" destId="{01AF89FA-2DF3-420F-B1C8-D263ABD87AA2}" srcOrd="0" destOrd="0" presId="urn:microsoft.com/office/officeart/2016/7/layout/VerticalDownArrowProcess"/>
    <dgm:cxn modelId="{AB82FA6A-24C4-44B7-A405-6B2F6C9EDFB7}" type="presOf" srcId="{07BE3895-EF29-48B5-B762-4853348E51EE}" destId="{65D271CA-4266-4FAD-B2F9-0E20FC67AC7F}" srcOrd="0" destOrd="0" presId="urn:microsoft.com/office/officeart/2016/7/layout/VerticalDownArrowProcess"/>
    <dgm:cxn modelId="{57DB366D-9F95-4A9B-97E7-60D41C2A3B4A}" type="presOf" srcId="{AAB9EC84-66B7-4B4F-8A39-243FD5478631}" destId="{C6275CBD-8FB1-4E6F-89C4-50E783FF4C28}" srcOrd="0" destOrd="0" presId="urn:microsoft.com/office/officeart/2016/7/layout/VerticalDownArrowProcess"/>
    <dgm:cxn modelId="{FE2D6A4F-773F-480C-9380-FB63DC3C1C3B}" type="presOf" srcId="{C598D6E9-BC93-4FF8-AFA0-4E43FC85CB66}" destId="{CF3CE0C5-58BD-4E53-B33B-E695E737BF8C}" srcOrd="0" destOrd="0" presId="urn:microsoft.com/office/officeart/2016/7/layout/VerticalDownArrowProcess"/>
    <dgm:cxn modelId="{38830E82-9AEF-4231-B468-CC138C42E4D6}" type="presOf" srcId="{AA8298A0-931D-4B87-87AD-2D8C5DA7CACF}" destId="{18A88CBB-FCE4-4D6B-B355-33C51CF93AE8}" srcOrd="0" destOrd="0" presId="urn:microsoft.com/office/officeart/2016/7/layout/VerticalDownArrowProcess"/>
    <dgm:cxn modelId="{CCF1758D-6CD8-4CA5-B5E1-B48278C0E152}" type="presOf" srcId="{17B44B0C-9D80-4D1C-9956-4448C9AE16A3}" destId="{03F640EF-CF18-4084-987A-76D0142FEC37}" srcOrd="0" destOrd="0" presId="urn:microsoft.com/office/officeart/2016/7/layout/VerticalDownArrowProcess"/>
    <dgm:cxn modelId="{61711C97-C15C-4118-9B48-76FE6D1C4586}" type="presOf" srcId="{C406BE3F-13BC-4AEA-A25B-8EEFAA6FC06A}" destId="{D1F0F160-67CB-442A-A95F-08C954CA4F0C}" srcOrd="1" destOrd="0" presId="urn:microsoft.com/office/officeart/2016/7/layout/VerticalDownArrowProcess"/>
    <dgm:cxn modelId="{40DD2E99-6B9A-466D-926B-D15C9CC05FA0}" srcId="{4899B787-9F64-4E6E-AF2A-35A2B558281F}" destId="{C598D6E9-BC93-4FF8-AFA0-4E43FC85CB66}" srcOrd="2" destOrd="0" parTransId="{BD8FEF24-DE68-4E3E-BB62-AFF1B611AE2F}" sibTransId="{8406AA8F-B829-4060-8C8D-66C3393B9533}"/>
    <dgm:cxn modelId="{0859D49B-5BBB-4A5A-B59C-33B01166786D}" type="presOf" srcId="{C598D6E9-BC93-4FF8-AFA0-4E43FC85CB66}" destId="{12CDB363-CDE8-44FE-B1D4-C5CAB469A7E8}" srcOrd="1" destOrd="0" presId="urn:microsoft.com/office/officeart/2016/7/layout/VerticalDownArrowProcess"/>
    <dgm:cxn modelId="{1C84589D-BDB1-421E-A74A-45B582CFBD84}" srcId="{BA28EDEF-AB68-4021-8BE1-AB3BA347D46E}" destId="{AAB9EC84-66B7-4B4F-8A39-243FD5478631}" srcOrd="0" destOrd="0" parTransId="{1CE24708-810F-4A3F-9864-645781FE8974}" sibTransId="{98443A4A-CC79-48E2-9FC6-29D293ED96E8}"/>
    <dgm:cxn modelId="{2BBA6C9E-1B0C-4795-A16B-EE0D07F57500}" srcId="{4899B787-9F64-4E6E-AF2A-35A2B558281F}" destId="{07BE3895-EF29-48B5-B762-4853348E51EE}" srcOrd="1" destOrd="0" parTransId="{266EE34D-3B73-4976-802B-8ED00BE04832}" sibTransId="{FFBE66E0-F29E-4DD6-8B4A-6F792CDCF833}"/>
    <dgm:cxn modelId="{13D169B0-6FDB-4D91-B188-5F9C24F177E9}" type="presOf" srcId="{ACF11E6A-DC86-4BFB-B1A4-045485716696}" destId="{F1C43D24-5A52-4A96-A931-1D20E4205C31}" srcOrd="0" destOrd="0" presId="urn:microsoft.com/office/officeart/2016/7/layout/VerticalDownArrowProcess"/>
    <dgm:cxn modelId="{300929B3-9012-48C2-B157-5728A864E5FB}" type="presOf" srcId="{07BE3895-EF29-48B5-B762-4853348E51EE}" destId="{DBE9614C-6220-4FFA-9A54-AACC1D706856}" srcOrd="1" destOrd="0" presId="urn:microsoft.com/office/officeart/2016/7/layout/VerticalDownArrowProcess"/>
    <dgm:cxn modelId="{2A6ABCB9-4484-45E4-A018-9989753FBF65}" srcId="{4899B787-9F64-4E6E-AF2A-35A2B558281F}" destId="{BA28EDEF-AB68-4021-8BE1-AB3BA347D46E}" srcOrd="4" destOrd="0" parTransId="{1CA5FA7D-0317-4EF0-8897-17907DDAA0DD}" sibTransId="{43588C64-A737-4672-A769-89F80DB718A7}"/>
    <dgm:cxn modelId="{E5ABF6C0-01C1-4104-8A0D-E804076C4FDA}" type="presOf" srcId="{D666CF25-D13E-42B6-BB6B-1613F8C78016}" destId="{525D21E7-B427-49FF-902B-E1CCD329CDF7}" srcOrd="0" destOrd="0" presId="urn:microsoft.com/office/officeart/2016/7/layout/VerticalDownArrowProcess"/>
    <dgm:cxn modelId="{D61790C6-7C28-4D66-8283-EE1CF3CB7304}" srcId="{D666CF25-D13E-42B6-BB6B-1613F8C78016}" destId="{ACF11E6A-DC86-4BFB-B1A4-045485716696}" srcOrd="0" destOrd="0" parTransId="{309E3BF9-BDAB-4502-942F-CA4EB6E8CB1F}" sibTransId="{988A08CF-4C89-45FF-B8AB-CF679C668F77}"/>
    <dgm:cxn modelId="{95A37CEA-35D3-4994-A6D9-58248414C100}" srcId="{07BE3895-EF29-48B5-B762-4853348E51EE}" destId="{AA8298A0-931D-4B87-87AD-2D8C5DA7CACF}" srcOrd="0" destOrd="0" parTransId="{E84E8BC9-B316-4AE9-B795-665C6714A0FC}" sibTransId="{64558992-AA3F-4026-9341-1BBF9FFC1D27}"/>
    <dgm:cxn modelId="{FA79FBEA-BA64-48A7-A0D6-57925818A23B}" type="presOf" srcId="{C406BE3F-13BC-4AEA-A25B-8EEFAA6FC06A}" destId="{3220532E-3F66-48FF-9D72-7C838EBC6B14}" srcOrd="0" destOrd="0" presId="urn:microsoft.com/office/officeart/2016/7/layout/VerticalDownArrowProcess"/>
    <dgm:cxn modelId="{0EAAE2F2-0758-4B1A-8BF4-DB8A1A2D619A}" srcId="{4899B787-9F64-4E6E-AF2A-35A2B558281F}" destId="{C406BE3F-13BC-4AEA-A25B-8EEFAA6FC06A}" srcOrd="0" destOrd="0" parTransId="{439AC9A2-EEBA-484E-A9DC-03298B25CEF5}" sibTransId="{40059490-8E58-4C72-BA62-64A5FE5B06B0}"/>
    <dgm:cxn modelId="{1E73AE1D-8249-4C66-A838-2240C386160A}" type="presParOf" srcId="{01AF89FA-2DF3-420F-B1C8-D263ABD87AA2}" destId="{C1201837-246D-4582-8668-1D14561E0421}" srcOrd="0" destOrd="0" presId="urn:microsoft.com/office/officeart/2016/7/layout/VerticalDownArrowProcess"/>
    <dgm:cxn modelId="{DD66FFC4-986B-410D-A059-ED2763C1DC1C}" type="presParOf" srcId="{C1201837-246D-4582-8668-1D14561E0421}" destId="{B08E5C1A-2C1A-4BE3-9147-1A7B40F0B0E6}" srcOrd="0" destOrd="0" presId="urn:microsoft.com/office/officeart/2016/7/layout/VerticalDownArrowProcess"/>
    <dgm:cxn modelId="{B52C4E5F-F6A6-4E8B-AACF-C509A18C3E66}" type="presParOf" srcId="{C1201837-246D-4582-8668-1D14561E0421}" destId="{C6275CBD-8FB1-4E6F-89C4-50E783FF4C28}" srcOrd="1" destOrd="0" presId="urn:microsoft.com/office/officeart/2016/7/layout/VerticalDownArrowProcess"/>
    <dgm:cxn modelId="{C157FF8D-8EFF-4CFE-A303-07A47CB0F438}" type="presParOf" srcId="{01AF89FA-2DF3-420F-B1C8-D263ABD87AA2}" destId="{60303641-E43E-4753-8BCE-CE0C96E5BC3A}" srcOrd="1" destOrd="0" presId="urn:microsoft.com/office/officeart/2016/7/layout/VerticalDownArrowProcess"/>
    <dgm:cxn modelId="{F7C3EBC6-4891-44E9-A306-D53B736B6136}" type="presParOf" srcId="{01AF89FA-2DF3-420F-B1C8-D263ABD87AA2}" destId="{3AF45A58-F5D1-4B48-9087-B4B8A8476C3F}" srcOrd="2" destOrd="0" presId="urn:microsoft.com/office/officeart/2016/7/layout/VerticalDownArrowProcess"/>
    <dgm:cxn modelId="{CE4AAE48-471C-4EFC-AEFA-2EE42728D4FB}" type="presParOf" srcId="{3AF45A58-F5D1-4B48-9087-B4B8A8476C3F}" destId="{525D21E7-B427-49FF-902B-E1CCD329CDF7}" srcOrd="0" destOrd="0" presId="urn:microsoft.com/office/officeart/2016/7/layout/VerticalDownArrowProcess"/>
    <dgm:cxn modelId="{FBD271B5-A11C-4D95-B24F-E41FBFF739A3}" type="presParOf" srcId="{3AF45A58-F5D1-4B48-9087-B4B8A8476C3F}" destId="{B120EF3F-0351-4ABB-9DE2-CFE5408E42E5}" srcOrd="1" destOrd="0" presId="urn:microsoft.com/office/officeart/2016/7/layout/VerticalDownArrowProcess"/>
    <dgm:cxn modelId="{56D0FA47-55B6-48DC-A688-355FF72FDA78}" type="presParOf" srcId="{3AF45A58-F5D1-4B48-9087-B4B8A8476C3F}" destId="{F1C43D24-5A52-4A96-A931-1D20E4205C31}" srcOrd="2" destOrd="0" presId="urn:microsoft.com/office/officeart/2016/7/layout/VerticalDownArrowProcess"/>
    <dgm:cxn modelId="{D9020D3D-4866-4B7C-BA53-8F2EE225A3C4}" type="presParOf" srcId="{01AF89FA-2DF3-420F-B1C8-D263ABD87AA2}" destId="{BCC66BAE-9C00-4E35-99CC-ABC59BD6A1B8}" srcOrd="3" destOrd="0" presId="urn:microsoft.com/office/officeart/2016/7/layout/VerticalDownArrowProcess"/>
    <dgm:cxn modelId="{9F9FEF9F-4F00-4225-9EED-77CACB2B4A5E}" type="presParOf" srcId="{01AF89FA-2DF3-420F-B1C8-D263ABD87AA2}" destId="{A81B8080-B705-4F7C-9D1D-405522762E6D}" srcOrd="4" destOrd="0" presId="urn:microsoft.com/office/officeart/2016/7/layout/VerticalDownArrowProcess"/>
    <dgm:cxn modelId="{6A25334A-0FC5-49E1-8464-F5F3A3BA30F5}" type="presParOf" srcId="{A81B8080-B705-4F7C-9D1D-405522762E6D}" destId="{CF3CE0C5-58BD-4E53-B33B-E695E737BF8C}" srcOrd="0" destOrd="0" presId="urn:microsoft.com/office/officeart/2016/7/layout/VerticalDownArrowProcess"/>
    <dgm:cxn modelId="{4DBAD910-1A66-4773-B3FF-E011309D0EAF}" type="presParOf" srcId="{A81B8080-B705-4F7C-9D1D-405522762E6D}" destId="{12CDB363-CDE8-44FE-B1D4-C5CAB469A7E8}" srcOrd="1" destOrd="0" presId="urn:microsoft.com/office/officeart/2016/7/layout/VerticalDownArrowProcess"/>
    <dgm:cxn modelId="{0B770618-5947-4DBC-A685-8B1A61F827AC}" type="presParOf" srcId="{A81B8080-B705-4F7C-9D1D-405522762E6D}" destId="{03F640EF-CF18-4084-987A-76D0142FEC37}" srcOrd="2" destOrd="0" presId="urn:microsoft.com/office/officeart/2016/7/layout/VerticalDownArrowProcess"/>
    <dgm:cxn modelId="{DC235516-1062-41C9-B0F8-16F6B7F04E36}" type="presParOf" srcId="{01AF89FA-2DF3-420F-B1C8-D263ABD87AA2}" destId="{C4F6BACA-3A12-46F2-9D59-A476E93C0FED}" srcOrd="5" destOrd="0" presId="urn:microsoft.com/office/officeart/2016/7/layout/VerticalDownArrowProcess"/>
    <dgm:cxn modelId="{AB95E761-0DF4-4E08-84FA-5357422FA846}" type="presParOf" srcId="{01AF89FA-2DF3-420F-B1C8-D263ABD87AA2}" destId="{2C999CAF-06C7-4505-A020-B104E8F3F36F}" srcOrd="6" destOrd="0" presId="urn:microsoft.com/office/officeart/2016/7/layout/VerticalDownArrowProcess"/>
    <dgm:cxn modelId="{169E28AF-5CAC-42A6-BAEE-172789C76FFF}" type="presParOf" srcId="{2C999CAF-06C7-4505-A020-B104E8F3F36F}" destId="{65D271CA-4266-4FAD-B2F9-0E20FC67AC7F}" srcOrd="0" destOrd="0" presId="urn:microsoft.com/office/officeart/2016/7/layout/VerticalDownArrowProcess"/>
    <dgm:cxn modelId="{F21FCBE8-1D1F-4CD6-A08A-E4E894CD90E1}" type="presParOf" srcId="{2C999CAF-06C7-4505-A020-B104E8F3F36F}" destId="{DBE9614C-6220-4FFA-9A54-AACC1D706856}" srcOrd="1" destOrd="0" presId="urn:microsoft.com/office/officeart/2016/7/layout/VerticalDownArrowProcess"/>
    <dgm:cxn modelId="{CA62752D-FF4B-43F7-A2AB-EC5A9A5EDA04}" type="presParOf" srcId="{2C999CAF-06C7-4505-A020-B104E8F3F36F}" destId="{18A88CBB-FCE4-4D6B-B355-33C51CF93AE8}" srcOrd="2" destOrd="0" presId="urn:microsoft.com/office/officeart/2016/7/layout/VerticalDownArrowProcess"/>
    <dgm:cxn modelId="{9DF043BF-D9FE-43A7-91C6-6CD1FCFBCB48}" type="presParOf" srcId="{01AF89FA-2DF3-420F-B1C8-D263ABD87AA2}" destId="{02061935-BDC0-47B1-9978-5D82BBB64800}" srcOrd="7" destOrd="0" presId="urn:microsoft.com/office/officeart/2016/7/layout/VerticalDownArrowProcess"/>
    <dgm:cxn modelId="{B6C8FC02-FEE8-42E8-A53E-6899E56BC8F3}" type="presParOf" srcId="{01AF89FA-2DF3-420F-B1C8-D263ABD87AA2}" destId="{B75A06F3-702D-4DFA-B6D2-3609302B219C}" srcOrd="8" destOrd="0" presId="urn:microsoft.com/office/officeart/2016/7/layout/VerticalDownArrowProcess"/>
    <dgm:cxn modelId="{1DEDDC70-334C-4600-83F2-12E5B9B7D87C}" type="presParOf" srcId="{B75A06F3-702D-4DFA-B6D2-3609302B219C}" destId="{3220532E-3F66-48FF-9D72-7C838EBC6B14}" srcOrd="0" destOrd="0" presId="urn:microsoft.com/office/officeart/2016/7/layout/VerticalDownArrowProcess"/>
    <dgm:cxn modelId="{FD6E57FB-F0DB-4F08-99AC-062BC6959D86}" type="presParOf" srcId="{B75A06F3-702D-4DFA-B6D2-3609302B219C}" destId="{D1F0F160-67CB-442A-A95F-08C954CA4F0C}" srcOrd="1" destOrd="0" presId="urn:microsoft.com/office/officeart/2016/7/layout/VerticalDownArrowProcess"/>
    <dgm:cxn modelId="{F7A9C67C-3552-4F43-AA14-82B50B851F74}" type="presParOf" srcId="{B75A06F3-702D-4DFA-B6D2-3609302B219C}" destId="{2D3ED8F2-462D-43B9-A9F2-DE984A8D267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99B787-9F64-4E6E-AF2A-35A2B558281F}" type="doc">
      <dgm:prSet loTypeId="urn:microsoft.com/office/officeart/2016/7/layout/VerticalDownArrowProcess" loCatId="process" qsTypeId="urn:microsoft.com/office/officeart/2005/8/quickstyle/simple1" qsCatId="simple" csTypeId="urn:microsoft.com/office/officeart/2005/8/colors/accent5_2" csCatId="accent5" phldr="1"/>
      <dgm:spPr/>
      <dgm:t>
        <a:bodyPr/>
        <a:lstStyle/>
        <a:p>
          <a:endParaRPr lang="en-US"/>
        </a:p>
      </dgm:t>
    </dgm:pt>
    <dgm:pt modelId="{C406BE3F-13BC-4AEA-A25B-8EEFAA6FC06A}">
      <dgm:prSet custT="1"/>
      <dgm:spPr>
        <a:solidFill>
          <a:srgbClr val="F1D113"/>
        </a:solidFill>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a:t>
          </a:r>
        </a:p>
      </dgm:t>
    </dgm:pt>
    <dgm:pt modelId="{439AC9A2-EEBA-484E-A9DC-03298B25CEF5}" type="parTrans" cxnId="{0EAAE2F2-0758-4B1A-8BF4-DB8A1A2D619A}">
      <dgm:prSet/>
      <dgm:spPr/>
      <dgm:t>
        <a:bodyPr/>
        <a:lstStyle/>
        <a:p>
          <a:endParaRPr lang="en-US"/>
        </a:p>
      </dgm:t>
    </dgm:pt>
    <dgm:pt modelId="{40059490-8E58-4C72-BA62-64A5FE5B06B0}" type="sibTrans" cxnId="{0EAAE2F2-0758-4B1A-8BF4-DB8A1A2D619A}">
      <dgm:prSet/>
      <dgm:spPr/>
      <dgm:t>
        <a:bodyPr/>
        <a:lstStyle/>
        <a:p>
          <a:endParaRPr lang="en-US"/>
        </a:p>
      </dgm:t>
    </dgm:pt>
    <dgm:pt modelId="{205C68F0-CA25-4915-8177-35FBAC644546}">
      <dgm:prSet custT="1"/>
      <dgm:spPr>
        <a:solidFill>
          <a:srgbClr val="FAEFB0">
            <a:alpha val="89804"/>
          </a:srgbClr>
        </a:solidFill>
      </dgm:spPr>
      <dgm:t>
        <a:bodyPr/>
        <a:lstStyle/>
        <a:p>
          <a:r>
            <a:rPr lang="en-US" sz="2300" dirty="0">
              <a:latin typeface="Calibri" panose="020F0502020204030204" pitchFamily="34" charset="0"/>
              <a:cs typeface="Calibri" panose="020F0502020204030204" pitchFamily="34" charset="0"/>
            </a:rPr>
            <a:t>Use motivational techniques such as Motivational Interviewing and reflective listening.</a:t>
          </a:r>
        </a:p>
      </dgm:t>
    </dgm:pt>
    <dgm:pt modelId="{634B6844-7B1C-42C9-A529-DF98119DD2A8}" type="parTrans" cxnId="{14869338-1E92-41D6-8D92-D19BD3D6ED5D}">
      <dgm:prSet/>
      <dgm:spPr/>
      <dgm:t>
        <a:bodyPr/>
        <a:lstStyle/>
        <a:p>
          <a:endParaRPr lang="en-US"/>
        </a:p>
      </dgm:t>
    </dgm:pt>
    <dgm:pt modelId="{26DB584D-4B45-4CCA-9A9F-46D10AEEBC75}" type="sibTrans" cxnId="{14869338-1E92-41D6-8D92-D19BD3D6ED5D}">
      <dgm:prSet/>
      <dgm:spPr/>
      <dgm:t>
        <a:bodyPr/>
        <a:lstStyle/>
        <a:p>
          <a:endParaRPr lang="en-US"/>
        </a:p>
      </dgm:t>
    </dgm:pt>
    <dgm:pt modelId="{07BE3895-EF29-48B5-B762-4853348E51EE}">
      <dgm:prSet custT="1"/>
      <dgm:spPr>
        <a:solidFill>
          <a:srgbClr val="F1D113"/>
        </a:solidFill>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a:t>
          </a:r>
        </a:p>
      </dgm:t>
    </dgm:pt>
    <dgm:pt modelId="{266EE34D-3B73-4976-802B-8ED00BE04832}" type="parTrans" cxnId="{2BBA6C9E-1B0C-4795-A16B-EE0D07F57500}">
      <dgm:prSet/>
      <dgm:spPr/>
      <dgm:t>
        <a:bodyPr/>
        <a:lstStyle/>
        <a:p>
          <a:endParaRPr lang="en-US"/>
        </a:p>
      </dgm:t>
    </dgm:pt>
    <dgm:pt modelId="{FFBE66E0-F29E-4DD6-8B4A-6F792CDCF833}" type="sibTrans" cxnId="{2BBA6C9E-1B0C-4795-A16B-EE0D07F57500}">
      <dgm:prSet/>
      <dgm:spPr/>
      <dgm:t>
        <a:bodyPr/>
        <a:lstStyle/>
        <a:p>
          <a:endParaRPr lang="en-US"/>
        </a:p>
      </dgm:t>
    </dgm:pt>
    <dgm:pt modelId="{AA8298A0-931D-4B87-87AD-2D8C5DA7CACF}">
      <dgm:prSet custT="1"/>
      <dgm:spPr>
        <a:solidFill>
          <a:srgbClr val="FAEFB0">
            <a:alpha val="90000"/>
          </a:srgbClr>
        </a:solidFill>
      </dgm:spPr>
      <dgm:t>
        <a:bodyPr/>
        <a:lstStyle/>
        <a:p>
          <a:r>
            <a:rPr lang="en-US" sz="2300" dirty="0">
              <a:latin typeface="Calibri" panose="020F0502020204030204" pitchFamily="34" charset="0"/>
              <a:cs typeface="Calibri" panose="020F0502020204030204" pitchFamily="34" charset="0"/>
            </a:rPr>
            <a:t>Teach and practice decision-making skills routinely. Use structured approaches (</a:t>
          </a:r>
          <a:r>
            <a:rPr lang="en-US" sz="2000" dirty="0">
              <a:latin typeface="Calibri" panose="020F0502020204030204" pitchFamily="34" charset="0"/>
              <a:cs typeface="Calibri" panose="020F0502020204030204" pitchFamily="34" charset="0"/>
            </a:rPr>
            <a:t>e.g., Shared Decision-Making, Person-Centered Planning).</a:t>
          </a:r>
        </a:p>
      </dgm:t>
    </dgm:pt>
    <dgm:pt modelId="{E84E8BC9-B316-4AE9-B795-665C6714A0FC}" type="parTrans" cxnId="{95A37CEA-35D3-4994-A6D9-58248414C100}">
      <dgm:prSet/>
      <dgm:spPr/>
      <dgm:t>
        <a:bodyPr/>
        <a:lstStyle/>
        <a:p>
          <a:endParaRPr lang="en-US"/>
        </a:p>
      </dgm:t>
    </dgm:pt>
    <dgm:pt modelId="{64558992-AA3F-4026-9341-1BBF9FFC1D27}" type="sibTrans" cxnId="{95A37CEA-35D3-4994-A6D9-58248414C100}">
      <dgm:prSet/>
      <dgm:spPr/>
      <dgm:t>
        <a:bodyPr/>
        <a:lstStyle/>
        <a:p>
          <a:endParaRPr lang="en-US"/>
        </a:p>
      </dgm:t>
    </dgm:pt>
    <dgm:pt modelId="{C598D6E9-BC93-4FF8-AFA0-4E43FC85CB66}">
      <dgm:prSet custT="1"/>
      <dgm:spPr>
        <a:solidFill>
          <a:srgbClr val="F1D113"/>
        </a:solidFill>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a:t>
          </a:r>
        </a:p>
      </dgm:t>
    </dgm:pt>
    <dgm:pt modelId="{BD8FEF24-DE68-4E3E-BB62-AFF1B611AE2F}" type="parTrans" cxnId="{40DD2E99-6B9A-466D-926B-D15C9CC05FA0}">
      <dgm:prSet/>
      <dgm:spPr/>
      <dgm:t>
        <a:bodyPr/>
        <a:lstStyle/>
        <a:p>
          <a:endParaRPr lang="en-US"/>
        </a:p>
      </dgm:t>
    </dgm:pt>
    <dgm:pt modelId="{8406AA8F-B829-4060-8C8D-66C3393B9533}" type="sibTrans" cxnId="{40DD2E99-6B9A-466D-926B-D15C9CC05FA0}">
      <dgm:prSet/>
      <dgm:spPr/>
      <dgm:t>
        <a:bodyPr/>
        <a:lstStyle/>
        <a:p>
          <a:endParaRPr lang="en-US"/>
        </a:p>
      </dgm:t>
    </dgm:pt>
    <dgm:pt modelId="{17B44B0C-9D80-4D1C-9956-4448C9AE16A3}">
      <dgm:prSet custT="1"/>
      <dgm:spPr>
        <a:solidFill>
          <a:srgbClr val="FAEFB0">
            <a:alpha val="90000"/>
          </a:srgbClr>
        </a:solidFill>
      </dgm:spPr>
      <dgm:t>
        <a:bodyPr/>
        <a:lstStyle/>
        <a:p>
          <a:r>
            <a:rPr lang="en-US" sz="2300" dirty="0"/>
            <a:t>Create situations that allow the person to experience</a:t>
          </a:r>
          <a:br>
            <a:rPr lang="en-US" sz="2300" dirty="0"/>
          </a:br>
          <a:r>
            <a:rPr lang="en-US" sz="2300" dirty="0"/>
            <a:t>achievement; look for ways to amplify success.</a:t>
          </a:r>
          <a:endParaRPr lang="en-US" sz="2300" dirty="0">
            <a:latin typeface="Calibri" panose="020F0502020204030204" pitchFamily="34" charset="0"/>
            <a:cs typeface="Calibri" panose="020F0502020204030204" pitchFamily="34" charset="0"/>
          </a:endParaRPr>
        </a:p>
      </dgm:t>
    </dgm:pt>
    <dgm:pt modelId="{2A0BE8AB-5526-48E9-8F06-C4CA44FE84FD}" type="parTrans" cxnId="{FB17F801-18AE-43B4-BA2A-44E6AFFF54DC}">
      <dgm:prSet/>
      <dgm:spPr/>
      <dgm:t>
        <a:bodyPr/>
        <a:lstStyle/>
        <a:p>
          <a:endParaRPr lang="en-US"/>
        </a:p>
      </dgm:t>
    </dgm:pt>
    <dgm:pt modelId="{3FFB9492-40C7-431F-A3D0-307967734E4F}" type="sibTrans" cxnId="{FB17F801-18AE-43B4-BA2A-44E6AFFF54DC}">
      <dgm:prSet/>
      <dgm:spPr/>
      <dgm:t>
        <a:bodyPr/>
        <a:lstStyle/>
        <a:p>
          <a:endParaRPr lang="en-US"/>
        </a:p>
      </dgm:t>
    </dgm:pt>
    <dgm:pt modelId="{D666CF25-D13E-42B6-BB6B-1613F8C78016}">
      <dgm:prSet custT="1"/>
      <dgm:spPr>
        <a:solidFill>
          <a:srgbClr val="F1D113"/>
        </a:solidFill>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Establish</a:t>
          </a:r>
        </a:p>
      </dgm:t>
    </dgm:pt>
    <dgm:pt modelId="{C7D6340C-EF60-44B5-9AFA-8E4B5B340142}" type="parTrans" cxnId="{EF72902A-18FE-44DE-AE8B-AF7205EC0D9E}">
      <dgm:prSet/>
      <dgm:spPr/>
      <dgm:t>
        <a:bodyPr/>
        <a:lstStyle/>
        <a:p>
          <a:endParaRPr lang="en-US"/>
        </a:p>
      </dgm:t>
    </dgm:pt>
    <dgm:pt modelId="{DED271E2-0334-474D-A9F5-0C02E8CF5070}" type="sibTrans" cxnId="{EF72902A-18FE-44DE-AE8B-AF7205EC0D9E}">
      <dgm:prSet/>
      <dgm:spPr/>
      <dgm:t>
        <a:bodyPr/>
        <a:lstStyle/>
        <a:p>
          <a:endParaRPr lang="en-US"/>
        </a:p>
      </dgm:t>
    </dgm:pt>
    <dgm:pt modelId="{ACF11E6A-DC86-4BFB-B1A4-045485716696}">
      <dgm:prSet custT="1"/>
      <dgm:spPr>
        <a:solidFill>
          <a:srgbClr val="FAEFB0">
            <a:alpha val="90000"/>
          </a:srgbClr>
        </a:solidFill>
      </dgm:spPr>
      <dgm:t>
        <a:bodyPr/>
        <a:lstStyle/>
        <a:p>
          <a:r>
            <a:rPr lang="en-US" sz="2300" dirty="0">
              <a:latin typeface="Calibri" panose="020F0502020204030204" pitchFamily="34" charset="0"/>
              <a:cs typeface="Calibri" panose="020F0502020204030204" pitchFamily="34" charset="0"/>
            </a:rPr>
            <a:t>Establish a routine that reinforces emotional and physical balance to support stability, clear thinking, and overall wellness. </a:t>
          </a:r>
        </a:p>
      </dgm:t>
    </dgm:pt>
    <dgm:pt modelId="{309E3BF9-BDAB-4502-942F-CA4EB6E8CB1F}" type="parTrans" cxnId="{D61790C6-7C28-4D66-8283-EE1CF3CB7304}">
      <dgm:prSet/>
      <dgm:spPr/>
      <dgm:t>
        <a:bodyPr/>
        <a:lstStyle/>
        <a:p>
          <a:endParaRPr lang="en-US"/>
        </a:p>
      </dgm:t>
    </dgm:pt>
    <dgm:pt modelId="{988A08CF-4C89-45FF-B8AB-CF679C668F77}" type="sibTrans" cxnId="{D61790C6-7C28-4D66-8283-EE1CF3CB7304}">
      <dgm:prSet/>
      <dgm:spPr/>
      <dgm:t>
        <a:bodyPr/>
        <a:lstStyle/>
        <a:p>
          <a:endParaRPr lang="en-US"/>
        </a:p>
      </dgm:t>
    </dgm:pt>
    <dgm:pt modelId="{BA28EDEF-AB68-4021-8BE1-AB3BA347D46E}">
      <dgm:prSet custT="1"/>
      <dgm:spPr>
        <a:solidFill>
          <a:srgbClr val="F1D113"/>
        </a:solidFill>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Foster</a:t>
          </a:r>
        </a:p>
      </dgm:t>
    </dgm:pt>
    <dgm:pt modelId="{1CA5FA7D-0317-4EF0-8897-17907DDAA0DD}" type="parTrans" cxnId="{2A6ABCB9-4484-45E4-A018-9989753FBF65}">
      <dgm:prSet/>
      <dgm:spPr/>
      <dgm:t>
        <a:bodyPr/>
        <a:lstStyle/>
        <a:p>
          <a:endParaRPr lang="en-US"/>
        </a:p>
      </dgm:t>
    </dgm:pt>
    <dgm:pt modelId="{43588C64-A737-4672-A769-89F80DB718A7}" type="sibTrans" cxnId="{2A6ABCB9-4484-45E4-A018-9989753FBF65}">
      <dgm:prSet/>
      <dgm:spPr/>
      <dgm:t>
        <a:bodyPr/>
        <a:lstStyle/>
        <a:p>
          <a:endParaRPr lang="en-US"/>
        </a:p>
      </dgm:t>
    </dgm:pt>
    <dgm:pt modelId="{AAB9EC84-66B7-4B4F-8A39-243FD5478631}">
      <dgm:prSet custT="1"/>
      <dgm:spPr>
        <a:solidFill>
          <a:srgbClr val="FAEFB0">
            <a:alpha val="90000"/>
          </a:srgbClr>
        </a:solidFill>
      </dgm:spPr>
      <dgm:t>
        <a:bodyPr/>
        <a:lstStyle/>
        <a:p>
          <a:r>
            <a:rPr lang="en-US" sz="2300" dirty="0"/>
            <a:t>Foster exposure to peers who can model empowerment and demonstrate experience in self-managing.</a:t>
          </a:r>
          <a:r>
            <a:rPr lang="en-US" sz="2300" dirty="0">
              <a:latin typeface="Calibri" panose="020F0502020204030204" pitchFamily="34" charset="0"/>
              <a:cs typeface="Calibri" panose="020F0502020204030204" pitchFamily="34" charset="0"/>
            </a:rPr>
            <a:t> </a:t>
          </a:r>
        </a:p>
      </dgm:t>
    </dgm:pt>
    <dgm:pt modelId="{1CE24708-810F-4A3F-9864-645781FE8974}" type="parTrans" cxnId="{1C84589D-BDB1-421E-A74A-45B582CFBD84}">
      <dgm:prSet/>
      <dgm:spPr/>
      <dgm:t>
        <a:bodyPr/>
        <a:lstStyle/>
        <a:p>
          <a:endParaRPr lang="en-US"/>
        </a:p>
      </dgm:t>
    </dgm:pt>
    <dgm:pt modelId="{98443A4A-CC79-48E2-9FC6-29D293ED96E8}" type="sibTrans" cxnId="{1C84589D-BDB1-421E-A74A-45B582CFBD84}">
      <dgm:prSet/>
      <dgm:spPr/>
      <dgm:t>
        <a:bodyPr/>
        <a:lstStyle/>
        <a:p>
          <a:endParaRPr lang="en-US"/>
        </a:p>
      </dgm:t>
    </dgm:pt>
    <dgm:pt modelId="{01AF89FA-2DF3-420F-B1C8-D263ABD87AA2}" type="pres">
      <dgm:prSet presAssocID="{4899B787-9F64-4E6E-AF2A-35A2B558281F}" presName="Name0" presStyleCnt="0">
        <dgm:presLayoutVars>
          <dgm:dir/>
          <dgm:animLvl val="lvl"/>
          <dgm:resizeHandles val="exact"/>
        </dgm:presLayoutVars>
      </dgm:prSet>
      <dgm:spPr/>
    </dgm:pt>
    <dgm:pt modelId="{C1201837-246D-4582-8668-1D14561E0421}" type="pres">
      <dgm:prSet presAssocID="{BA28EDEF-AB68-4021-8BE1-AB3BA347D46E}" presName="boxAndChildren" presStyleCnt="0"/>
      <dgm:spPr/>
    </dgm:pt>
    <dgm:pt modelId="{B08E5C1A-2C1A-4BE3-9147-1A7B40F0B0E6}" type="pres">
      <dgm:prSet presAssocID="{BA28EDEF-AB68-4021-8BE1-AB3BA347D46E}" presName="parentTextBox" presStyleLbl="alignNode1" presStyleIdx="0" presStyleCnt="5"/>
      <dgm:spPr/>
    </dgm:pt>
    <dgm:pt modelId="{C6275CBD-8FB1-4E6F-89C4-50E783FF4C28}" type="pres">
      <dgm:prSet presAssocID="{BA28EDEF-AB68-4021-8BE1-AB3BA347D46E}" presName="descendantBox" presStyleLbl="bgAccFollowNode1" presStyleIdx="0" presStyleCnt="5" custLinFactNeighborX="-305" custLinFactNeighborY="30624"/>
      <dgm:spPr/>
    </dgm:pt>
    <dgm:pt modelId="{60303641-E43E-4753-8BCE-CE0C96E5BC3A}" type="pres">
      <dgm:prSet presAssocID="{DED271E2-0334-474D-A9F5-0C02E8CF5070}" presName="sp" presStyleCnt="0"/>
      <dgm:spPr/>
    </dgm:pt>
    <dgm:pt modelId="{3AF45A58-F5D1-4B48-9087-B4B8A8476C3F}" type="pres">
      <dgm:prSet presAssocID="{D666CF25-D13E-42B6-BB6B-1613F8C78016}" presName="arrowAndChildren" presStyleCnt="0"/>
      <dgm:spPr/>
    </dgm:pt>
    <dgm:pt modelId="{525D21E7-B427-49FF-902B-E1CCD329CDF7}" type="pres">
      <dgm:prSet presAssocID="{D666CF25-D13E-42B6-BB6B-1613F8C78016}" presName="parentTextArrow" presStyleLbl="node1" presStyleIdx="0" presStyleCnt="0"/>
      <dgm:spPr/>
    </dgm:pt>
    <dgm:pt modelId="{B120EF3F-0351-4ABB-9DE2-CFE5408E42E5}" type="pres">
      <dgm:prSet presAssocID="{D666CF25-D13E-42B6-BB6B-1613F8C78016}" presName="arrow" presStyleLbl="alignNode1" presStyleIdx="1" presStyleCnt="5"/>
      <dgm:spPr/>
    </dgm:pt>
    <dgm:pt modelId="{F1C43D24-5A52-4A96-A931-1D20E4205C31}" type="pres">
      <dgm:prSet presAssocID="{D666CF25-D13E-42B6-BB6B-1613F8C78016}" presName="descendantArrow" presStyleLbl="bgAccFollowNode1" presStyleIdx="1" presStyleCnt="5"/>
      <dgm:spPr/>
    </dgm:pt>
    <dgm:pt modelId="{BCC66BAE-9C00-4E35-99CC-ABC59BD6A1B8}" type="pres">
      <dgm:prSet presAssocID="{8406AA8F-B829-4060-8C8D-66C3393B9533}" presName="sp" presStyleCnt="0"/>
      <dgm:spPr/>
    </dgm:pt>
    <dgm:pt modelId="{A81B8080-B705-4F7C-9D1D-405522762E6D}" type="pres">
      <dgm:prSet presAssocID="{C598D6E9-BC93-4FF8-AFA0-4E43FC85CB66}" presName="arrowAndChildren" presStyleCnt="0"/>
      <dgm:spPr/>
    </dgm:pt>
    <dgm:pt modelId="{CF3CE0C5-58BD-4E53-B33B-E695E737BF8C}" type="pres">
      <dgm:prSet presAssocID="{C598D6E9-BC93-4FF8-AFA0-4E43FC85CB66}" presName="parentTextArrow" presStyleLbl="node1" presStyleIdx="0" presStyleCnt="0"/>
      <dgm:spPr/>
    </dgm:pt>
    <dgm:pt modelId="{12CDB363-CDE8-44FE-B1D4-C5CAB469A7E8}" type="pres">
      <dgm:prSet presAssocID="{C598D6E9-BC93-4FF8-AFA0-4E43FC85CB66}" presName="arrow" presStyleLbl="alignNode1" presStyleIdx="2" presStyleCnt="5"/>
      <dgm:spPr/>
    </dgm:pt>
    <dgm:pt modelId="{03F640EF-CF18-4084-987A-76D0142FEC37}" type="pres">
      <dgm:prSet presAssocID="{C598D6E9-BC93-4FF8-AFA0-4E43FC85CB66}" presName="descendantArrow" presStyleLbl="bgAccFollowNode1" presStyleIdx="2" presStyleCnt="5"/>
      <dgm:spPr/>
    </dgm:pt>
    <dgm:pt modelId="{C4F6BACA-3A12-46F2-9D59-A476E93C0FED}" type="pres">
      <dgm:prSet presAssocID="{FFBE66E0-F29E-4DD6-8B4A-6F792CDCF833}" presName="sp" presStyleCnt="0"/>
      <dgm:spPr/>
    </dgm:pt>
    <dgm:pt modelId="{2C999CAF-06C7-4505-A020-B104E8F3F36F}" type="pres">
      <dgm:prSet presAssocID="{07BE3895-EF29-48B5-B762-4853348E51EE}" presName="arrowAndChildren" presStyleCnt="0"/>
      <dgm:spPr/>
    </dgm:pt>
    <dgm:pt modelId="{65D271CA-4266-4FAD-B2F9-0E20FC67AC7F}" type="pres">
      <dgm:prSet presAssocID="{07BE3895-EF29-48B5-B762-4853348E51EE}" presName="parentTextArrow" presStyleLbl="node1" presStyleIdx="0" presStyleCnt="0"/>
      <dgm:spPr/>
    </dgm:pt>
    <dgm:pt modelId="{DBE9614C-6220-4FFA-9A54-AACC1D706856}" type="pres">
      <dgm:prSet presAssocID="{07BE3895-EF29-48B5-B762-4853348E51EE}" presName="arrow" presStyleLbl="alignNode1" presStyleIdx="3" presStyleCnt="5"/>
      <dgm:spPr/>
    </dgm:pt>
    <dgm:pt modelId="{18A88CBB-FCE4-4D6B-B355-33C51CF93AE8}" type="pres">
      <dgm:prSet presAssocID="{07BE3895-EF29-48B5-B762-4853348E51EE}" presName="descendantArrow" presStyleLbl="bgAccFollowNode1" presStyleIdx="3" presStyleCnt="5"/>
      <dgm:spPr/>
    </dgm:pt>
    <dgm:pt modelId="{02061935-BDC0-47B1-9978-5D82BBB64800}" type="pres">
      <dgm:prSet presAssocID="{40059490-8E58-4C72-BA62-64A5FE5B06B0}" presName="sp" presStyleCnt="0"/>
      <dgm:spPr/>
    </dgm:pt>
    <dgm:pt modelId="{B75A06F3-702D-4DFA-B6D2-3609302B219C}" type="pres">
      <dgm:prSet presAssocID="{C406BE3F-13BC-4AEA-A25B-8EEFAA6FC06A}" presName="arrowAndChildren" presStyleCnt="0"/>
      <dgm:spPr/>
    </dgm:pt>
    <dgm:pt modelId="{3220532E-3F66-48FF-9D72-7C838EBC6B14}" type="pres">
      <dgm:prSet presAssocID="{C406BE3F-13BC-4AEA-A25B-8EEFAA6FC06A}" presName="parentTextArrow" presStyleLbl="node1" presStyleIdx="0" presStyleCnt="0"/>
      <dgm:spPr/>
    </dgm:pt>
    <dgm:pt modelId="{D1F0F160-67CB-442A-A95F-08C954CA4F0C}" type="pres">
      <dgm:prSet presAssocID="{C406BE3F-13BC-4AEA-A25B-8EEFAA6FC06A}" presName="arrow" presStyleLbl="alignNode1" presStyleIdx="4" presStyleCnt="5"/>
      <dgm:spPr/>
    </dgm:pt>
    <dgm:pt modelId="{2D3ED8F2-462D-43B9-A9F2-DE984A8D267C}" type="pres">
      <dgm:prSet presAssocID="{C406BE3F-13BC-4AEA-A25B-8EEFAA6FC06A}" presName="descendantArrow" presStyleLbl="bgAccFollowNode1" presStyleIdx="4" presStyleCnt="5"/>
      <dgm:spPr/>
    </dgm:pt>
  </dgm:ptLst>
  <dgm:cxnLst>
    <dgm:cxn modelId="{FB17F801-18AE-43B4-BA2A-44E6AFFF54DC}" srcId="{C598D6E9-BC93-4FF8-AFA0-4E43FC85CB66}" destId="{17B44B0C-9D80-4D1C-9956-4448C9AE16A3}" srcOrd="0" destOrd="0" parTransId="{2A0BE8AB-5526-48E9-8F06-C4CA44FE84FD}" sibTransId="{3FFB9492-40C7-431F-A3D0-307967734E4F}"/>
    <dgm:cxn modelId="{070E2F02-244C-4FF2-BB0B-27EAC663A08B}" type="presOf" srcId="{BA28EDEF-AB68-4021-8BE1-AB3BA347D46E}" destId="{B08E5C1A-2C1A-4BE3-9147-1A7B40F0B0E6}" srcOrd="0" destOrd="0" presId="urn:microsoft.com/office/officeart/2016/7/layout/VerticalDownArrowProcess"/>
    <dgm:cxn modelId="{20628F02-46F5-4694-933C-CDBE649694A8}" type="presOf" srcId="{205C68F0-CA25-4915-8177-35FBAC644546}" destId="{2D3ED8F2-462D-43B9-A9F2-DE984A8D267C}" srcOrd="0" destOrd="0" presId="urn:microsoft.com/office/officeart/2016/7/layout/VerticalDownArrowProcess"/>
    <dgm:cxn modelId="{EF72902A-18FE-44DE-AE8B-AF7205EC0D9E}" srcId="{4899B787-9F64-4E6E-AF2A-35A2B558281F}" destId="{D666CF25-D13E-42B6-BB6B-1613F8C78016}" srcOrd="3" destOrd="0" parTransId="{C7D6340C-EF60-44B5-9AFA-8E4B5B340142}" sibTransId="{DED271E2-0334-474D-A9F5-0C02E8CF5070}"/>
    <dgm:cxn modelId="{FA2A7138-F31D-4D65-BEC6-69DD978BB1D2}" type="presOf" srcId="{D666CF25-D13E-42B6-BB6B-1613F8C78016}" destId="{B120EF3F-0351-4ABB-9DE2-CFE5408E42E5}" srcOrd="1" destOrd="0" presId="urn:microsoft.com/office/officeart/2016/7/layout/VerticalDownArrowProcess"/>
    <dgm:cxn modelId="{14869338-1E92-41D6-8D92-D19BD3D6ED5D}" srcId="{C406BE3F-13BC-4AEA-A25B-8EEFAA6FC06A}" destId="{205C68F0-CA25-4915-8177-35FBAC644546}" srcOrd="0" destOrd="0" parTransId="{634B6844-7B1C-42C9-A529-DF98119DD2A8}" sibTransId="{26DB584D-4B45-4CCA-9A9F-46D10AEEBC75}"/>
    <dgm:cxn modelId="{B3FC915E-AD5F-493F-9C10-C5E88DF31655}" type="presOf" srcId="{4899B787-9F64-4E6E-AF2A-35A2B558281F}" destId="{01AF89FA-2DF3-420F-B1C8-D263ABD87AA2}" srcOrd="0" destOrd="0" presId="urn:microsoft.com/office/officeart/2016/7/layout/VerticalDownArrowProcess"/>
    <dgm:cxn modelId="{AB82FA6A-24C4-44B7-A405-6B2F6C9EDFB7}" type="presOf" srcId="{07BE3895-EF29-48B5-B762-4853348E51EE}" destId="{65D271CA-4266-4FAD-B2F9-0E20FC67AC7F}" srcOrd="0" destOrd="0" presId="urn:microsoft.com/office/officeart/2016/7/layout/VerticalDownArrowProcess"/>
    <dgm:cxn modelId="{57DB366D-9F95-4A9B-97E7-60D41C2A3B4A}" type="presOf" srcId="{AAB9EC84-66B7-4B4F-8A39-243FD5478631}" destId="{C6275CBD-8FB1-4E6F-89C4-50E783FF4C28}" srcOrd="0" destOrd="0" presId="urn:microsoft.com/office/officeart/2016/7/layout/VerticalDownArrowProcess"/>
    <dgm:cxn modelId="{FE2D6A4F-773F-480C-9380-FB63DC3C1C3B}" type="presOf" srcId="{C598D6E9-BC93-4FF8-AFA0-4E43FC85CB66}" destId="{CF3CE0C5-58BD-4E53-B33B-E695E737BF8C}" srcOrd="0" destOrd="0" presId="urn:microsoft.com/office/officeart/2016/7/layout/VerticalDownArrowProcess"/>
    <dgm:cxn modelId="{38830E82-9AEF-4231-B468-CC138C42E4D6}" type="presOf" srcId="{AA8298A0-931D-4B87-87AD-2D8C5DA7CACF}" destId="{18A88CBB-FCE4-4D6B-B355-33C51CF93AE8}" srcOrd="0" destOrd="0" presId="urn:microsoft.com/office/officeart/2016/7/layout/VerticalDownArrowProcess"/>
    <dgm:cxn modelId="{CCF1758D-6CD8-4CA5-B5E1-B48278C0E152}" type="presOf" srcId="{17B44B0C-9D80-4D1C-9956-4448C9AE16A3}" destId="{03F640EF-CF18-4084-987A-76D0142FEC37}" srcOrd="0" destOrd="0" presId="urn:microsoft.com/office/officeart/2016/7/layout/VerticalDownArrowProcess"/>
    <dgm:cxn modelId="{61711C97-C15C-4118-9B48-76FE6D1C4586}" type="presOf" srcId="{C406BE3F-13BC-4AEA-A25B-8EEFAA6FC06A}" destId="{D1F0F160-67CB-442A-A95F-08C954CA4F0C}" srcOrd="1" destOrd="0" presId="urn:microsoft.com/office/officeart/2016/7/layout/VerticalDownArrowProcess"/>
    <dgm:cxn modelId="{40DD2E99-6B9A-466D-926B-D15C9CC05FA0}" srcId="{4899B787-9F64-4E6E-AF2A-35A2B558281F}" destId="{C598D6E9-BC93-4FF8-AFA0-4E43FC85CB66}" srcOrd="2" destOrd="0" parTransId="{BD8FEF24-DE68-4E3E-BB62-AFF1B611AE2F}" sibTransId="{8406AA8F-B829-4060-8C8D-66C3393B9533}"/>
    <dgm:cxn modelId="{0859D49B-5BBB-4A5A-B59C-33B01166786D}" type="presOf" srcId="{C598D6E9-BC93-4FF8-AFA0-4E43FC85CB66}" destId="{12CDB363-CDE8-44FE-B1D4-C5CAB469A7E8}" srcOrd="1" destOrd="0" presId="urn:microsoft.com/office/officeart/2016/7/layout/VerticalDownArrowProcess"/>
    <dgm:cxn modelId="{1C84589D-BDB1-421E-A74A-45B582CFBD84}" srcId="{BA28EDEF-AB68-4021-8BE1-AB3BA347D46E}" destId="{AAB9EC84-66B7-4B4F-8A39-243FD5478631}" srcOrd="0" destOrd="0" parTransId="{1CE24708-810F-4A3F-9864-645781FE8974}" sibTransId="{98443A4A-CC79-48E2-9FC6-29D293ED96E8}"/>
    <dgm:cxn modelId="{2BBA6C9E-1B0C-4795-A16B-EE0D07F57500}" srcId="{4899B787-9F64-4E6E-AF2A-35A2B558281F}" destId="{07BE3895-EF29-48B5-B762-4853348E51EE}" srcOrd="1" destOrd="0" parTransId="{266EE34D-3B73-4976-802B-8ED00BE04832}" sibTransId="{FFBE66E0-F29E-4DD6-8B4A-6F792CDCF833}"/>
    <dgm:cxn modelId="{13D169B0-6FDB-4D91-B188-5F9C24F177E9}" type="presOf" srcId="{ACF11E6A-DC86-4BFB-B1A4-045485716696}" destId="{F1C43D24-5A52-4A96-A931-1D20E4205C31}" srcOrd="0" destOrd="0" presId="urn:microsoft.com/office/officeart/2016/7/layout/VerticalDownArrowProcess"/>
    <dgm:cxn modelId="{300929B3-9012-48C2-B157-5728A864E5FB}" type="presOf" srcId="{07BE3895-EF29-48B5-B762-4853348E51EE}" destId="{DBE9614C-6220-4FFA-9A54-AACC1D706856}" srcOrd="1" destOrd="0" presId="urn:microsoft.com/office/officeart/2016/7/layout/VerticalDownArrowProcess"/>
    <dgm:cxn modelId="{2A6ABCB9-4484-45E4-A018-9989753FBF65}" srcId="{4899B787-9F64-4E6E-AF2A-35A2B558281F}" destId="{BA28EDEF-AB68-4021-8BE1-AB3BA347D46E}" srcOrd="4" destOrd="0" parTransId="{1CA5FA7D-0317-4EF0-8897-17907DDAA0DD}" sibTransId="{43588C64-A737-4672-A769-89F80DB718A7}"/>
    <dgm:cxn modelId="{E5ABF6C0-01C1-4104-8A0D-E804076C4FDA}" type="presOf" srcId="{D666CF25-D13E-42B6-BB6B-1613F8C78016}" destId="{525D21E7-B427-49FF-902B-E1CCD329CDF7}" srcOrd="0" destOrd="0" presId="urn:microsoft.com/office/officeart/2016/7/layout/VerticalDownArrowProcess"/>
    <dgm:cxn modelId="{D61790C6-7C28-4D66-8283-EE1CF3CB7304}" srcId="{D666CF25-D13E-42B6-BB6B-1613F8C78016}" destId="{ACF11E6A-DC86-4BFB-B1A4-045485716696}" srcOrd="0" destOrd="0" parTransId="{309E3BF9-BDAB-4502-942F-CA4EB6E8CB1F}" sibTransId="{988A08CF-4C89-45FF-B8AB-CF679C668F77}"/>
    <dgm:cxn modelId="{95A37CEA-35D3-4994-A6D9-58248414C100}" srcId="{07BE3895-EF29-48B5-B762-4853348E51EE}" destId="{AA8298A0-931D-4B87-87AD-2D8C5DA7CACF}" srcOrd="0" destOrd="0" parTransId="{E84E8BC9-B316-4AE9-B795-665C6714A0FC}" sibTransId="{64558992-AA3F-4026-9341-1BBF9FFC1D27}"/>
    <dgm:cxn modelId="{FA79FBEA-BA64-48A7-A0D6-57925818A23B}" type="presOf" srcId="{C406BE3F-13BC-4AEA-A25B-8EEFAA6FC06A}" destId="{3220532E-3F66-48FF-9D72-7C838EBC6B14}" srcOrd="0" destOrd="0" presId="urn:microsoft.com/office/officeart/2016/7/layout/VerticalDownArrowProcess"/>
    <dgm:cxn modelId="{0EAAE2F2-0758-4B1A-8BF4-DB8A1A2D619A}" srcId="{4899B787-9F64-4E6E-AF2A-35A2B558281F}" destId="{C406BE3F-13BC-4AEA-A25B-8EEFAA6FC06A}" srcOrd="0" destOrd="0" parTransId="{439AC9A2-EEBA-484E-A9DC-03298B25CEF5}" sibTransId="{40059490-8E58-4C72-BA62-64A5FE5B06B0}"/>
    <dgm:cxn modelId="{1E73AE1D-8249-4C66-A838-2240C386160A}" type="presParOf" srcId="{01AF89FA-2DF3-420F-B1C8-D263ABD87AA2}" destId="{C1201837-246D-4582-8668-1D14561E0421}" srcOrd="0" destOrd="0" presId="urn:microsoft.com/office/officeart/2016/7/layout/VerticalDownArrowProcess"/>
    <dgm:cxn modelId="{DD66FFC4-986B-410D-A059-ED2763C1DC1C}" type="presParOf" srcId="{C1201837-246D-4582-8668-1D14561E0421}" destId="{B08E5C1A-2C1A-4BE3-9147-1A7B40F0B0E6}" srcOrd="0" destOrd="0" presId="urn:microsoft.com/office/officeart/2016/7/layout/VerticalDownArrowProcess"/>
    <dgm:cxn modelId="{B52C4E5F-F6A6-4E8B-AACF-C509A18C3E66}" type="presParOf" srcId="{C1201837-246D-4582-8668-1D14561E0421}" destId="{C6275CBD-8FB1-4E6F-89C4-50E783FF4C28}" srcOrd="1" destOrd="0" presId="urn:microsoft.com/office/officeart/2016/7/layout/VerticalDownArrowProcess"/>
    <dgm:cxn modelId="{C157FF8D-8EFF-4CFE-A303-07A47CB0F438}" type="presParOf" srcId="{01AF89FA-2DF3-420F-B1C8-D263ABD87AA2}" destId="{60303641-E43E-4753-8BCE-CE0C96E5BC3A}" srcOrd="1" destOrd="0" presId="urn:microsoft.com/office/officeart/2016/7/layout/VerticalDownArrowProcess"/>
    <dgm:cxn modelId="{F7C3EBC6-4891-44E9-A306-D53B736B6136}" type="presParOf" srcId="{01AF89FA-2DF3-420F-B1C8-D263ABD87AA2}" destId="{3AF45A58-F5D1-4B48-9087-B4B8A8476C3F}" srcOrd="2" destOrd="0" presId="urn:microsoft.com/office/officeart/2016/7/layout/VerticalDownArrowProcess"/>
    <dgm:cxn modelId="{CE4AAE48-471C-4EFC-AEFA-2EE42728D4FB}" type="presParOf" srcId="{3AF45A58-F5D1-4B48-9087-B4B8A8476C3F}" destId="{525D21E7-B427-49FF-902B-E1CCD329CDF7}" srcOrd="0" destOrd="0" presId="urn:microsoft.com/office/officeart/2016/7/layout/VerticalDownArrowProcess"/>
    <dgm:cxn modelId="{FBD271B5-A11C-4D95-B24F-E41FBFF739A3}" type="presParOf" srcId="{3AF45A58-F5D1-4B48-9087-B4B8A8476C3F}" destId="{B120EF3F-0351-4ABB-9DE2-CFE5408E42E5}" srcOrd="1" destOrd="0" presId="urn:microsoft.com/office/officeart/2016/7/layout/VerticalDownArrowProcess"/>
    <dgm:cxn modelId="{56D0FA47-55B6-48DC-A688-355FF72FDA78}" type="presParOf" srcId="{3AF45A58-F5D1-4B48-9087-B4B8A8476C3F}" destId="{F1C43D24-5A52-4A96-A931-1D20E4205C31}" srcOrd="2" destOrd="0" presId="urn:microsoft.com/office/officeart/2016/7/layout/VerticalDownArrowProcess"/>
    <dgm:cxn modelId="{D9020D3D-4866-4B7C-BA53-8F2EE225A3C4}" type="presParOf" srcId="{01AF89FA-2DF3-420F-B1C8-D263ABD87AA2}" destId="{BCC66BAE-9C00-4E35-99CC-ABC59BD6A1B8}" srcOrd="3" destOrd="0" presId="urn:microsoft.com/office/officeart/2016/7/layout/VerticalDownArrowProcess"/>
    <dgm:cxn modelId="{9F9FEF9F-4F00-4225-9EED-77CACB2B4A5E}" type="presParOf" srcId="{01AF89FA-2DF3-420F-B1C8-D263ABD87AA2}" destId="{A81B8080-B705-4F7C-9D1D-405522762E6D}" srcOrd="4" destOrd="0" presId="urn:microsoft.com/office/officeart/2016/7/layout/VerticalDownArrowProcess"/>
    <dgm:cxn modelId="{6A25334A-0FC5-49E1-8464-F5F3A3BA30F5}" type="presParOf" srcId="{A81B8080-B705-4F7C-9D1D-405522762E6D}" destId="{CF3CE0C5-58BD-4E53-B33B-E695E737BF8C}" srcOrd="0" destOrd="0" presId="urn:microsoft.com/office/officeart/2016/7/layout/VerticalDownArrowProcess"/>
    <dgm:cxn modelId="{4DBAD910-1A66-4773-B3FF-E011309D0EAF}" type="presParOf" srcId="{A81B8080-B705-4F7C-9D1D-405522762E6D}" destId="{12CDB363-CDE8-44FE-B1D4-C5CAB469A7E8}" srcOrd="1" destOrd="0" presId="urn:microsoft.com/office/officeart/2016/7/layout/VerticalDownArrowProcess"/>
    <dgm:cxn modelId="{0B770618-5947-4DBC-A685-8B1A61F827AC}" type="presParOf" srcId="{A81B8080-B705-4F7C-9D1D-405522762E6D}" destId="{03F640EF-CF18-4084-987A-76D0142FEC37}" srcOrd="2" destOrd="0" presId="urn:microsoft.com/office/officeart/2016/7/layout/VerticalDownArrowProcess"/>
    <dgm:cxn modelId="{DC235516-1062-41C9-B0F8-16F6B7F04E36}" type="presParOf" srcId="{01AF89FA-2DF3-420F-B1C8-D263ABD87AA2}" destId="{C4F6BACA-3A12-46F2-9D59-A476E93C0FED}" srcOrd="5" destOrd="0" presId="urn:microsoft.com/office/officeart/2016/7/layout/VerticalDownArrowProcess"/>
    <dgm:cxn modelId="{AB95E761-0DF4-4E08-84FA-5357422FA846}" type="presParOf" srcId="{01AF89FA-2DF3-420F-B1C8-D263ABD87AA2}" destId="{2C999CAF-06C7-4505-A020-B104E8F3F36F}" srcOrd="6" destOrd="0" presId="urn:microsoft.com/office/officeart/2016/7/layout/VerticalDownArrowProcess"/>
    <dgm:cxn modelId="{169E28AF-5CAC-42A6-BAEE-172789C76FFF}" type="presParOf" srcId="{2C999CAF-06C7-4505-A020-B104E8F3F36F}" destId="{65D271CA-4266-4FAD-B2F9-0E20FC67AC7F}" srcOrd="0" destOrd="0" presId="urn:microsoft.com/office/officeart/2016/7/layout/VerticalDownArrowProcess"/>
    <dgm:cxn modelId="{F21FCBE8-1D1F-4CD6-A08A-E4E894CD90E1}" type="presParOf" srcId="{2C999CAF-06C7-4505-A020-B104E8F3F36F}" destId="{DBE9614C-6220-4FFA-9A54-AACC1D706856}" srcOrd="1" destOrd="0" presId="urn:microsoft.com/office/officeart/2016/7/layout/VerticalDownArrowProcess"/>
    <dgm:cxn modelId="{CA62752D-FF4B-43F7-A2AB-EC5A9A5EDA04}" type="presParOf" srcId="{2C999CAF-06C7-4505-A020-B104E8F3F36F}" destId="{18A88CBB-FCE4-4D6B-B355-33C51CF93AE8}" srcOrd="2" destOrd="0" presId="urn:microsoft.com/office/officeart/2016/7/layout/VerticalDownArrowProcess"/>
    <dgm:cxn modelId="{9DF043BF-D9FE-43A7-91C6-6CD1FCFBCB48}" type="presParOf" srcId="{01AF89FA-2DF3-420F-B1C8-D263ABD87AA2}" destId="{02061935-BDC0-47B1-9978-5D82BBB64800}" srcOrd="7" destOrd="0" presId="urn:microsoft.com/office/officeart/2016/7/layout/VerticalDownArrowProcess"/>
    <dgm:cxn modelId="{B6C8FC02-FEE8-42E8-A53E-6899E56BC8F3}" type="presParOf" srcId="{01AF89FA-2DF3-420F-B1C8-D263ABD87AA2}" destId="{B75A06F3-702D-4DFA-B6D2-3609302B219C}" srcOrd="8" destOrd="0" presId="urn:microsoft.com/office/officeart/2016/7/layout/VerticalDownArrowProcess"/>
    <dgm:cxn modelId="{1DEDDC70-334C-4600-83F2-12E5B9B7D87C}" type="presParOf" srcId="{B75A06F3-702D-4DFA-B6D2-3609302B219C}" destId="{3220532E-3F66-48FF-9D72-7C838EBC6B14}" srcOrd="0" destOrd="0" presId="urn:microsoft.com/office/officeart/2016/7/layout/VerticalDownArrowProcess"/>
    <dgm:cxn modelId="{FD6E57FB-F0DB-4F08-99AC-062BC6959D86}" type="presParOf" srcId="{B75A06F3-702D-4DFA-B6D2-3609302B219C}" destId="{D1F0F160-67CB-442A-A95F-08C954CA4F0C}" srcOrd="1" destOrd="0" presId="urn:microsoft.com/office/officeart/2016/7/layout/VerticalDownArrowProcess"/>
    <dgm:cxn modelId="{F7A9C67C-3552-4F43-AA14-82B50B851F74}" type="presParOf" srcId="{B75A06F3-702D-4DFA-B6D2-3609302B219C}" destId="{2D3ED8F2-462D-43B9-A9F2-DE984A8D267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4899B787-9F64-4E6E-AF2A-35A2B558281F}"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C406BE3F-13BC-4AEA-A25B-8EEFAA6FC06A}">
      <dgm:prSet custT="1"/>
      <dgm:spPr/>
      <dgm:t>
        <a:bodyPr/>
        <a:lstStyle/>
        <a:p>
          <a:r>
            <a:rPr lang="en-US" sz="2400" dirty="0">
              <a:latin typeface="Calibri" panose="020F0502020204030204" pitchFamily="34" charset="0"/>
              <a:cs typeface="Calibri" panose="020F0502020204030204" pitchFamily="34" charset="0"/>
            </a:rPr>
            <a:t>Establish </a:t>
          </a:r>
        </a:p>
      </dgm:t>
    </dgm:pt>
    <dgm:pt modelId="{439AC9A2-EEBA-484E-A9DC-03298B25CEF5}" type="parTrans" cxnId="{0EAAE2F2-0758-4B1A-8BF4-DB8A1A2D619A}">
      <dgm:prSet/>
      <dgm:spPr/>
      <dgm:t>
        <a:bodyPr/>
        <a:lstStyle/>
        <a:p>
          <a:endParaRPr lang="en-US"/>
        </a:p>
      </dgm:t>
    </dgm:pt>
    <dgm:pt modelId="{40059490-8E58-4C72-BA62-64A5FE5B06B0}" type="sibTrans" cxnId="{0EAAE2F2-0758-4B1A-8BF4-DB8A1A2D619A}">
      <dgm:prSet/>
      <dgm:spPr/>
      <dgm:t>
        <a:bodyPr/>
        <a:lstStyle/>
        <a:p>
          <a:endParaRPr lang="en-US"/>
        </a:p>
      </dgm:t>
    </dgm:pt>
    <dgm:pt modelId="{205C68F0-CA25-4915-8177-35FBAC644546}">
      <dgm:prSet custT="1"/>
      <dgm:spPr/>
      <dgm:t>
        <a:bodyPr/>
        <a:lstStyle/>
        <a:p>
          <a:r>
            <a:rPr lang="en-US" sz="2300" dirty="0">
              <a:latin typeface="Calibri" panose="020F0502020204030204" pitchFamily="34" charset="0"/>
              <a:cs typeface="Calibri" panose="020F0502020204030204" pitchFamily="34" charset="0"/>
            </a:rPr>
            <a:t>Establish trust as a service provider and provider organization</a:t>
          </a:r>
          <a:r>
            <a:rPr lang="en-US" sz="2400" dirty="0">
              <a:latin typeface="Calibri" panose="020F0502020204030204" pitchFamily="34" charset="0"/>
              <a:cs typeface="Calibri" panose="020F0502020204030204" pitchFamily="34" charset="0"/>
            </a:rPr>
            <a:t>.</a:t>
          </a:r>
        </a:p>
      </dgm:t>
    </dgm:pt>
    <dgm:pt modelId="{634B6844-7B1C-42C9-A529-DF98119DD2A8}" type="parTrans" cxnId="{14869338-1E92-41D6-8D92-D19BD3D6ED5D}">
      <dgm:prSet/>
      <dgm:spPr/>
      <dgm:t>
        <a:bodyPr/>
        <a:lstStyle/>
        <a:p>
          <a:endParaRPr lang="en-US"/>
        </a:p>
      </dgm:t>
    </dgm:pt>
    <dgm:pt modelId="{26DB584D-4B45-4CCA-9A9F-46D10AEEBC75}" type="sibTrans" cxnId="{14869338-1E92-41D6-8D92-D19BD3D6ED5D}">
      <dgm:prSet/>
      <dgm:spPr/>
      <dgm:t>
        <a:bodyPr/>
        <a:lstStyle/>
        <a:p>
          <a:endParaRPr lang="en-US"/>
        </a:p>
      </dgm:t>
    </dgm:pt>
    <dgm:pt modelId="{AA8298A0-931D-4B87-87AD-2D8C5DA7CACF}">
      <dgm:prSet custT="1"/>
      <dgm:spPr/>
      <dgm:t>
        <a:bodyPr/>
        <a:lstStyle/>
        <a:p>
          <a:r>
            <a:rPr lang="en-US" sz="2300" dirty="0">
              <a:latin typeface="Calibri" panose="020F0502020204030204" pitchFamily="34" charset="0"/>
              <a:cs typeface="Calibri" panose="020F0502020204030204" pitchFamily="34" charset="0"/>
            </a:rPr>
            <a:t>Build a collaborative partnership and an effective therapeutic alliance.</a:t>
          </a:r>
        </a:p>
      </dgm:t>
    </dgm:pt>
    <dgm:pt modelId="{E84E8BC9-B316-4AE9-B795-665C6714A0FC}" type="parTrans" cxnId="{95A37CEA-35D3-4994-A6D9-58248414C100}">
      <dgm:prSet/>
      <dgm:spPr/>
      <dgm:t>
        <a:bodyPr/>
        <a:lstStyle/>
        <a:p>
          <a:endParaRPr lang="en-US"/>
        </a:p>
      </dgm:t>
    </dgm:pt>
    <dgm:pt modelId="{64558992-AA3F-4026-9341-1BBF9FFC1D27}" type="sibTrans" cxnId="{95A37CEA-35D3-4994-A6D9-58248414C100}">
      <dgm:prSet/>
      <dgm:spPr/>
      <dgm:t>
        <a:bodyPr/>
        <a:lstStyle/>
        <a:p>
          <a:endParaRPr lang="en-US"/>
        </a:p>
      </dgm:t>
    </dgm:pt>
    <dgm:pt modelId="{C598D6E9-BC93-4FF8-AFA0-4E43FC85CB66}">
      <dgm:prSet custT="1"/>
      <dgm:spPr/>
      <dgm:t>
        <a:bodyPr/>
        <a:lstStyle/>
        <a:p>
          <a:r>
            <a:rPr lang="en-US" sz="2400" dirty="0">
              <a:latin typeface="Calibri" panose="020F0502020204030204" pitchFamily="34" charset="0"/>
              <a:cs typeface="Calibri" panose="020F0502020204030204" pitchFamily="34" charset="0"/>
            </a:rPr>
            <a:t>Engage</a:t>
          </a:r>
        </a:p>
      </dgm:t>
    </dgm:pt>
    <dgm:pt modelId="{BD8FEF24-DE68-4E3E-BB62-AFF1B611AE2F}" type="parTrans" cxnId="{40DD2E99-6B9A-466D-926B-D15C9CC05FA0}">
      <dgm:prSet/>
      <dgm:spPr/>
      <dgm:t>
        <a:bodyPr/>
        <a:lstStyle/>
        <a:p>
          <a:endParaRPr lang="en-US"/>
        </a:p>
      </dgm:t>
    </dgm:pt>
    <dgm:pt modelId="{8406AA8F-B829-4060-8C8D-66C3393B9533}" type="sibTrans" cxnId="{40DD2E99-6B9A-466D-926B-D15C9CC05FA0}">
      <dgm:prSet/>
      <dgm:spPr/>
      <dgm:t>
        <a:bodyPr/>
        <a:lstStyle/>
        <a:p>
          <a:endParaRPr lang="en-US"/>
        </a:p>
      </dgm:t>
    </dgm:pt>
    <dgm:pt modelId="{17B44B0C-9D80-4D1C-9956-4448C9AE16A3}">
      <dgm:prSet custT="1"/>
      <dgm:spPr/>
      <dgm:t>
        <a:bodyPr/>
        <a:lstStyle/>
        <a:p>
          <a:r>
            <a:rPr lang="en-US" sz="2300" dirty="0">
              <a:latin typeface="Calibri" panose="020F0502020204030204" pitchFamily="34" charset="0"/>
              <a:cs typeface="Calibri" panose="020F0502020204030204" pitchFamily="34" charset="0"/>
            </a:rPr>
            <a:t>Engage family and friends, as appropriate, to support positive relationships.</a:t>
          </a:r>
        </a:p>
      </dgm:t>
    </dgm:pt>
    <dgm:pt modelId="{2A0BE8AB-5526-48E9-8F06-C4CA44FE84FD}" type="parTrans" cxnId="{FB17F801-18AE-43B4-BA2A-44E6AFFF54DC}">
      <dgm:prSet/>
      <dgm:spPr/>
      <dgm:t>
        <a:bodyPr/>
        <a:lstStyle/>
        <a:p>
          <a:endParaRPr lang="en-US"/>
        </a:p>
      </dgm:t>
    </dgm:pt>
    <dgm:pt modelId="{3FFB9492-40C7-431F-A3D0-307967734E4F}" type="sibTrans" cxnId="{FB17F801-18AE-43B4-BA2A-44E6AFFF54DC}">
      <dgm:prSet/>
      <dgm:spPr/>
      <dgm:t>
        <a:bodyPr/>
        <a:lstStyle/>
        <a:p>
          <a:endParaRPr lang="en-US"/>
        </a:p>
      </dgm:t>
    </dgm:pt>
    <dgm:pt modelId="{D666CF25-D13E-42B6-BB6B-1613F8C78016}">
      <dgm:prSet custT="1"/>
      <dgm:spPr/>
      <dgm:t>
        <a:bodyPr/>
        <a:lstStyle/>
        <a:p>
          <a:r>
            <a:rPr lang="en-US" sz="2400" dirty="0">
              <a:latin typeface="Calibri" panose="020F0502020204030204" pitchFamily="34" charset="0"/>
              <a:cs typeface="Calibri" panose="020F0502020204030204" pitchFamily="34" charset="0"/>
            </a:rPr>
            <a:t>Promote</a:t>
          </a:r>
        </a:p>
      </dgm:t>
    </dgm:pt>
    <dgm:pt modelId="{C7D6340C-EF60-44B5-9AFA-8E4B5B340142}" type="parTrans" cxnId="{EF72902A-18FE-44DE-AE8B-AF7205EC0D9E}">
      <dgm:prSet/>
      <dgm:spPr/>
      <dgm:t>
        <a:bodyPr/>
        <a:lstStyle/>
        <a:p>
          <a:endParaRPr lang="en-US"/>
        </a:p>
      </dgm:t>
    </dgm:pt>
    <dgm:pt modelId="{DED271E2-0334-474D-A9F5-0C02E8CF5070}" type="sibTrans" cxnId="{EF72902A-18FE-44DE-AE8B-AF7205EC0D9E}">
      <dgm:prSet/>
      <dgm:spPr/>
      <dgm:t>
        <a:bodyPr/>
        <a:lstStyle/>
        <a:p>
          <a:endParaRPr lang="en-US"/>
        </a:p>
      </dgm:t>
    </dgm:pt>
    <dgm:pt modelId="{ACF11E6A-DC86-4BFB-B1A4-045485716696}">
      <dgm:prSet custT="1"/>
      <dgm:spPr/>
      <dgm:t>
        <a:bodyPr/>
        <a:lstStyle/>
        <a:p>
          <a:r>
            <a:rPr lang="en-US" sz="2300" dirty="0">
              <a:latin typeface="Calibri" panose="020F0502020204030204" pitchFamily="34" charset="0"/>
              <a:cs typeface="Calibri" panose="020F0502020204030204" pitchFamily="34" charset="0"/>
            </a:rPr>
            <a:t>Promote opportunities for creating meaningfulness in life through work, volunteer activities, community activities, etc.</a:t>
          </a:r>
        </a:p>
      </dgm:t>
    </dgm:pt>
    <dgm:pt modelId="{309E3BF9-BDAB-4502-942F-CA4EB6E8CB1F}" type="parTrans" cxnId="{D61790C6-7C28-4D66-8283-EE1CF3CB7304}">
      <dgm:prSet/>
      <dgm:spPr/>
      <dgm:t>
        <a:bodyPr/>
        <a:lstStyle/>
        <a:p>
          <a:endParaRPr lang="en-US"/>
        </a:p>
      </dgm:t>
    </dgm:pt>
    <dgm:pt modelId="{988A08CF-4C89-45FF-B8AB-CF679C668F77}" type="sibTrans" cxnId="{D61790C6-7C28-4D66-8283-EE1CF3CB7304}">
      <dgm:prSet/>
      <dgm:spPr/>
      <dgm:t>
        <a:bodyPr/>
        <a:lstStyle/>
        <a:p>
          <a:endParaRPr lang="en-US"/>
        </a:p>
      </dgm:t>
    </dgm:pt>
    <dgm:pt modelId="{BA28EDEF-AB68-4021-8BE1-AB3BA347D46E}">
      <dgm:prSet custT="1"/>
      <dgm:spPr/>
      <dgm:t>
        <a:bodyPr/>
        <a:lstStyle/>
        <a:p>
          <a:r>
            <a:rPr lang="en-US" sz="2400" dirty="0">
              <a:latin typeface="Calibri" panose="020F0502020204030204" pitchFamily="34" charset="0"/>
              <a:cs typeface="Calibri" panose="020F0502020204030204" pitchFamily="34" charset="0"/>
            </a:rPr>
            <a:t>Ensure</a:t>
          </a:r>
        </a:p>
      </dgm:t>
    </dgm:pt>
    <dgm:pt modelId="{1CA5FA7D-0317-4EF0-8897-17907DDAA0DD}" type="parTrans" cxnId="{2A6ABCB9-4484-45E4-A018-9989753FBF65}">
      <dgm:prSet/>
      <dgm:spPr/>
      <dgm:t>
        <a:bodyPr/>
        <a:lstStyle/>
        <a:p>
          <a:endParaRPr lang="en-US"/>
        </a:p>
      </dgm:t>
    </dgm:pt>
    <dgm:pt modelId="{43588C64-A737-4672-A769-89F80DB718A7}" type="sibTrans" cxnId="{2A6ABCB9-4484-45E4-A018-9989753FBF65}">
      <dgm:prSet/>
      <dgm:spPr/>
      <dgm:t>
        <a:bodyPr/>
        <a:lstStyle/>
        <a:p>
          <a:endParaRPr lang="en-US"/>
        </a:p>
      </dgm:t>
    </dgm:pt>
    <dgm:pt modelId="{AAB9EC84-66B7-4B4F-8A39-243FD5478631}">
      <dgm:prSet custT="1"/>
      <dgm:spPr/>
      <dgm:t>
        <a:bodyPr/>
        <a:lstStyle/>
        <a:p>
          <a:r>
            <a:rPr lang="en-US" sz="2300" dirty="0">
              <a:latin typeface="Calibri" panose="020F0502020204030204" pitchFamily="34" charset="0"/>
              <a:cs typeface="Calibri" panose="020F0502020204030204" pitchFamily="34" charset="0"/>
            </a:rPr>
            <a:t>Ensure peer support specialists are part of the service team and support them to make distinct contributions.</a:t>
          </a:r>
        </a:p>
      </dgm:t>
    </dgm:pt>
    <dgm:pt modelId="{1CE24708-810F-4A3F-9864-645781FE8974}" type="parTrans" cxnId="{1C84589D-BDB1-421E-A74A-45B582CFBD84}">
      <dgm:prSet/>
      <dgm:spPr/>
      <dgm:t>
        <a:bodyPr/>
        <a:lstStyle/>
        <a:p>
          <a:endParaRPr lang="en-US"/>
        </a:p>
      </dgm:t>
    </dgm:pt>
    <dgm:pt modelId="{98443A4A-CC79-48E2-9FC6-29D293ED96E8}" type="sibTrans" cxnId="{1C84589D-BDB1-421E-A74A-45B582CFBD84}">
      <dgm:prSet/>
      <dgm:spPr/>
      <dgm:t>
        <a:bodyPr/>
        <a:lstStyle/>
        <a:p>
          <a:endParaRPr lang="en-US"/>
        </a:p>
      </dgm:t>
    </dgm:pt>
    <dgm:pt modelId="{07BE3895-EF29-48B5-B762-4853348E51EE}">
      <dgm:prSet custT="1"/>
      <dgm:spPr/>
      <dgm:t>
        <a:bodyPr/>
        <a:lstStyle/>
        <a:p>
          <a:r>
            <a:rPr lang="en-US" sz="2400" dirty="0">
              <a:latin typeface="Calibri" panose="020F0502020204030204" pitchFamily="34" charset="0"/>
              <a:cs typeface="Calibri" panose="020F0502020204030204" pitchFamily="34" charset="0"/>
            </a:rPr>
            <a:t>Collaborate</a:t>
          </a:r>
        </a:p>
      </dgm:t>
    </dgm:pt>
    <dgm:pt modelId="{FFBE66E0-F29E-4DD6-8B4A-6F792CDCF833}" type="sibTrans" cxnId="{2BBA6C9E-1B0C-4795-A16B-EE0D07F57500}">
      <dgm:prSet/>
      <dgm:spPr/>
      <dgm:t>
        <a:bodyPr/>
        <a:lstStyle/>
        <a:p>
          <a:endParaRPr lang="en-US"/>
        </a:p>
      </dgm:t>
    </dgm:pt>
    <dgm:pt modelId="{266EE34D-3B73-4976-802B-8ED00BE04832}" type="parTrans" cxnId="{2BBA6C9E-1B0C-4795-A16B-EE0D07F57500}">
      <dgm:prSet/>
      <dgm:spPr/>
      <dgm:t>
        <a:bodyPr/>
        <a:lstStyle/>
        <a:p>
          <a:endParaRPr lang="en-US"/>
        </a:p>
      </dgm:t>
    </dgm:pt>
    <dgm:pt modelId="{01AF89FA-2DF3-420F-B1C8-D263ABD87AA2}" type="pres">
      <dgm:prSet presAssocID="{4899B787-9F64-4E6E-AF2A-35A2B558281F}" presName="Name0" presStyleCnt="0">
        <dgm:presLayoutVars>
          <dgm:dir/>
          <dgm:animLvl val="lvl"/>
          <dgm:resizeHandles val="exact"/>
        </dgm:presLayoutVars>
      </dgm:prSet>
      <dgm:spPr/>
    </dgm:pt>
    <dgm:pt modelId="{C1201837-246D-4582-8668-1D14561E0421}" type="pres">
      <dgm:prSet presAssocID="{BA28EDEF-AB68-4021-8BE1-AB3BA347D46E}" presName="boxAndChildren" presStyleCnt="0"/>
      <dgm:spPr/>
    </dgm:pt>
    <dgm:pt modelId="{B08E5C1A-2C1A-4BE3-9147-1A7B40F0B0E6}" type="pres">
      <dgm:prSet presAssocID="{BA28EDEF-AB68-4021-8BE1-AB3BA347D46E}" presName="parentTextBox" presStyleLbl="alignNode1" presStyleIdx="0" presStyleCnt="5"/>
      <dgm:spPr/>
    </dgm:pt>
    <dgm:pt modelId="{C6275CBD-8FB1-4E6F-89C4-50E783FF4C28}" type="pres">
      <dgm:prSet presAssocID="{BA28EDEF-AB68-4021-8BE1-AB3BA347D46E}" presName="descendantBox" presStyleLbl="bgAccFollowNode1" presStyleIdx="0" presStyleCnt="5" custLinFactNeighborX="-305" custLinFactNeighborY="30624"/>
      <dgm:spPr/>
    </dgm:pt>
    <dgm:pt modelId="{60303641-E43E-4753-8BCE-CE0C96E5BC3A}" type="pres">
      <dgm:prSet presAssocID="{DED271E2-0334-474D-A9F5-0C02E8CF5070}" presName="sp" presStyleCnt="0"/>
      <dgm:spPr/>
    </dgm:pt>
    <dgm:pt modelId="{3AF45A58-F5D1-4B48-9087-B4B8A8476C3F}" type="pres">
      <dgm:prSet presAssocID="{D666CF25-D13E-42B6-BB6B-1613F8C78016}" presName="arrowAndChildren" presStyleCnt="0"/>
      <dgm:spPr/>
    </dgm:pt>
    <dgm:pt modelId="{525D21E7-B427-49FF-902B-E1CCD329CDF7}" type="pres">
      <dgm:prSet presAssocID="{D666CF25-D13E-42B6-BB6B-1613F8C78016}" presName="parentTextArrow" presStyleLbl="node1" presStyleIdx="0" presStyleCnt="0"/>
      <dgm:spPr/>
    </dgm:pt>
    <dgm:pt modelId="{B120EF3F-0351-4ABB-9DE2-CFE5408E42E5}" type="pres">
      <dgm:prSet presAssocID="{D666CF25-D13E-42B6-BB6B-1613F8C78016}" presName="arrow" presStyleLbl="alignNode1" presStyleIdx="1" presStyleCnt="5"/>
      <dgm:spPr/>
    </dgm:pt>
    <dgm:pt modelId="{F1C43D24-5A52-4A96-A931-1D20E4205C31}" type="pres">
      <dgm:prSet presAssocID="{D666CF25-D13E-42B6-BB6B-1613F8C78016}" presName="descendantArrow" presStyleLbl="bgAccFollowNode1" presStyleIdx="1" presStyleCnt="5"/>
      <dgm:spPr/>
    </dgm:pt>
    <dgm:pt modelId="{BCC66BAE-9C00-4E35-99CC-ABC59BD6A1B8}" type="pres">
      <dgm:prSet presAssocID="{8406AA8F-B829-4060-8C8D-66C3393B9533}" presName="sp" presStyleCnt="0"/>
      <dgm:spPr/>
    </dgm:pt>
    <dgm:pt modelId="{A81B8080-B705-4F7C-9D1D-405522762E6D}" type="pres">
      <dgm:prSet presAssocID="{C598D6E9-BC93-4FF8-AFA0-4E43FC85CB66}" presName="arrowAndChildren" presStyleCnt="0"/>
      <dgm:spPr/>
    </dgm:pt>
    <dgm:pt modelId="{CF3CE0C5-58BD-4E53-B33B-E695E737BF8C}" type="pres">
      <dgm:prSet presAssocID="{C598D6E9-BC93-4FF8-AFA0-4E43FC85CB66}" presName="parentTextArrow" presStyleLbl="node1" presStyleIdx="0" presStyleCnt="0"/>
      <dgm:spPr/>
    </dgm:pt>
    <dgm:pt modelId="{12CDB363-CDE8-44FE-B1D4-C5CAB469A7E8}" type="pres">
      <dgm:prSet presAssocID="{C598D6E9-BC93-4FF8-AFA0-4E43FC85CB66}" presName="arrow" presStyleLbl="alignNode1" presStyleIdx="2" presStyleCnt="5"/>
      <dgm:spPr/>
    </dgm:pt>
    <dgm:pt modelId="{03F640EF-CF18-4084-987A-76D0142FEC37}" type="pres">
      <dgm:prSet presAssocID="{C598D6E9-BC93-4FF8-AFA0-4E43FC85CB66}" presName="descendantArrow" presStyleLbl="bgAccFollowNode1" presStyleIdx="2" presStyleCnt="5"/>
      <dgm:spPr/>
    </dgm:pt>
    <dgm:pt modelId="{C4F6BACA-3A12-46F2-9D59-A476E93C0FED}" type="pres">
      <dgm:prSet presAssocID="{FFBE66E0-F29E-4DD6-8B4A-6F792CDCF833}" presName="sp" presStyleCnt="0"/>
      <dgm:spPr/>
    </dgm:pt>
    <dgm:pt modelId="{2C999CAF-06C7-4505-A020-B104E8F3F36F}" type="pres">
      <dgm:prSet presAssocID="{07BE3895-EF29-48B5-B762-4853348E51EE}" presName="arrowAndChildren" presStyleCnt="0"/>
      <dgm:spPr/>
    </dgm:pt>
    <dgm:pt modelId="{65D271CA-4266-4FAD-B2F9-0E20FC67AC7F}" type="pres">
      <dgm:prSet presAssocID="{07BE3895-EF29-48B5-B762-4853348E51EE}" presName="parentTextArrow" presStyleLbl="node1" presStyleIdx="0" presStyleCnt="0"/>
      <dgm:spPr/>
    </dgm:pt>
    <dgm:pt modelId="{DBE9614C-6220-4FFA-9A54-AACC1D706856}" type="pres">
      <dgm:prSet presAssocID="{07BE3895-EF29-48B5-B762-4853348E51EE}" presName="arrow" presStyleLbl="alignNode1" presStyleIdx="3" presStyleCnt="5"/>
      <dgm:spPr/>
    </dgm:pt>
    <dgm:pt modelId="{18A88CBB-FCE4-4D6B-B355-33C51CF93AE8}" type="pres">
      <dgm:prSet presAssocID="{07BE3895-EF29-48B5-B762-4853348E51EE}" presName="descendantArrow" presStyleLbl="bgAccFollowNode1" presStyleIdx="3" presStyleCnt="5"/>
      <dgm:spPr/>
    </dgm:pt>
    <dgm:pt modelId="{02061935-BDC0-47B1-9978-5D82BBB64800}" type="pres">
      <dgm:prSet presAssocID="{40059490-8E58-4C72-BA62-64A5FE5B06B0}" presName="sp" presStyleCnt="0"/>
      <dgm:spPr/>
    </dgm:pt>
    <dgm:pt modelId="{B75A06F3-702D-4DFA-B6D2-3609302B219C}" type="pres">
      <dgm:prSet presAssocID="{C406BE3F-13BC-4AEA-A25B-8EEFAA6FC06A}" presName="arrowAndChildren" presStyleCnt="0"/>
      <dgm:spPr/>
    </dgm:pt>
    <dgm:pt modelId="{3220532E-3F66-48FF-9D72-7C838EBC6B14}" type="pres">
      <dgm:prSet presAssocID="{C406BE3F-13BC-4AEA-A25B-8EEFAA6FC06A}" presName="parentTextArrow" presStyleLbl="node1" presStyleIdx="0" presStyleCnt="0"/>
      <dgm:spPr/>
    </dgm:pt>
    <dgm:pt modelId="{D1F0F160-67CB-442A-A95F-08C954CA4F0C}" type="pres">
      <dgm:prSet presAssocID="{C406BE3F-13BC-4AEA-A25B-8EEFAA6FC06A}" presName="arrow" presStyleLbl="alignNode1" presStyleIdx="4" presStyleCnt="5"/>
      <dgm:spPr/>
    </dgm:pt>
    <dgm:pt modelId="{2D3ED8F2-462D-43B9-A9F2-DE984A8D267C}" type="pres">
      <dgm:prSet presAssocID="{C406BE3F-13BC-4AEA-A25B-8EEFAA6FC06A}" presName="descendantArrow" presStyleLbl="bgAccFollowNode1" presStyleIdx="4" presStyleCnt="5"/>
      <dgm:spPr/>
    </dgm:pt>
  </dgm:ptLst>
  <dgm:cxnLst>
    <dgm:cxn modelId="{FB17F801-18AE-43B4-BA2A-44E6AFFF54DC}" srcId="{C598D6E9-BC93-4FF8-AFA0-4E43FC85CB66}" destId="{17B44B0C-9D80-4D1C-9956-4448C9AE16A3}" srcOrd="0" destOrd="0" parTransId="{2A0BE8AB-5526-48E9-8F06-C4CA44FE84FD}" sibTransId="{3FFB9492-40C7-431F-A3D0-307967734E4F}"/>
    <dgm:cxn modelId="{070E2F02-244C-4FF2-BB0B-27EAC663A08B}" type="presOf" srcId="{BA28EDEF-AB68-4021-8BE1-AB3BA347D46E}" destId="{B08E5C1A-2C1A-4BE3-9147-1A7B40F0B0E6}" srcOrd="0" destOrd="0" presId="urn:microsoft.com/office/officeart/2016/7/layout/VerticalDownArrowProcess"/>
    <dgm:cxn modelId="{20628F02-46F5-4694-933C-CDBE649694A8}" type="presOf" srcId="{205C68F0-CA25-4915-8177-35FBAC644546}" destId="{2D3ED8F2-462D-43B9-A9F2-DE984A8D267C}" srcOrd="0" destOrd="0" presId="urn:microsoft.com/office/officeart/2016/7/layout/VerticalDownArrowProcess"/>
    <dgm:cxn modelId="{EF72902A-18FE-44DE-AE8B-AF7205EC0D9E}" srcId="{4899B787-9F64-4E6E-AF2A-35A2B558281F}" destId="{D666CF25-D13E-42B6-BB6B-1613F8C78016}" srcOrd="3" destOrd="0" parTransId="{C7D6340C-EF60-44B5-9AFA-8E4B5B340142}" sibTransId="{DED271E2-0334-474D-A9F5-0C02E8CF5070}"/>
    <dgm:cxn modelId="{FA2A7138-F31D-4D65-BEC6-69DD978BB1D2}" type="presOf" srcId="{D666CF25-D13E-42B6-BB6B-1613F8C78016}" destId="{B120EF3F-0351-4ABB-9DE2-CFE5408E42E5}" srcOrd="1" destOrd="0" presId="urn:microsoft.com/office/officeart/2016/7/layout/VerticalDownArrowProcess"/>
    <dgm:cxn modelId="{14869338-1E92-41D6-8D92-D19BD3D6ED5D}" srcId="{C406BE3F-13BC-4AEA-A25B-8EEFAA6FC06A}" destId="{205C68F0-CA25-4915-8177-35FBAC644546}" srcOrd="0" destOrd="0" parTransId="{634B6844-7B1C-42C9-A529-DF98119DD2A8}" sibTransId="{26DB584D-4B45-4CCA-9A9F-46D10AEEBC75}"/>
    <dgm:cxn modelId="{B3FC915E-AD5F-493F-9C10-C5E88DF31655}" type="presOf" srcId="{4899B787-9F64-4E6E-AF2A-35A2B558281F}" destId="{01AF89FA-2DF3-420F-B1C8-D263ABD87AA2}" srcOrd="0" destOrd="0" presId="urn:microsoft.com/office/officeart/2016/7/layout/VerticalDownArrowProcess"/>
    <dgm:cxn modelId="{AB82FA6A-24C4-44B7-A405-6B2F6C9EDFB7}" type="presOf" srcId="{07BE3895-EF29-48B5-B762-4853348E51EE}" destId="{65D271CA-4266-4FAD-B2F9-0E20FC67AC7F}" srcOrd="0" destOrd="0" presId="urn:microsoft.com/office/officeart/2016/7/layout/VerticalDownArrowProcess"/>
    <dgm:cxn modelId="{57DB366D-9F95-4A9B-97E7-60D41C2A3B4A}" type="presOf" srcId="{AAB9EC84-66B7-4B4F-8A39-243FD5478631}" destId="{C6275CBD-8FB1-4E6F-89C4-50E783FF4C28}" srcOrd="0" destOrd="0" presId="urn:microsoft.com/office/officeart/2016/7/layout/VerticalDownArrowProcess"/>
    <dgm:cxn modelId="{FE2D6A4F-773F-480C-9380-FB63DC3C1C3B}" type="presOf" srcId="{C598D6E9-BC93-4FF8-AFA0-4E43FC85CB66}" destId="{CF3CE0C5-58BD-4E53-B33B-E695E737BF8C}" srcOrd="0" destOrd="0" presId="urn:microsoft.com/office/officeart/2016/7/layout/VerticalDownArrowProcess"/>
    <dgm:cxn modelId="{38830E82-9AEF-4231-B468-CC138C42E4D6}" type="presOf" srcId="{AA8298A0-931D-4B87-87AD-2D8C5DA7CACF}" destId="{18A88CBB-FCE4-4D6B-B355-33C51CF93AE8}" srcOrd="0" destOrd="0" presId="urn:microsoft.com/office/officeart/2016/7/layout/VerticalDownArrowProcess"/>
    <dgm:cxn modelId="{CCF1758D-6CD8-4CA5-B5E1-B48278C0E152}" type="presOf" srcId="{17B44B0C-9D80-4D1C-9956-4448C9AE16A3}" destId="{03F640EF-CF18-4084-987A-76D0142FEC37}" srcOrd="0" destOrd="0" presId="urn:microsoft.com/office/officeart/2016/7/layout/VerticalDownArrowProcess"/>
    <dgm:cxn modelId="{61711C97-C15C-4118-9B48-76FE6D1C4586}" type="presOf" srcId="{C406BE3F-13BC-4AEA-A25B-8EEFAA6FC06A}" destId="{D1F0F160-67CB-442A-A95F-08C954CA4F0C}" srcOrd="1" destOrd="0" presId="urn:microsoft.com/office/officeart/2016/7/layout/VerticalDownArrowProcess"/>
    <dgm:cxn modelId="{40DD2E99-6B9A-466D-926B-D15C9CC05FA0}" srcId="{4899B787-9F64-4E6E-AF2A-35A2B558281F}" destId="{C598D6E9-BC93-4FF8-AFA0-4E43FC85CB66}" srcOrd="2" destOrd="0" parTransId="{BD8FEF24-DE68-4E3E-BB62-AFF1B611AE2F}" sibTransId="{8406AA8F-B829-4060-8C8D-66C3393B9533}"/>
    <dgm:cxn modelId="{0859D49B-5BBB-4A5A-B59C-33B01166786D}" type="presOf" srcId="{C598D6E9-BC93-4FF8-AFA0-4E43FC85CB66}" destId="{12CDB363-CDE8-44FE-B1D4-C5CAB469A7E8}" srcOrd="1" destOrd="0" presId="urn:microsoft.com/office/officeart/2016/7/layout/VerticalDownArrowProcess"/>
    <dgm:cxn modelId="{1C84589D-BDB1-421E-A74A-45B582CFBD84}" srcId="{BA28EDEF-AB68-4021-8BE1-AB3BA347D46E}" destId="{AAB9EC84-66B7-4B4F-8A39-243FD5478631}" srcOrd="0" destOrd="0" parTransId="{1CE24708-810F-4A3F-9864-645781FE8974}" sibTransId="{98443A4A-CC79-48E2-9FC6-29D293ED96E8}"/>
    <dgm:cxn modelId="{2BBA6C9E-1B0C-4795-A16B-EE0D07F57500}" srcId="{4899B787-9F64-4E6E-AF2A-35A2B558281F}" destId="{07BE3895-EF29-48B5-B762-4853348E51EE}" srcOrd="1" destOrd="0" parTransId="{266EE34D-3B73-4976-802B-8ED00BE04832}" sibTransId="{FFBE66E0-F29E-4DD6-8B4A-6F792CDCF833}"/>
    <dgm:cxn modelId="{13D169B0-6FDB-4D91-B188-5F9C24F177E9}" type="presOf" srcId="{ACF11E6A-DC86-4BFB-B1A4-045485716696}" destId="{F1C43D24-5A52-4A96-A931-1D20E4205C31}" srcOrd="0" destOrd="0" presId="urn:microsoft.com/office/officeart/2016/7/layout/VerticalDownArrowProcess"/>
    <dgm:cxn modelId="{300929B3-9012-48C2-B157-5728A864E5FB}" type="presOf" srcId="{07BE3895-EF29-48B5-B762-4853348E51EE}" destId="{DBE9614C-6220-4FFA-9A54-AACC1D706856}" srcOrd="1" destOrd="0" presId="urn:microsoft.com/office/officeart/2016/7/layout/VerticalDownArrowProcess"/>
    <dgm:cxn modelId="{2A6ABCB9-4484-45E4-A018-9989753FBF65}" srcId="{4899B787-9F64-4E6E-AF2A-35A2B558281F}" destId="{BA28EDEF-AB68-4021-8BE1-AB3BA347D46E}" srcOrd="4" destOrd="0" parTransId="{1CA5FA7D-0317-4EF0-8897-17907DDAA0DD}" sibTransId="{43588C64-A737-4672-A769-89F80DB718A7}"/>
    <dgm:cxn modelId="{E5ABF6C0-01C1-4104-8A0D-E804076C4FDA}" type="presOf" srcId="{D666CF25-D13E-42B6-BB6B-1613F8C78016}" destId="{525D21E7-B427-49FF-902B-E1CCD329CDF7}" srcOrd="0" destOrd="0" presId="urn:microsoft.com/office/officeart/2016/7/layout/VerticalDownArrowProcess"/>
    <dgm:cxn modelId="{D61790C6-7C28-4D66-8283-EE1CF3CB7304}" srcId="{D666CF25-D13E-42B6-BB6B-1613F8C78016}" destId="{ACF11E6A-DC86-4BFB-B1A4-045485716696}" srcOrd="0" destOrd="0" parTransId="{309E3BF9-BDAB-4502-942F-CA4EB6E8CB1F}" sibTransId="{988A08CF-4C89-45FF-B8AB-CF679C668F77}"/>
    <dgm:cxn modelId="{95A37CEA-35D3-4994-A6D9-58248414C100}" srcId="{07BE3895-EF29-48B5-B762-4853348E51EE}" destId="{AA8298A0-931D-4B87-87AD-2D8C5DA7CACF}" srcOrd="0" destOrd="0" parTransId="{E84E8BC9-B316-4AE9-B795-665C6714A0FC}" sibTransId="{64558992-AA3F-4026-9341-1BBF9FFC1D27}"/>
    <dgm:cxn modelId="{FA79FBEA-BA64-48A7-A0D6-57925818A23B}" type="presOf" srcId="{C406BE3F-13BC-4AEA-A25B-8EEFAA6FC06A}" destId="{3220532E-3F66-48FF-9D72-7C838EBC6B14}" srcOrd="0" destOrd="0" presId="urn:microsoft.com/office/officeart/2016/7/layout/VerticalDownArrowProcess"/>
    <dgm:cxn modelId="{0EAAE2F2-0758-4B1A-8BF4-DB8A1A2D619A}" srcId="{4899B787-9F64-4E6E-AF2A-35A2B558281F}" destId="{C406BE3F-13BC-4AEA-A25B-8EEFAA6FC06A}" srcOrd="0" destOrd="0" parTransId="{439AC9A2-EEBA-484E-A9DC-03298B25CEF5}" sibTransId="{40059490-8E58-4C72-BA62-64A5FE5B06B0}"/>
    <dgm:cxn modelId="{1E73AE1D-8249-4C66-A838-2240C386160A}" type="presParOf" srcId="{01AF89FA-2DF3-420F-B1C8-D263ABD87AA2}" destId="{C1201837-246D-4582-8668-1D14561E0421}" srcOrd="0" destOrd="0" presId="urn:microsoft.com/office/officeart/2016/7/layout/VerticalDownArrowProcess"/>
    <dgm:cxn modelId="{DD66FFC4-986B-410D-A059-ED2763C1DC1C}" type="presParOf" srcId="{C1201837-246D-4582-8668-1D14561E0421}" destId="{B08E5C1A-2C1A-4BE3-9147-1A7B40F0B0E6}" srcOrd="0" destOrd="0" presId="urn:microsoft.com/office/officeart/2016/7/layout/VerticalDownArrowProcess"/>
    <dgm:cxn modelId="{B52C4E5F-F6A6-4E8B-AACF-C509A18C3E66}" type="presParOf" srcId="{C1201837-246D-4582-8668-1D14561E0421}" destId="{C6275CBD-8FB1-4E6F-89C4-50E783FF4C28}" srcOrd="1" destOrd="0" presId="urn:microsoft.com/office/officeart/2016/7/layout/VerticalDownArrowProcess"/>
    <dgm:cxn modelId="{C157FF8D-8EFF-4CFE-A303-07A47CB0F438}" type="presParOf" srcId="{01AF89FA-2DF3-420F-B1C8-D263ABD87AA2}" destId="{60303641-E43E-4753-8BCE-CE0C96E5BC3A}" srcOrd="1" destOrd="0" presId="urn:microsoft.com/office/officeart/2016/7/layout/VerticalDownArrowProcess"/>
    <dgm:cxn modelId="{F7C3EBC6-4891-44E9-A306-D53B736B6136}" type="presParOf" srcId="{01AF89FA-2DF3-420F-B1C8-D263ABD87AA2}" destId="{3AF45A58-F5D1-4B48-9087-B4B8A8476C3F}" srcOrd="2" destOrd="0" presId="urn:microsoft.com/office/officeart/2016/7/layout/VerticalDownArrowProcess"/>
    <dgm:cxn modelId="{CE4AAE48-471C-4EFC-AEFA-2EE42728D4FB}" type="presParOf" srcId="{3AF45A58-F5D1-4B48-9087-B4B8A8476C3F}" destId="{525D21E7-B427-49FF-902B-E1CCD329CDF7}" srcOrd="0" destOrd="0" presId="urn:microsoft.com/office/officeart/2016/7/layout/VerticalDownArrowProcess"/>
    <dgm:cxn modelId="{FBD271B5-A11C-4D95-B24F-E41FBFF739A3}" type="presParOf" srcId="{3AF45A58-F5D1-4B48-9087-B4B8A8476C3F}" destId="{B120EF3F-0351-4ABB-9DE2-CFE5408E42E5}" srcOrd="1" destOrd="0" presId="urn:microsoft.com/office/officeart/2016/7/layout/VerticalDownArrowProcess"/>
    <dgm:cxn modelId="{56D0FA47-55B6-48DC-A688-355FF72FDA78}" type="presParOf" srcId="{3AF45A58-F5D1-4B48-9087-B4B8A8476C3F}" destId="{F1C43D24-5A52-4A96-A931-1D20E4205C31}" srcOrd="2" destOrd="0" presId="urn:microsoft.com/office/officeart/2016/7/layout/VerticalDownArrowProcess"/>
    <dgm:cxn modelId="{D9020D3D-4866-4B7C-BA53-8F2EE225A3C4}" type="presParOf" srcId="{01AF89FA-2DF3-420F-B1C8-D263ABD87AA2}" destId="{BCC66BAE-9C00-4E35-99CC-ABC59BD6A1B8}" srcOrd="3" destOrd="0" presId="urn:microsoft.com/office/officeart/2016/7/layout/VerticalDownArrowProcess"/>
    <dgm:cxn modelId="{9F9FEF9F-4F00-4225-9EED-77CACB2B4A5E}" type="presParOf" srcId="{01AF89FA-2DF3-420F-B1C8-D263ABD87AA2}" destId="{A81B8080-B705-4F7C-9D1D-405522762E6D}" srcOrd="4" destOrd="0" presId="urn:microsoft.com/office/officeart/2016/7/layout/VerticalDownArrowProcess"/>
    <dgm:cxn modelId="{6A25334A-0FC5-49E1-8464-F5F3A3BA30F5}" type="presParOf" srcId="{A81B8080-B705-4F7C-9D1D-405522762E6D}" destId="{CF3CE0C5-58BD-4E53-B33B-E695E737BF8C}" srcOrd="0" destOrd="0" presId="urn:microsoft.com/office/officeart/2016/7/layout/VerticalDownArrowProcess"/>
    <dgm:cxn modelId="{4DBAD910-1A66-4773-B3FF-E011309D0EAF}" type="presParOf" srcId="{A81B8080-B705-4F7C-9D1D-405522762E6D}" destId="{12CDB363-CDE8-44FE-B1D4-C5CAB469A7E8}" srcOrd="1" destOrd="0" presId="urn:microsoft.com/office/officeart/2016/7/layout/VerticalDownArrowProcess"/>
    <dgm:cxn modelId="{0B770618-5947-4DBC-A685-8B1A61F827AC}" type="presParOf" srcId="{A81B8080-B705-4F7C-9D1D-405522762E6D}" destId="{03F640EF-CF18-4084-987A-76D0142FEC37}" srcOrd="2" destOrd="0" presId="urn:microsoft.com/office/officeart/2016/7/layout/VerticalDownArrowProcess"/>
    <dgm:cxn modelId="{DC235516-1062-41C9-B0F8-16F6B7F04E36}" type="presParOf" srcId="{01AF89FA-2DF3-420F-B1C8-D263ABD87AA2}" destId="{C4F6BACA-3A12-46F2-9D59-A476E93C0FED}" srcOrd="5" destOrd="0" presId="urn:microsoft.com/office/officeart/2016/7/layout/VerticalDownArrowProcess"/>
    <dgm:cxn modelId="{AB95E761-0DF4-4E08-84FA-5357422FA846}" type="presParOf" srcId="{01AF89FA-2DF3-420F-B1C8-D263ABD87AA2}" destId="{2C999CAF-06C7-4505-A020-B104E8F3F36F}" srcOrd="6" destOrd="0" presId="urn:microsoft.com/office/officeart/2016/7/layout/VerticalDownArrowProcess"/>
    <dgm:cxn modelId="{169E28AF-5CAC-42A6-BAEE-172789C76FFF}" type="presParOf" srcId="{2C999CAF-06C7-4505-A020-B104E8F3F36F}" destId="{65D271CA-4266-4FAD-B2F9-0E20FC67AC7F}" srcOrd="0" destOrd="0" presId="urn:microsoft.com/office/officeart/2016/7/layout/VerticalDownArrowProcess"/>
    <dgm:cxn modelId="{F21FCBE8-1D1F-4CD6-A08A-E4E894CD90E1}" type="presParOf" srcId="{2C999CAF-06C7-4505-A020-B104E8F3F36F}" destId="{DBE9614C-6220-4FFA-9A54-AACC1D706856}" srcOrd="1" destOrd="0" presId="urn:microsoft.com/office/officeart/2016/7/layout/VerticalDownArrowProcess"/>
    <dgm:cxn modelId="{CA62752D-FF4B-43F7-A2AB-EC5A9A5EDA04}" type="presParOf" srcId="{2C999CAF-06C7-4505-A020-B104E8F3F36F}" destId="{18A88CBB-FCE4-4D6B-B355-33C51CF93AE8}" srcOrd="2" destOrd="0" presId="urn:microsoft.com/office/officeart/2016/7/layout/VerticalDownArrowProcess"/>
    <dgm:cxn modelId="{9DF043BF-D9FE-43A7-91C6-6CD1FCFBCB48}" type="presParOf" srcId="{01AF89FA-2DF3-420F-B1C8-D263ABD87AA2}" destId="{02061935-BDC0-47B1-9978-5D82BBB64800}" srcOrd="7" destOrd="0" presId="urn:microsoft.com/office/officeart/2016/7/layout/VerticalDownArrowProcess"/>
    <dgm:cxn modelId="{B6C8FC02-FEE8-42E8-A53E-6899E56BC8F3}" type="presParOf" srcId="{01AF89FA-2DF3-420F-B1C8-D263ABD87AA2}" destId="{B75A06F3-702D-4DFA-B6D2-3609302B219C}" srcOrd="8" destOrd="0" presId="urn:microsoft.com/office/officeart/2016/7/layout/VerticalDownArrowProcess"/>
    <dgm:cxn modelId="{1DEDDC70-334C-4600-83F2-12E5B9B7D87C}" type="presParOf" srcId="{B75A06F3-702D-4DFA-B6D2-3609302B219C}" destId="{3220532E-3F66-48FF-9D72-7C838EBC6B14}" srcOrd="0" destOrd="0" presId="urn:microsoft.com/office/officeart/2016/7/layout/VerticalDownArrowProcess"/>
    <dgm:cxn modelId="{FD6E57FB-F0DB-4F08-99AC-062BC6959D86}" type="presParOf" srcId="{B75A06F3-702D-4DFA-B6D2-3609302B219C}" destId="{D1F0F160-67CB-442A-A95F-08C954CA4F0C}" srcOrd="1" destOrd="0" presId="urn:microsoft.com/office/officeart/2016/7/layout/VerticalDownArrowProcess"/>
    <dgm:cxn modelId="{F7A9C67C-3552-4F43-AA14-82B50B851F74}" type="presParOf" srcId="{B75A06F3-702D-4DFA-B6D2-3609302B219C}" destId="{2D3ED8F2-462D-43B9-A9F2-DE984A8D267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89-FC4A-4FDF-BDDD-890A8474DEF9}">
      <dsp:nvSpPr>
        <dsp:cNvPr id="0" name=""/>
        <dsp:cNvSpPr/>
      </dsp:nvSpPr>
      <dsp:spPr>
        <a:xfrm>
          <a:off x="0" y="207984"/>
          <a:ext cx="2686536"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1</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n-US" sz="1800" b="1" kern="1200" dirty="0">
              <a:solidFill>
                <a:schemeClr val="tx1"/>
              </a:solidFill>
              <a:latin typeface="Calibri" panose="020F0502020204030204" pitchFamily="34" charset="0"/>
              <a:cs typeface="Calibri" panose="020F0502020204030204" pitchFamily="34" charset="0"/>
            </a:rPr>
            <a:t>Describe how self-determination provides a foundation for recovery.</a:t>
          </a:r>
          <a:endParaRPr lang="en-US" sz="1800" b="1" kern="1200" dirty="0">
            <a:solidFill>
              <a:schemeClr val="accent1">
                <a:lumMod val="75000"/>
              </a:schemeClr>
            </a:solidFill>
            <a:latin typeface="Calibri" panose="020F0502020204030204" pitchFamily="34" charset="0"/>
            <a:cs typeface="Calibri" panose="020F0502020204030204" pitchFamily="34" charset="0"/>
          </a:endParaRPr>
        </a:p>
      </dsp:txBody>
      <dsp:txXfrm>
        <a:off x="0" y="1553908"/>
        <a:ext cx="2686536" cy="2125144"/>
      </dsp:txXfrm>
    </dsp:sp>
    <dsp:sp modelId="{94E9EF1A-1D07-4210-9402-6C559E90358A}">
      <dsp:nvSpPr>
        <dsp:cNvPr id="0" name=""/>
        <dsp:cNvSpPr/>
      </dsp:nvSpPr>
      <dsp:spPr>
        <a:xfrm>
          <a:off x="815996"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815996" y="563839"/>
        <a:ext cx="1062572" cy="1062572"/>
      </dsp:txXfrm>
    </dsp:sp>
    <dsp:sp modelId="{B9E74D06-8974-46A7-BDE8-CAC0846523DB}">
      <dsp:nvSpPr>
        <dsp:cNvPr id="0" name=""/>
        <dsp:cNvSpPr/>
      </dsp:nvSpPr>
      <dsp:spPr>
        <a:xfrm>
          <a:off x="82315"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F367E-8502-4FE8-BAE7-DD0216BBE5F4}">
      <dsp:nvSpPr>
        <dsp:cNvPr id="0" name=""/>
        <dsp:cNvSpPr/>
      </dsp:nvSpPr>
      <dsp:spPr>
        <a:xfrm>
          <a:off x="2943544" y="209649"/>
          <a:ext cx="2529933"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2</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n-US" sz="1800" b="1" kern="1200" dirty="0">
              <a:solidFill>
                <a:schemeClr val="tx1"/>
              </a:solidFill>
              <a:latin typeface="Calibri" panose="020F0502020204030204" pitchFamily="34" charset="0"/>
              <a:cs typeface="Calibri" panose="020F0502020204030204" pitchFamily="34" charset="0"/>
            </a:rPr>
            <a:t>Identify the values and attitudes needed to affirm autonomy and self-determination.</a:t>
          </a:r>
          <a:endParaRPr lang="en-US" sz="1800" b="1" kern="1200" dirty="0">
            <a:solidFill>
              <a:schemeClr val="accent1">
                <a:lumMod val="75000"/>
              </a:schemeClr>
            </a:solidFill>
            <a:latin typeface="Calibri" panose="020F0502020204030204" pitchFamily="34" charset="0"/>
            <a:cs typeface="Calibri" panose="020F0502020204030204" pitchFamily="34" charset="0"/>
          </a:endParaRPr>
        </a:p>
      </dsp:txBody>
      <dsp:txXfrm>
        <a:off x="2943544" y="1555573"/>
        <a:ext cx="2529933" cy="2125144"/>
      </dsp:txXfrm>
    </dsp:sp>
    <dsp:sp modelId="{64DEC11D-BC31-4708-AD6D-FCD869F29A77}">
      <dsp:nvSpPr>
        <dsp:cNvPr id="0" name=""/>
        <dsp:cNvSpPr/>
      </dsp:nvSpPr>
      <dsp:spPr>
        <a:xfrm>
          <a:off x="3677224"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677224" y="563839"/>
        <a:ext cx="1062572" cy="1062572"/>
      </dsp:txXfrm>
    </dsp:sp>
    <dsp:sp modelId="{E2B2538A-D96F-4DCA-8CF3-F0FB434F3801}">
      <dsp:nvSpPr>
        <dsp:cNvPr id="0" name=""/>
        <dsp:cNvSpPr/>
      </dsp:nvSpPr>
      <dsp:spPr>
        <a:xfrm>
          <a:off x="2943544"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53AE2-89B5-4ADC-817A-FEF4E0BC4B49}">
      <dsp:nvSpPr>
        <dsp:cNvPr id="0" name=""/>
        <dsp:cNvSpPr/>
      </dsp:nvSpPr>
      <dsp:spPr>
        <a:xfrm>
          <a:off x="5726470" y="209649"/>
          <a:ext cx="2774830"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3</a:t>
          </a:r>
        </a:p>
        <a:p>
          <a:pPr marL="0" lvl="0" indent="0" algn="l" defTabSz="844550">
            <a:lnSpc>
              <a:spcPct val="90000"/>
            </a:lnSpc>
            <a:spcBef>
              <a:spcPct val="0"/>
            </a:spcBef>
            <a:spcAft>
              <a:spcPct val="35000"/>
            </a:spcAft>
            <a:buNone/>
          </a:pPr>
          <a:r>
            <a:rPr lang="en-US" sz="1800" b="1" kern="1200" dirty="0">
              <a:solidFill>
                <a:schemeClr val="tx1"/>
              </a:solidFill>
              <a:latin typeface="Calibri" panose="020F0502020204030204" pitchFamily="34" charset="0"/>
              <a:cs typeface="Calibri" panose="020F0502020204030204" pitchFamily="34" charset="0"/>
            </a:rPr>
            <a:t>Explore the relationship between autonomy, self-determination, motivation, and recovery.</a:t>
          </a:r>
          <a:endParaRPr lang="en-US" sz="1800" b="1" kern="1200" dirty="0">
            <a:latin typeface="Calibri" panose="020F0502020204030204" pitchFamily="34" charset="0"/>
            <a:cs typeface="Calibri" panose="020F0502020204030204" pitchFamily="34" charset="0"/>
          </a:endParaRPr>
        </a:p>
      </dsp:txBody>
      <dsp:txXfrm>
        <a:off x="5726470" y="1555573"/>
        <a:ext cx="2774830" cy="2125144"/>
      </dsp:txXfrm>
    </dsp:sp>
    <dsp:sp modelId="{82EE2C17-F664-4616-8F76-97637F08E124}">
      <dsp:nvSpPr>
        <dsp:cNvPr id="0" name=""/>
        <dsp:cNvSpPr/>
      </dsp:nvSpPr>
      <dsp:spPr>
        <a:xfrm>
          <a:off x="6582600"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582600" y="563839"/>
        <a:ext cx="1062572" cy="1062572"/>
      </dsp:txXfrm>
    </dsp:sp>
    <dsp:sp modelId="{96383FDE-483E-4E6D-B151-4FC41C065094}">
      <dsp:nvSpPr>
        <dsp:cNvPr id="0" name=""/>
        <dsp:cNvSpPr/>
      </dsp:nvSpPr>
      <dsp:spPr>
        <a:xfrm>
          <a:off x="5848919"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BA089-E576-4FF4-865F-C3BBF7659A23}">
      <dsp:nvSpPr>
        <dsp:cNvPr id="0" name=""/>
        <dsp:cNvSpPr/>
      </dsp:nvSpPr>
      <dsp:spPr>
        <a:xfrm>
          <a:off x="8726010" y="230971"/>
          <a:ext cx="2529933"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4</a:t>
          </a:r>
        </a:p>
        <a:p>
          <a:pPr marL="0" lvl="0" indent="0" algn="l" defTabSz="844550">
            <a:lnSpc>
              <a:spcPct val="90000"/>
            </a:lnSpc>
            <a:spcBef>
              <a:spcPct val="0"/>
            </a:spcBef>
            <a:spcAft>
              <a:spcPct val="35000"/>
            </a:spcAft>
            <a:buNone/>
          </a:pPr>
          <a:r>
            <a:rPr lang="en-US" sz="1800" b="1" kern="1200" dirty="0">
              <a:solidFill>
                <a:schemeClr val="tx1"/>
              </a:solidFill>
              <a:latin typeface="Calibri" panose="020F0502020204030204" pitchFamily="34" charset="0"/>
              <a:cs typeface="Calibri" panose="020F0502020204030204" pitchFamily="34" charset="0"/>
            </a:rPr>
            <a:t>Foster best practices to build competence for affirming autonomy and self-determination.</a:t>
          </a:r>
          <a:endParaRPr lang="en-US" sz="1800" b="1" kern="1200" dirty="0">
            <a:latin typeface="Calibri" panose="020F0502020204030204" pitchFamily="34" charset="0"/>
            <a:cs typeface="Calibri" panose="020F0502020204030204" pitchFamily="34" charset="0"/>
          </a:endParaRPr>
        </a:p>
      </dsp:txBody>
      <dsp:txXfrm>
        <a:off x="8726010" y="1576895"/>
        <a:ext cx="2529933" cy="2125144"/>
      </dsp:txXfrm>
    </dsp:sp>
    <dsp:sp modelId="{3CBA3CC0-D70A-4B98-9329-64604EDF25F0}">
      <dsp:nvSpPr>
        <dsp:cNvPr id="0" name=""/>
        <dsp:cNvSpPr/>
      </dsp:nvSpPr>
      <dsp:spPr>
        <a:xfrm>
          <a:off x="9487975"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endParaRPr lang="en-US" sz="4800" kern="1200" dirty="0"/>
        </a:p>
      </dsp:txBody>
      <dsp:txXfrm>
        <a:off x="9487975" y="563839"/>
        <a:ext cx="1062572" cy="1062572"/>
      </dsp:txXfrm>
    </dsp:sp>
    <dsp:sp modelId="{5BE72261-3EB3-4585-8739-2FFBAED12B80}">
      <dsp:nvSpPr>
        <dsp:cNvPr id="0" name=""/>
        <dsp:cNvSpPr/>
      </dsp:nvSpPr>
      <dsp:spPr>
        <a:xfrm>
          <a:off x="8754295"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085A2-7731-4E61-938E-8BE843A0FC11}">
      <dsp:nvSpPr>
        <dsp:cNvPr id="0" name=""/>
        <dsp:cNvSpPr/>
      </dsp:nvSpPr>
      <dsp:spPr>
        <a:xfrm>
          <a:off x="0" y="1303"/>
          <a:ext cx="7940258" cy="660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6154F-3DF6-4075-B8B0-2040D390804C}">
      <dsp:nvSpPr>
        <dsp:cNvPr id="0" name=""/>
        <dsp:cNvSpPr/>
      </dsp:nvSpPr>
      <dsp:spPr>
        <a:xfrm>
          <a:off x="199830" y="149937"/>
          <a:ext cx="363328" cy="3633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571ADA-BEEE-4D3E-9C5F-0ABA0B56E411}">
      <dsp:nvSpPr>
        <dsp:cNvPr id="0" name=""/>
        <dsp:cNvSpPr/>
      </dsp:nvSpPr>
      <dsp:spPr>
        <a:xfrm>
          <a:off x="762989" y="1303"/>
          <a:ext cx="7177268" cy="66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3" tIns="69913" rIns="69913" bIns="69913" numCol="1" spcCol="1270" anchor="ctr" anchorCtr="0">
          <a:noAutofit/>
        </a:bodyPr>
        <a:lstStyle/>
        <a:p>
          <a:pPr marL="0" lvl="0" indent="0" algn="l" defTabSz="977900">
            <a:lnSpc>
              <a:spcPct val="100000"/>
            </a:lnSpc>
            <a:spcBef>
              <a:spcPct val="0"/>
            </a:spcBef>
            <a:spcAft>
              <a:spcPct val="35000"/>
            </a:spcAft>
            <a:buNone/>
          </a:pPr>
          <a:r>
            <a:rPr lang="en-US" sz="2200" kern="1200" dirty="0"/>
            <a:t>exercise self-determination (autonomy)</a:t>
          </a:r>
        </a:p>
      </dsp:txBody>
      <dsp:txXfrm>
        <a:off x="762989" y="1303"/>
        <a:ext cx="7177268" cy="660597"/>
      </dsp:txXfrm>
    </dsp:sp>
    <dsp:sp modelId="{29FA2E94-BB54-4BC5-BA5F-44C73E2B675B}">
      <dsp:nvSpPr>
        <dsp:cNvPr id="0" name=""/>
        <dsp:cNvSpPr/>
      </dsp:nvSpPr>
      <dsp:spPr>
        <a:xfrm>
          <a:off x="0" y="827050"/>
          <a:ext cx="7940258" cy="660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6B2B1-5CEE-47F8-8309-5263616715F5}">
      <dsp:nvSpPr>
        <dsp:cNvPr id="0" name=""/>
        <dsp:cNvSpPr/>
      </dsp:nvSpPr>
      <dsp:spPr>
        <a:xfrm>
          <a:off x="199830" y="975684"/>
          <a:ext cx="363328" cy="36332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8D1BD3-B413-4AE1-BCDB-458393DDB0A6}">
      <dsp:nvSpPr>
        <dsp:cNvPr id="0" name=""/>
        <dsp:cNvSpPr/>
      </dsp:nvSpPr>
      <dsp:spPr>
        <a:xfrm>
          <a:off x="762989" y="827050"/>
          <a:ext cx="7177268" cy="66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3" tIns="69913" rIns="69913" bIns="69913" numCol="1" spcCol="1270" anchor="ctr" anchorCtr="0">
          <a:noAutofit/>
        </a:bodyPr>
        <a:lstStyle/>
        <a:p>
          <a:pPr marL="0" lvl="0" indent="0" algn="l" defTabSz="977900">
            <a:lnSpc>
              <a:spcPct val="100000"/>
            </a:lnSpc>
            <a:spcBef>
              <a:spcPct val="0"/>
            </a:spcBef>
            <a:spcAft>
              <a:spcPct val="35000"/>
            </a:spcAft>
            <a:buNone/>
          </a:pPr>
          <a:r>
            <a:rPr lang="en-US" sz="2200" kern="1200" dirty="0"/>
            <a:t>exercise personal control (self-determination)</a:t>
          </a:r>
        </a:p>
      </dsp:txBody>
      <dsp:txXfrm>
        <a:off x="762989" y="827050"/>
        <a:ext cx="7177268" cy="660597"/>
      </dsp:txXfrm>
    </dsp:sp>
    <dsp:sp modelId="{428FC519-2721-4B14-9BA3-A77FE528742A}">
      <dsp:nvSpPr>
        <dsp:cNvPr id="0" name=""/>
        <dsp:cNvSpPr/>
      </dsp:nvSpPr>
      <dsp:spPr>
        <a:xfrm>
          <a:off x="0" y="1652796"/>
          <a:ext cx="7940258" cy="660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BF1640-B036-47B5-93D2-EAA50381F6DF}">
      <dsp:nvSpPr>
        <dsp:cNvPr id="0" name=""/>
        <dsp:cNvSpPr/>
      </dsp:nvSpPr>
      <dsp:spPr>
        <a:xfrm>
          <a:off x="199830" y="1801431"/>
          <a:ext cx="363328" cy="36332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A76EE-7F46-47EB-9196-4FAFFC632CAF}">
      <dsp:nvSpPr>
        <dsp:cNvPr id="0" name=""/>
        <dsp:cNvSpPr/>
      </dsp:nvSpPr>
      <dsp:spPr>
        <a:xfrm>
          <a:off x="762989" y="1652796"/>
          <a:ext cx="7177268" cy="66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3" tIns="69913" rIns="69913" bIns="69913" numCol="1" spcCol="1270" anchor="ctr" anchorCtr="0">
          <a:noAutofit/>
        </a:bodyPr>
        <a:lstStyle/>
        <a:p>
          <a:pPr marL="0" lvl="0" indent="0" algn="l" defTabSz="977900">
            <a:lnSpc>
              <a:spcPct val="100000"/>
            </a:lnSpc>
            <a:spcBef>
              <a:spcPct val="0"/>
            </a:spcBef>
            <a:spcAft>
              <a:spcPct val="35000"/>
            </a:spcAft>
            <a:buNone/>
          </a:pPr>
          <a:r>
            <a:rPr lang="en-US" sz="2200" kern="1200" dirty="0"/>
            <a:t>make decisions (self-determination)</a:t>
          </a:r>
        </a:p>
      </dsp:txBody>
      <dsp:txXfrm>
        <a:off x="762989" y="1652796"/>
        <a:ext cx="7177268" cy="660597"/>
      </dsp:txXfrm>
    </dsp:sp>
    <dsp:sp modelId="{B3C959FD-7F4B-41FB-8A43-FA173E4A7BFD}">
      <dsp:nvSpPr>
        <dsp:cNvPr id="0" name=""/>
        <dsp:cNvSpPr/>
      </dsp:nvSpPr>
      <dsp:spPr>
        <a:xfrm>
          <a:off x="0" y="2478543"/>
          <a:ext cx="7940258" cy="660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99CA2-88EB-434B-992C-3048F261DC46}">
      <dsp:nvSpPr>
        <dsp:cNvPr id="0" name=""/>
        <dsp:cNvSpPr/>
      </dsp:nvSpPr>
      <dsp:spPr>
        <a:xfrm>
          <a:off x="199830" y="2627177"/>
          <a:ext cx="363328" cy="36332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BD5A80-261D-484B-B9D1-7E87DB6FA287}">
      <dsp:nvSpPr>
        <dsp:cNvPr id="0" name=""/>
        <dsp:cNvSpPr/>
      </dsp:nvSpPr>
      <dsp:spPr>
        <a:xfrm>
          <a:off x="762989" y="2478543"/>
          <a:ext cx="7177268" cy="66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3" tIns="69913" rIns="69913" bIns="69913" numCol="1" spcCol="1270" anchor="ctr" anchorCtr="0">
          <a:noAutofit/>
        </a:bodyPr>
        <a:lstStyle/>
        <a:p>
          <a:pPr marL="0" lvl="0" indent="0" algn="l" defTabSz="977900">
            <a:lnSpc>
              <a:spcPct val="100000"/>
            </a:lnSpc>
            <a:spcBef>
              <a:spcPct val="0"/>
            </a:spcBef>
            <a:spcAft>
              <a:spcPct val="35000"/>
            </a:spcAft>
            <a:buNone/>
          </a:pPr>
          <a:r>
            <a:rPr lang="en-US" sz="2200" kern="1200" dirty="0"/>
            <a:t>learn and grow through experience</a:t>
          </a:r>
        </a:p>
      </dsp:txBody>
      <dsp:txXfrm>
        <a:off x="762989" y="2478543"/>
        <a:ext cx="7177268" cy="660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A73AF-A23A-448A-9ED6-2E3CF2975495}">
      <dsp:nvSpPr>
        <dsp:cNvPr id="0" name=""/>
        <dsp:cNvSpPr/>
      </dsp:nvSpPr>
      <dsp:spPr>
        <a:xfrm>
          <a:off x="0" y="1301"/>
          <a:ext cx="772769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C33E7-ABD1-4237-889B-88C105251D3B}">
      <dsp:nvSpPr>
        <dsp:cNvPr id="0" name=""/>
        <dsp:cNvSpPr/>
      </dsp:nvSpPr>
      <dsp:spPr>
        <a:xfrm>
          <a:off x="0" y="0"/>
          <a:ext cx="7727695" cy="123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lumMod val="75000"/>
                  <a:lumOff val="25000"/>
                </a:schemeClr>
              </a:solidFill>
              <a:latin typeface="Calibri" panose="020F0502020204030204" pitchFamily="34" charset="0"/>
              <a:cs typeface="Calibri" panose="020F0502020204030204" pitchFamily="34" charset="0"/>
            </a:rPr>
            <a:t>Valuing the person as a human being, accepting the person for who they are, and believing that they have the potential for a meaningful life.</a:t>
          </a:r>
          <a:endParaRPr lang="en-US" sz="2200" kern="1200" dirty="0">
            <a:solidFill>
              <a:schemeClr val="accent1"/>
            </a:solidFill>
          </a:endParaRPr>
        </a:p>
      </dsp:txBody>
      <dsp:txXfrm>
        <a:off x="0" y="0"/>
        <a:ext cx="7727695" cy="1237303"/>
      </dsp:txXfrm>
    </dsp:sp>
    <dsp:sp modelId="{61FE156C-DC43-4C95-97BD-CAF7F527F856}">
      <dsp:nvSpPr>
        <dsp:cNvPr id="0" name=""/>
        <dsp:cNvSpPr/>
      </dsp:nvSpPr>
      <dsp:spPr>
        <a:xfrm>
          <a:off x="0" y="1246592"/>
          <a:ext cx="772769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0E8D9-D6B0-49C3-A2F5-3A8987A13E99}">
      <dsp:nvSpPr>
        <dsp:cNvPr id="0" name=""/>
        <dsp:cNvSpPr/>
      </dsp:nvSpPr>
      <dsp:spPr>
        <a:xfrm>
          <a:off x="0" y="1194926"/>
          <a:ext cx="7727695" cy="148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Calibri" panose="020F0502020204030204" pitchFamily="34" charset="0"/>
              <a:cs typeface="Calibri" panose="020F0502020204030204" pitchFamily="34" charset="0"/>
            </a:rPr>
            <a:t>Prioritizing the wishes and views of the person-served. Accordingly, respecting the person’s choices and their right to determine </a:t>
          </a:r>
          <a:r>
            <a:rPr lang="en-US" sz="2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their own path to recovery and well-being</a:t>
          </a:r>
          <a:r>
            <a:rPr lang="en-US" sz="2200" kern="1200" dirty="0">
              <a:solidFill>
                <a:schemeClr val="tx1"/>
              </a:solidFill>
              <a:latin typeface="Calibri" panose="020F0502020204030204" pitchFamily="34" charset="0"/>
              <a:cs typeface="Calibri" panose="020F0502020204030204" pitchFamily="34" charset="0"/>
            </a:rPr>
            <a:t>.</a:t>
          </a:r>
          <a:endParaRPr lang="en-US" sz="2200" kern="1200" dirty="0">
            <a:solidFill>
              <a:schemeClr val="accent1"/>
            </a:solidFill>
          </a:endParaRPr>
        </a:p>
      </dsp:txBody>
      <dsp:txXfrm>
        <a:off x="0" y="1194926"/>
        <a:ext cx="7727695" cy="1487410"/>
      </dsp:txXfrm>
    </dsp:sp>
    <dsp:sp modelId="{2E18C6F0-12C0-41EB-B840-B4FF45B896A5}">
      <dsp:nvSpPr>
        <dsp:cNvPr id="0" name=""/>
        <dsp:cNvSpPr/>
      </dsp:nvSpPr>
      <dsp:spPr>
        <a:xfrm>
          <a:off x="0" y="2726015"/>
          <a:ext cx="772769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AA822-3AF9-4AAF-AD06-A66E2FC9660C}">
      <dsp:nvSpPr>
        <dsp:cNvPr id="0" name=""/>
        <dsp:cNvSpPr/>
      </dsp:nvSpPr>
      <dsp:spPr>
        <a:xfrm>
          <a:off x="0" y="2704920"/>
          <a:ext cx="7727695" cy="133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Embracing a service orientation that explicitly involves negotiation and collaboration with persons served within a partnership relationship.</a:t>
          </a:r>
          <a:endParaRPr lang="en-US" sz="2200" kern="1200" dirty="0">
            <a:solidFill>
              <a:schemeClr val="accent1"/>
            </a:solidFill>
            <a:latin typeface="Calibri" panose="020F0502020204030204" pitchFamily="34" charset="0"/>
            <a:cs typeface="Calibri" panose="020F0502020204030204" pitchFamily="34" charset="0"/>
          </a:endParaRPr>
        </a:p>
      </dsp:txBody>
      <dsp:txXfrm>
        <a:off x="0" y="2704920"/>
        <a:ext cx="7727695" cy="1330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0540D-112A-4134-B621-844A265497F3}">
      <dsp:nvSpPr>
        <dsp:cNvPr id="0" name=""/>
        <dsp:cNvSpPr/>
      </dsp:nvSpPr>
      <dsp:spPr>
        <a:xfrm>
          <a:off x="2234827" y="0"/>
          <a:ext cx="3352240" cy="1227288"/>
        </a:xfrm>
        <a:prstGeom prst="rightArrow">
          <a:avLst>
            <a:gd name="adj1" fmla="val 75000"/>
            <a:gd name="adj2" fmla="val 50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The feeling one has a choice and willingly endorses one’s behavior.</a:t>
          </a:r>
        </a:p>
      </dsp:txBody>
      <dsp:txXfrm>
        <a:off x="2234827" y="153411"/>
        <a:ext cx="2892007" cy="920466"/>
      </dsp:txXfrm>
    </dsp:sp>
    <dsp:sp modelId="{9187FAB1-E153-488A-BCF2-C9465575102A}">
      <dsp:nvSpPr>
        <dsp:cNvPr id="0" name=""/>
        <dsp:cNvSpPr/>
      </dsp:nvSpPr>
      <dsp:spPr>
        <a:xfrm>
          <a:off x="0" y="0"/>
          <a:ext cx="2234827" cy="1227288"/>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Autonomy</a:t>
          </a:r>
        </a:p>
      </dsp:txBody>
      <dsp:txXfrm>
        <a:off x="59911" y="59911"/>
        <a:ext cx="2115005" cy="1107466"/>
      </dsp:txXfrm>
    </dsp:sp>
    <dsp:sp modelId="{3BF0E4CD-0181-460F-9C69-D208D86487A1}">
      <dsp:nvSpPr>
        <dsp:cNvPr id="0" name=""/>
        <dsp:cNvSpPr/>
      </dsp:nvSpPr>
      <dsp:spPr>
        <a:xfrm>
          <a:off x="2234827" y="1350016"/>
          <a:ext cx="3352240" cy="1227288"/>
        </a:xfrm>
        <a:prstGeom prst="rightArrow">
          <a:avLst>
            <a:gd name="adj1" fmla="val 75000"/>
            <a:gd name="adj2" fmla="val 50000"/>
          </a:avLst>
        </a:prstGeom>
        <a:solidFill>
          <a:schemeClr val="accent5">
            <a:lumMod val="20000"/>
            <a:lumOff val="80000"/>
            <a:alpha val="9000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The experience of mastery and being effective in one’s activities.</a:t>
          </a:r>
        </a:p>
      </dsp:txBody>
      <dsp:txXfrm>
        <a:off x="2234827" y="1503427"/>
        <a:ext cx="2892007" cy="920466"/>
      </dsp:txXfrm>
    </dsp:sp>
    <dsp:sp modelId="{EC661280-5384-4E6F-8D42-CB26D8F90A1A}">
      <dsp:nvSpPr>
        <dsp:cNvPr id="0" name=""/>
        <dsp:cNvSpPr/>
      </dsp:nvSpPr>
      <dsp:spPr>
        <a:xfrm>
          <a:off x="11766" y="1350016"/>
          <a:ext cx="2234827" cy="1227288"/>
        </a:xfrm>
        <a:prstGeom prst="roundRect">
          <a:avLst/>
        </a:prstGeom>
        <a:solidFill>
          <a:schemeClr val="accent5"/>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Competence</a:t>
          </a:r>
        </a:p>
      </dsp:txBody>
      <dsp:txXfrm>
        <a:off x="71677" y="1409927"/>
        <a:ext cx="2115005" cy="1107466"/>
      </dsp:txXfrm>
    </dsp:sp>
    <dsp:sp modelId="{4B7E43CC-90AE-40A1-BFC1-F984138A8E7C}">
      <dsp:nvSpPr>
        <dsp:cNvPr id="0" name=""/>
        <dsp:cNvSpPr/>
      </dsp:nvSpPr>
      <dsp:spPr>
        <a:xfrm>
          <a:off x="2234827" y="2700033"/>
          <a:ext cx="3352240" cy="1227288"/>
        </a:xfrm>
        <a:prstGeom prst="rightArrow">
          <a:avLst>
            <a:gd name="adj1" fmla="val 75000"/>
            <a:gd name="adj2" fmla="val 50000"/>
          </a:avLst>
        </a:prstGeom>
        <a:solidFill>
          <a:schemeClr val="accent1">
            <a:lumMod val="20000"/>
            <a:lumOff val="80000"/>
            <a:alpha val="9000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The feeling of connection and belongingness with others.</a:t>
          </a:r>
        </a:p>
      </dsp:txBody>
      <dsp:txXfrm>
        <a:off x="2234827" y="2853444"/>
        <a:ext cx="2892007" cy="920466"/>
      </dsp:txXfrm>
    </dsp:sp>
    <dsp:sp modelId="{3DADA2E3-E438-4485-8121-4C35D9F5387C}">
      <dsp:nvSpPr>
        <dsp:cNvPr id="0" name=""/>
        <dsp:cNvSpPr/>
      </dsp:nvSpPr>
      <dsp:spPr>
        <a:xfrm>
          <a:off x="0" y="2700033"/>
          <a:ext cx="2234827" cy="1227288"/>
        </a:xfrm>
        <a:prstGeom prst="roundRect">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l"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Connection</a:t>
          </a:r>
        </a:p>
      </dsp:txBody>
      <dsp:txXfrm>
        <a:off x="59911" y="2759944"/>
        <a:ext cx="2115005" cy="11074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5C1A-2C1A-4BE3-9147-1A7B40F0B0E6}">
      <dsp:nvSpPr>
        <dsp:cNvPr id="0" name=""/>
        <dsp:cNvSpPr/>
      </dsp:nvSpPr>
      <dsp:spPr>
        <a:xfrm>
          <a:off x="0" y="3674457"/>
          <a:ext cx="2776195" cy="602825"/>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Focus</a:t>
          </a:r>
        </a:p>
      </dsp:txBody>
      <dsp:txXfrm>
        <a:off x="0" y="3674457"/>
        <a:ext cx="2776195" cy="602825"/>
      </dsp:txXfrm>
    </dsp:sp>
    <dsp:sp modelId="{C6275CBD-8FB1-4E6F-89C4-50E783FF4C28}">
      <dsp:nvSpPr>
        <dsp:cNvPr id="0" name=""/>
        <dsp:cNvSpPr/>
      </dsp:nvSpPr>
      <dsp:spPr>
        <a:xfrm>
          <a:off x="2750793" y="3676503"/>
          <a:ext cx="8328586" cy="602825"/>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Focus on positive risk-taking and identification of harmful risks. Use reflective techniques to evaluate and learn from set-backs. </a:t>
          </a:r>
        </a:p>
      </dsp:txBody>
      <dsp:txXfrm>
        <a:off x="2750793" y="3676503"/>
        <a:ext cx="8328586" cy="602825"/>
      </dsp:txXfrm>
    </dsp:sp>
    <dsp:sp modelId="{B120EF3F-0351-4ABB-9DE2-CFE5408E42E5}">
      <dsp:nvSpPr>
        <dsp:cNvPr id="0" name=""/>
        <dsp:cNvSpPr/>
      </dsp:nvSpPr>
      <dsp:spPr>
        <a:xfrm rot="10800000">
          <a:off x="0" y="2756354"/>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Structure</a:t>
          </a:r>
        </a:p>
      </dsp:txBody>
      <dsp:txXfrm rot="-10800000">
        <a:off x="0" y="2756354"/>
        <a:ext cx="2776195" cy="602644"/>
      </dsp:txXfrm>
    </dsp:sp>
    <dsp:sp modelId="{F1C43D24-5A52-4A96-A931-1D20E4205C31}">
      <dsp:nvSpPr>
        <dsp:cNvPr id="0" name=""/>
        <dsp:cNvSpPr/>
      </dsp:nvSpPr>
      <dsp:spPr>
        <a:xfrm>
          <a:off x="2776195" y="2756354"/>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Structure opportunities for self-determination at critical points in service delivery (assessment, service planning, recovery supports).</a:t>
          </a:r>
        </a:p>
      </dsp:txBody>
      <dsp:txXfrm>
        <a:off x="2776195" y="2756354"/>
        <a:ext cx="8328586" cy="602644"/>
      </dsp:txXfrm>
    </dsp:sp>
    <dsp:sp modelId="{12CDB363-CDE8-44FE-B1D4-C5CAB469A7E8}">
      <dsp:nvSpPr>
        <dsp:cNvPr id="0" name=""/>
        <dsp:cNvSpPr/>
      </dsp:nvSpPr>
      <dsp:spPr>
        <a:xfrm rot="10800000">
          <a:off x="0" y="1838251"/>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a:t>
          </a:r>
        </a:p>
      </dsp:txBody>
      <dsp:txXfrm rot="-10800000">
        <a:off x="0" y="1838251"/>
        <a:ext cx="2776195" cy="602644"/>
      </dsp:txXfrm>
    </dsp:sp>
    <dsp:sp modelId="{03F640EF-CF18-4084-987A-76D0142FEC37}">
      <dsp:nvSpPr>
        <dsp:cNvPr id="0" name=""/>
        <dsp:cNvSpPr/>
      </dsp:nvSpPr>
      <dsp:spPr>
        <a:xfrm>
          <a:off x="2776195" y="1838251"/>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Create a welcoming and accepting environment for growth and refrain from coercive actions.</a:t>
          </a:r>
        </a:p>
      </dsp:txBody>
      <dsp:txXfrm>
        <a:off x="2776195" y="1838251"/>
        <a:ext cx="8328586" cy="602644"/>
      </dsp:txXfrm>
    </dsp:sp>
    <dsp:sp modelId="{DBE9614C-6220-4FFA-9A54-AACC1D706856}">
      <dsp:nvSpPr>
        <dsp:cNvPr id="0" name=""/>
        <dsp:cNvSpPr/>
      </dsp:nvSpPr>
      <dsp:spPr>
        <a:xfrm rot="10800000">
          <a:off x="0" y="920148"/>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Support</a:t>
          </a:r>
        </a:p>
      </dsp:txBody>
      <dsp:txXfrm rot="-10800000">
        <a:off x="0" y="920148"/>
        <a:ext cx="2776195" cy="602644"/>
      </dsp:txXfrm>
    </dsp:sp>
    <dsp:sp modelId="{18A88CBB-FCE4-4D6B-B355-33C51CF93AE8}">
      <dsp:nvSpPr>
        <dsp:cNvPr id="0" name=""/>
        <dsp:cNvSpPr/>
      </dsp:nvSpPr>
      <dsp:spPr>
        <a:xfrm>
          <a:off x="2776195" y="920148"/>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Support individual’s right to determine their path to well-being and recovery through intentional practices.</a:t>
          </a:r>
        </a:p>
      </dsp:txBody>
      <dsp:txXfrm>
        <a:off x="2776195" y="920148"/>
        <a:ext cx="8328586" cy="602644"/>
      </dsp:txXfrm>
    </dsp:sp>
    <dsp:sp modelId="{D1F0F160-67CB-442A-A95F-08C954CA4F0C}">
      <dsp:nvSpPr>
        <dsp:cNvPr id="0" name=""/>
        <dsp:cNvSpPr/>
      </dsp:nvSpPr>
      <dsp:spPr>
        <a:xfrm rot="10800000">
          <a:off x="0" y="2045"/>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Offer</a:t>
          </a:r>
        </a:p>
      </dsp:txBody>
      <dsp:txXfrm rot="-10800000">
        <a:off x="0" y="2045"/>
        <a:ext cx="2776195" cy="602644"/>
      </dsp:txXfrm>
    </dsp:sp>
    <dsp:sp modelId="{2D3ED8F2-462D-43B9-A9F2-DE984A8D267C}">
      <dsp:nvSpPr>
        <dsp:cNvPr id="0" name=""/>
        <dsp:cNvSpPr/>
      </dsp:nvSpPr>
      <dsp:spPr>
        <a:xfrm>
          <a:off x="2776195" y="2045"/>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Offer and broker a variety of options for services and supports.</a:t>
          </a:r>
        </a:p>
      </dsp:txBody>
      <dsp:txXfrm>
        <a:off x="2776195" y="2045"/>
        <a:ext cx="8328586" cy="6026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5C1A-2C1A-4BE3-9147-1A7B40F0B0E6}">
      <dsp:nvSpPr>
        <dsp:cNvPr id="0" name=""/>
        <dsp:cNvSpPr/>
      </dsp:nvSpPr>
      <dsp:spPr>
        <a:xfrm>
          <a:off x="0" y="3674457"/>
          <a:ext cx="2776195" cy="602825"/>
        </a:xfrm>
        <a:prstGeom prst="rect">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Foster</a:t>
          </a:r>
        </a:p>
      </dsp:txBody>
      <dsp:txXfrm>
        <a:off x="0" y="3674457"/>
        <a:ext cx="2776195" cy="602825"/>
      </dsp:txXfrm>
    </dsp:sp>
    <dsp:sp modelId="{C6275CBD-8FB1-4E6F-89C4-50E783FF4C28}">
      <dsp:nvSpPr>
        <dsp:cNvPr id="0" name=""/>
        <dsp:cNvSpPr/>
      </dsp:nvSpPr>
      <dsp:spPr>
        <a:xfrm>
          <a:off x="2750793" y="3676503"/>
          <a:ext cx="8328586" cy="602825"/>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t>Foster exposure to peers who can model empowerment and demonstrate experience in self-managing.</a:t>
          </a:r>
          <a:r>
            <a:rPr lang="en-US" sz="2300" kern="1200" dirty="0">
              <a:latin typeface="Calibri" panose="020F0502020204030204" pitchFamily="34" charset="0"/>
              <a:cs typeface="Calibri" panose="020F0502020204030204" pitchFamily="34" charset="0"/>
            </a:rPr>
            <a:t> </a:t>
          </a:r>
        </a:p>
      </dsp:txBody>
      <dsp:txXfrm>
        <a:off x="2750793" y="3676503"/>
        <a:ext cx="8328586" cy="602825"/>
      </dsp:txXfrm>
    </dsp:sp>
    <dsp:sp modelId="{B120EF3F-0351-4ABB-9DE2-CFE5408E42E5}">
      <dsp:nvSpPr>
        <dsp:cNvPr id="0" name=""/>
        <dsp:cNvSpPr/>
      </dsp:nvSpPr>
      <dsp:spPr>
        <a:xfrm rot="10800000">
          <a:off x="0" y="2756354"/>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Establish</a:t>
          </a:r>
        </a:p>
      </dsp:txBody>
      <dsp:txXfrm rot="-10800000">
        <a:off x="0" y="2756354"/>
        <a:ext cx="2776195" cy="602644"/>
      </dsp:txXfrm>
    </dsp:sp>
    <dsp:sp modelId="{F1C43D24-5A52-4A96-A931-1D20E4205C31}">
      <dsp:nvSpPr>
        <dsp:cNvPr id="0" name=""/>
        <dsp:cNvSpPr/>
      </dsp:nvSpPr>
      <dsp:spPr>
        <a:xfrm>
          <a:off x="2776195" y="2756354"/>
          <a:ext cx="8328586" cy="602644"/>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Establish a routine that reinforces emotional and physical balance to support stability, clear thinking, and overall wellness. </a:t>
          </a:r>
        </a:p>
      </dsp:txBody>
      <dsp:txXfrm>
        <a:off x="2776195" y="2756354"/>
        <a:ext cx="8328586" cy="602644"/>
      </dsp:txXfrm>
    </dsp:sp>
    <dsp:sp modelId="{12CDB363-CDE8-44FE-B1D4-C5CAB469A7E8}">
      <dsp:nvSpPr>
        <dsp:cNvPr id="0" name=""/>
        <dsp:cNvSpPr/>
      </dsp:nvSpPr>
      <dsp:spPr>
        <a:xfrm rot="10800000">
          <a:off x="0" y="1838251"/>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a:t>
          </a:r>
        </a:p>
      </dsp:txBody>
      <dsp:txXfrm rot="-10800000">
        <a:off x="0" y="1838251"/>
        <a:ext cx="2776195" cy="602644"/>
      </dsp:txXfrm>
    </dsp:sp>
    <dsp:sp modelId="{03F640EF-CF18-4084-987A-76D0142FEC37}">
      <dsp:nvSpPr>
        <dsp:cNvPr id="0" name=""/>
        <dsp:cNvSpPr/>
      </dsp:nvSpPr>
      <dsp:spPr>
        <a:xfrm>
          <a:off x="2776195" y="1838251"/>
          <a:ext cx="8328586" cy="602644"/>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t>Create situations that allow the person to experience</a:t>
          </a:r>
          <a:br>
            <a:rPr lang="en-US" sz="2300" kern="1200" dirty="0"/>
          </a:br>
          <a:r>
            <a:rPr lang="en-US" sz="2300" kern="1200" dirty="0"/>
            <a:t>achievement; look for ways to amplify success.</a:t>
          </a:r>
          <a:endParaRPr lang="en-US" sz="2300" kern="1200" dirty="0">
            <a:latin typeface="Calibri" panose="020F0502020204030204" pitchFamily="34" charset="0"/>
            <a:cs typeface="Calibri" panose="020F0502020204030204" pitchFamily="34" charset="0"/>
          </a:endParaRPr>
        </a:p>
      </dsp:txBody>
      <dsp:txXfrm>
        <a:off x="2776195" y="1838251"/>
        <a:ext cx="8328586" cy="602644"/>
      </dsp:txXfrm>
    </dsp:sp>
    <dsp:sp modelId="{DBE9614C-6220-4FFA-9A54-AACC1D706856}">
      <dsp:nvSpPr>
        <dsp:cNvPr id="0" name=""/>
        <dsp:cNvSpPr/>
      </dsp:nvSpPr>
      <dsp:spPr>
        <a:xfrm rot="10800000">
          <a:off x="0" y="920148"/>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a:t>
          </a:r>
        </a:p>
      </dsp:txBody>
      <dsp:txXfrm rot="-10800000">
        <a:off x="0" y="920148"/>
        <a:ext cx="2776195" cy="602644"/>
      </dsp:txXfrm>
    </dsp:sp>
    <dsp:sp modelId="{18A88CBB-FCE4-4D6B-B355-33C51CF93AE8}">
      <dsp:nvSpPr>
        <dsp:cNvPr id="0" name=""/>
        <dsp:cNvSpPr/>
      </dsp:nvSpPr>
      <dsp:spPr>
        <a:xfrm>
          <a:off x="2776195" y="920148"/>
          <a:ext cx="8328586" cy="602644"/>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Teach and practice decision-making skills routinely. Use structured approaches (</a:t>
          </a:r>
          <a:r>
            <a:rPr lang="en-US" sz="2000" kern="1200" dirty="0">
              <a:latin typeface="Calibri" panose="020F0502020204030204" pitchFamily="34" charset="0"/>
              <a:cs typeface="Calibri" panose="020F0502020204030204" pitchFamily="34" charset="0"/>
            </a:rPr>
            <a:t>e.g., Shared Decision-Making, Person-Centered Planning).</a:t>
          </a:r>
        </a:p>
      </dsp:txBody>
      <dsp:txXfrm>
        <a:off x="2776195" y="920148"/>
        <a:ext cx="8328586" cy="602644"/>
      </dsp:txXfrm>
    </dsp:sp>
    <dsp:sp modelId="{D1F0F160-67CB-442A-A95F-08C954CA4F0C}">
      <dsp:nvSpPr>
        <dsp:cNvPr id="0" name=""/>
        <dsp:cNvSpPr/>
      </dsp:nvSpPr>
      <dsp:spPr>
        <a:xfrm rot="10800000">
          <a:off x="0" y="2045"/>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a:t>
          </a:r>
        </a:p>
      </dsp:txBody>
      <dsp:txXfrm rot="-10800000">
        <a:off x="0" y="2045"/>
        <a:ext cx="2776195" cy="602644"/>
      </dsp:txXfrm>
    </dsp:sp>
    <dsp:sp modelId="{2D3ED8F2-462D-43B9-A9F2-DE984A8D267C}">
      <dsp:nvSpPr>
        <dsp:cNvPr id="0" name=""/>
        <dsp:cNvSpPr/>
      </dsp:nvSpPr>
      <dsp:spPr>
        <a:xfrm>
          <a:off x="2776195" y="2045"/>
          <a:ext cx="8328586" cy="602644"/>
        </a:xfrm>
        <a:prstGeom prst="rect">
          <a:avLst/>
        </a:prstGeom>
        <a:solidFill>
          <a:srgbClr val="FAEFB0">
            <a:alpha val="89804"/>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Use motivational techniques such as Motivational Interviewing and reflective listening.</a:t>
          </a:r>
        </a:p>
      </dsp:txBody>
      <dsp:txXfrm>
        <a:off x="2776195" y="2045"/>
        <a:ext cx="8328586" cy="6026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5C1A-2C1A-4BE3-9147-1A7B40F0B0E6}">
      <dsp:nvSpPr>
        <dsp:cNvPr id="0" name=""/>
        <dsp:cNvSpPr/>
      </dsp:nvSpPr>
      <dsp:spPr>
        <a:xfrm>
          <a:off x="0" y="3674457"/>
          <a:ext cx="2776195" cy="60282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Ensure</a:t>
          </a:r>
        </a:p>
      </dsp:txBody>
      <dsp:txXfrm>
        <a:off x="0" y="3674457"/>
        <a:ext cx="2776195" cy="602825"/>
      </dsp:txXfrm>
    </dsp:sp>
    <dsp:sp modelId="{C6275CBD-8FB1-4E6F-89C4-50E783FF4C28}">
      <dsp:nvSpPr>
        <dsp:cNvPr id="0" name=""/>
        <dsp:cNvSpPr/>
      </dsp:nvSpPr>
      <dsp:spPr>
        <a:xfrm>
          <a:off x="2750793" y="3676503"/>
          <a:ext cx="8328586" cy="602825"/>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Ensure peer support specialists are part of the service team and support them to make distinct contributions.</a:t>
          </a:r>
        </a:p>
      </dsp:txBody>
      <dsp:txXfrm>
        <a:off x="2750793" y="3676503"/>
        <a:ext cx="8328586" cy="602825"/>
      </dsp:txXfrm>
    </dsp:sp>
    <dsp:sp modelId="{B120EF3F-0351-4ABB-9DE2-CFE5408E42E5}">
      <dsp:nvSpPr>
        <dsp:cNvPr id="0" name=""/>
        <dsp:cNvSpPr/>
      </dsp:nvSpPr>
      <dsp:spPr>
        <a:xfrm rot="10800000">
          <a:off x="0" y="2756354"/>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Promote</a:t>
          </a:r>
        </a:p>
      </dsp:txBody>
      <dsp:txXfrm rot="-10800000">
        <a:off x="0" y="2756354"/>
        <a:ext cx="2776195" cy="602644"/>
      </dsp:txXfrm>
    </dsp:sp>
    <dsp:sp modelId="{F1C43D24-5A52-4A96-A931-1D20E4205C31}">
      <dsp:nvSpPr>
        <dsp:cNvPr id="0" name=""/>
        <dsp:cNvSpPr/>
      </dsp:nvSpPr>
      <dsp:spPr>
        <a:xfrm>
          <a:off x="2776195" y="2756354"/>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Promote opportunities for creating meaningfulness in life through work, volunteer activities, community activities, etc.</a:t>
          </a:r>
        </a:p>
      </dsp:txBody>
      <dsp:txXfrm>
        <a:off x="2776195" y="2756354"/>
        <a:ext cx="8328586" cy="602644"/>
      </dsp:txXfrm>
    </dsp:sp>
    <dsp:sp modelId="{12CDB363-CDE8-44FE-B1D4-C5CAB469A7E8}">
      <dsp:nvSpPr>
        <dsp:cNvPr id="0" name=""/>
        <dsp:cNvSpPr/>
      </dsp:nvSpPr>
      <dsp:spPr>
        <a:xfrm rot="10800000">
          <a:off x="0" y="1838251"/>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Engage</a:t>
          </a:r>
        </a:p>
      </dsp:txBody>
      <dsp:txXfrm rot="-10800000">
        <a:off x="0" y="1838251"/>
        <a:ext cx="2776195" cy="602644"/>
      </dsp:txXfrm>
    </dsp:sp>
    <dsp:sp modelId="{03F640EF-CF18-4084-987A-76D0142FEC37}">
      <dsp:nvSpPr>
        <dsp:cNvPr id="0" name=""/>
        <dsp:cNvSpPr/>
      </dsp:nvSpPr>
      <dsp:spPr>
        <a:xfrm>
          <a:off x="2776195" y="1838251"/>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Engage family and friends, as appropriate, to support positive relationships.</a:t>
          </a:r>
        </a:p>
      </dsp:txBody>
      <dsp:txXfrm>
        <a:off x="2776195" y="1838251"/>
        <a:ext cx="8328586" cy="602644"/>
      </dsp:txXfrm>
    </dsp:sp>
    <dsp:sp modelId="{DBE9614C-6220-4FFA-9A54-AACC1D706856}">
      <dsp:nvSpPr>
        <dsp:cNvPr id="0" name=""/>
        <dsp:cNvSpPr/>
      </dsp:nvSpPr>
      <dsp:spPr>
        <a:xfrm rot="10800000">
          <a:off x="0" y="920148"/>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Collaborate</a:t>
          </a:r>
        </a:p>
      </dsp:txBody>
      <dsp:txXfrm rot="-10800000">
        <a:off x="0" y="920148"/>
        <a:ext cx="2776195" cy="602644"/>
      </dsp:txXfrm>
    </dsp:sp>
    <dsp:sp modelId="{18A88CBB-FCE4-4D6B-B355-33C51CF93AE8}">
      <dsp:nvSpPr>
        <dsp:cNvPr id="0" name=""/>
        <dsp:cNvSpPr/>
      </dsp:nvSpPr>
      <dsp:spPr>
        <a:xfrm>
          <a:off x="2776195" y="920148"/>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Build a collaborative partnership and an effective therapeutic alliance.</a:t>
          </a:r>
        </a:p>
      </dsp:txBody>
      <dsp:txXfrm>
        <a:off x="2776195" y="920148"/>
        <a:ext cx="8328586" cy="602644"/>
      </dsp:txXfrm>
    </dsp:sp>
    <dsp:sp modelId="{D1F0F160-67CB-442A-A95F-08C954CA4F0C}">
      <dsp:nvSpPr>
        <dsp:cNvPr id="0" name=""/>
        <dsp:cNvSpPr/>
      </dsp:nvSpPr>
      <dsp:spPr>
        <a:xfrm rot="10800000">
          <a:off x="0" y="2045"/>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Establish </a:t>
          </a:r>
        </a:p>
      </dsp:txBody>
      <dsp:txXfrm rot="-10800000">
        <a:off x="0" y="2045"/>
        <a:ext cx="2776195" cy="602644"/>
      </dsp:txXfrm>
    </dsp:sp>
    <dsp:sp modelId="{2D3ED8F2-462D-43B9-A9F2-DE984A8D267C}">
      <dsp:nvSpPr>
        <dsp:cNvPr id="0" name=""/>
        <dsp:cNvSpPr/>
      </dsp:nvSpPr>
      <dsp:spPr>
        <a:xfrm>
          <a:off x="2776195" y="2045"/>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Establish trust as a service provider and provider organization</a:t>
          </a:r>
          <a:r>
            <a:rPr lang="en-US" sz="2400" kern="1200" dirty="0">
              <a:latin typeface="Calibri" panose="020F0502020204030204" pitchFamily="34" charset="0"/>
              <a:cs typeface="Calibri" panose="020F0502020204030204" pitchFamily="34" charset="0"/>
            </a:rPr>
            <a:t>.</a:t>
          </a:r>
        </a:p>
      </dsp:txBody>
      <dsp:txXfrm>
        <a:off x="2776195" y="2045"/>
        <a:ext cx="8328586" cy="602644"/>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74990-352A-4D71-8C2D-C179108A2578}" type="datetimeFigureOut">
              <a:rPr lang="en-US" smtClean="0"/>
              <a:t>7/18/2022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5D929-9B8F-4EC4-AE41-75D449F469C3}" type="slidenum">
              <a:rPr lang="en-US" smtClean="0"/>
              <a:t>‹#›</a:t>
            </a:fld>
            <a:endParaRPr lang="en-US"/>
          </a:p>
        </p:txBody>
      </p:sp>
    </p:spTree>
    <p:extLst>
      <p:ext uri="{BB962C8B-B14F-4D97-AF65-F5344CB8AC3E}">
        <p14:creationId xmlns:p14="http://schemas.microsoft.com/office/powerpoint/2010/main" val="280448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120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8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THIS NEXT MODULE OF OUR RECOVERY MANAGEMENT CURRICULUM WE ARE GOING TO EXPLORE </a:t>
            </a:r>
            <a:r>
              <a:rPr kumimoji="0" lang="en-US"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IMPORTANCE OF </a:t>
            </a:r>
            <a:r>
              <a:rPr lang="en-US" b="1" i="1" dirty="0">
                <a:solidFill>
                  <a:prstClr val="black"/>
                </a:solidFill>
                <a:latin typeface="Calibri" panose="020F0502020204030204" pitchFamily="34" charset="0"/>
                <a:cs typeface="Calibri" panose="020F0502020204030204" pitchFamily="34" charset="0"/>
              </a:rPr>
              <a:t>BUILDING AUTONOMY AND SELF-DETERMINATION.</a:t>
            </a:r>
            <a:r>
              <a:rPr kumimoji="0" lang="en-US" b="1" i="1" u="none" strike="noStrike" kern="1200" cap="all" spc="0" normalizeH="0" baseline="0" noProof="0" dirty="0" err="1">
                <a:ln>
                  <a:noFill/>
                </a:ln>
                <a:solidFill>
                  <a:srgbClr val="FFFFFF"/>
                </a:solidFill>
                <a:effectLst/>
                <a:uLnTx/>
                <a:uFillTx/>
                <a:latin typeface="Calibri" panose="020F0502020204030204" pitchFamily="34" charset="0"/>
                <a:ea typeface="+mj-ea"/>
                <a:cs typeface="Calibri" panose="020F0502020204030204" pitchFamily="34" charset="0"/>
              </a:rPr>
              <a:t>ffirming</a:t>
            </a:r>
            <a:r>
              <a:rPr kumimoji="0" lang="en-US" b="1" i="1" u="none" strike="noStrike" kern="1200" cap="all"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t>
            </a:r>
            <a:r>
              <a:rPr kumimoji="0" lang="en-US" sz="1800" b="1" i="1" u="none" strike="noStrike" kern="1200" cap="all"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Autonomy and Self-determination</a:t>
            </a:r>
            <a:r>
              <a:rPr kumimoji="0" lang="en-US" sz="18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342900" marR="0" lvl="0" indent="-342900">
              <a:lnSpc>
                <a:spcPct val="107000"/>
              </a:lnSpc>
              <a:spcBef>
                <a:spcPts val="0"/>
              </a:spcBef>
              <a:spcAft>
                <a:spcPts val="12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12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91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Calibri" panose="020F0502020204030204" pitchFamily="34" charset="0"/>
                <a:cs typeface="Calibri" panose="020F0502020204030204" pitchFamily="34" charset="0"/>
              </a:rPr>
              <a:t>As we have discussed, </a:t>
            </a:r>
            <a:r>
              <a:rPr lang="en-US" b="0" i="0" u="none" strike="noStrike" baseline="0" dirty="0">
                <a:effectLst/>
                <a:ea typeface="Calibri" panose="020F0502020204030204" pitchFamily="34" charset="0"/>
                <a:cs typeface="Calibri" panose="020F0502020204030204" pitchFamily="34" charset="0"/>
              </a:rPr>
              <a:t>w</a:t>
            </a:r>
            <a:r>
              <a:rPr lang="en-US" b="0" i="0" u="none" strike="noStrike" baseline="0" dirty="0"/>
              <a:t>orking in a recovery-oriented way starts with a consideration of values. </a:t>
            </a:r>
            <a:r>
              <a:rPr lang="en-US" dirty="0">
                <a:effectLst/>
                <a:ea typeface="Calibri" panose="020F0502020204030204" pitchFamily="34" charset="0"/>
                <a:cs typeface="Calibri" panose="020F0502020204030204" pitchFamily="34" charset="0"/>
              </a:rPr>
              <a:t>One overarching value is in the genuine belief that people with behavioral health conditions have immense potential for </a:t>
            </a:r>
            <a:r>
              <a:rPr lang="en-US" i="1" dirty="0">
                <a:effectLst/>
                <a:ea typeface="Calibri" panose="020F0502020204030204" pitchFamily="34" charset="0"/>
                <a:cs typeface="Calibri" panose="020F0502020204030204" pitchFamily="34" charset="0"/>
              </a:rPr>
              <a:t>self-righting </a:t>
            </a:r>
            <a:r>
              <a:rPr lang="en-US" dirty="0">
                <a:effectLst/>
                <a:ea typeface="Calibri" panose="020F0502020204030204" pitchFamily="34" charset="0"/>
                <a:cs typeface="Calibri" panose="020F0502020204030204" pitchFamily="34" charset="0"/>
              </a:rPr>
              <a:t>(to rebound from adversity) and take personal responsibility for their lives.  A part of this is the recognition of each person’s potential and their right to determine – with as few exceptions as possible – their own path to recovery and well-being.  Specific attitudes and values are needed. </a:t>
            </a:r>
            <a:endParaRPr lang="en-US" b="1" dirty="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Prioritize the wishes and views of the individual accessing the service.</a:t>
            </a: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When working with the individual, it is important to place their wishes and views, first.</a:t>
            </a: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This will help the individual to feel seen and valued.</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Respect the individual’s choices and their right to self-determination.</a:t>
            </a: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Emphasize that staff may not always agree with the choices.</a:t>
            </a: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Self-determination and choice affir</a:t>
            </a:r>
            <a:r>
              <a:rPr lang="en-US" b="0" baseline="0" dirty="0">
                <a:latin typeface="Calibri" panose="020F0502020204030204" pitchFamily="34" charset="0"/>
                <a:cs typeface="Calibri" panose="020F0502020204030204" pitchFamily="34" charset="0"/>
              </a:rPr>
              <a:t>m</a:t>
            </a:r>
            <a:r>
              <a:rPr lang="en-US" b="0" dirty="0">
                <a:latin typeface="Calibri" panose="020F0502020204030204" pitchFamily="34" charset="0"/>
                <a:cs typeface="Calibri" panose="020F0502020204030204" pitchFamily="34" charset="0"/>
              </a:rPr>
              <a:t> autonomy.</a:t>
            </a:r>
          </a:p>
          <a:p>
            <a:pPr marL="285750" indent="-285750">
              <a:buFont typeface="Arial" panose="020B0604020202020204" pitchFamily="34" charset="0"/>
              <a:buChar char="•"/>
            </a:pPr>
            <a:endParaRPr lang="en-US" b="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b="1" dirty="0">
                <a:latin typeface="Calibri" panose="020F0502020204030204" pitchFamily="34" charset="0"/>
                <a:cs typeface="Calibri" panose="020F0502020204030204" pitchFamily="34" charset="0"/>
              </a:rPr>
              <a:t>Establish a service culture that values and ensures processes for valuing choice and personal determination.</a:t>
            </a:r>
          </a:p>
          <a:p>
            <a:pPr marL="171450" indent="-171450">
              <a:buFont typeface="Arial" panose="020B0604020202020204" pitchFamily="34" charset="0"/>
              <a:buChar char="•"/>
            </a:pPr>
            <a:r>
              <a:rPr lang="en-US" b="0" dirty="0">
                <a:latin typeface="Calibri" panose="020F0502020204030204" pitchFamily="34" charset="0"/>
                <a:cs typeface="Calibri" panose="020F0502020204030204" pitchFamily="34" charset="0"/>
              </a:rPr>
              <a:t>This includes deliberate and specific processes for negotiation and collaboration on services provided and brokered through referrals.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Calibri" panose="020F0502020204030204" pitchFamily="34" charset="0"/>
                <a:cs typeface="Calibri" panose="020F0502020204030204" pitchFamily="34" charset="0"/>
              </a:rPr>
              <a:t>This also requires staff to understand their role in moving the service relationship from one that is more supportive to one that is more self-directed by persons served. </a:t>
            </a:r>
            <a:br>
              <a:rPr lang="en-US" b="0" dirty="0">
                <a:latin typeface="Calibri" panose="020F0502020204030204" pitchFamily="34" charset="0"/>
                <a:cs typeface="Calibri" panose="020F0502020204030204" pitchFamily="34" charset="0"/>
              </a:rPr>
            </a:br>
            <a:endParaRPr lang="en-US" b="0" dirty="0">
              <a:latin typeface="Calibri" panose="020F0502020204030204" pitchFamily="34" charset="0"/>
              <a:cs typeface="Calibri" panose="020F0502020204030204" pitchFamily="34" charset="0"/>
            </a:endParaRPr>
          </a:p>
          <a:p>
            <a:endParaRPr lang="en-US" dirty="0">
              <a:latin typeface="+mn-lt"/>
            </a:endParaRPr>
          </a:p>
          <a:p>
            <a:r>
              <a:rPr lang="en-US" dirty="0">
                <a:latin typeface="+mn-lt"/>
              </a:rPr>
              <a:t>Slade, M. (2013). </a:t>
            </a:r>
            <a:r>
              <a:rPr lang="en-US" i="1" dirty="0">
                <a:latin typeface="+mn-lt"/>
              </a:rPr>
              <a:t>101 Ways to Support Recovery, Second Edition</a:t>
            </a:r>
            <a:r>
              <a:rPr lang="en-US" dirty="0">
                <a:latin typeface="+mn-lt"/>
              </a:rPr>
              <a:t>.  Australia: Rethink Mental Illness. https://www.researchintorecovery.com/files/100%20Ways%20to%20support%20recovery%202nd%20edition.pdf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88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The focus of support in a recovery-oriented relationship rests on assisting people to build their lives in the ways that they desire. </a:t>
            </a:r>
            <a:r>
              <a:rPr lang="en-US" dirty="0">
                <a:effectLst/>
                <a:latin typeface="Calibri" panose="020F0502020204030204" pitchFamily="34" charset="0"/>
                <a:cs typeface="Times New Roman" panose="02020603050405020304" pitchFamily="18" charset="0"/>
              </a:rPr>
              <a:t> A</a:t>
            </a:r>
            <a:r>
              <a:rPr lang="en-US" dirty="0">
                <a:effectLst/>
                <a:latin typeface="Calibri" panose="020F0502020204030204" pitchFamily="34" charset="0"/>
                <a:ea typeface="Calibri" panose="020F0502020204030204" pitchFamily="34" charset="0"/>
                <a:cs typeface="Times New Roman" panose="02020603050405020304" pitchFamily="18" charset="0"/>
              </a:rPr>
              <a:t>dopting a hopeful attitude and actively encouraging the person’s active participation in all aspects of decision-making strengthens this focus.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Calibri" panose="020F0502020204030204" pitchFamily="34" charset="0"/>
                <a:cs typeface="Calibri" panose="020F0502020204030204" pitchFamily="34" charset="0"/>
              </a:rPr>
              <a:t>Asking a person to take responsibility for their life before they have the capacity will not benefit the person. </a:t>
            </a:r>
            <a:r>
              <a:rPr lang="en-US" dirty="0">
                <a:effectLst/>
                <a:latin typeface="Calibri" panose="020F0502020204030204" pitchFamily="34" charset="0"/>
                <a:ea typeface="Calibri" panose="020F0502020204030204" pitchFamily="34" charset="0"/>
                <a:cs typeface="Times New Roman" panose="02020603050405020304" pitchFamily="18" charset="0"/>
              </a:rPr>
              <a:t>The aim is to shift the balance within the relationship away from taking responsibility for the person and towards walking with the person on their journey of recovery. Professional expertise remains an essential ingredient, but one that is applied to support informed choice, shared decision-making, and self-management.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effectLst/>
                <a:latin typeface="Calibri" panose="020F0502020204030204" pitchFamily="34" charset="0"/>
                <a:ea typeface="Calibri" panose="020F0502020204030204" pitchFamily="34" charset="0"/>
                <a:cs typeface="Calibri" panose="020F0502020204030204" pitchFamily="34" charset="0"/>
              </a:rPr>
              <a:t>It is important to note that p</a:t>
            </a:r>
            <a:r>
              <a:rPr lang="en-US" dirty="0">
                <a:effectLst/>
                <a:latin typeface="Calibri" panose="020F0502020204030204" pitchFamily="34" charset="0"/>
                <a:ea typeface="Calibri" panose="020F0502020204030204" pitchFamily="34" charset="0"/>
                <a:cs typeface="Avenir LT Std 55 Roman"/>
              </a:rPr>
              <a:t>rofessional expertise remains central, although it is deployed to support self-management. This shift towards partnership relationships is not then a license for staff to work less hard, or to abandon more easily, or to provide unfocussed or nonevidence-based treatment. It involves the use of professional expertise in a different way, in which the processes of assessment, goal-planning, and treatment all support autonomy and self-determination.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Recovery Guidelines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Ottawa, 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01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t>People with behavioral health conditions are people. This provides a fundamental orientation for behavioral health services. People with behavioral health conditions want all the normal entitlements, roles, and responsibilities of being like everyone else. The task of service providers is to support progress towards these goals. This single principle is an overarching for recovery value. </a:t>
            </a:r>
          </a:p>
          <a:p>
            <a:pPr algn="l"/>
            <a:endParaRPr lang="en-US" b="0" dirty="0">
              <a:cs typeface="Calibri" panose="020F0502020204030204" pitchFamily="34" charset="0"/>
            </a:endParaRPr>
          </a:p>
          <a:p>
            <a:r>
              <a:rPr lang="en-US" b="0" dirty="0">
                <a:cs typeface="Calibri" panose="020F0502020204030204" pitchFamily="34" charset="0"/>
              </a:rPr>
              <a:t>In focusing on increasing personal autonomy and responsibility among persons served, is also important to:</a:t>
            </a:r>
          </a:p>
          <a:p>
            <a:endParaRPr lang="en-US" b="1" dirty="0">
              <a:cs typeface="Calibri" panose="020F0502020204030204" pitchFamily="34" charset="0"/>
            </a:endParaRPr>
          </a:p>
          <a:p>
            <a:r>
              <a:rPr lang="en-US" b="1" dirty="0">
                <a:cs typeface="Calibri" panose="020F0502020204030204" pitchFamily="34" charset="0"/>
              </a:rPr>
              <a:t>Recognize the importance of balancing the rights and interests of individuals against the need to ensure the safety of the individual, family, and members of the broader community.</a:t>
            </a:r>
          </a:p>
          <a:p>
            <a:pPr marL="285750" indent="-285750">
              <a:buFont typeface="Arial" panose="020B0604020202020204" pitchFamily="34" charset="0"/>
              <a:buChar char="•"/>
            </a:pPr>
            <a:r>
              <a:rPr lang="en-US" b="0" dirty="0">
                <a:cs typeface="Calibri" panose="020F0502020204030204" pitchFamily="34" charset="0"/>
              </a:rPr>
              <a:t>Balancing all these factors can be difficult. </a:t>
            </a:r>
          </a:p>
          <a:p>
            <a:endParaRPr lang="en-US" b="1"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panose="020F0502020204030204" pitchFamily="34" charset="0"/>
              </a:rPr>
              <a:t>Recognize and acknowledge the power difference that may exist within the practitioner-individual relationship as it can help to minimize bias and the likelihood of using directive and coercive practices.</a:t>
            </a:r>
          </a:p>
          <a:p>
            <a:pPr marL="171450" indent="-171450">
              <a:buFont typeface="Arial" panose="020B0604020202020204" pitchFamily="34" charset="0"/>
              <a:buChar char="•"/>
            </a:pPr>
            <a:r>
              <a:rPr lang="en-US" b="0" i="0" u="none" strike="noStrike" baseline="0" dirty="0"/>
              <a:t>Service providers who operate from a more authority-driven way of relating to persons served, such as confronting or being overly directive, are less effective than counselors who employ empathy, understanding, and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pc="0" baseline="0" dirty="0">
                <a:effectLst/>
                <a:ea typeface="Arial" panose="020B0604020202020204" pitchFamily="34" charset="0"/>
                <a:cs typeface="Times New Roman" panose="02020603050405020304" pitchFamily="18" charset="0"/>
              </a:rPr>
              <a:t>Seek alternatives to coercion and involuntary interventions and work to make them unnecessary.</a:t>
            </a:r>
            <a:endParaRPr lang="en-US" spc="0" baseline="0" dirty="0">
              <a:effectLst/>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b="0" spc="0" dirty="0">
              <a:effectLs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ea typeface="Calibri" panose="020F0502020204030204" pitchFamily="34" charset="0"/>
                <a:cs typeface="Calibri" panose="020F0502020204030204" pitchFamily="34" charset="0"/>
              </a:rPr>
              <a:t>Treatment providers and r</a:t>
            </a:r>
            <a:r>
              <a:rPr lang="en-US" spc="10" dirty="0">
                <a:effectLst/>
                <a:ea typeface="Calibri" panose="020F0502020204030204" pitchFamily="34" charset="0"/>
              </a:rPr>
              <a:t>e</a:t>
            </a:r>
            <a:r>
              <a:rPr lang="en-US" spc="-5" dirty="0">
                <a:effectLst/>
                <a:ea typeface="Calibri" panose="020F0502020204030204" pitchFamily="34" charset="0"/>
              </a:rPr>
              <a:t>c</a:t>
            </a:r>
            <a:r>
              <a:rPr lang="en-US" spc="-20" dirty="0">
                <a:effectLst/>
                <a:ea typeface="Calibri" panose="020F0502020204030204" pitchFamily="34" charset="0"/>
              </a:rPr>
              <a:t>ov</a:t>
            </a:r>
            <a:r>
              <a:rPr lang="en-US" spc="-10" dirty="0">
                <a:effectLst/>
                <a:ea typeface="Calibri" panose="020F0502020204030204" pitchFamily="34" charset="0"/>
              </a:rPr>
              <a:t>e</a:t>
            </a:r>
            <a:r>
              <a:rPr lang="en-US" spc="30" dirty="0">
                <a:effectLst/>
                <a:ea typeface="Calibri" panose="020F0502020204030204" pitchFamily="34" charset="0"/>
              </a:rPr>
              <a:t>r</a:t>
            </a:r>
            <a:r>
              <a:rPr lang="en-US" dirty="0">
                <a:effectLst/>
                <a:ea typeface="Calibri" panose="020F0502020204030204" pitchFamily="34" charset="0"/>
              </a:rPr>
              <a:t>y</a:t>
            </a:r>
            <a:r>
              <a:rPr lang="en-US" spc="155" dirty="0">
                <a:effectLst/>
                <a:ea typeface="Calibri" panose="020F0502020204030204" pitchFamily="34" charset="0"/>
              </a:rPr>
              <a:t> </a:t>
            </a:r>
            <a:r>
              <a:rPr lang="en-US" dirty="0">
                <a:effectLst/>
                <a:ea typeface="Calibri" panose="020F0502020204030204" pitchFamily="34" charset="0"/>
              </a:rPr>
              <a:t>p</a:t>
            </a:r>
            <a:r>
              <a:rPr lang="en-US" spc="-5" dirty="0">
                <a:effectLst/>
                <a:ea typeface="Calibri" panose="020F0502020204030204" pitchFamily="34" charset="0"/>
              </a:rPr>
              <a:t>r</a:t>
            </a:r>
            <a:r>
              <a:rPr lang="en-US" spc="5" dirty="0">
                <a:effectLst/>
                <a:ea typeface="Calibri" panose="020F0502020204030204" pitchFamily="34" charset="0"/>
              </a:rPr>
              <a:t>a</a:t>
            </a:r>
            <a:r>
              <a:rPr lang="en-US" spc="25" dirty="0">
                <a:effectLst/>
                <a:ea typeface="Calibri" panose="020F0502020204030204" pitchFamily="34" charset="0"/>
              </a:rPr>
              <a:t>c</a:t>
            </a:r>
            <a:r>
              <a:rPr lang="en-US" spc="-20" dirty="0">
                <a:effectLst/>
                <a:ea typeface="Calibri" panose="020F0502020204030204" pitchFamily="34" charset="0"/>
              </a:rPr>
              <a:t>tit</a:t>
            </a:r>
            <a:r>
              <a:rPr lang="en-US" spc="-25" dirty="0">
                <a:effectLst/>
                <a:ea typeface="Calibri" panose="020F0502020204030204" pitchFamily="34" charset="0"/>
              </a:rPr>
              <a:t>i</a:t>
            </a:r>
            <a:r>
              <a:rPr lang="en-US" dirty="0">
                <a:effectLst/>
                <a:ea typeface="Calibri" panose="020F0502020204030204" pitchFamily="34" charset="0"/>
              </a:rPr>
              <a:t>on</a:t>
            </a:r>
            <a:r>
              <a:rPr lang="en-US" spc="-10" dirty="0">
                <a:effectLst/>
                <a:ea typeface="Calibri" panose="020F0502020204030204" pitchFamily="34" charset="0"/>
              </a:rPr>
              <a:t>e</a:t>
            </a:r>
            <a:r>
              <a:rPr lang="en-US" spc="5" dirty="0">
                <a:effectLst/>
                <a:ea typeface="Calibri" panose="020F0502020204030204" pitchFamily="34" charset="0"/>
              </a:rPr>
              <a:t>r</a:t>
            </a:r>
            <a:r>
              <a:rPr lang="en-US" dirty="0">
                <a:effectLst/>
                <a:ea typeface="Calibri" panose="020F0502020204030204" pitchFamily="34" charset="0"/>
              </a:rPr>
              <a:t>s</a:t>
            </a:r>
            <a:r>
              <a:rPr lang="en-US" spc="50" dirty="0">
                <a:effectLst/>
                <a:ea typeface="Calibri" panose="020F0502020204030204" pitchFamily="34" charset="0"/>
              </a:rPr>
              <a:t> </a:t>
            </a:r>
            <a:r>
              <a:rPr lang="en-US" spc="5" dirty="0">
                <a:effectLst/>
                <a:ea typeface="Calibri" panose="020F0502020204030204" pitchFamily="34" charset="0"/>
              </a:rPr>
              <a:t>may have </a:t>
            </a:r>
            <a:r>
              <a:rPr lang="en-US" spc="-30" dirty="0">
                <a:effectLst/>
                <a:ea typeface="Calibri" panose="020F0502020204030204" pitchFamily="34" charset="0"/>
              </a:rPr>
              <a:t>d</a:t>
            </a:r>
            <a:r>
              <a:rPr lang="en-US" spc="-20" dirty="0">
                <a:effectLst/>
                <a:ea typeface="Calibri" panose="020F0502020204030204" pitchFamily="34" charset="0"/>
              </a:rPr>
              <a:t>i</a:t>
            </a:r>
            <a:r>
              <a:rPr lang="en-US" spc="30" dirty="0">
                <a:effectLst/>
                <a:ea typeface="Calibri" panose="020F0502020204030204" pitchFamily="34" charset="0"/>
              </a:rPr>
              <a:t>f</a:t>
            </a:r>
            <a:r>
              <a:rPr lang="en-US" spc="-10" dirty="0">
                <a:effectLst/>
                <a:ea typeface="Calibri" panose="020F0502020204030204" pitchFamily="34" charset="0"/>
              </a:rPr>
              <a:t>fere</a:t>
            </a:r>
            <a:r>
              <a:rPr lang="en-US" spc="5" dirty="0">
                <a:effectLst/>
                <a:ea typeface="Calibri" panose="020F0502020204030204" pitchFamily="34" charset="0"/>
              </a:rPr>
              <a:t>n</a:t>
            </a:r>
            <a:r>
              <a:rPr lang="en-US" spc="-10" dirty="0">
                <a:effectLst/>
                <a:ea typeface="Calibri" panose="020F0502020204030204" pitchFamily="34" charset="0"/>
              </a:rPr>
              <a:t>c</a:t>
            </a:r>
            <a:r>
              <a:rPr lang="en-US" spc="5" dirty="0">
                <a:effectLst/>
                <a:ea typeface="Calibri" panose="020F0502020204030204" pitchFamily="34" charset="0"/>
              </a:rPr>
              <a:t>e</a:t>
            </a:r>
            <a:r>
              <a:rPr lang="en-US" dirty="0">
                <a:effectLst/>
                <a:ea typeface="Calibri" panose="020F0502020204030204" pitchFamily="34" charset="0"/>
              </a:rPr>
              <a:t>s</a:t>
            </a:r>
            <a:r>
              <a:rPr lang="en-US" spc="95" dirty="0">
                <a:effectLst/>
                <a:ea typeface="Calibri" panose="020F0502020204030204" pitchFamily="34" charset="0"/>
              </a:rPr>
              <a:t> </a:t>
            </a:r>
            <a:r>
              <a:rPr lang="en-US" spc="-10" dirty="0">
                <a:effectLst/>
                <a:ea typeface="Calibri" panose="020F0502020204030204" pitchFamily="34" charset="0"/>
              </a:rPr>
              <a:t>o</a:t>
            </a:r>
            <a:r>
              <a:rPr lang="en-US" dirty="0">
                <a:effectLst/>
                <a:ea typeface="Calibri" panose="020F0502020204030204" pitchFamily="34" charset="0"/>
              </a:rPr>
              <a:t>f</a:t>
            </a:r>
            <a:r>
              <a:rPr lang="en-US" spc="60" dirty="0">
                <a:effectLst/>
                <a:ea typeface="Calibri" panose="020F0502020204030204" pitchFamily="34" charset="0"/>
              </a:rPr>
              <a:t> </a:t>
            </a:r>
            <a:r>
              <a:rPr lang="en-US" dirty="0">
                <a:effectLst/>
                <a:ea typeface="Calibri" panose="020F0502020204030204" pitchFamily="34" charset="0"/>
              </a:rPr>
              <a:t>o</a:t>
            </a:r>
            <a:r>
              <a:rPr lang="en-US" spc="-20" dirty="0">
                <a:effectLst/>
                <a:ea typeface="Calibri" panose="020F0502020204030204" pitchFamily="34" charset="0"/>
              </a:rPr>
              <a:t>p</a:t>
            </a:r>
            <a:r>
              <a:rPr lang="en-US" spc="-30" dirty="0">
                <a:effectLst/>
                <a:ea typeface="Calibri" panose="020F0502020204030204" pitchFamily="34" charset="0"/>
              </a:rPr>
              <a:t>i</a:t>
            </a:r>
            <a:r>
              <a:rPr lang="en-US" spc="-25" dirty="0">
                <a:effectLst/>
                <a:ea typeface="Calibri" panose="020F0502020204030204" pitchFamily="34" charset="0"/>
              </a:rPr>
              <a:t>ni</a:t>
            </a:r>
            <a:r>
              <a:rPr lang="en-US" dirty="0">
                <a:effectLst/>
                <a:ea typeface="Calibri" panose="020F0502020204030204" pitchFamily="34" charset="0"/>
              </a:rPr>
              <a:t>on</a:t>
            </a:r>
            <a:r>
              <a:rPr lang="en-US" spc="40" dirty="0">
                <a:effectLst/>
                <a:ea typeface="Calibri" panose="020F0502020204030204" pitchFamily="34" charset="0"/>
              </a:rPr>
              <a:t> </a:t>
            </a:r>
            <a:r>
              <a:rPr lang="en-US" dirty="0">
                <a:effectLst/>
                <a:ea typeface="Calibri" panose="020F0502020204030204" pitchFamily="34" charset="0"/>
              </a:rPr>
              <a:t>on </a:t>
            </a:r>
            <a:r>
              <a:rPr lang="en-US" spc="-5" dirty="0">
                <a:effectLst/>
                <a:ea typeface="Calibri" panose="020F0502020204030204" pitchFamily="34" charset="0"/>
              </a:rPr>
              <a:t>t</a:t>
            </a:r>
            <a:r>
              <a:rPr lang="en-US" dirty="0">
                <a:effectLst/>
                <a:ea typeface="Calibri" panose="020F0502020204030204" pitchFamily="34" charset="0"/>
              </a:rPr>
              <a:t>he </a:t>
            </a:r>
            <a:r>
              <a:rPr lang="en-US" spc="10" dirty="0">
                <a:effectLst/>
                <a:ea typeface="Calibri" panose="020F0502020204030204" pitchFamily="34" charset="0"/>
              </a:rPr>
              <a:t>b</a:t>
            </a:r>
            <a:r>
              <a:rPr lang="en-US" spc="5" dirty="0">
                <a:effectLst/>
                <a:ea typeface="Calibri" panose="020F0502020204030204" pitchFamily="34" charset="0"/>
              </a:rPr>
              <a:t>e</a:t>
            </a:r>
            <a:r>
              <a:rPr lang="en-US" spc="10" dirty="0">
                <a:effectLst/>
                <a:ea typeface="Calibri" panose="020F0502020204030204" pitchFamily="34" charset="0"/>
              </a:rPr>
              <a:t>s</a:t>
            </a:r>
            <a:r>
              <a:rPr lang="en-US" dirty="0">
                <a:effectLst/>
                <a:ea typeface="Calibri" panose="020F0502020204030204" pitchFamily="34" charset="0"/>
              </a:rPr>
              <a:t>t</a:t>
            </a:r>
            <a:r>
              <a:rPr lang="en-US" spc="55" dirty="0">
                <a:effectLst/>
                <a:ea typeface="Calibri" panose="020F0502020204030204" pitchFamily="34" charset="0"/>
              </a:rPr>
              <a:t> </a:t>
            </a:r>
            <a:r>
              <a:rPr lang="en-US" spc="-5" dirty="0">
                <a:effectLst/>
                <a:ea typeface="Calibri" panose="020F0502020204030204" pitchFamily="34" charset="0"/>
              </a:rPr>
              <a:t>c</a:t>
            </a:r>
            <a:r>
              <a:rPr lang="en-US" spc="5" dirty="0">
                <a:effectLst/>
                <a:ea typeface="Calibri" panose="020F0502020204030204" pitchFamily="34" charset="0"/>
              </a:rPr>
              <a:t>o</a:t>
            </a:r>
            <a:r>
              <a:rPr lang="en-US" spc="-5" dirty="0">
                <a:effectLst/>
                <a:ea typeface="Calibri" panose="020F0502020204030204" pitchFamily="34" charset="0"/>
              </a:rPr>
              <a:t>u</a:t>
            </a:r>
            <a:r>
              <a:rPr lang="en-US" spc="5" dirty="0">
                <a:effectLst/>
                <a:ea typeface="Calibri" panose="020F0502020204030204" pitchFamily="34" charset="0"/>
              </a:rPr>
              <a:t>r</a:t>
            </a:r>
            <a:r>
              <a:rPr lang="en-US" spc="10" dirty="0">
                <a:effectLst/>
                <a:ea typeface="Calibri" panose="020F0502020204030204" pitchFamily="34" charset="0"/>
              </a:rPr>
              <a:t>s</a:t>
            </a:r>
            <a:r>
              <a:rPr lang="en-US" dirty="0">
                <a:effectLst/>
                <a:ea typeface="Calibri" panose="020F0502020204030204" pitchFamily="34" charset="0"/>
              </a:rPr>
              <a:t>e</a:t>
            </a:r>
            <a:r>
              <a:rPr lang="en-US" spc="60" dirty="0">
                <a:effectLst/>
                <a:ea typeface="Calibri" panose="020F0502020204030204" pitchFamily="34" charset="0"/>
              </a:rPr>
              <a:t> </a:t>
            </a:r>
            <a:r>
              <a:rPr lang="en-US" spc="-10" dirty="0">
                <a:effectLst/>
                <a:ea typeface="Calibri" panose="020F0502020204030204" pitchFamily="34" charset="0"/>
              </a:rPr>
              <a:t>o</a:t>
            </a:r>
            <a:r>
              <a:rPr lang="en-US" dirty="0">
                <a:effectLst/>
                <a:ea typeface="Calibri" panose="020F0502020204030204" pitchFamily="34" charset="0"/>
              </a:rPr>
              <a:t>f</a:t>
            </a:r>
            <a:r>
              <a:rPr lang="en-US" spc="85" dirty="0">
                <a:effectLst/>
                <a:ea typeface="Calibri" panose="020F0502020204030204" pitchFamily="34" charset="0"/>
              </a:rPr>
              <a:t> </a:t>
            </a:r>
            <a:r>
              <a:rPr lang="en-US" spc="5" dirty="0">
                <a:effectLst/>
                <a:ea typeface="Calibri" panose="020F0502020204030204" pitchFamily="34" charset="0"/>
              </a:rPr>
              <a:t>a</a:t>
            </a:r>
            <a:r>
              <a:rPr lang="en-US" spc="25" dirty="0">
                <a:effectLst/>
                <a:ea typeface="Calibri" panose="020F0502020204030204" pitchFamily="34" charset="0"/>
              </a:rPr>
              <a:t>c</a:t>
            </a:r>
            <a:r>
              <a:rPr lang="en-US" spc="-20" dirty="0">
                <a:effectLst/>
                <a:ea typeface="Calibri" panose="020F0502020204030204" pitchFamily="34" charset="0"/>
              </a:rPr>
              <a:t>t</a:t>
            </a:r>
            <a:r>
              <a:rPr lang="en-US" spc="-25" dirty="0">
                <a:effectLst/>
                <a:ea typeface="Calibri" panose="020F0502020204030204" pitchFamily="34" charset="0"/>
              </a:rPr>
              <a:t>i</a:t>
            </a:r>
            <a:r>
              <a:rPr lang="en-US" dirty="0">
                <a:effectLst/>
                <a:ea typeface="Calibri" panose="020F0502020204030204" pitchFamily="34" charset="0"/>
              </a:rPr>
              <a:t>on</a:t>
            </a:r>
            <a:r>
              <a:rPr lang="en-US" spc="60" dirty="0">
                <a:effectLst/>
                <a:ea typeface="Calibri" panose="020F0502020204030204" pitchFamily="34" charset="0"/>
              </a:rPr>
              <a:t> for services and supports. </a:t>
            </a:r>
            <a:r>
              <a:rPr lang="en-US" spc="0" baseline="0" dirty="0">
                <a:effectLst/>
                <a:ea typeface="Calibri" panose="020F0502020204030204" pitchFamily="34" charset="0"/>
              </a:rPr>
              <a:t>There can be a level of discomfort about the possibility of risk is the inevitable consequence of empowering people to make decisions about their own lives.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spc="0" baseline="0" dirty="0">
              <a:solidFill>
                <a:srgbClr val="4C4D4F"/>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Recovery Guidelines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Ottawa, 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spc="0" baseline="0"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b="0" spc="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82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8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a:t>Cl</a:t>
            </a:r>
            <a:r>
              <a:rPr lang="en-US" dirty="0"/>
              <a:t>inical decision-making is affected by many factors, including how to best reduce risks of harm while promoting autonomy and personal recovery.  The term “dignity of risk” is </a:t>
            </a:r>
            <a:r>
              <a:rPr lang="en-US" b="0" dirty="0"/>
              <a:t>used to describe the right of individuals to choose to take some risk in engaging in life experiences.  This is also considered as a “right to failure.”  </a:t>
            </a:r>
            <a:r>
              <a:rPr lang="en-US" dirty="0"/>
              <a:t>It's an important concept for people living with a behavioral health condition and one that we need to be mindful of.</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dirty="0"/>
              <a:t>People with behavioral health conditions often feel subject to a double standard in attitudes towards their ability for self-determination. In the process of receiving professional services, they seem to have somehow given up their "right" to make risky or potentially self-defeating choices without intervention from authorities, clinicians, service providers, or even family members wishing to protect them. Over-protectiveness, taking away people's choices, not allowing them to take risks or try new things crushes hope.  In addition, when people are denied the dignity of risk, they are being denied the opportunity to learn and recover. Part of one’s responsibility in recovery involves the self-management of one’s condition, autonomy in one's life choices and the willingness to take informed and planned risks in order to grow.</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dirty="0"/>
              <a:t>One of the biggest barriers is fear: of the unknown, of the legal ramifications, of failure.  Service providers worry that if a person takes a risk and fails that it might mean they are doing a bad job. It is important to understand that there are positive aspects of risk. One outcome can be success to be celebrated.  Or, the risk could not have a successful outcome which allows people to evaluate their choices and learn to make alternate choices and actions. </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dirty="0"/>
              <a:t>By supporting dignity of risk and encouraging people to make choices and take chances, service providers help to combat learned helplessness and bolster self-esteem, self-respect, empowerment, hope and support recovery.</a:t>
            </a:r>
            <a:endParaRPr lang="en-US" b="0" baseline="0" dirty="0"/>
          </a:p>
          <a:p>
            <a:pPr marL="0" indent="0">
              <a:buFont typeface="Arial" panose="020B0604020202020204" pitchFamily="34" charset="0"/>
              <a:buNone/>
            </a:pPr>
            <a:endParaRPr lang="en-US" b="0" baseline="0" dirty="0"/>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dirty="0"/>
              <a:t>Parsons, C. (2009). </a:t>
            </a:r>
            <a:r>
              <a:rPr lang="en-US" i="1" dirty="0"/>
              <a:t>The Dignity of Risk: The Right to Self-Governance for People with Mental Illness</a:t>
            </a:r>
            <a:r>
              <a:rPr lang="en-US" dirty="0"/>
              <a:t>.  Australia: Open Forum. https://www.openforum.com.au/dignity-of-risk-the-right-to-self-governance-for-people-with-mental-illness/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454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IN</a:t>
            </a:r>
            <a:r>
              <a:rPr lang="en-US" b="1" baseline="0" dirty="0">
                <a:latin typeface="Calibri" panose="020F0502020204030204" pitchFamily="34" charset="0"/>
                <a:cs typeface="Calibri" panose="020F0502020204030204" pitchFamily="34" charset="0"/>
              </a:rPr>
              <a:t> THIS NEXT SECTION WE ARE GOING TO EXPLORE THE KNOWLEDGE BASE THAT IS NECESSARY TO PROMOTE </a:t>
            </a:r>
            <a:r>
              <a:rPr lang="en-US" b="1" i="0" baseline="0" dirty="0">
                <a:latin typeface="Calibri" panose="020F0502020204030204" pitchFamily="34" charset="0"/>
                <a:cs typeface="Calibri" panose="020F0502020204030204" pitchFamily="34" charset="0"/>
              </a:rPr>
              <a:t>THE CORE PRINCIPLE OF </a:t>
            </a:r>
            <a:r>
              <a:rPr kumimoji="0" lang="en-US"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Affirming Autonomy and Self-determination.</a:t>
            </a:r>
            <a:endParaRPr kumimoji="0" lang="en-US" b="1" i="1" u="none" strike="noStrike" kern="1200" cap="all" spc="0" normalizeH="0" baseline="0" noProof="0" dirty="0">
              <a:ln>
                <a:noFill/>
              </a:ln>
              <a:solidFill>
                <a:srgbClr val="000000"/>
              </a:solidFill>
              <a:effectLst/>
              <a:uLnTx/>
              <a:uFillTx/>
              <a:latin typeface="Calibri" panose="020F0502020204030204" pitchFamily="34" charset="0"/>
              <a:ea typeface="Open Sans Semibold" panose="020B0706030804020204" pitchFamily="34" charset="0"/>
              <a:cs typeface="Calibri" panose="020F0502020204030204" pitchFamily="34" charset="0"/>
            </a:endParaRPr>
          </a:p>
          <a:p>
            <a:endParaRPr lang="en-US" sz="1800" dirty="0"/>
          </a:p>
          <a:p>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811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has looked at different theories about motivation for actions that drive our behavior, including looking at whether motivation arises from outside (extrinsic) or inside (intrinsic) an individual.  Each type has a different effect on a person's behavior and pursuit of goals.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C4C4E"/>
                </a:solidFill>
                <a:effectLst/>
                <a:latin typeface="Calibri" panose="020F0502020204030204" pitchFamily="34" charset="0"/>
                <a:ea typeface="Calibri" panose="020F0502020204030204" pitchFamily="34" charset="0"/>
                <a:cs typeface="Avenir LT Std 55 Roman"/>
              </a:rPr>
              <a:t>Motivational Interviewing, </a:t>
            </a:r>
            <a:r>
              <a:rPr lang="en-US" sz="1200" dirty="0">
                <a:effectLst/>
                <a:latin typeface="Calibri" panose="020F0502020204030204" pitchFamily="34" charset="0"/>
                <a:ea typeface="Calibri" panose="020F0502020204030204" pitchFamily="34" charset="0"/>
                <a:cs typeface="Times New Roman" panose="02020603050405020304" pitchFamily="18" charset="0"/>
              </a:rPr>
              <a:t>developed by William Miller and Stephen Rollnick, is unique in the way it empowers people to take responsibility for their own recovery</a:t>
            </a:r>
            <a:r>
              <a:rPr lang="en-US" sz="1200" dirty="0">
                <a:solidFill>
                  <a:srgbClr val="4C4C4E"/>
                </a:solidFill>
                <a:effectLst/>
                <a:latin typeface="Calibri" panose="020F0502020204030204" pitchFamily="34" charset="0"/>
                <a:ea typeface="Calibri" panose="020F0502020204030204" pitchFamily="34" charset="0"/>
                <a:cs typeface="Avenir LT Std 55 Roman"/>
              </a:rPr>
              <a:t>. It focuses on exploring and resolving ambivalence and centers on motivational processes within the individual that facilitate change. The method differs from more “coercive” or externally-­‐driven methods for motivating change as it does not impose change (that may be inconsistent with the person's own values, beliefs or wishes); but rather supports change in a manner compatible with the person's own values and concerns.  MI is based on three key elements: collaboration between the service provider and the person served; evoking or drawing out their ideas about change; and, emphasizing the </a:t>
            </a:r>
            <a:r>
              <a:rPr lang="en-US" sz="1200" b="1" dirty="0">
                <a:solidFill>
                  <a:srgbClr val="4C4C4E"/>
                </a:solidFill>
                <a:effectLst/>
                <a:latin typeface="Calibri" panose="020F0502020204030204" pitchFamily="34" charset="0"/>
                <a:ea typeface="Calibri" panose="020F0502020204030204" pitchFamily="34" charset="0"/>
                <a:cs typeface="Avenir LT Std 55 Roman"/>
              </a:rPr>
              <a:t>autonomy</a:t>
            </a:r>
            <a:r>
              <a:rPr lang="en-US" sz="1200" dirty="0">
                <a:solidFill>
                  <a:srgbClr val="4C4C4E"/>
                </a:solidFill>
                <a:effectLst/>
                <a:latin typeface="Calibri" panose="020F0502020204030204" pitchFamily="34" charset="0"/>
                <a:ea typeface="Calibri" panose="020F0502020204030204" pitchFamily="34" charset="0"/>
                <a:cs typeface="Avenir LT Std 55 Roman"/>
              </a:rPr>
              <a:t> of the person served.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r>
              <a:rPr lang="en-US" sz="1200" b="0" i="0" u="none" strike="noStrike" baseline="0" dirty="0">
                <a:solidFill>
                  <a:srgbClr val="4C4C4E"/>
                </a:solidFill>
                <a:latin typeface="Avenir LT Std 55 Roman"/>
              </a:rPr>
              <a:t>Prochaska and DiClemente theorized that the change process is a journey through stages in which people typically think about behavior change, initiate behavior change, and maintain new behaviors. This model emerged from an examination of 18 psychological and behavioral theories about how change occurs, including components that compose a biopsychosocial framework for understanding addiction. In this sense, the model is “transtheoretical”. This model has come to be known as the TTM of the SOC. TTM is not the only SOC model, but it is the most widely researched.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rgbClr val="4C4C4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Prochaska, J. O., &amp; DiClemente, C. C. (1984). </a:t>
            </a:r>
            <a:r>
              <a:rPr lang="en-US" b="0" i="1" u="none" strike="noStrike" baseline="0" dirty="0">
                <a:solidFill>
                  <a:srgbClr val="4C4C4E"/>
                </a:solidFill>
              </a:rPr>
              <a:t>The transtheoretical approach: Crossing traditional boundaries of therapy</a:t>
            </a:r>
            <a:r>
              <a:rPr lang="en-US" b="0" i="0" u="none" strike="noStrike" baseline="0" dirty="0">
                <a:solidFill>
                  <a:srgbClr val="4C4C4E"/>
                </a:solidFill>
              </a:rPr>
              <a:t>. Malabar, FL: R. E. Krieger.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rgbClr val="4C4C4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Miller, W. R., &amp; Rollnick, S. (2013). </a:t>
            </a:r>
            <a:r>
              <a:rPr lang="en-US" b="0" i="1" u="none" strike="noStrike" baseline="0" dirty="0">
                <a:solidFill>
                  <a:srgbClr val="4C4C4E"/>
                </a:solidFill>
              </a:rPr>
              <a:t>Motivational interviewing: Helping people change </a:t>
            </a:r>
            <a:r>
              <a:rPr lang="en-US" b="0" i="0" u="none" strike="noStrike" baseline="0" dirty="0">
                <a:solidFill>
                  <a:srgbClr val="4C4C4E"/>
                </a:solidFill>
              </a:rPr>
              <a:t>(3rd ed.). New York, NY: Guilford Press.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128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123214"/>
          </a:xfrm>
        </p:spPr>
        <p:txBody>
          <a:bodyPr/>
          <a:lstStyle/>
          <a:p>
            <a:endParaRPr lang="en-US" dirty="0">
              <a:effectLst/>
              <a:latin typeface="Arial" panose="020B0604020202020204" pitchFamily="34" charset="0"/>
            </a:endParaRPr>
          </a:p>
          <a:p>
            <a:pPr algn="l"/>
            <a:r>
              <a:rPr lang="en-US" dirty="0">
                <a:effectLst/>
              </a:rPr>
              <a:t>A complimentary framework for understanding motivation and how it relates to behavior changes is </a:t>
            </a:r>
            <a:r>
              <a:rPr lang="en-US" b="1" dirty="0">
                <a:effectLst/>
              </a:rPr>
              <a:t>Self-Determination Theory (SDT)</a:t>
            </a:r>
            <a:r>
              <a:rPr lang="en-US" dirty="0">
                <a:effectLst/>
              </a:rPr>
              <a:t>.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SDT, a macro theory of human motivation and personality, was originally developed by Edward L. Deci and Richard M. Ryan (1985) – psychologists immersed in human motivation research. </a:t>
            </a:r>
            <a:r>
              <a:rPr lang="en-US" dirty="0"/>
              <a:t>Self-Determination Theory suggests that people thrive and grow, achieve goals, and feel greater well-being under conditions that support the fulfilment of basic human needs. </a:t>
            </a:r>
            <a:r>
              <a:rPr lang="en-US" dirty="0">
                <a:effectLst/>
              </a:rPr>
              <a:t>SDT has found that people inherently want to engage in activities that meet their need for autonomy.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Self-determination allows people to feel that they have control over their choices and lives. It also has an impact on motivation—people feel more motivated to take action when they feel that what they do will have an effect on the outcome.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SDT describes two kinds of motivation:  Intrinsic motivation (e.g., desires, needs, values, goals) and Extrinsic motivation (e.g., social influences, external rewards, consequences). </a:t>
            </a:r>
            <a:endParaRPr lang="en-US" dirty="0"/>
          </a:p>
          <a:p>
            <a:endParaRPr lang="en-US" b="0" i="0" u="none" strike="noStrike" baseline="0" dirty="0">
              <a:solidFill>
                <a:srgbClr val="4C4C4E"/>
              </a:solidFill>
            </a:endParaRPr>
          </a:p>
          <a:p>
            <a:r>
              <a:rPr lang="en-US" b="0" i="0" u="none" strike="noStrike" baseline="0" dirty="0">
                <a:solidFill>
                  <a:srgbClr val="4C4C4E"/>
                </a:solidFill>
              </a:rPr>
              <a:t>Deci, E. L., &amp; Ryan, R. M. (2012). Overview of self-determination theory: An organismic dialectical perspective. In E. Deci &amp; R. M. Ryan (Eds.), </a:t>
            </a:r>
            <a:r>
              <a:rPr lang="en-US" b="0" i="1" u="none" strike="noStrike" baseline="0" dirty="0">
                <a:solidFill>
                  <a:srgbClr val="4C4C4E"/>
                </a:solidFill>
              </a:rPr>
              <a:t>Handbook of self-determination research </a:t>
            </a:r>
            <a:r>
              <a:rPr lang="en-US" b="0" i="0" u="none" strike="noStrike" baseline="0" dirty="0">
                <a:solidFill>
                  <a:srgbClr val="4C4C4E"/>
                </a:solidFill>
              </a:rPr>
              <a:t>(pp. 3–38). Rochester, NY: University of Rochester Press. </a:t>
            </a:r>
            <a:endParaRPr lang="en-US" dirty="0">
              <a:effectLst/>
            </a:endParaRPr>
          </a:p>
          <a:p>
            <a:endParaRPr lang="en-US" dirty="0">
              <a:effectLst/>
            </a:endParaRPr>
          </a:p>
          <a:p>
            <a:r>
              <a:rPr lang="en-US" b="0" i="0" u="none" strike="noStrike" baseline="0" dirty="0">
                <a:solidFill>
                  <a:srgbClr val="4C4C4E"/>
                </a:solidFill>
              </a:rPr>
              <a:t>Flannery, M. (2017). Self-determination theory: Intrinsic motivation and behavioral change. </a:t>
            </a:r>
            <a:r>
              <a:rPr lang="en-US" b="0" i="1" u="none" strike="noStrike" baseline="0" dirty="0">
                <a:solidFill>
                  <a:srgbClr val="4C4C4E"/>
                </a:solidFill>
              </a:rPr>
              <a:t>Oncology Nursing Forum, 44</a:t>
            </a:r>
            <a:r>
              <a:rPr lang="en-US" b="0" i="0" u="none" strike="noStrike" baseline="0" dirty="0">
                <a:solidFill>
                  <a:srgbClr val="4C4C4E"/>
                </a:solidFill>
              </a:rPr>
              <a:t>(2), 155–156. </a:t>
            </a:r>
            <a:r>
              <a:rPr lang="en-US" b="0" i="0" u="sng" strike="noStrike" baseline="0" dirty="0">
                <a:solidFill>
                  <a:srgbClr val="1F5D9F"/>
                </a:solidFill>
              </a:rPr>
              <a:t>www.ncbi.nlm.nih. gov/</a:t>
            </a:r>
            <a:r>
              <a:rPr lang="en-US" b="0" i="0" u="sng" strike="noStrike" baseline="0" dirty="0" err="1">
                <a:solidFill>
                  <a:srgbClr val="1F5D9F"/>
                </a:solidFill>
              </a:rPr>
              <a:t>pubmed</a:t>
            </a:r>
            <a:r>
              <a:rPr lang="en-US" b="0" i="0" u="sng" strike="noStrike" baseline="0" dirty="0">
                <a:solidFill>
                  <a:srgbClr val="1F5D9F"/>
                </a:solidFill>
              </a:rPr>
              <a:t>/28222078 </a:t>
            </a:r>
          </a:p>
          <a:p>
            <a:endParaRPr lang="en-US" b="0" i="0" u="none" strike="noStrike" baseline="0" dirty="0">
              <a:solidFill>
                <a:srgbClr val="4C4C4E"/>
              </a:solidFill>
            </a:endParaRPr>
          </a:p>
          <a:p>
            <a:r>
              <a:rPr lang="en-US" b="0" i="0" u="none" strike="noStrike" baseline="0" dirty="0">
                <a:solidFill>
                  <a:srgbClr val="4C4C4E"/>
                </a:solidFill>
              </a:rPr>
              <a:t>Substance Abuse and Mental Health Services Administration (2019</a:t>
            </a:r>
            <a:r>
              <a:rPr lang="en-US" b="0" i="1" u="none" strike="noStrike" baseline="0" dirty="0">
                <a:solidFill>
                  <a:srgbClr val="4C4C4E"/>
                </a:solidFill>
              </a:rPr>
              <a:t>). Enhancing Motivation for Change in Substance Use Disorder Treatment</a:t>
            </a:r>
            <a:r>
              <a:rPr lang="en-US" b="0" i="0" u="none" strike="noStrike" baseline="0" dirty="0">
                <a:solidFill>
                  <a:srgbClr val="4C4C4E"/>
                </a:solidFill>
              </a:rPr>
              <a:t>. Treatment Improvement Protocol (TIP) Series No. 35. SAMHSA Publication No. PEP19-02-01-003. Rockville, MD: SAMHSA.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344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a:t>SDT examines actions that drive our behavior, including looking at whether motivation arises from outside (extrinsic) or inside (intrinsic) an individual.  Each type has a different effect on a person's behavior and pursuit of goals.</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SDT describes two kinds of motivation:  Intrinsic motivation (e.g., desires, needs, values, goals) and Extrinsic motivation (e.g., social influences, external rewards, consequences).</a:t>
            </a:r>
          </a:p>
          <a:p>
            <a:endParaRPr lang="en-US" dirty="0">
              <a:effectLst/>
              <a:latin typeface="Times New Roman" panose="02020603050405020304" pitchFamily="18" charset="0"/>
            </a:endParaRPr>
          </a:p>
          <a:p>
            <a:r>
              <a:rPr lang="en-US" dirty="0">
                <a:effectLst/>
                <a:latin typeface="Times New Roman" panose="02020603050405020304" pitchFamily="18" charset="0"/>
              </a:rPr>
              <a:t>Extrinsic motivation pertains whenever an activity is done in order to attain a specific outcome or because it has instrumental value. </a:t>
            </a:r>
          </a:p>
          <a:p>
            <a:endParaRPr lang="en-US" dirty="0">
              <a:effectLst/>
              <a:latin typeface="Times New Roman" panose="02020603050405020304" pitchFamily="18" charset="0"/>
            </a:endParaRPr>
          </a:p>
          <a:p>
            <a:r>
              <a:rPr lang="en-US" dirty="0"/>
              <a:t>The concept of intrinsic motivation plays an important role in self-determination theory.  </a:t>
            </a:r>
            <a:r>
              <a:rPr lang="en-US" dirty="0">
                <a:effectLst/>
                <a:latin typeface="Times New Roman" panose="02020603050405020304" pitchFamily="18" charset="0"/>
              </a:rPr>
              <a:t>Intrinsic motivation is defined as the doing of an activity for its inherent satisfactions rather than “fear” of some consequence. When intrinsically motivated, a person is moved to act for the fun or challenge entailed rather than because of external prods, pressures, or rewards. </a:t>
            </a:r>
          </a:p>
          <a:p>
            <a:endParaRPr lang="en-US" dirty="0">
              <a:effectLst/>
              <a:latin typeface="Times New Roman" panose="02020603050405020304" pitchFamily="18" charset="0"/>
            </a:endParaRPr>
          </a:p>
          <a:p>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4C4C4E"/>
                </a:solidFill>
                <a:latin typeface="Avenir LT Std 55 Roman"/>
              </a:rPr>
              <a:t>Deci, E. L., &amp; Ryan, R. M. (2012). Overview of self-determination theory: An organismic dialectical perspective. In E. Deci &amp; R. M. Ryan (Eds.), </a:t>
            </a:r>
            <a:r>
              <a:rPr lang="en-US" sz="1200" b="0" i="1" u="none" strike="noStrike" baseline="0" dirty="0">
                <a:solidFill>
                  <a:srgbClr val="4C4C4E"/>
                </a:solidFill>
                <a:latin typeface="Avenir LT Std 55 Roman"/>
              </a:rPr>
              <a:t>Handbook of self-determination research </a:t>
            </a:r>
            <a:r>
              <a:rPr lang="en-US" sz="1200" b="0" i="0" u="none" strike="noStrike" baseline="0" dirty="0">
                <a:solidFill>
                  <a:srgbClr val="4C4C4E"/>
                </a:solidFill>
                <a:latin typeface="Avenir LT Std 55 Roman"/>
              </a:rPr>
              <a:t>(pp. 3–38). Rochester, NY: University of Rochester Press. </a:t>
            </a:r>
            <a:endParaRPr lang="en-US" dirty="0">
              <a:effectLst/>
              <a:latin typeface="Arial" panose="020B0604020202020204" pitchFamily="34" charset="0"/>
            </a:endParaRPr>
          </a:p>
          <a:p>
            <a:endParaRPr lang="en-US"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165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50"/>
          </a:xfrm>
        </p:spPr>
        <p:txBody>
          <a:bodyPr/>
          <a:lstStyle/>
          <a:p>
            <a:endParaRPr lang="en-US" dirty="0">
              <a:effectLst/>
              <a:latin typeface="Arial" panose="020B0604020202020204" pitchFamily="34" charset="0"/>
            </a:endParaRPr>
          </a:p>
          <a:p>
            <a:r>
              <a:rPr lang="en-US" dirty="0"/>
              <a:t>According to self-determination theory, people need to feel the following in order to grow psychologically and be self-motivated:</a:t>
            </a:r>
            <a:br>
              <a:rPr lang="en-US" dirty="0"/>
            </a:br>
            <a:endParaRPr lang="en-US" dirty="0"/>
          </a:p>
          <a:p>
            <a:pPr>
              <a:spcAft>
                <a:spcPts val="600"/>
              </a:spcAft>
              <a:buFont typeface="Arial" panose="020B0604020202020204" pitchFamily="34" charset="0"/>
              <a:buChar char="•"/>
            </a:pPr>
            <a:r>
              <a:rPr lang="en-US" b="1" i="1" dirty="0"/>
              <a:t> Autonomy</a:t>
            </a:r>
            <a:r>
              <a:rPr lang="en-US" i="1" dirty="0"/>
              <a:t>: People need to feel in control of their own behaviors and goals. This sense of being able to tak</a:t>
            </a:r>
            <a:r>
              <a:rPr lang="en-US" dirty="0"/>
              <a:t>e direct action that will result in real change plays a major part in helping people feel self-determined.</a:t>
            </a:r>
            <a:br>
              <a:rPr lang="en-US" dirty="0"/>
            </a:br>
            <a:endParaRPr lang="en-US" dirty="0"/>
          </a:p>
          <a:p>
            <a:pPr>
              <a:spcAft>
                <a:spcPts val="600"/>
              </a:spcAft>
              <a:buFont typeface="Arial" panose="020B0604020202020204" pitchFamily="34" charset="0"/>
              <a:buChar char="•"/>
            </a:pPr>
            <a:r>
              <a:rPr lang="en-US" b="1" dirty="0"/>
              <a:t> Competence</a:t>
            </a:r>
            <a:r>
              <a:rPr lang="en-US" dirty="0"/>
              <a:t>: People need to gain mastery of tasks and learn different skills. When people feel that they have the skills needed for success, they are more likely to take actions that will help them achieve their goals.</a:t>
            </a:r>
            <a:br>
              <a:rPr lang="en-US" dirty="0"/>
            </a:br>
            <a:endParaRPr lang="en-US" dirty="0"/>
          </a:p>
          <a:p>
            <a:pPr>
              <a:spcAft>
                <a:spcPts val="600"/>
              </a:spcAft>
              <a:buFont typeface="Arial" panose="020B0604020202020204" pitchFamily="34" charset="0"/>
              <a:buChar char="•"/>
            </a:pPr>
            <a:r>
              <a:rPr lang="en-US" b="1" dirty="0"/>
              <a:t> Connection or relatedness</a:t>
            </a:r>
            <a:r>
              <a:rPr lang="en-US" dirty="0"/>
              <a:t>: People need to experience a sense of belonging and attachment to other people.</a:t>
            </a:r>
          </a:p>
          <a:p>
            <a:endParaRPr lang="en-US" b="0" i="0" u="none" strike="noStrike" baseline="0" dirty="0"/>
          </a:p>
          <a:p>
            <a:r>
              <a:rPr lang="en-US" b="0" i="0" u="none" strike="noStrike" baseline="0" dirty="0"/>
              <a:t>Deci, E. L., &amp; Ryan, R. M. (2012). Overview of self-determination theory: An organismic dialectical perspective. In E. Deci &amp; R. M. Ryan (Eds.), </a:t>
            </a:r>
            <a:r>
              <a:rPr lang="en-US" b="0" i="1" u="none" strike="noStrike" baseline="0" dirty="0"/>
              <a:t>Handbook of self-determination research </a:t>
            </a:r>
            <a:r>
              <a:rPr lang="en-US" b="0" i="0" u="none" strike="noStrike" baseline="0" dirty="0"/>
              <a:t>(pp. 3–38). Rochester, NY: University of Rochester Press. </a:t>
            </a:r>
            <a:endParaRPr lang="en-US" dirty="0">
              <a:effectLst/>
            </a:endParaRPr>
          </a:p>
          <a:p>
            <a:endParaRPr lang="en-US" dirty="0">
              <a:effectLst/>
              <a:latin typeface="Arial" panose="020B0604020202020204" pitchFamily="34" charset="0"/>
            </a:endParaRPr>
          </a:p>
          <a:p>
            <a:endParaRPr lang="en-US" sz="1800" b="0" i="0" u="none" strike="noStrike" baseline="0" dirty="0">
              <a:solidFill>
                <a:srgbClr val="4C4C4E"/>
              </a:solidFill>
              <a:latin typeface="Avenir LT Std 55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9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116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Extrinsic and intrinsic motivation are often portrayed as separate behaviors, but in reality, behavior is complex, and people’s actions are usually the result of several sources of motivation. It is more useful to think of motivation as being a </a:t>
            </a:r>
            <a:r>
              <a:rPr lang="en-US" b="1" dirty="0"/>
              <a:t>continuum</a:t>
            </a:r>
            <a:r>
              <a:rPr lang="en-US" dirty="0"/>
              <a:t> between self-determined behaviors (things you do for enjoyment and pleasure) and non-self-determined behaviors (things you do because you feel you must or have to rather than wanting to).  Day-to-day behaviors are not intrinsic or extrinsic but a combination of both; however, being in control of one’s life and being more intrinsically motivated helps with being committed to what we do.</a:t>
            </a:r>
          </a:p>
          <a:p>
            <a:endParaRPr lang="en-US" dirty="0"/>
          </a:p>
          <a:p>
            <a:r>
              <a:rPr lang="en-US" dirty="0"/>
              <a:t>It is helpful to view motivation as a continuum between self-determined and non-self-determined behaviors with a lack of motivation associated with non-determined behaviors (only because they must be done) and fully self-determined behaviors which are highly motivating (for the enjoyment or satisfaction in the action itself.  There are a range of attitudes and actions that people have/take depending upon their autonomy and competence. </a:t>
            </a:r>
            <a:br>
              <a:rPr lang="en-US" dirty="0"/>
            </a:br>
            <a:endParaRPr lang="en-US" dirty="0"/>
          </a:p>
          <a:p>
            <a:endParaRPr lang="en-US" sz="1200" b="0" i="0" u="none" strike="noStrike" baseline="0" dirty="0">
              <a:solidFill>
                <a:srgbClr val="4C4C4E"/>
              </a:solidFill>
              <a:latin typeface="Avenir LT Std 55 Roman"/>
            </a:endParaRPr>
          </a:p>
          <a:p>
            <a:r>
              <a:rPr lang="en-US" sz="1200" b="0" i="0" u="none" strike="noStrike" baseline="0" dirty="0">
                <a:solidFill>
                  <a:srgbClr val="4C4C4E"/>
                </a:solidFill>
                <a:latin typeface="Avenir LT Std 55 Roman"/>
              </a:rPr>
              <a:t>Deci, E. L., &amp; Ryan, R. M. (2012). Overview of self-determination theory: An organismic dialectical perspective. In E. Deci &amp; R. M. Ryan (Eds.), </a:t>
            </a:r>
            <a:r>
              <a:rPr lang="en-US" sz="1200" b="0" i="1" u="none" strike="noStrike" baseline="0" dirty="0">
                <a:solidFill>
                  <a:srgbClr val="4C4C4E"/>
                </a:solidFill>
                <a:latin typeface="Avenir LT Std 55 Roman"/>
              </a:rPr>
              <a:t>Handbook of self-determination research </a:t>
            </a:r>
            <a:r>
              <a:rPr lang="en-US" sz="1200" b="0" i="0" u="none" strike="noStrike" baseline="0" dirty="0">
                <a:solidFill>
                  <a:srgbClr val="4C4C4E"/>
                </a:solidFill>
                <a:latin typeface="Avenir LT Std 55 Roman"/>
              </a:rPr>
              <a:t>(pp. 3–38). Rochester, NY: University of Rochester Press. </a:t>
            </a:r>
            <a:endParaRPr lang="en-US" dirty="0">
              <a:effectLst/>
              <a:latin typeface="Arial" panose="020B0604020202020204" pitchFamily="34" charset="0"/>
            </a:endParaRPr>
          </a:p>
          <a:p>
            <a:endParaRPr lang="en-US"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19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931230"/>
          </a:xfrm>
        </p:spPr>
        <p:txBody>
          <a:bodyPr/>
          <a:lstStyle/>
          <a:p>
            <a:r>
              <a:rPr lang="en-US" sz="1200" dirty="0">
                <a:latin typeface="Calibri" panose="020F0502020204030204" pitchFamily="34" charset="0"/>
                <a:cs typeface="Calibri" panose="020F0502020204030204" pitchFamily="34" charset="0"/>
              </a:rPr>
              <a:t>It is important to build upon the factors that increase self-determination and motivation. People who are high in self-determination tend to: </a:t>
            </a:r>
          </a:p>
          <a:p>
            <a:endParaRPr lang="en-US"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Believe that they have control over their own lives</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They have an internal locus of control and feel that their behaviors will have an influence on outcomes. When confronted with challenges, they feel that they can overcome them through diligence, good choices, and hard work.</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Have high self-motivation</a:t>
            </a:r>
            <a:r>
              <a:rPr lang="en-US" dirty="0">
                <a:latin typeface="Calibri" panose="020F0502020204030204" pitchFamily="34" charset="0"/>
                <a:cs typeface="Calibri" panose="020F0502020204030204" pitchFamily="34" charset="0"/>
              </a:rPr>
              <a:t>. They do not rely on external rewards or punishments to motivate them to take action. They engage in behaviors because they are good at setting goals and working toward those aims.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Base their actions on their own goals and behaviors</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b="0" dirty="0">
                <a:latin typeface="Calibri" panose="020F0502020204030204" pitchFamily="34" charset="0"/>
                <a:cs typeface="Calibri" panose="020F0502020204030204" pitchFamily="34" charset="0"/>
              </a:rPr>
              <a:t>T</a:t>
            </a:r>
            <a:r>
              <a:rPr lang="en-US" dirty="0">
                <a:latin typeface="Calibri" panose="020F0502020204030204" pitchFamily="34" charset="0"/>
                <a:cs typeface="Calibri" panose="020F0502020204030204" pitchFamily="34" charset="0"/>
              </a:rPr>
              <a:t>hey intentionally engage in actions that they know will bring them closer toward their goals.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Take responsibility for their behaviors</a:t>
            </a:r>
            <a:r>
              <a:rPr lang="en-US" dirty="0">
                <a:latin typeface="Calibri" panose="020F0502020204030204" pitchFamily="34" charset="0"/>
                <a:cs typeface="Calibri" panose="020F0502020204030204" pitchFamily="34" charset="0"/>
              </a:rPr>
              <a:t>. Highly self-determined people take credit for their success, but they also accept the blame for their failures.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endParaRPr lang="en-US" sz="1200" b="0" i="0" u="none" strike="noStrike" baseline="0" dirty="0">
              <a:solidFill>
                <a:srgbClr val="4C4C4E"/>
              </a:solidFill>
              <a:latin typeface="Avenir LT Std 55 Roman"/>
            </a:endParaRPr>
          </a:p>
          <a:p>
            <a:r>
              <a:rPr lang="en-US" sz="1200" b="0" i="0" u="none" strike="noStrike" baseline="0" dirty="0">
                <a:solidFill>
                  <a:srgbClr val="4C4C4E"/>
                </a:solidFill>
                <a:latin typeface="Avenir LT Std 55 Roman"/>
              </a:rPr>
              <a:t>Deci, E. L., &amp; Ryan, R. M. (2012). Overview of self-determination theory: An organismic dialectical perspective. In E. Deci &amp; R. M. Ryan (Eds.), </a:t>
            </a:r>
            <a:r>
              <a:rPr lang="en-US" sz="1200" b="0" i="1" u="none" strike="noStrike" baseline="0" dirty="0">
                <a:solidFill>
                  <a:srgbClr val="4C4C4E"/>
                </a:solidFill>
                <a:latin typeface="Avenir LT Std 55 Roman"/>
              </a:rPr>
              <a:t>Handbook of self-determination research </a:t>
            </a:r>
            <a:r>
              <a:rPr lang="en-US" sz="1200" b="0" i="0" u="none" strike="noStrike" baseline="0" dirty="0">
                <a:solidFill>
                  <a:srgbClr val="4C4C4E"/>
                </a:solidFill>
                <a:latin typeface="Avenir LT Std 55 Roman"/>
              </a:rPr>
              <a:t>(pp. 3–38). Rochester, NY: University of Rochester Press. </a:t>
            </a:r>
            <a:endParaRPr lang="en-US" dirty="0">
              <a:effectLst/>
              <a:latin typeface="Arial" panose="020B0604020202020204" pitchFamily="34" charset="0"/>
            </a:endParaRPr>
          </a:p>
          <a:p>
            <a:endParaRPr lang="en-US" dirty="0">
              <a:effectLst/>
              <a:latin typeface="Arial" panose="020B0604020202020204" pitchFamily="34" charset="0"/>
            </a:endParaRPr>
          </a:p>
          <a:p>
            <a:r>
              <a:rPr lang="en-US" dirty="0"/>
              <a:t>Cherry, K (2021). </a:t>
            </a:r>
            <a:r>
              <a:rPr lang="en-US" i="1" dirty="0"/>
              <a:t>Self-Determination Theory and motivation</a:t>
            </a:r>
            <a:r>
              <a:rPr lang="en-US" dirty="0"/>
              <a:t>.  </a:t>
            </a:r>
            <a:r>
              <a:rPr lang="en-US" dirty="0" err="1"/>
              <a:t>VeryWellmind</a:t>
            </a:r>
            <a:r>
              <a:rPr lang="en-US" dirty="0"/>
              <a:t>. https://www.verywellmind.com/what-is-self-determination-theory-2795387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55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IN</a:t>
            </a:r>
            <a:r>
              <a:rPr lang="en-US" b="1" baseline="0" dirty="0">
                <a:latin typeface="Calibri" panose="020F0502020204030204" pitchFamily="34" charset="0"/>
                <a:cs typeface="Calibri" panose="020F0502020204030204" pitchFamily="34" charset="0"/>
              </a:rPr>
              <a:t> THIS NEXT SECTION WE ARE GOING TO EXPLORE </a:t>
            </a:r>
            <a:r>
              <a:rPr lang="en-US" b="1" i="0" baseline="0" dirty="0">
                <a:latin typeface="Calibri" panose="020F0502020204030204" pitchFamily="34" charset="0"/>
                <a:cs typeface="Calibri" panose="020F0502020204030204" pitchFamily="34" charset="0"/>
              </a:rPr>
              <a:t>HOW THE CORE PRINCIPLE OF </a:t>
            </a:r>
            <a:r>
              <a:rPr kumimoji="0" lang="en-US"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Affirming Autonomy and Self-determination </a:t>
            </a:r>
            <a:r>
              <a:rPr lang="en-US" b="1" i="0" baseline="0" dirty="0">
                <a:latin typeface="Calibri" panose="020F0502020204030204" pitchFamily="34" charset="0"/>
                <a:cs typeface="Calibri" panose="020F0502020204030204" pitchFamily="34" charset="0"/>
              </a:rPr>
              <a:t>IS PUT INTO PRACTICE.</a:t>
            </a:r>
            <a:endParaRPr lang="en-US" b="1" i="0" dirty="0">
              <a:latin typeface="Calibri" panose="020F0502020204030204" pitchFamily="34" charset="0"/>
              <a:cs typeface="Calibri" panose="020F0502020204030204" pitchFamily="34" charset="0"/>
            </a:endParaRPr>
          </a:p>
          <a:p>
            <a:endParaRPr lang="en-US" sz="16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402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pPr algn="l"/>
            <a:r>
              <a:rPr lang="en-US" sz="1200" b="0" i="0" u="none" strike="noStrike" baseline="0" dirty="0">
                <a:solidFill>
                  <a:srgbClr val="4C4C4E"/>
                </a:solidFill>
                <a:latin typeface="+mn-lt"/>
              </a:rPr>
              <a:t>An extensive body of evidence demonstrates that motivational interventions can enhance motivation among persons-served and improve behavioral health service outcomes. Motivational counseling approaches are respectful and culturally responsive methods for helping people recover and adopt new lifestyles that are consistent with the values of good health, well-being, and being integral member of the community. As we have learned, MI goes hand-in-hand with the development of effective self-determination. </a:t>
            </a:r>
          </a:p>
          <a:p>
            <a:pPr algn="l"/>
            <a:endParaRPr lang="en-US" sz="1200" b="0" i="0" u="none" strike="noStrike" baseline="0" dirty="0">
              <a:solidFill>
                <a:srgbClr val="4C4C4E"/>
              </a:solidFill>
              <a:latin typeface="+mn-lt"/>
            </a:endParaRPr>
          </a:p>
          <a:p>
            <a:pPr algn="l"/>
            <a:r>
              <a:rPr lang="en-US" sz="1200" b="0" i="0" u="none" strike="noStrike" baseline="0" dirty="0">
                <a:solidFill>
                  <a:srgbClr val="4C4C4E"/>
                </a:solidFill>
                <a:latin typeface="+mn-lt"/>
              </a:rPr>
              <a:t>The core philosophy behind MI is that the person-served engages in a process of self-change.  We, as service providers, facilitate the client’s natural process of change.  The person is the expert in their own life and has knowledge of what works and what doesn’t. </a:t>
            </a:r>
          </a:p>
          <a:p>
            <a:endParaRPr lang="en-US" b="0" i="0" u="none" strike="noStrike" baseline="0" dirty="0">
              <a:solidFill>
                <a:srgbClr val="4C4C4E"/>
              </a:solidFill>
            </a:endParaRPr>
          </a:p>
          <a:p>
            <a:r>
              <a:rPr lang="en-US" b="0" i="0" u="none" strike="noStrike" baseline="0" dirty="0">
                <a:solidFill>
                  <a:srgbClr val="4C4C4E"/>
                </a:solidFill>
              </a:rPr>
              <a:t>Likewise, people have their own motivation, strengths, and resources.  Service providers must understand the person’s perspectives about change and help activate services and resources that facilitate the desired change. </a:t>
            </a:r>
          </a:p>
          <a:p>
            <a:endParaRPr lang="en-US" b="0" i="0" u="none" strike="noStrike" baseline="0" dirty="0">
              <a:solidFill>
                <a:srgbClr val="4C4C4E"/>
              </a:solidFill>
            </a:endParaRPr>
          </a:p>
          <a:p>
            <a:r>
              <a:rPr lang="en-US" b="0" i="0" u="none" strike="noStrike" baseline="0" dirty="0">
                <a:solidFill>
                  <a:srgbClr val="4C4C4E"/>
                </a:solidFill>
              </a:rPr>
              <a:t>Change requires a partnership and “collaboration of expertise.”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rgbClr val="4C4C4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Substance Abuse and Mental Health Services Administration (2019</a:t>
            </a:r>
            <a:r>
              <a:rPr lang="en-US" b="0" i="1" u="none" strike="noStrike" baseline="0" dirty="0">
                <a:solidFill>
                  <a:srgbClr val="4C4C4E"/>
                </a:solidFill>
              </a:rPr>
              <a:t>). Enhancing Motivation for Change in Substance Use Disorder Treatment</a:t>
            </a:r>
            <a:r>
              <a:rPr lang="en-US" b="0" i="0" u="none" strike="noStrike" baseline="0" dirty="0">
                <a:solidFill>
                  <a:srgbClr val="4C4C4E"/>
                </a:solidFill>
              </a:rPr>
              <a:t>. Treatment Improvement Protocol (TIP) Series No. 35. SAMHSA Publication No. PEP19-02-01-003. Rockville, MD: SAMHSA.</a:t>
            </a:r>
            <a:endParaRPr lang="en-US" dirty="0"/>
          </a:p>
          <a:p>
            <a:endParaRPr lang="en-US" sz="1800" b="0" i="0" u="none" strike="noStrike" baseline="0" dirty="0">
              <a:solidFill>
                <a:srgbClr val="4C4C4E"/>
              </a:solidFill>
              <a:latin typeface="Avenir LT Std 55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048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127171"/>
          </a:xfrm>
        </p:spPr>
        <p:txBody>
          <a:bodyPr/>
          <a:lstStyle/>
          <a:p>
            <a:pPr marL="0" marR="0">
              <a:lnSpc>
                <a:spcPct val="115000"/>
              </a:lnSpc>
              <a:spcBef>
                <a:spcPts val="0"/>
              </a:spcBef>
              <a:spcAft>
                <a:spcPts val="0"/>
              </a:spcAft>
            </a:pPr>
            <a:r>
              <a:rPr lang="en-US" b="0" dirty="0">
                <a:effectLst/>
                <a:ea typeface="Calibri" panose="020F0502020204030204" pitchFamily="34" charset="0"/>
                <a:cs typeface="Montserrat SemiBold" panose="00000700000000000000" pitchFamily="2" charset="0"/>
              </a:rPr>
              <a:t>MI has four core processes with accompanying strategies or techniques that continually foster self-determination. These processes and strategies also provide a structure for development of autonomy, competence, and connectedness.</a:t>
            </a:r>
          </a:p>
          <a:p>
            <a:pPr marL="0" marR="0">
              <a:lnSpc>
                <a:spcPct val="115000"/>
              </a:lnSpc>
              <a:spcBef>
                <a:spcPts val="0"/>
              </a:spcBef>
              <a:spcAft>
                <a:spcPts val="0"/>
              </a:spcAft>
            </a:pPr>
            <a:endParaRPr lang="en-US" b="1" dirty="0">
              <a:effectLst/>
              <a:ea typeface="Calibri" panose="020F0502020204030204" pitchFamily="34" charset="0"/>
              <a:cs typeface="Montserrat SemiBold" panose="00000700000000000000" pitchFamily="2" charset="0"/>
            </a:endParaRPr>
          </a:p>
          <a:p>
            <a:pPr marL="0" marR="0">
              <a:lnSpc>
                <a:spcPct val="115000"/>
              </a:lnSpc>
              <a:spcBef>
                <a:spcPts val="0"/>
              </a:spcBef>
              <a:spcAft>
                <a:spcPts val="0"/>
              </a:spcAft>
            </a:pPr>
            <a:r>
              <a:rPr lang="en-US" b="1" dirty="0">
                <a:effectLst/>
                <a:ea typeface="Calibri" panose="020F0502020204030204" pitchFamily="34" charset="0"/>
                <a:cs typeface="Montserrat SemiBold" panose="00000700000000000000" pitchFamily="2" charset="0"/>
              </a:rPr>
              <a:t>1. </a:t>
            </a:r>
            <a:r>
              <a:rPr lang="en-US" b="1" dirty="0">
                <a:effectLst/>
                <a:ea typeface="Calibri" panose="020F0502020204030204" pitchFamily="34" charset="0"/>
                <a:cs typeface="Montserrat" panose="00000500000000000000" pitchFamily="2" charset="0"/>
              </a:rPr>
              <a:t>Engaging </a:t>
            </a:r>
            <a:r>
              <a:rPr lang="en-US" dirty="0">
                <a:effectLst/>
                <a:ea typeface="Calibri" panose="020F0502020204030204" pitchFamily="34" charset="0"/>
                <a:cs typeface="Montserrat" panose="00000500000000000000" pitchFamily="2" charset="0"/>
              </a:rPr>
              <a:t>is the relational foundation.  Strategies </a:t>
            </a:r>
            <a:r>
              <a:rPr lang="en-US" b="0" i="0" u="none" strike="noStrike" baseline="0" dirty="0"/>
              <a:t>establish a mutually trusting and respectful helping relationship.</a:t>
            </a:r>
            <a:endParaRPr lang="en-US"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b="1" dirty="0">
                <a:effectLst/>
                <a:ea typeface="Calibri" panose="020F0502020204030204" pitchFamily="34" charset="0"/>
                <a:cs typeface="Montserrat SemiBold" panose="00000700000000000000" pitchFamily="2" charset="0"/>
              </a:rPr>
              <a:t>2. </a:t>
            </a:r>
            <a:r>
              <a:rPr lang="en-US" b="1" dirty="0">
                <a:effectLst/>
                <a:ea typeface="Calibri" panose="020F0502020204030204" pitchFamily="34" charset="0"/>
                <a:cs typeface="Montserrat" panose="00000500000000000000" pitchFamily="2" charset="0"/>
              </a:rPr>
              <a:t>Focusing </a:t>
            </a:r>
            <a:r>
              <a:rPr lang="en-US" dirty="0">
                <a:effectLst/>
                <a:ea typeface="Calibri" panose="020F0502020204030204" pitchFamily="34" charset="0"/>
                <a:cs typeface="Montserrat" panose="00000500000000000000" pitchFamily="2" charset="0"/>
              </a:rPr>
              <a:t>identifies a mutually agreed-on agenda and change goals.  Strategies in this area specifically practice decision making skills to help the person see there are a range of options based on personal factors and preferences.</a:t>
            </a:r>
            <a:endParaRPr lang="en-US"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b="1" dirty="0">
                <a:effectLst/>
                <a:ea typeface="Calibri" panose="020F0502020204030204" pitchFamily="34" charset="0"/>
                <a:cs typeface="Montserrat SemiBold" panose="00000700000000000000" pitchFamily="2" charset="0"/>
              </a:rPr>
              <a:t>3. </a:t>
            </a:r>
            <a:r>
              <a:rPr lang="en-US" b="1" dirty="0">
                <a:effectLst/>
                <a:ea typeface="Calibri" panose="020F0502020204030204" pitchFamily="34" charset="0"/>
                <a:cs typeface="Montserrat" panose="00000500000000000000" pitchFamily="2" charset="0"/>
              </a:rPr>
              <a:t>Evoking </a:t>
            </a:r>
            <a:r>
              <a:rPr lang="en-US" dirty="0">
                <a:effectLst/>
                <a:ea typeface="Calibri" panose="020F0502020204030204" pitchFamily="34" charset="0"/>
                <a:cs typeface="Montserrat" panose="00000500000000000000" pitchFamily="2" charset="0"/>
              </a:rPr>
              <a:t>uses MI core skills and strategies for moving toward a specific change goal.  Strategies in this process aid in removing the feeling of hopelessness.</a:t>
            </a:r>
            <a:endParaRPr lang="en-US" dirty="0">
              <a:effectLst/>
              <a:ea typeface="Calibri" panose="020F0502020204030204" pitchFamily="34" charset="0"/>
              <a:cs typeface="Times New Roman" panose="02020603050405020304" pitchFamily="18" charset="0"/>
            </a:endParaRPr>
          </a:p>
          <a:p>
            <a:pPr algn="l"/>
            <a:r>
              <a:rPr lang="en-US" b="1" dirty="0">
                <a:effectLst/>
                <a:ea typeface="Calibri" panose="020F0502020204030204" pitchFamily="34" charset="0"/>
                <a:cs typeface="Montserrat SemiBold" panose="00000700000000000000" pitchFamily="2" charset="0"/>
              </a:rPr>
              <a:t>4. </a:t>
            </a:r>
            <a:r>
              <a:rPr lang="en-US" b="1" dirty="0">
                <a:effectLst/>
                <a:ea typeface="Calibri" panose="020F0502020204030204" pitchFamily="34" charset="0"/>
                <a:cs typeface="Montserrat" panose="00000500000000000000" pitchFamily="2" charset="0"/>
              </a:rPr>
              <a:t>Planning </a:t>
            </a:r>
            <a:r>
              <a:rPr lang="en-US" dirty="0">
                <a:effectLst/>
                <a:ea typeface="Calibri" panose="020F0502020204030204" pitchFamily="34" charset="0"/>
                <a:cs typeface="Montserrat" panose="00000500000000000000" pitchFamily="2" charset="0"/>
              </a:rPr>
              <a:t>is the bridge to behavior change. Strategies are aimed at </a:t>
            </a:r>
            <a:r>
              <a:rPr lang="en-US" b="0" i="0" u="none" strike="noStrike" baseline="0" dirty="0"/>
              <a:t>maintaining a person-centered focus by eliciting the person’s change goals and not imposing goals on them. </a:t>
            </a:r>
          </a:p>
          <a:p>
            <a:pPr marL="0" marR="0">
              <a:lnSpc>
                <a:spcPct val="115000"/>
              </a:lnSpc>
              <a:spcBef>
                <a:spcPts val="0"/>
              </a:spcBef>
              <a:spcAft>
                <a:spcPts val="0"/>
              </a:spcAft>
            </a:pPr>
            <a:endParaRPr lang="en-US"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ea typeface="Calibri" panose="020F0502020204030204" pitchFamily="34" charset="0"/>
                <a:cs typeface="Montserrat" panose="00000500000000000000" pitchFamily="2" charset="0"/>
              </a:rPr>
              <a:t>Core skills and strategies of MI include asking open questions, affirming, using reflective listening, and summarizing; all are integrated into the four processes. The original four principles have been folded into the four processes as reflective listening or strategic responses to move conversations along. </a:t>
            </a:r>
            <a:endParaRPr lang="en-US" b="0" i="0" u="none" strike="noStrike" baseline="0" dirty="0">
              <a:solidFill>
                <a:srgbClr val="000000"/>
              </a:solidFill>
            </a:endParaRPr>
          </a:p>
          <a:p>
            <a:pPr algn="l"/>
            <a:endParaRPr lang="en-US" b="0" i="0" u="none" strike="noStrike"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Substance Abuse and Mental Health Services Administration (2019</a:t>
            </a:r>
            <a:r>
              <a:rPr lang="en-US" b="0" i="1" u="none" strike="noStrike" baseline="0" dirty="0">
                <a:solidFill>
                  <a:srgbClr val="4C4C4E"/>
                </a:solidFill>
              </a:rPr>
              <a:t>). Enhancing Motivation for Change in Substance Use Disorder Treatment</a:t>
            </a:r>
            <a:r>
              <a:rPr lang="en-US" b="0" i="0" u="none" strike="noStrike" baseline="0" dirty="0">
                <a:solidFill>
                  <a:srgbClr val="4C4C4E"/>
                </a:solidFill>
              </a:rPr>
              <a:t>. Treatment Improvement Protocol (TIP) Series No. 35. SAMHSA Publication No. PEP19-02-01-003. Rockville, MD: SAMHSA.</a:t>
            </a:r>
            <a:endParaRPr lang="en-US" dirty="0"/>
          </a:p>
          <a:p>
            <a:pPr algn="l"/>
            <a:endParaRPr lang="en-US" sz="1800" b="0" i="0" u="none" strike="noStrike" baseline="0" dirty="0">
              <a:solidFill>
                <a:srgbClr val="000000"/>
              </a:solidFill>
              <a:latin typeface="Avenir LT Std 55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10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t>Apply communication techniques to promote self-advocacy and assist with goal setting, motivations, challenges, and priorities.</a:t>
            </a:r>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r>
              <a:rPr lang="en-US" dirty="0"/>
              <a:t>Use</a:t>
            </a:r>
            <a:r>
              <a:rPr lang="en-US" baseline="0" dirty="0"/>
              <a:t> t</a:t>
            </a:r>
            <a:r>
              <a:rPr lang="en-US" dirty="0"/>
              <a:t>echniques like</a:t>
            </a:r>
            <a:r>
              <a:rPr lang="en-US" baseline="0" dirty="0"/>
              <a:t> </a:t>
            </a:r>
            <a:r>
              <a:rPr lang="en-US" dirty="0"/>
              <a:t>motivational interviewing, reflective listening.</a:t>
            </a:r>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r>
              <a:rPr lang="en-US" dirty="0"/>
              <a:t>Promote opportunities for autonomy and self-determination during assessment and coordination of referrals.</a:t>
            </a:r>
          </a:p>
          <a:p>
            <a:pPr marL="171450" indent="-171450" algn="l">
              <a:buFont typeface="Arial" panose="020B0604020202020204" pitchFamily="34" charset="0"/>
              <a:buChar char="•"/>
            </a:pPr>
            <a:endParaRPr lang="en-US" sz="1800" dirty="0"/>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Recovery Guidelines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Ottawa, ON.</a:t>
            </a:r>
          </a:p>
          <a:p>
            <a:pPr marL="171450" indent="-171450" algn="l">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692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Autonomy</a:t>
            </a:r>
            <a:r>
              <a:rPr lang="en-US" dirty="0"/>
              <a:t> refers to a sense of personal choice and internal perceived control in one’s undertakings. The person feels that the actions come from the self and reflect who one really is, instead of being the result of external pressures.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757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Competence</a:t>
            </a:r>
            <a:r>
              <a:rPr lang="en-US" dirty="0"/>
              <a:t> is about a sense of mastery and efficacy in one’s activities.  People feel capable at what they do and are able to accomplish tasks/objective and achieve goals.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640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Connectedness or Relatedness</a:t>
            </a:r>
            <a:r>
              <a:rPr lang="en-US" dirty="0"/>
              <a:t> is about the interpersonal dimension, reflecting the extent to which a person feels that one is connected to others, has caring relationships, and belongs to a community.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515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n-US" b="0" dirty="0">
                <a:cs typeface="Calibri" panose="020F0502020204030204" pitchFamily="34" charset="0"/>
              </a:rPr>
              <a:t>Build on the values you have established. First, “set the stage” within the organization to establish an environment that fosters autonomy and self-determination.  Use a variety of skills and approaches to build autonomy, competence and connections, and increase motivation for change.</a:t>
            </a: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52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a:t>
            </a:r>
            <a:r>
              <a:rPr lang="en-US" b="1" baseline="0" dirty="0"/>
              <a:t> THIS NEXT SECTION WE ARE GOING TO EXPLORE </a:t>
            </a:r>
            <a:r>
              <a:rPr lang="en-US" b="1" i="0" baseline="0" dirty="0"/>
              <a:t>THE CORE PRINCIPLE OF </a:t>
            </a:r>
            <a:r>
              <a:rPr lang="en-US" b="1" i="1" baseline="0" dirty="0"/>
              <a:t>AFFIRMING AUTONOMY AND SELF-DETERMINATION.</a:t>
            </a:r>
            <a:endParaRPr lang="en-US"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708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IN</a:t>
            </a:r>
            <a:r>
              <a:rPr lang="en-US" b="1" baseline="0" dirty="0">
                <a:latin typeface="Calibri" panose="020F0502020204030204" pitchFamily="34" charset="0"/>
                <a:cs typeface="Calibri" panose="020F0502020204030204" pitchFamily="34" charset="0"/>
              </a:rPr>
              <a:t> THIS NEXT SECTION WE ARE GOING TO EXPLORE QUESTIONS FOR REFLECTION REGARDING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latin typeface="Calibri" panose="020F0502020204030204" pitchFamily="34" charset="0"/>
                <a:cs typeface="Calibri" panose="020F0502020204030204" pitchFamily="34" charset="0"/>
              </a:rPr>
              <a:t>THE CORE PRINCIPLE OF </a:t>
            </a:r>
            <a:r>
              <a:rPr kumimoji="0" lang="en-US"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Affirming Autonomy and Self-determination.</a:t>
            </a:r>
            <a:endParaRPr kumimoji="0" lang="en-US" b="1" i="1" u="none" strike="noStrike" kern="1200" cap="all" spc="0" normalizeH="0" baseline="0" noProof="0" dirty="0">
              <a:ln>
                <a:noFill/>
              </a:ln>
              <a:solidFill>
                <a:srgbClr val="000000"/>
              </a:solidFill>
              <a:effectLst/>
              <a:uLnTx/>
              <a:uFillTx/>
              <a:latin typeface="Calibri" panose="020F0502020204030204" pitchFamily="34" charset="0"/>
              <a:ea typeface="Open Sans Semibold" panose="020B0706030804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071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solidFill>
                  <a:srgbClr val="F79646"/>
                </a:solidFill>
                <a:effectLst/>
                <a:latin typeface="Berlin Sans FB" panose="020E0602020502020306"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347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5D929-9B8F-4EC4-AE41-75D449F469C3}" type="slidenum">
              <a:rPr lang="en-US" smtClean="0"/>
              <a:t>32</a:t>
            </a:fld>
            <a:endParaRPr lang="en-US"/>
          </a:p>
        </p:txBody>
      </p:sp>
    </p:spTree>
    <p:extLst>
      <p:ext uri="{BB962C8B-B14F-4D97-AF65-F5344CB8AC3E}">
        <p14:creationId xmlns:p14="http://schemas.microsoft.com/office/powerpoint/2010/main" val="614776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5D929-9B8F-4EC4-AE41-75D449F469C3}" type="slidenum">
              <a:rPr lang="en-US" smtClean="0"/>
              <a:t>33</a:t>
            </a:fld>
            <a:endParaRPr lang="en-US"/>
          </a:p>
        </p:txBody>
      </p:sp>
    </p:spTree>
    <p:extLst>
      <p:ext uri="{BB962C8B-B14F-4D97-AF65-F5344CB8AC3E}">
        <p14:creationId xmlns:p14="http://schemas.microsoft.com/office/powerpoint/2010/main" val="4239233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44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dirty="0">
                <a:effectLst/>
                <a:latin typeface="Calibri" panose="020F0502020204030204" pitchFamily="34" charset="0"/>
                <a:ea typeface="Calibri" panose="020F0502020204030204" pitchFamily="34" charset="0"/>
                <a:cs typeface="Times New Roman" panose="02020603050405020304" pitchFamily="18" charset="0"/>
              </a:rPr>
              <a:t>Explain/explore that the connections between autonomy, self-determination, and resilience are….</a:t>
            </a:r>
          </a:p>
          <a:p>
            <a:pPr marL="285750" marR="0" lvl="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respect</a:t>
            </a:r>
          </a:p>
          <a:p>
            <a:pPr marL="285750" marR="0" lvl="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supporting dignity</a:t>
            </a:r>
          </a:p>
          <a:p>
            <a:pPr marL="285750" marR="0" lvl="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supporting choice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530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effectLst/>
                <a:ea typeface="Calibri" panose="020F0502020204030204" pitchFamily="34" charset="0"/>
                <a:cs typeface="Times New Roman" panose="02020603050405020304" pitchFamily="18" charset="0"/>
              </a:rPr>
              <a:t>Recovery is a process</a:t>
            </a:r>
            <a:r>
              <a:rPr lang="en-US" baseline="0" dirty="0">
                <a:effectLst/>
                <a:ea typeface="Calibri" panose="020F0502020204030204" pitchFamily="34" charset="0"/>
                <a:cs typeface="Times New Roman" panose="02020603050405020304" pitchFamily="18" charset="0"/>
              </a:rPr>
              <a:t> and throughout, </a:t>
            </a:r>
            <a:r>
              <a:rPr lang="en-US" dirty="0">
                <a:effectLst/>
                <a:ea typeface="Calibri" panose="020F0502020204030204" pitchFamily="34" charset="0"/>
                <a:cs typeface="Times New Roman" panose="02020603050405020304" pitchFamily="18" charset="0"/>
              </a:rPr>
              <a:t>we empower the individuals to live in an</a:t>
            </a:r>
            <a:r>
              <a:rPr lang="en-US" baseline="0" dirty="0">
                <a:effectLst/>
                <a:ea typeface="Calibri" panose="020F0502020204030204" pitchFamily="34" charset="0"/>
                <a:cs typeface="Times New Roman" panose="02020603050405020304" pitchFamily="18" charset="0"/>
              </a:rPr>
              <a:t> increasingly </a:t>
            </a:r>
            <a:r>
              <a:rPr lang="en-US" dirty="0">
                <a:effectLst/>
                <a:ea typeface="Calibri" panose="020F0502020204030204" pitchFamily="34" charset="0"/>
                <a:cs typeface="Times New Roman" panose="02020603050405020304" pitchFamily="18" charset="0"/>
              </a:rPr>
              <a:t>self-directed life.  </a:t>
            </a:r>
            <a:r>
              <a:rPr lang="en-US" spc="0" dirty="0">
                <a:effectLst/>
                <a:ea typeface="Arial" panose="020B0604020202020204" pitchFamily="34" charset="0"/>
                <a:cs typeface="Times New Roman" panose="02020603050405020304" pitchFamily="18" charset="0"/>
              </a:rPr>
              <a:t>A recovery orientation encourages everyone to take charge of improving their own health, mental health and well-being, and </a:t>
            </a:r>
            <a:r>
              <a:rPr lang="en-US" spc="0" baseline="0" dirty="0">
                <a:effectLst/>
                <a:ea typeface="Arial" panose="020B0604020202020204" pitchFamily="34" charset="0"/>
                <a:cs typeface="Times New Roman" panose="02020603050405020304" pitchFamily="18" charset="0"/>
              </a:rPr>
              <a:t>understands the very exercise of this ability to be an important contributor to achieving well-being. </a:t>
            </a:r>
            <a:endParaRPr lang="en-US" spc="0" baseline="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solidFill>
                <a:srgbClr val="00000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rPr>
              <a:t>Field, S., Martin, J., Miller, R., Ward, M., &amp; </a:t>
            </a:r>
            <a:r>
              <a:rPr lang="en-US" dirty="0" err="1">
                <a:effectLst/>
              </a:rPr>
              <a:t>Wehmeyer</a:t>
            </a:r>
            <a:r>
              <a:rPr lang="en-US" dirty="0">
                <a:effectLst/>
              </a:rPr>
              <a:t>, M. (1998). </a:t>
            </a:r>
            <a:r>
              <a:rPr lang="en-US" i="1" dirty="0">
                <a:effectLst/>
              </a:rPr>
              <a:t>A practical guide for teaching self-determination</a:t>
            </a:r>
            <a:r>
              <a:rPr lang="en-US" dirty="0">
                <a:effectLst/>
              </a:rPr>
              <a:t>. Reston, VA: Council for Exceptional Children</a:t>
            </a:r>
            <a:endParaRPr lang="en-US" dirty="0">
              <a:solidFill>
                <a:srgbClr val="000000"/>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61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Explain that each</a:t>
            </a:r>
            <a:r>
              <a:rPr lang="en-US" baseline="0" dirty="0">
                <a:effectLst/>
                <a:latin typeface="Calibri" panose="020F0502020204030204" pitchFamily="34" charset="0"/>
                <a:ea typeface="Calibri" panose="020F0502020204030204" pitchFamily="34" charset="0"/>
                <a:cs typeface="Times New Roman" panose="02020603050405020304" pitchFamily="18" charset="0"/>
              </a:rPr>
              <a:t> of these </a:t>
            </a:r>
            <a:r>
              <a:rPr lang="en-US" dirty="0">
                <a:effectLst/>
                <a:latin typeface="Calibri" panose="020F0502020204030204" pitchFamily="34" charset="0"/>
                <a:ea typeface="Calibri" panose="020F0502020204030204" pitchFamily="34" charset="0"/>
                <a:cs typeface="Times New Roman" panose="02020603050405020304" pitchFamily="18" charset="0"/>
              </a:rPr>
              <a:t>principles in affirming autonomy and self-determination are </a:t>
            </a:r>
            <a:r>
              <a:rPr lang="en-US" b="1" dirty="0">
                <a:effectLst/>
                <a:latin typeface="Calibri" panose="020F0502020204030204" pitchFamily="34" charset="0"/>
                <a:ea typeface="Calibri" panose="020F0502020204030204" pitchFamily="34" charset="0"/>
                <a:cs typeface="Times New Roman" panose="02020603050405020304" pitchFamily="18" charset="0"/>
              </a:rPr>
              <a:t>person-driven.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0" dirty="0"/>
              <a:t>SAMHSA (2014). </a:t>
            </a:r>
            <a:r>
              <a:rPr lang="en-US" b="0" i="1" dirty="0"/>
              <a:t>SAMHSA’s Working Definition of Recovery. </a:t>
            </a:r>
            <a:r>
              <a:rPr lang="en-US" b="0" i="0" dirty="0"/>
              <a:t>https://store.samhsa.gov/product/SAMHSA-s-Working-Definition-of-Recovery/PEP12-RECDEF</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65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The context of service delivery must reflect the values with actions that are core to the service array.</a:t>
            </a:r>
            <a:endParaRPr lang="en-US" b="0" i="0" dirty="0">
              <a:solidFill>
                <a:srgbClr val="202124"/>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32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i="0" dirty="0">
                <a:effectLst/>
                <a:latin typeface="+mn-lt"/>
              </a:rPr>
              <a:t>The drive for autonomy is one of the most fundamental human drives that exists.  Autonomy is a founding principle of our country, and ideal that has been fought for and sought by many people over the course of human history.  The ability to be free from the influence of external forces, to do things by oneself and for oneself is a substantial part of what we believe it means to lead a full life.  </a:t>
            </a: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Being autonomous does not happen overnight. There are many areas in which skills are needed to help an individual become more autonomous: personal control; self-agency, making choices; self-determination; personal efficacy; and personal responsibility.</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This ill</a:t>
            </a:r>
            <a:r>
              <a:rPr lang="en-US" sz="1200" dirty="0"/>
              <a:t>ustrates that autonomy and self-determination are not only about giving an individual choices to make.  There are a variety of interventions that can be used to facilitate skill development in these areas that underlie autonomous actions and empower persons with behavioral health conditions to have confidence in making decisions about their care.</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0000"/>
              </a:solidFill>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05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IN</a:t>
            </a:r>
            <a:r>
              <a:rPr lang="en-US" b="1" baseline="0" dirty="0">
                <a:latin typeface="+mn-lt"/>
              </a:rPr>
              <a:t> THIS NEXT SECTION WE ARE GOING TO EXPLORE THE VALUES AND ATTITUDES THAT ARE NECESSARY TO PROMOTE </a:t>
            </a:r>
            <a:r>
              <a:rPr lang="en-US" b="1" i="0" baseline="0" dirty="0">
                <a:latin typeface="+mn-lt"/>
              </a:rPr>
              <a:t>THE CORE PRINCIPLE OF </a:t>
            </a:r>
            <a:r>
              <a:rPr kumimoji="0" lang="en-US" b="1" i="1" u="none" strike="noStrike" kern="1200" cap="all" spc="0" normalizeH="0" baseline="0" noProof="0" dirty="0">
                <a:ln>
                  <a:noFill/>
                </a:ln>
                <a:solidFill>
                  <a:srgbClr val="000000"/>
                </a:solidFill>
                <a:effectLst/>
                <a:uLnTx/>
                <a:uFillTx/>
                <a:latin typeface="+mn-lt"/>
                <a:ea typeface="+mn-ea"/>
                <a:cs typeface="Calibri" panose="020F0502020204030204" pitchFamily="34" charset="0"/>
              </a:rPr>
              <a:t>Affirming Autonomy and Self-determination.</a:t>
            </a:r>
            <a:endParaRPr kumimoji="0" lang="en-US" b="1" i="1" u="none" strike="noStrike" kern="1200" cap="all" spc="0" normalizeH="0" baseline="0" noProof="0" dirty="0">
              <a:ln>
                <a:noFill/>
              </a:ln>
              <a:solidFill>
                <a:srgbClr val="000000"/>
              </a:solidFill>
              <a:effectLst/>
              <a:uLnTx/>
              <a:uFillTx/>
              <a:latin typeface="+mn-lt"/>
              <a:ea typeface="Open Sans Semibold" panose="020B0706030804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sz="16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62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nchor="ctr"/>
          <a:lstStyle>
            <a:lvl1pPr algn="l">
              <a:defRPr>
                <a:solidFill>
                  <a:schemeClr val="bg1"/>
                </a:solidFill>
              </a:defRPr>
            </a:lvl1pPr>
          </a:lstStyle>
          <a:p>
            <a:r>
              <a:rPr lang="en-US" dirty="0"/>
              <a:t>Click to edit Master title style</a:t>
            </a:r>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09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199"/>
            <a:ext cx="11292840" cy="4291311"/>
          </a:xfrm>
        </p:spPr>
        <p:txBody>
          <a:bodyPr anchor="ct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563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22840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Tree>
    <p:extLst>
      <p:ext uri="{BB962C8B-B14F-4D97-AF65-F5344CB8AC3E}">
        <p14:creationId xmlns:p14="http://schemas.microsoft.com/office/powerpoint/2010/main" val="1178556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953881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4333162"/>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2267322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4154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dirty="0"/>
              <a:t>Click icon to add picture</a:t>
            </a:r>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113069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nchor="ctr"/>
          <a:lstStyle>
            <a:lvl1pPr>
              <a:defRPr>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429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Tree>
    <p:extLst>
      <p:ext uri="{BB962C8B-B14F-4D97-AF65-F5344CB8AC3E}">
        <p14:creationId xmlns:p14="http://schemas.microsoft.com/office/powerpoint/2010/main" val="96314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519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a:t>Click to edit Master text styles</a:t>
            </a: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Recovery management</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107008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61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3325394"/>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3350471"/>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9462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59421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419070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Recovery management</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3676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verywellmind.com/what-is-self-determination-theory-2795387"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openforum.com.au/dignity-of-risk-the-right-to-self-governance-for-people-with-mental-illness/"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researchintorecovery.com/files/100%20Ways%20to%20support%20recovery%202nd%20edition.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239125" y="850791"/>
            <a:ext cx="3499572" cy="4198288"/>
          </a:xfrm>
        </p:spPr>
        <p:txBody>
          <a:bodyPr anchor="ctr">
            <a:normAutofit/>
          </a:bodyPr>
          <a:lstStyle/>
          <a:p>
            <a:pPr algn="ctr"/>
            <a:r>
              <a:rPr lang="en-US" sz="2800" dirty="0">
                <a:solidFill>
                  <a:srgbClr val="FFFFFF"/>
                </a:solidFill>
                <a:latin typeface="Calibri" panose="020F0502020204030204" pitchFamily="34" charset="0"/>
                <a:cs typeface="Calibri" panose="020F0502020204030204" pitchFamily="34" charset="0"/>
              </a:rPr>
              <a:t>Autonomy and Self-determination</a:t>
            </a: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72723" y="5545331"/>
            <a:ext cx="3202016" cy="649222"/>
          </a:xfrm>
          <a:noFill/>
        </p:spPr>
        <p:txBody>
          <a:bodyPr anchor="ctr">
            <a:normAutofit/>
          </a:bodyPr>
          <a:lstStyle/>
          <a:p>
            <a:pPr algn="ctr"/>
            <a:r>
              <a:rPr lang="en-US" sz="2400" dirty="0">
                <a:solidFill>
                  <a:schemeClr val="tx2">
                    <a:lumMod val="25000"/>
                    <a:lumOff val="75000"/>
                    <a:alpha val="75000"/>
                  </a:schemeClr>
                </a:solidFill>
                <a:latin typeface="Calibri" panose="020F0502020204030204" pitchFamily="34" charset="0"/>
                <a:cs typeface="Calibri" panose="020F0502020204030204" pitchFamily="34" charset="0"/>
              </a:rPr>
              <a:t>Module 3</a:t>
            </a:r>
          </a:p>
        </p:txBody>
      </p:sp>
      <p:sp>
        <p:nvSpPr>
          <p:cNvPr id="6" name="Rectangle 5">
            <a:extLst>
              <a:ext uri="{FF2B5EF4-FFF2-40B4-BE49-F238E27FC236}">
                <a16:creationId xmlns:a16="http://schemas.microsoft.com/office/drawing/2014/main" id="{F32609BE-0C17-9880-6F8F-948D24753FB5}"/>
              </a:ext>
            </a:extLst>
          </p:cNvPr>
          <p:cNvSpPr/>
          <p:nvPr/>
        </p:nvSpPr>
        <p:spPr>
          <a:xfrm>
            <a:off x="419100" y="469899"/>
            <a:ext cx="7536811" cy="5899652"/>
          </a:xfrm>
          <a:prstGeom prst="rect">
            <a:avLst/>
          </a:prstGeom>
          <a:blipFill dpi="0"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097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CC31F-A10F-45C8-8A71-EF79A4764552}"/>
              </a:ext>
            </a:extLst>
          </p:cNvPr>
          <p:cNvSpPr>
            <a:spLocks noGrp="1"/>
          </p:cNvSpPr>
          <p:nvPr>
            <p:ph type="sldNum" sz="quarter" idx="12"/>
          </p:nvPr>
        </p:nvSpPr>
        <p:spPr>
          <a:xfrm>
            <a:off x="10795363" y="6423914"/>
            <a:ext cx="105251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900" b="0" i="0" u="none" strike="noStrike" kern="1200" cap="none" spc="0" normalizeH="0" baseline="0" noProof="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5FDF90B5-C4A5-40B2-87D3-102C1809F4DC}"/>
              </a:ext>
            </a:extLst>
          </p:cNvPr>
          <p:cNvSpPr>
            <a:spLocks noGrp="1"/>
          </p:cNvSpPr>
          <p:nvPr>
            <p:ph type="ftr" sz="quarter" idx="11"/>
          </p:nvPr>
        </p:nvSpPr>
        <p:spPr>
          <a:xfrm>
            <a:off x="355101" y="6423914"/>
            <a:ext cx="6818262"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8083E45C-A47F-43D4-B707-F1740EBF503D}"/>
              </a:ext>
            </a:extLst>
          </p:cNvPr>
          <p:cNvSpPr>
            <a:spLocks noGrp="1"/>
          </p:cNvSpPr>
          <p:nvPr>
            <p:ph type="title"/>
          </p:nvPr>
        </p:nvSpPr>
        <p:spPr>
          <a:xfrm>
            <a:off x="552618" y="510583"/>
            <a:ext cx="11029616" cy="988332"/>
          </a:xfrm>
        </p:spPr>
        <p:txBody>
          <a:bodyPr anchor="b">
            <a:normAutofit/>
          </a:bodyPr>
          <a:lstStyle/>
          <a:p>
            <a:r>
              <a:rPr lang="en-US" dirty="0">
                <a:latin typeface="Calibri" panose="020F0502020204030204" pitchFamily="34" charset="0"/>
                <a:cs typeface="Calibri" panose="020F0502020204030204" pitchFamily="34" charset="0"/>
              </a:rPr>
              <a:t>Values and attitudes of providers</a:t>
            </a:r>
          </a:p>
        </p:txBody>
      </p:sp>
      <p:graphicFrame>
        <p:nvGraphicFramePr>
          <p:cNvPr id="7" name="Content Placeholder 4">
            <a:extLst>
              <a:ext uri="{FF2B5EF4-FFF2-40B4-BE49-F238E27FC236}">
                <a16:creationId xmlns:a16="http://schemas.microsoft.com/office/drawing/2014/main" id="{4246708C-C7D7-4490-B0D4-24EBFCB10247}"/>
              </a:ext>
            </a:extLst>
          </p:cNvPr>
          <p:cNvGraphicFramePr>
            <a:graphicFrameLocks noGrp="1"/>
          </p:cNvGraphicFramePr>
          <p:nvPr>
            <p:ph sz="half" idx="2"/>
            <p:extLst>
              <p:ext uri="{D42A27DB-BD31-4B8C-83A1-F6EECF244321}">
                <p14:modId xmlns:p14="http://schemas.microsoft.com/office/powerpoint/2010/main" val="422184972"/>
              </p:ext>
            </p:extLst>
          </p:nvPr>
        </p:nvGraphicFramePr>
        <p:xfrm>
          <a:off x="4060439" y="2203784"/>
          <a:ext cx="7727695" cy="4057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8" descr="A person holding a sign&#10;&#10;Description automatically generated with medium confidence">
            <a:extLst>
              <a:ext uri="{FF2B5EF4-FFF2-40B4-BE49-F238E27FC236}">
                <a16:creationId xmlns:a16="http://schemas.microsoft.com/office/drawing/2014/main" id="{E9430809-2497-4BA0-8D62-99044A73D45F}"/>
              </a:ext>
            </a:extLst>
          </p:cNvPr>
          <p:cNvPicPr>
            <a:picLocks noGrp="1" noChangeAspect="1"/>
          </p:cNvPicPr>
          <p:nvPr>
            <p:ph sz="half" idx="1"/>
          </p:nvPr>
        </p:nvPicPr>
        <p:blipFill>
          <a:blip r:embed="rId8"/>
          <a:stretch>
            <a:fillRect/>
          </a:stretch>
        </p:blipFill>
        <p:spPr>
          <a:xfrm rot="20619058">
            <a:off x="626277" y="3044826"/>
            <a:ext cx="2917057" cy="19992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8584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4B3DEF-C014-463A-8A8A-012DBF6B6F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E0205197-19C7-441E-A982-FD9C146035F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B1D610C2-B6FB-4387-AF3E-19A3974AC63B}"/>
              </a:ext>
            </a:extLst>
          </p:cNvPr>
          <p:cNvSpPr>
            <a:spLocks noGrp="1"/>
          </p:cNvSpPr>
          <p:nvPr>
            <p:ph type="title"/>
          </p:nvPr>
        </p:nvSpPr>
        <p:spPr>
          <a:xfrm>
            <a:off x="440286" y="451635"/>
            <a:ext cx="11029616" cy="1013800"/>
          </a:xfrm>
        </p:spPr>
        <p:txBody>
          <a:bodyPr/>
          <a:lstStyle/>
          <a:p>
            <a:r>
              <a:rPr lang="en-US" dirty="0">
                <a:latin typeface="Calibri" panose="020F0502020204030204" pitchFamily="34" charset="0"/>
                <a:cs typeface="Calibri" panose="020F0502020204030204" pitchFamily="34" charset="0"/>
              </a:rPr>
              <a:t>Respecting individuals as partners </a:t>
            </a:r>
          </a:p>
        </p:txBody>
      </p:sp>
      <p:sp>
        <p:nvSpPr>
          <p:cNvPr id="5" name="Content Placeholder 4">
            <a:extLst>
              <a:ext uri="{FF2B5EF4-FFF2-40B4-BE49-F238E27FC236}">
                <a16:creationId xmlns:a16="http://schemas.microsoft.com/office/drawing/2014/main" id="{3CFF3E03-7B0E-47CF-8B2F-E164D3A7D3D3}"/>
              </a:ext>
            </a:extLst>
          </p:cNvPr>
          <p:cNvSpPr>
            <a:spLocks noGrp="1"/>
          </p:cNvSpPr>
          <p:nvPr>
            <p:ph idx="1"/>
          </p:nvPr>
        </p:nvSpPr>
        <p:spPr>
          <a:xfrm>
            <a:off x="623146" y="2128196"/>
            <a:ext cx="11029615" cy="4243418"/>
          </a:xfrm>
        </p:spPr>
        <p:txBody>
          <a:bodyPr>
            <a:normAutofit fontScale="92500" lnSpcReduction="10000"/>
          </a:bodyPr>
          <a:lstStyle/>
          <a:p>
            <a:r>
              <a:rPr lang="en-US" dirty="0">
                <a:latin typeface="Calibri" panose="020F0502020204030204" pitchFamily="34" charset="0"/>
                <a:cs typeface="Calibri" panose="020F0502020204030204" pitchFamily="34" charset="0"/>
              </a:rPr>
              <a:t>Emphasizes the importance of autonomy, self-determination, and self-management</a:t>
            </a:r>
          </a:p>
          <a:p>
            <a:r>
              <a:rPr lang="en-US" dirty="0">
                <a:latin typeface="Calibri" panose="020F0502020204030204" pitchFamily="34" charset="0"/>
                <a:cs typeface="Calibri" panose="020F0502020204030204" pitchFamily="34" charset="0"/>
              </a:rPr>
              <a:t>Adopts a hopeful attitude </a:t>
            </a:r>
          </a:p>
          <a:p>
            <a:r>
              <a:rPr lang="en-US" dirty="0">
                <a:latin typeface="Calibri" panose="020F0502020204030204" pitchFamily="34" charset="0"/>
                <a:cs typeface="Calibri" panose="020F0502020204030204" pitchFamily="34" charset="0"/>
              </a:rPr>
              <a:t>Actively encourages the person’s participation in all aspects of decision-making</a:t>
            </a:r>
          </a:p>
          <a:p>
            <a:r>
              <a:rPr lang="en-US" dirty="0">
                <a:latin typeface="Calibri" panose="020F0502020204030204" pitchFamily="34" charset="0"/>
                <a:cs typeface="Calibri" panose="020F0502020204030204" pitchFamily="34" charset="0"/>
              </a:rPr>
              <a:t>Respects and values a person’s inherent worth and importance</a:t>
            </a:r>
          </a:p>
          <a:p>
            <a:r>
              <a:rPr lang="en-US" dirty="0">
                <a:latin typeface="Calibri" panose="020F0502020204030204" pitchFamily="34" charset="0"/>
                <a:cs typeface="Calibri" panose="020F0502020204030204" pitchFamily="34" charset="0"/>
              </a:rPr>
              <a:t>Affirms a belief in a person’s capacity to recover, thrive, and lead a meaningful and contributing life</a:t>
            </a:r>
          </a:p>
          <a:p>
            <a:r>
              <a:rPr lang="en-US" dirty="0">
                <a:latin typeface="Calibri" panose="020F0502020204030204" pitchFamily="34" charset="0"/>
                <a:cs typeface="Calibri" panose="020F0502020204030204" pitchFamily="34" charset="0"/>
              </a:rPr>
              <a:t>Celebrates each person’s effort and achievement</a:t>
            </a:r>
          </a:p>
          <a:p>
            <a:endParaRPr lang="en-US"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53B176F-1E9D-4308-B0D5-F53102C1DE2C}"/>
              </a:ext>
            </a:extLst>
          </p:cNvPr>
          <p:cNvSpPr txBox="1"/>
          <p:nvPr/>
        </p:nvSpPr>
        <p:spPr>
          <a:xfrm>
            <a:off x="5069306" y="6371614"/>
            <a:ext cx="6096000" cy="28623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a:t>
            </a:r>
          </a:p>
        </p:txBody>
      </p:sp>
    </p:spTree>
    <p:extLst>
      <p:ext uri="{BB962C8B-B14F-4D97-AF65-F5344CB8AC3E}">
        <p14:creationId xmlns:p14="http://schemas.microsoft.com/office/powerpoint/2010/main" val="56568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E427-348E-49D7-ABE8-BA093A42916D}"/>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Values and attitudes </a:t>
            </a:r>
          </a:p>
        </p:txBody>
      </p:sp>
      <p:sp>
        <p:nvSpPr>
          <p:cNvPr id="3" name="Content Placeholder 2">
            <a:extLst>
              <a:ext uri="{FF2B5EF4-FFF2-40B4-BE49-F238E27FC236}">
                <a16:creationId xmlns:a16="http://schemas.microsoft.com/office/drawing/2014/main" id="{F2802A52-CB70-4479-BD2F-3B71AF1A94A1}"/>
              </a:ext>
            </a:extLst>
          </p:cNvPr>
          <p:cNvSpPr>
            <a:spLocks noGrp="1"/>
          </p:cNvSpPr>
          <p:nvPr>
            <p:ph sz="half" idx="1"/>
          </p:nvPr>
        </p:nvSpPr>
        <p:spPr>
          <a:xfrm>
            <a:off x="586365" y="2141622"/>
            <a:ext cx="11125032" cy="4086196"/>
          </a:xfrm>
        </p:spPr>
        <p:txBody>
          <a:bodyPr>
            <a:noAutofit/>
          </a:bodyPr>
          <a:lstStyle/>
          <a:p>
            <a:pPr algn="l"/>
            <a:r>
              <a:rPr lang="en-US" sz="2600" b="0" i="0" u="none" strike="noStrike" baseline="0" dirty="0">
                <a:latin typeface="Calibri" panose="020F0502020204030204" pitchFamily="34" charset="0"/>
                <a:cs typeface="Calibri" panose="020F0502020204030204" pitchFamily="34" charset="0"/>
              </a:rPr>
              <a:t>Work from the belief that all persons with behavioral health conditions want  the normal entitlements, roles, and responsibilities of being a person. The task of service providers is to support progress towards these goals.</a:t>
            </a:r>
            <a:endParaRPr lang="en-US" sz="2600" dirty="0">
              <a:solidFill>
                <a:schemeClr val="tx1"/>
              </a:solidFill>
              <a:latin typeface="Calibri" panose="020F0502020204030204" pitchFamily="34" charset="0"/>
              <a:cs typeface="Calibri" panose="020F0502020204030204" pitchFamily="34" charset="0"/>
            </a:endParaRPr>
          </a:p>
          <a:p>
            <a:r>
              <a:rPr lang="en-US" sz="2600" dirty="0">
                <a:solidFill>
                  <a:schemeClr val="tx1"/>
                </a:solidFill>
                <a:latin typeface="Calibri" panose="020F0502020204030204" pitchFamily="34" charset="0"/>
                <a:cs typeface="Calibri" panose="020F0502020204030204" pitchFamily="34" charset="0"/>
              </a:rPr>
              <a:t>Recognize the importance of balancing the rights and interests of individuals against the need to ensure the safety of the individual, family, and members of the broader community.</a:t>
            </a:r>
          </a:p>
          <a:p>
            <a:r>
              <a:rPr lang="en-US" sz="2600" dirty="0">
                <a:solidFill>
                  <a:schemeClr val="tx1"/>
                </a:solidFill>
                <a:latin typeface="Calibri" panose="020F0502020204030204" pitchFamily="34" charset="0"/>
                <a:cs typeface="Calibri" panose="020F0502020204030204" pitchFamily="34" charset="0"/>
              </a:rPr>
              <a:t>Recognize/change the power difference that may exist within the practitioner-individual relationship as it can help to minimize bias and the likelihood of using directive and coercive practices.</a:t>
            </a:r>
          </a:p>
        </p:txBody>
      </p:sp>
      <p:sp>
        <p:nvSpPr>
          <p:cNvPr id="6" name="TextBox 5">
            <a:extLst>
              <a:ext uri="{FF2B5EF4-FFF2-40B4-BE49-F238E27FC236}">
                <a16:creationId xmlns:a16="http://schemas.microsoft.com/office/drawing/2014/main" id="{90405C65-8B8D-4BFE-A725-C2F28F951447}"/>
              </a:ext>
            </a:extLst>
          </p:cNvPr>
          <p:cNvSpPr txBox="1"/>
          <p:nvPr/>
        </p:nvSpPr>
        <p:spPr>
          <a:xfrm>
            <a:off x="7261033" y="6322547"/>
            <a:ext cx="4474342" cy="28623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a:t>
            </a:r>
          </a:p>
        </p:txBody>
      </p:sp>
      <p:sp>
        <p:nvSpPr>
          <p:cNvPr id="7" name="Footer Placeholder 2">
            <a:extLst>
              <a:ext uri="{FF2B5EF4-FFF2-40B4-BE49-F238E27FC236}">
                <a16:creationId xmlns:a16="http://schemas.microsoft.com/office/drawing/2014/main" id="{C469340B-7449-429A-9729-73484A106A24}"/>
              </a:ext>
            </a:extLst>
          </p:cNvPr>
          <p:cNvSpPr>
            <a:spLocks noGrp="1"/>
          </p:cNvSpPr>
          <p:nvPr>
            <p:ph type="ftr" sz="quarter" idx="11"/>
          </p:nvPr>
        </p:nvSpPr>
        <p:spPr>
          <a:xfrm>
            <a:off x="103892" y="6426217"/>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Tree>
    <p:extLst>
      <p:ext uri="{BB962C8B-B14F-4D97-AF65-F5344CB8AC3E}">
        <p14:creationId xmlns:p14="http://schemas.microsoft.com/office/powerpoint/2010/main" val="76279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FA813B-99D9-4EC8-A820-B48A88CE1B9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776E303B-6DDB-413E-BB7D-946D86F47DC8}"/>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12" name="Title 3">
            <a:extLst>
              <a:ext uri="{FF2B5EF4-FFF2-40B4-BE49-F238E27FC236}">
                <a16:creationId xmlns:a16="http://schemas.microsoft.com/office/drawing/2014/main" id="{4358DA0D-D5DD-4A87-B857-94547DD72535}"/>
              </a:ext>
            </a:extLst>
          </p:cNvPr>
          <p:cNvSpPr>
            <a:spLocks noGrp="1"/>
          </p:cNvSpPr>
          <p:nvPr>
            <p:ph type="title"/>
          </p:nvPr>
        </p:nvSpPr>
        <p:spPr>
          <a:xfrm>
            <a:off x="608489" y="987338"/>
            <a:ext cx="11029616" cy="988332"/>
          </a:xfrm>
        </p:spPr>
        <p:txBody>
          <a:bodyPr/>
          <a:lstStyle/>
          <a:p>
            <a:r>
              <a:rPr lang="en-US" dirty="0">
                <a:latin typeface="Calibri" panose="020F0502020204030204" pitchFamily="34" charset="0"/>
                <a:cs typeface="Calibri" panose="020F0502020204030204" pitchFamily="34" charset="0"/>
              </a:rPr>
              <a:t>Affirming Autonomy and Self-Determination</a:t>
            </a:r>
            <a:br>
              <a:rPr lang="en-US" sz="2800"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6A1DCFC-100B-45DF-AF9F-DA7B418833E2}"/>
              </a:ext>
            </a:extLst>
          </p:cNvPr>
          <p:cNvSpPr txBox="1"/>
          <p:nvPr/>
        </p:nvSpPr>
        <p:spPr>
          <a:xfrm>
            <a:off x="608489" y="2531270"/>
            <a:ext cx="6035329" cy="4702121"/>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Practicing non-judgment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supports the person’s capability to direct their own actions by using person-first and non-stigmatizing language.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Practicing non-judgment, supports the culture and language of hope by recognizing the shared human experience and being inclusive.</a:t>
            </a:r>
          </a:p>
          <a:p>
            <a:pPr marL="0" marR="0" lvl="0" indent="0" algn="just" defTabSz="457200" rtl="0" eaLnBrk="1" fontAlgn="auto" latinLnBrk="0" hangingPunct="1">
              <a:lnSpc>
                <a:spcPct val="90000"/>
              </a:lnSpc>
              <a:spcBef>
                <a:spcPct val="20000"/>
              </a:spcBef>
              <a:spcAft>
                <a:spcPts val="600"/>
              </a:spcAft>
              <a:buClrTx/>
              <a:buSzTx/>
              <a:buFontTx/>
              <a:buNone/>
              <a:tabLst/>
              <a:defRPr/>
            </a:pPr>
            <a:endPar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D73F69F1-2F96-40BE-A097-AF967678E9B5}"/>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7173363" y="2237874"/>
            <a:ext cx="4037646" cy="4079844"/>
          </a:xfrm>
          <a:prstGeom prst="rect">
            <a:avLst/>
          </a:prstGeom>
        </p:spPr>
      </p:pic>
    </p:spTree>
    <p:extLst>
      <p:ext uri="{BB962C8B-B14F-4D97-AF65-F5344CB8AC3E}">
        <p14:creationId xmlns:p14="http://schemas.microsoft.com/office/powerpoint/2010/main" val="246057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with the hand on the chin&#10;&#10;Description automatically generated with low confidence">
            <a:extLst>
              <a:ext uri="{FF2B5EF4-FFF2-40B4-BE49-F238E27FC236}">
                <a16:creationId xmlns:a16="http://schemas.microsoft.com/office/drawing/2014/main" id="{EC882802-FC2F-08FE-7ECA-2325B907F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746" y="2544417"/>
            <a:ext cx="5555254" cy="3879497"/>
          </a:xfrm>
          <a:prstGeom prst="rect">
            <a:avLst/>
          </a:prstGeom>
        </p:spPr>
      </p:pic>
      <p:sp>
        <p:nvSpPr>
          <p:cNvPr id="2" name="Slide Number Placeholder 1">
            <a:extLst>
              <a:ext uri="{FF2B5EF4-FFF2-40B4-BE49-F238E27FC236}">
                <a16:creationId xmlns:a16="http://schemas.microsoft.com/office/drawing/2014/main" id="{1A52BE5C-870C-4FD9-A540-4CB9357BC6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78DE436C-9827-435C-97B6-CA57A66DD10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236D7077-B42C-4A02-AC9F-44D415BAA5B0}"/>
              </a:ext>
            </a:extLst>
          </p:cNvPr>
          <p:cNvSpPr>
            <a:spLocks noGrp="1"/>
          </p:cNvSpPr>
          <p:nvPr>
            <p:ph type="title"/>
          </p:nvPr>
        </p:nvSpPr>
        <p:spPr>
          <a:xfrm>
            <a:off x="440286" y="426583"/>
            <a:ext cx="11029615" cy="1013800"/>
          </a:xfrm>
        </p:spPr>
        <p:txBody>
          <a:bodyPr/>
          <a:lstStyle/>
          <a:p>
            <a:r>
              <a:rPr lang="en-US" b="0" kern="1200" cap="all" dirty="0">
                <a:latin typeface="Calibri" panose="020F0502020204030204" pitchFamily="34" charset="0"/>
                <a:cs typeface="Calibri" panose="020F0502020204030204" pitchFamily="34" charset="0"/>
              </a:rPr>
              <a:t>Respecting the Dignity of risk</a:t>
            </a:r>
            <a:endParaRPr 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FD1494E-4415-467E-BF5A-F2ABBEF48334}"/>
              </a:ext>
            </a:extLst>
          </p:cNvPr>
          <p:cNvSpPr>
            <a:spLocks noGrp="1"/>
          </p:cNvSpPr>
          <p:nvPr>
            <p:ph idx="1"/>
          </p:nvPr>
        </p:nvSpPr>
        <p:spPr>
          <a:xfrm>
            <a:off x="581193" y="2180496"/>
            <a:ext cx="8026094" cy="3975348"/>
          </a:xfrm>
        </p:spPr>
        <p:txBody>
          <a:bodyPr>
            <a:normAutofit lnSpcReduction="10000"/>
          </a:bodyPr>
          <a:lstStyle/>
          <a:p>
            <a:r>
              <a:rPr lang="en-US" dirty="0">
                <a:latin typeface="Calibri" panose="020F0502020204030204" pitchFamily="34" charset="0"/>
                <a:cs typeface="Calibri" panose="020F0502020204030204" pitchFamily="34" charset="0"/>
              </a:rPr>
              <a:t>The </a:t>
            </a:r>
            <a:r>
              <a:rPr lang="en-US" b="1" i="1" dirty="0">
                <a:solidFill>
                  <a:schemeClr val="accent1"/>
                </a:solidFill>
                <a:latin typeface="Calibri" panose="020F0502020204030204" pitchFamily="34" charset="0"/>
                <a:cs typeface="Calibri" panose="020F0502020204030204" pitchFamily="34" charset="0"/>
              </a:rPr>
              <a:t>“dignity of risk” </a:t>
            </a:r>
            <a:r>
              <a:rPr lang="en-US" dirty="0">
                <a:latin typeface="Calibri" panose="020F0502020204030204" pitchFamily="34" charset="0"/>
                <a:cs typeface="Calibri" panose="020F0502020204030204" pitchFamily="34" charset="0"/>
              </a:rPr>
              <a:t>is the right of individuals to choose to take some risk in engaging in life experience.</a:t>
            </a:r>
          </a:p>
          <a:p>
            <a:pPr lvl="1"/>
            <a:r>
              <a:rPr lang="en-US" dirty="0">
                <a:latin typeface="Calibri" panose="020F0502020204030204" pitchFamily="34" charset="0"/>
                <a:cs typeface="Calibri" panose="020F0502020204030204" pitchFamily="34" charset="0"/>
              </a:rPr>
              <a:t>Remain engaged with individuals even when they take actions that may seem misguided to others. </a:t>
            </a:r>
          </a:p>
          <a:p>
            <a:pPr lvl="1"/>
            <a:r>
              <a:rPr lang="en-US" dirty="0">
                <a:latin typeface="Calibri" panose="020F0502020204030204" pitchFamily="34" charset="0"/>
                <a:cs typeface="Calibri" panose="020F0502020204030204" pitchFamily="34" charset="0"/>
              </a:rPr>
              <a:t>Address the tension between maximizing personal choice on the one hand and promoting safety on the other. </a:t>
            </a:r>
          </a:p>
          <a:p>
            <a:pPr lvl="1"/>
            <a:r>
              <a:rPr lang="en-US" dirty="0">
                <a:latin typeface="Calibri" panose="020F0502020204030204" pitchFamily="34" charset="0"/>
                <a:cs typeface="Calibri" panose="020F0502020204030204" pitchFamily="34" charset="0"/>
              </a:rPr>
              <a:t>Encourage learning and using setbacks as opportunities for insight and personal growth. </a:t>
            </a:r>
            <a:endParaRPr lang="en-US" dirty="0"/>
          </a:p>
        </p:txBody>
      </p:sp>
      <p:sp>
        <p:nvSpPr>
          <p:cNvPr id="6" name="TextBox 5">
            <a:extLst>
              <a:ext uri="{FF2B5EF4-FFF2-40B4-BE49-F238E27FC236}">
                <a16:creationId xmlns:a16="http://schemas.microsoft.com/office/drawing/2014/main" id="{E3874CF3-57CD-44D1-91DA-9F25CD91D7F1}"/>
              </a:ext>
            </a:extLst>
          </p:cNvPr>
          <p:cNvSpPr txBox="1"/>
          <p:nvPr/>
        </p:nvSpPr>
        <p:spPr>
          <a:xfrm>
            <a:off x="4967703" y="6238799"/>
            <a:ext cx="279988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Parsons, C., 2009</a:t>
            </a:r>
          </a:p>
        </p:txBody>
      </p:sp>
    </p:spTree>
    <p:extLst>
      <p:ext uri="{BB962C8B-B14F-4D97-AF65-F5344CB8AC3E}">
        <p14:creationId xmlns:p14="http://schemas.microsoft.com/office/powerpoint/2010/main" val="328784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81193" y="3916538"/>
            <a:ext cx="5681822" cy="1148948"/>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Affirming Autonomy and Self-determination</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a:p>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581192" y="2379449"/>
            <a:ext cx="11029615" cy="1497507"/>
          </a:xfrm>
        </p:spPr>
        <p:txBody>
          <a:bodyPr>
            <a:normAutofit/>
          </a:bodyPr>
          <a:lstStyle/>
          <a:p>
            <a:r>
              <a:rPr lang="en-US" sz="4000" dirty="0">
                <a:latin typeface="Calibri" panose="020F0502020204030204" pitchFamily="34" charset="0"/>
                <a:cs typeface="Calibri" panose="020F0502020204030204" pitchFamily="34" charset="0"/>
              </a:rPr>
              <a:t>What we know</a:t>
            </a:r>
          </a:p>
        </p:txBody>
      </p:sp>
    </p:spTree>
    <p:extLst>
      <p:ext uri="{BB962C8B-B14F-4D97-AF65-F5344CB8AC3E}">
        <p14:creationId xmlns:p14="http://schemas.microsoft.com/office/powerpoint/2010/main" val="2747008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646136-6BDC-1950-3CC6-B9A01643AC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F479D-7533-4EEF-A06F-7CD2FE3DB90D}"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4" name="Footer Placeholder 3">
            <a:extLst>
              <a:ext uri="{FF2B5EF4-FFF2-40B4-BE49-F238E27FC236}">
                <a16:creationId xmlns:a16="http://schemas.microsoft.com/office/drawing/2014/main" id="{8B8EDAEC-360E-C98F-7AC1-7BE9CC13763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6" name="Title 5">
            <a:extLst>
              <a:ext uri="{FF2B5EF4-FFF2-40B4-BE49-F238E27FC236}">
                <a16:creationId xmlns:a16="http://schemas.microsoft.com/office/drawing/2014/main" id="{58A06348-A76B-29FC-6E47-E9775136987F}"/>
              </a:ext>
            </a:extLst>
          </p:cNvPr>
          <p:cNvSpPr>
            <a:spLocks noGrp="1"/>
          </p:cNvSpPr>
          <p:nvPr>
            <p:ph type="title"/>
          </p:nvPr>
        </p:nvSpPr>
        <p:spPr/>
        <p:txBody>
          <a:bodyPr/>
          <a:lstStyle/>
          <a:p>
            <a:r>
              <a:rPr lang="en-US" dirty="0"/>
              <a:t>The Link: Self-determination AND motivation</a:t>
            </a:r>
          </a:p>
        </p:txBody>
      </p:sp>
      <p:sp>
        <p:nvSpPr>
          <p:cNvPr id="7" name="Content Placeholder 6">
            <a:extLst>
              <a:ext uri="{FF2B5EF4-FFF2-40B4-BE49-F238E27FC236}">
                <a16:creationId xmlns:a16="http://schemas.microsoft.com/office/drawing/2014/main" id="{9B1855D3-0221-5ACF-2CE0-2AFD663262A1}"/>
              </a:ext>
            </a:extLst>
          </p:cNvPr>
          <p:cNvSpPr>
            <a:spLocks noGrp="1"/>
          </p:cNvSpPr>
          <p:nvPr>
            <p:ph idx="1"/>
          </p:nvPr>
        </p:nvSpPr>
        <p:spPr>
          <a:xfrm>
            <a:off x="581192" y="2080800"/>
            <a:ext cx="11029615" cy="4290814"/>
          </a:xfrm>
        </p:spPr>
        <p:txBody>
          <a:bodyPr>
            <a:normAutofit fontScale="70000" lnSpcReduction="20000"/>
          </a:bodyPr>
          <a:lstStyle/>
          <a:p>
            <a:pPr>
              <a:spcAft>
                <a:spcPts val="1800"/>
              </a:spcAft>
            </a:pPr>
            <a:r>
              <a:rPr lang="en-US" sz="3700" b="1"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Motivation</a:t>
            </a:r>
            <a:r>
              <a:rPr lang="en-US" sz="37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3700" dirty="0">
                <a:solidFill>
                  <a:schemeClr val="tx1"/>
                </a:solidFill>
                <a:latin typeface="Calibri" panose="020F0502020204030204" pitchFamily="34" charset="0"/>
                <a:ea typeface="Calibri" panose="020F0502020204030204" pitchFamily="34" charset="0"/>
                <a:cs typeface="Calibri" panose="020F0502020204030204" pitchFamily="34" charset="0"/>
              </a:rPr>
              <a:t>is </a:t>
            </a:r>
            <a:r>
              <a:rPr lang="en-US" sz="3700" dirty="0">
                <a:effectLst/>
                <a:latin typeface="Calibri" panose="020F0502020204030204" pitchFamily="34" charset="0"/>
                <a:ea typeface="Calibri" panose="020F0502020204030204" pitchFamily="34" charset="0"/>
                <a:cs typeface="Calibri" panose="020F0502020204030204" pitchFamily="34" charset="0"/>
              </a:rPr>
              <a:t>a key element in treatment and recovery; it influences a person’s progression through stages of change.</a:t>
            </a:r>
          </a:p>
          <a:p>
            <a:pPr>
              <a:spcAft>
                <a:spcPts val="1800"/>
              </a:spcAft>
            </a:pPr>
            <a:r>
              <a:rPr lang="en-US" sz="3700" b="0" i="0" u="none" strike="noStrike" baseline="0" dirty="0">
                <a:solidFill>
                  <a:srgbClr val="4C4C4E"/>
                </a:solidFill>
                <a:latin typeface="Calibri" panose="020F0502020204030204" pitchFamily="34" charset="0"/>
                <a:cs typeface="Calibri" panose="020F0502020204030204" pitchFamily="34" charset="0"/>
              </a:rPr>
              <a:t>Motivation is a part of the human experience. No one is totally unmotivated. Motivation is accessible and can be enhanced at many points in the change process. </a:t>
            </a:r>
            <a:endParaRPr lang="en-US" sz="3700" dirty="0">
              <a:effectLst/>
              <a:latin typeface="Calibri" panose="020F0502020204030204" pitchFamily="34" charset="0"/>
              <a:ea typeface="Calibri" panose="020F0502020204030204" pitchFamily="34" charset="0"/>
              <a:cs typeface="Calibri" panose="020F0502020204030204" pitchFamily="34" charset="0"/>
            </a:endParaRPr>
          </a:p>
          <a:p>
            <a:pPr>
              <a:spcAft>
                <a:spcPts val="1800"/>
              </a:spcAft>
            </a:pPr>
            <a:r>
              <a:rPr lang="en-US" sz="3700" dirty="0">
                <a:effectLst/>
                <a:latin typeface="Calibri" panose="020F0502020204030204" pitchFamily="34" charset="0"/>
                <a:ea typeface="Calibri" panose="020F0502020204030204" pitchFamily="34" charset="0"/>
                <a:cs typeface="Calibri" panose="020F0502020204030204" pitchFamily="34" charset="0"/>
              </a:rPr>
              <a:t>Two </a:t>
            </a:r>
            <a:r>
              <a:rPr lang="en-US" sz="3700" b="0" i="0" u="none" strike="noStrike" baseline="0" dirty="0">
                <a:solidFill>
                  <a:srgbClr val="4C4C4E"/>
                </a:solidFill>
                <a:latin typeface="Calibri" panose="020F0502020204030204" pitchFamily="34" charset="0"/>
                <a:cs typeface="Calibri" panose="020F0502020204030204" pitchFamily="34" charset="0"/>
              </a:rPr>
              <a:t>science-informed approaches are well-known to persons working in the behavioral health field:</a:t>
            </a:r>
          </a:p>
          <a:p>
            <a:pPr lvl="1">
              <a:spcAft>
                <a:spcPts val="1800"/>
              </a:spcAft>
            </a:pPr>
            <a:r>
              <a:rPr lang="en-US" sz="3400" dirty="0">
                <a:effectLst/>
                <a:latin typeface="Calibri" panose="020F0502020204030204" pitchFamily="34" charset="0"/>
                <a:ea typeface="Calibri" panose="020F0502020204030204" pitchFamily="34" charset="0"/>
                <a:cs typeface="Calibri" panose="020F0502020204030204" pitchFamily="34" charset="0"/>
              </a:rPr>
              <a:t>Motivational Interviewing/Motivational Enhancement</a:t>
            </a:r>
          </a:p>
          <a:p>
            <a:pPr lvl="1">
              <a:spcAft>
                <a:spcPts val="1800"/>
              </a:spcAft>
            </a:pPr>
            <a:r>
              <a:rPr lang="en-US" sz="3400" b="0" i="0" u="none" strike="noStrike" baseline="0" dirty="0">
                <a:solidFill>
                  <a:srgbClr val="403F41"/>
                </a:solidFill>
                <a:latin typeface="Calibri" panose="020F0502020204030204" pitchFamily="34" charset="0"/>
                <a:cs typeface="Calibri" panose="020F0502020204030204" pitchFamily="34" charset="0"/>
              </a:rPr>
              <a:t>The Transtheoretical Model (TTM) of the Stages of Change (SOC) </a:t>
            </a:r>
            <a:endParaRPr lang="en-US" sz="3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0DB86EB-BDD8-EEA5-F58E-1E46DC2B26A8}"/>
              </a:ext>
            </a:extLst>
          </p:cNvPr>
          <p:cNvSpPr txBox="1"/>
          <p:nvPr/>
        </p:nvSpPr>
        <p:spPr>
          <a:xfrm>
            <a:off x="6566400" y="6423914"/>
            <a:ext cx="4867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C4C4E"/>
                </a:solidFill>
                <a:effectLst/>
                <a:uLnTx/>
                <a:uFillTx/>
                <a:latin typeface="Calibri" panose="020F0502020204030204" pitchFamily="34" charset="0"/>
                <a:ea typeface="+mn-ea"/>
                <a:cs typeface="Calibri" panose="020F0502020204030204" pitchFamily="34" charset="0"/>
              </a:rPr>
              <a:t>Miller &amp; Rollnick, 2013; </a:t>
            </a:r>
            <a:r>
              <a:rPr kumimoji="0" lang="en-US" sz="1400" b="0" i="0" u="none" strike="noStrike" kern="1200" cap="none" spc="0" normalizeH="0" baseline="0" noProof="0" dirty="0">
                <a:ln>
                  <a:noFill/>
                </a:ln>
                <a:solidFill>
                  <a:srgbClr val="4C4C4E"/>
                </a:solidFill>
                <a:effectLst/>
                <a:uLnTx/>
                <a:uFillTx/>
                <a:latin typeface="Avenir LT Std 55 Roman"/>
                <a:ea typeface="+mn-ea"/>
                <a:cs typeface="+mn-cs"/>
              </a:rPr>
              <a:t>Prochaska &amp; DiClemente, 1984</a:t>
            </a: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30138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A1B10F-3D1C-3277-90E0-BE21155186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6712FF4A-5BFB-3EFD-7A04-276E7CE5C6C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B2173093-7604-AA77-0110-EFABFE0CE8F9}"/>
              </a:ext>
            </a:extLst>
          </p:cNvPr>
          <p:cNvSpPr>
            <a:spLocks noGrp="1"/>
          </p:cNvSpPr>
          <p:nvPr>
            <p:ph type="title"/>
          </p:nvPr>
        </p:nvSpPr>
        <p:spPr/>
        <p:txBody>
          <a:bodyPr/>
          <a:lstStyle/>
          <a:p>
            <a:r>
              <a:rPr lang="en-US" spc="70" dirty="0"/>
              <a:t>Self-determination Theory</a:t>
            </a:r>
          </a:p>
        </p:txBody>
      </p:sp>
      <p:sp>
        <p:nvSpPr>
          <p:cNvPr id="5" name="Content Placeholder 4">
            <a:extLst>
              <a:ext uri="{FF2B5EF4-FFF2-40B4-BE49-F238E27FC236}">
                <a16:creationId xmlns:a16="http://schemas.microsoft.com/office/drawing/2014/main" id="{02EB4B1A-77BB-B92D-03D2-5B051154DCC6}"/>
              </a:ext>
            </a:extLst>
          </p:cNvPr>
          <p:cNvSpPr>
            <a:spLocks noGrp="1"/>
          </p:cNvSpPr>
          <p:nvPr>
            <p:ph idx="1"/>
          </p:nvPr>
        </p:nvSpPr>
        <p:spPr>
          <a:xfrm>
            <a:off x="530792" y="1830138"/>
            <a:ext cx="11317081" cy="4700262"/>
          </a:xfrm>
        </p:spPr>
        <p:txBody>
          <a:bodyPr>
            <a:noAutofit/>
          </a:bodyPr>
          <a:lstStyle/>
          <a:p>
            <a:pPr marL="0" indent="0">
              <a:buNone/>
            </a:pP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Self-Determination Theory (SDT)</a:t>
            </a:r>
            <a:endParaRPr lang="en-US"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is a framework </a:t>
            </a:r>
            <a:r>
              <a:rPr lang="en-US" sz="2400" dirty="0">
                <a:latin typeface="Calibri" panose="020F0502020204030204" pitchFamily="34" charset="0"/>
                <a:ea typeface="Calibri" panose="020F0502020204030204" pitchFamily="34" charset="0"/>
                <a:cs typeface="Times New Roman" panose="02020603050405020304" pitchFamily="18" charset="0"/>
              </a:rPr>
              <a:t>that </a:t>
            </a:r>
            <a:r>
              <a:rPr lang="en-US" sz="2400" dirty="0">
                <a:effectLst/>
                <a:latin typeface="Calibri" panose="020F0502020204030204" pitchFamily="34" charset="0"/>
                <a:ea typeface="Calibri" panose="020F0502020204030204" pitchFamily="34" charset="0"/>
                <a:cs typeface="Times New Roman" panose="02020603050405020304" pitchFamily="18" charset="0"/>
              </a:rPr>
              <a:t>examines the impact of an individual’s social environment on attitudes, motivations, behaviors, and beliefs.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suggests that people possess an innate motive toward self-improvement through engagement in processes and behaviors that correspond to their overall development. </a:t>
            </a:r>
          </a:p>
          <a:p>
            <a:r>
              <a:rPr lang="en-US" sz="2400" dirty="0">
                <a:latin typeface="Calibri" panose="020F0502020204030204" pitchFamily="34" charset="0"/>
                <a:cs typeface="Calibri" panose="020F0502020204030204" pitchFamily="34" charset="0"/>
              </a:rPr>
              <a:t>recognizes that people thrive and grow, achieve goals, and feel greater well-being under conditions that support their autonomy.</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says that the more a person’s behavior shifts from being </a:t>
            </a:r>
            <a:r>
              <a:rPr lang="en-US" sz="2400"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extrinsically driven </a:t>
            </a:r>
            <a:r>
              <a:rPr lang="en-US" sz="2400" dirty="0">
                <a:effectLst/>
                <a:latin typeface="Calibri" panose="020F0502020204030204" pitchFamily="34" charset="0"/>
                <a:ea typeface="Calibri" panose="020F0502020204030204" pitchFamily="34" charset="0"/>
                <a:cs typeface="Times New Roman" panose="02020603050405020304" pitchFamily="18" charset="0"/>
              </a:rPr>
              <a:t>toward being autonomous and </a:t>
            </a:r>
            <a:r>
              <a:rPr lang="en-US" sz="2400"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intrinsically motivated</a:t>
            </a:r>
            <a:r>
              <a:rPr lang="en-US" sz="2400" dirty="0">
                <a:effectLst/>
                <a:latin typeface="Calibri" panose="020F0502020204030204" pitchFamily="34" charset="0"/>
                <a:ea typeface="Calibri" panose="020F0502020204030204" pitchFamily="34" charset="0"/>
                <a:cs typeface="Times New Roman" panose="02020603050405020304" pitchFamily="18" charset="0"/>
              </a:rPr>
              <a:t>, the greater the likelihood they will participate in self-motivated behaviors that promote quality of life.</a:t>
            </a:r>
          </a:p>
        </p:txBody>
      </p:sp>
      <p:sp>
        <p:nvSpPr>
          <p:cNvPr id="6" name="TextBox 5">
            <a:extLst>
              <a:ext uri="{FF2B5EF4-FFF2-40B4-BE49-F238E27FC236}">
                <a16:creationId xmlns:a16="http://schemas.microsoft.com/office/drawing/2014/main" id="{20899DDE-AADE-8D08-E1B4-5EE76E53611A}"/>
              </a:ext>
            </a:extLst>
          </p:cNvPr>
          <p:cNvSpPr txBox="1"/>
          <p:nvPr/>
        </p:nvSpPr>
        <p:spPr>
          <a:xfrm>
            <a:off x="7741920" y="6171904"/>
            <a:ext cx="350181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a:t>
            </a:r>
          </a:p>
        </p:txBody>
      </p:sp>
    </p:spTree>
    <p:extLst>
      <p:ext uri="{BB962C8B-B14F-4D97-AF65-F5344CB8AC3E}">
        <p14:creationId xmlns:p14="http://schemas.microsoft.com/office/powerpoint/2010/main" val="3121095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5F1E4-3CF6-0032-878F-708902D61C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C2B0E8D3-1118-9873-1D5B-0CAE182CE9B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A430D87A-E534-2CC8-FA7E-014A1A3F4147}"/>
              </a:ext>
            </a:extLst>
          </p:cNvPr>
          <p:cNvSpPr>
            <a:spLocks noGrp="1"/>
          </p:cNvSpPr>
          <p:nvPr>
            <p:ph type="title"/>
          </p:nvPr>
        </p:nvSpPr>
        <p:spPr/>
        <p:txBody>
          <a:bodyPr/>
          <a:lstStyle/>
          <a:p>
            <a:r>
              <a:rPr lang="en-US" dirty="0"/>
              <a:t>The importance of choice: Motivation</a:t>
            </a:r>
          </a:p>
        </p:txBody>
      </p:sp>
      <p:sp>
        <p:nvSpPr>
          <p:cNvPr id="6" name="Content Placeholder 5">
            <a:extLst>
              <a:ext uri="{FF2B5EF4-FFF2-40B4-BE49-F238E27FC236}">
                <a16:creationId xmlns:a16="http://schemas.microsoft.com/office/drawing/2014/main" id="{A5EC5FBF-3B07-5AE2-A746-B286718FCC91}"/>
              </a:ext>
            </a:extLst>
          </p:cNvPr>
          <p:cNvSpPr>
            <a:spLocks noGrp="1"/>
          </p:cNvSpPr>
          <p:nvPr>
            <p:ph sz="half" idx="1"/>
          </p:nvPr>
        </p:nvSpPr>
        <p:spPr>
          <a:xfrm>
            <a:off x="430635" y="2228003"/>
            <a:ext cx="5434384" cy="4023443"/>
          </a:xfrm>
        </p:spPr>
        <p:txBody>
          <a:bodyPr>
            <a:normAutofit fontScale="85000" lnSpcReduction="20000"/>
          </a:bodyPr>
          <a:lstStyle/>
          <a:p>
            <a:pPr>
              <a:lnSpc>
                <a:spcPct val="120000"/>
              </a:lnSpc>
              <a:spcBef>
                <a:spcPts val="0"/>
              </a:spcBef>
              <a:spcAft>
                <a:spcPts val="0"/>
              </a:spcAft>
            </a:pPr>
            <a:r>
              <a:rPr lang="en-US" b="1" i="1" dirty="0">
                <a:solidFill>
                  <a:schemeClr val="accent1"/>
                </a:solidFill>
                <a:latin typeface="Calibri" panose="020F0502020204030204" pitchFamily="34" charset="0"/>
                <a:cs typeface="Calibri" panose="020F0502020204030204" pitchFamily="34" charset="0"/>
              </a:rPr>
              <a:t>Extrinsic motivation </a:t>
            </a:r>
            <a:r>
              <a:rPr lang="en-US" dirty="0">
                <a:latin typeface="Calibri" panose="020F0502020204030204" pitchFamily="34" charset="0"/>
                <a:cs typeface="Calibri" panose="020F0502020204030204" pitchFamily="34" charset="0"/>
              </a:rPr>
              <a:t>is when people are motivated to perform a behavior or engage in an activity because they want to earn a reward or avoid punishment.</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lnSpc>
                <a:spcPct val="120000"/>
              </a:lnSpc>
              <a:spcBef>
                <a:spcPts val="0"/>
              </a:spcBef>
              <a:spcAft>
                <a:spcPts val="0"/>
              </a:spcAft>
            </a:pPr>
            <a:r>
              <a:rPr lang="en-US" dirty="0">
                <a:latin typeface="Calibri" panose="020F0502020204030204" pitchFamily="34" charset="0"/>
                <a:cs typeface="Calibri" panose="020F0502020204030204" pitchFamily="34" charset="0"/>
              </a:rPr>
              <a:t>﻿People will engage in behavior not because they enjoy it or because they find it satisfying, but because they expect to get something in return or avoid something unpleasant. </a:t>
            </a:r>
          </a:p>
        </p:txBody>
      </p:sp>
      <p:sp>
        <p:nvSpPr>
          <p:cNvPr id="7" name="Content Placeholder 6">
            <a:extLst>
              <a:ext uri="{FF2B5EF4-FFF2-40B4-BE49-F238E27FC236}">
                <a16:creationId xmlns:a16="http://schemas.microsoft.com/office/drawing/2014/main" id="{61A3B93B-2AE4-013D-0BDC-FB127D29A14E}"/>
              </a:ext>
            </a:extLst>
          </p:cNvPr>
          <p:cNvSpPr>
            <a:spLocks noGrp="1"/>
          </p:cNvSpPr>
          <p:nvPr>
            <p:ph sz="half" idx="2"/>
          </p:nvPr>
        </p:nvSpPr>
        <p:spPr>
          <a:xfrm>
            <a:off x="6188417" y="2228003"/>
            <a:ext cx="5572948" cy="4416078"/>
          </a:xfrm>
        </p:spPr>
        <p:txBody>
          <a:bodyPr>
            <a:normAutofit lnSpcReduction="10000"/>
          </a:bodyPr>
          <a:lstStyle/>
          <a:p>
            <a:pPr>
              <a:spcBef>
                <a:spcPts val="0"/>
              </a:spcBef>
              <a:spcAft>
                <a:spcPts val="0"/>
              </a:spcAft>
            </a:pPr>
            <a:r>
              <a:rPr lang="en-US" sz="2400" b="1" i="1" dirty="0">
                <a:solidFill>
                  <a:schemeClr val="accent1"/>
                </a:solidFill>
                <a:latin typeface="Calibri" panose="020F0502020204030204" pitchFamily="34" charset="0"/>
                <a:cs typeface="Calibri" panose="020F0502020204030204" pitchFamily="34" charset="0"/>
              </a:rPr>
              <a:t>Intrinsic motivation </a:t>
            </a:r>
            <a:r>
              <a:rPr lang="en-US" sz="2400" dirty="0">
                <a:latin typeface="Calibri" panose="020F0502020204030204" pitchFamily="34" charset="0"/>
                <a:cs typeface="Calibri" panose="020F0502020204030204" pitchFamily="34" charset="0"/>
              </a:rPr>
              <a:t>is when people engage in a behavior because they find it rewarding or personally challenging. </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a:spcBef>
                <a:spcPts val="0"/>
              </a:spcBef>
              <a:spcAft>
                <a:spcPts val="0"/>
              </a:spcAft>
            </a:pPr>
            <a:r>
              <a:rPr lang="en-US" sz="2400" dirty="0">
                <a:latin typeface="Calibri" panose="020F0502020204030204" pitchFamily="34" charset="0"/>
                <a:cs typeface="Calibri" panose="020F0502020204030204" pitchFamily="34" charset="0"/>
              </a:rPr>
              <a:t>This means they are performing an activity for its own sake rather than from the desire for some external reward or consequence.</a:t>
            </a:r>
          </a:p>
          <a:p>
            <a:pPr marL="0" indent="0">
              <a:spcBef>
                <a:spcPts val="0"/>
              </a:spcBef>
              <a:spcAft>
                <a:spcPts val="0"/>
              </a:spcAft>
              <a:buNone/>
            </a:pPr>
            <a:r>
              <a:rPr lang="en-US" sz="2400" dirty="0">
                <a:latin typeface="Calibri" panose="020F0502020204030204" pitchFamily="34" charset="0"/>
                <a:cs typeface="Calibri" panose="020F0502020204030204" pitchFamily="34" charset="0"/>
              </a:rPr>
              <a:t> </a:t>
            </a:r>
          </a:p>
          <a:p>
            <a:pPr>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Generally, </a:t>
            </a:r>
            <a:r>
              <a:rPr lang="en-US" sz="2400" b="1"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intrinsic motivation is associated with greater long-term change</a:t>
            </a:r>
            <a:r>
              <a:rPr lang="en-US" sz="2400"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than is external motivation.</a:t>
            </a:r>
          </a:p>
        </p:txBody>
      </p:sp>
      <p:sp>
        <p:nvSpPr>
          <p:cNvPr id="8" name="TextBox 7">
            <a:extLst>
              <a:ext uri="{FF2B5EF4-FFF2-40B4-BE49-F238E27FC236}">
                <a16:creationId xmlns:a16="http://schemas.microsoft.com/office/drawing/2014/main" id="{EFD11DDC-E75E-8A36-2866-2DC1F5A08B01}"/>
              </a:ext>
            </a:extLst>
          </p:cNvPr>
          <p:cNvSpPr txBox="1"/>
          <p:nvPr/>
        </p:nvSpPr>
        <p:spPr>
          <a:xfrm>
            <a:off x="8899613" y="6336304"/>
            <a:ext cx="208485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 Deci &amp; Ryan, 2012</a:t>
            </a:r>
          </a:p>
        </p:txBody>
      </p:sp>
      <p:sp>
        <p:nvSpPr>
          <p:cNvPr id="5" name="Rectangle 4">
            <a:extLst>
              <a:ext uri="{FF2B5EF4-FFF2-40B4-BE49-F238E27FC236}">
                <a16:creationId xmlns:a16="http://schemas.microsoft.com/office/drawing/2014/main" id="{E5C216C5-3CF0-0C85-8A23-E847083E8CEE}"/>
              </a:ext>
            </a:extLst>
          </p:cNvPr>
          <p:cNvSpPr/>
          <p:nvPr/>
        </p:nvSpPr>
        <p:spPr>
          <a:xfrm flipH="1">
            <a:off x="5946824" y="2351107"/>
            <a:ext cx="45719" cy="39003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997619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A1B10F-3D1C-3277-90E0-BE21155186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6712FF4A-5BFB-3EFD-7A04-276E7CE5C6C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B2173093-7604-AA77-0110-EFABFE0CE8F9}"/>
              </a:ext>
            </a:extLst>
          </p:cNvPr>
          <p:cNvSpPr>
            <a:spLocks noGrp="1"/>
          </p:cNvSpPr>
          <p:nvPr>
            <p:ph type="title"/>
          </p:nvPr>
        </p:nvSpPr>
        <p:spPr>
          <a:xfrm>
            <a:off x="648304" y="722422"/>
            <a:ext cx="11029616" cy="1013800"/>
          </a:xfrm>
        </p:spPr>
        <p:txBody>
          <a:bodyPr/>
          <a:lstStyle/>
          <a:p>
            <a:r>
              <a:rPr lang="en-US" dirty="0"/>
              <a:t>Self-determination and motivation</a:t>
            </a:r>
          </a:p>
        </p:txBody>
      </p:sp>
      <p:sp>
        <p:nvSpPr>
          <p:cNvPr id="5" name="Content Placeholder 4">
            <a:extLst>
              <a:ext uri="{FF2B5EF4-FFF2-40B4-BE49-F238E27FC236}">
                <a16:creationId xmlns:a16="http://schemas.microsoft.com/office/drawing/2014/main" id="{02EB4B1A-77BB-B92D-03D2-5B051154DCC6}"/>
              </a:ext>
            </a:extLst>
          </p:cNvPr>
          <p:cNvSpPr>
            <a:spLocks noGrp="1"/>
          </p:cNvSpPr>
          <p:nvPr>
            <p:ph idx="1"/>
          </p:nvPr>
        </p:nvSpPr>
        <p:spPr>
          <a:xfrm>
            <a:off x="440286" y="2194873"/>
            <a:ext cx="3143520" cy="3770389"/>
          </a:xfrm>
        </p:spPr>
        <p:txBody>
          <a:bodyPr>
            <a:noAutofit/>
          </a:bodyPr>
          <a:lstStyle/>
          <a:p>
            <a:r>
              <a:rPr lang="en-US" sz="2400" dirty="0">
                <a:latin typeface="Calibri" panose="020F0502020204030204" pitchFamily="34" charset="0"/>
                <a:cs typeface="Calibri" panose="020F0502020204030204" pitchFamily="34" charset="0"/>
              </a:rPr>
              <a:t>SDT suggests that people become increasingly self-determined when their needs for </a:t>
            </a:r>
            <a:r>
              <a:rPr lang="en-US" sz="2400" b="1" i="1" dirty="0">
                <a:solidFill>
                  <a:schemeClr val="accent1"/>
                </a:solidFill>
                <a:latin typeface="Calibri" panose="020F0502020204030204" pitchFamily="34" charset="0"/>
                <a:cs typeface="Calibri" panose="020F0502020204030204" pitchFamily="34" charset="0"/>
              </a:rPr>
              <a:t>autonomy, competence,</a:t>
            </a:r>
            <a:r>
              <a:rPr lang="en-US" sz="2400" dirty="0">
                <a:latin typeface="Calibri" panose="020F0502020204030204" pitchFamily="34" charset="0"/>
                <a:cs typeface="Calibri" panose="020F0502020204030204" pitchFamily="34" charset="0"/>
              </a:rPr>
              <a:t> and </a:t>
            </a:r>
            <a:r>
              <a:rPr lang="en-US" sz="2400" b="1" i="1" dirty="0">
                <a:solidFill>
                  <a:schemeClr val="accent1"/>
                </a:solidFill>
                <a:latin typeface="Calibri" panose="020F0502020204030204" pitchFamily="34" charset="0"/>
                <a:cs typeface="Calibri" panose="020F0502020204030204" pitchFamily="34" charset="0"/>
              </a:rPr>
              <a:t>connection</a:t>
            </a:r>
            <a:r>
              <a:rPr lang="en-US" sz="2400" dirty="0">
                <a:latin typeface="Calibri" panose="020F0502020204030204" pitchFamily="34" charset="0"/>
                <a:cs typeface="Calibri" panose="020F0502020204030204" pitchFamily="34" charset="0"/>
              </a:rPr>
              <a:t> are fulfilled.</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0899DDE-AADE-8D08-E1B4-5EE76E53611A}"/>
              </a:ext>
            </a:extLst>
          </p:cNvPr>
          <p:cNvSpPr txBox="1"/>
          <p:nvPr/>
        </p:nvSpPr>
        <p:spPr>
          <a:xfrm>
            <a:off x="8603350" y="6270025"/>
            <a:ext cx="219201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a:t>
            </a:r>
          </a:p>
        </p:txBody>
      </p:sp>
      <p:graphicFrame>
        <p:nvGraphicFramePr>
          <p:cNvPr id="9" name="Diagram 8">
            <a:extLst>
              <a:ext uri="{FF2B5EF4-FFF2-40B4-BE49-F238E27FC236}">
                <a16:creationId xmlns:a16="http://schemas.microsoft.com/office/drawing/2014/main" id="{2F0032AE-92E9-2469-C942-AD4271AFADEF}"/>
              </a:ext>
            </a:extLst>
          </p:cNvPr>
          <p:cNvGraphicFramePr/>
          <p:nvPr>
            <p:extLst>
              <p:ext uri="{D42A27DB-BD31-4B8C-83A1-F6EECF244321}">
                <p14:modId xmlns:p14="http://schemas.microsoft.com/office/powerpoint/2010/main" val="4259701056"/>
              </p:ext>
            </p:extLst>
          </p:nvPr>
        </p:nvGraphicFramePr>
        <p:xfrm>
          <a:off x="3583806" y="2142574"/>
          <a:ext cx="5587068" cy="39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88466883-5D76-7A0A-1E2A-F6E78D87A871}"/>
              </a:ext>
            </a:extLst>
          </p:cNvPr>
          <p:cNvSpPr/>
          <p:nvPr/>
        </p:nvSpPr>
        <p:spPr>
          <a:xfrm rot="16200000">
            <a:off x="8672384" y="2907117"/>
            <a:ext cx="3698199" cy="2192013"/>
          </a:xfrm>
          <a:prstGeom prst="ellipse">
            <a:avLst/>
          </a:prstGeom>
          <a:pattFill prst="openDmnd">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vert="vert" lIns="91440" t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120" normalizeH="0" baseline="0" noProof="0" dirty="0">
                <a:ln>
                  <a:noFill/>
                </a:ln>
                <a:solidFill>
                  <a:srgbClr val="155EA1"/>
                </a:solidFill>
                <a:effectLst/>
                <a:uLnTx/>
                <a:uFillTx/>
                <a:latin typeface="Articulate Extrabold" panose="02000503050000020004" pitchFamily="2" charset="0"/>
                <a:ea typeface="+mn-ea"/>
                <a:cs typeface="+mn-cs"/>
              </a:rPr>
              <a:t>MOTIVATION</a:t>
            </a:r>
          </a:p>
        </p:txBody>
      </p:sp>
    </p:spTree>
    <p:extLst>
      <p:ext uri="{BB962C8B-B14F-4D97-AF65-F5344CB8AC3E}">
        <p14:creationId xmlns:p14="http://schemas.microsoft.com/office/powerpoint/2010/main" val="317590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p:cNvSpPr>
            <a:spLocks noGrp="1"/>
          </p:cNvSpPr>
          <p:nvPr>
            <p:ph type="title"/>
          </p:nvPr>
        </p:nvSpPr>
        <p:spPr/>
        <p:txBody>
          <a:bodyPr/>
          <a:lstStyle/>
          <a:p>
            <a:r>
              <a:rPr lang="en-US" dirty="0">
                <a:solidFill>
                  <a:srgbClr val="FFFEFF"/>
                </a:solidFill>
                <a:latin typeface="Calibri" panose="020F0502020204030204" pitchFamily="34" charset="0"/>
                <a:cs typeface="Calibri" panose="020F0502020204030204" pitchFamily="34" charset="0"/>
              </a:rPr>
              <a:t>Module 3 Outline</a:t>
            </a:r>
            <a:endParaRPr lang="en-US" dirty="0">
              <a:cs typeface="Calibri" panose="020F0502020204030204" pitchFamily="34" charset="0"/>
            </a:endParaRPr>
          </a:p>
        </p:txBody>
      </p:sp>
      <p:sp>
        <p:nvSpPr>
          <p:cNvPr id="9" name="Content Placeholder 8">
            <a:extLst>
              <a:ext uri="{FF2B5EF4-FFF2-40B4-BE49-F238E27FC236}">
                <a16:creationId xmlns:a16="http://schemas.microsoft.com/office/drawing/2014/main" id="{0590CAD7-B82A-489C-AFA7-1BC5D072F20A}"/>
              </a:ext>
            </a:extLst>
          </p:cNvPr>
          <p:cNvSpPr>
            <a:spLocks noGrp="1"/>
          </p:cNvSpPr>
          <p:nvPr>
            <p:ph idx="1"/>
          </p:nvPr>
        </p:nvSpPr>
        <p:spPr>
          <a:xfrm>
            <a:off x="494473" y="2233161"/>
            <a:ext cx="11029615" cy="3975348"/>
          </a:xfrm>
        </p:spPr>
        <p:txBody>
          <a:bodyPr>
            <a:normAutofit/>
          </a:bodyPr>
          <a:lstStyle/>
          <a:p>
            <a:endParaRPr lang="en-US" dirty="0"/>
          </a:p>
          <a:p>
            <a:endParaRPr lang="en-US" dirty="0"/>
          </a:p>
        </p:txBody>
      </p:sp>
      <p:graphicFrame>
        <p:nvGraphicFramePr>
          <p:cNvPr id="7" name="Content Placeholder 2" descr="SmartArt object">
            <a:extLst>
              <a:ext uri="{FF2B5EF4-FFF2-40B4-BE49-F238E27FC236}">
                <a16:creationId xmlns:a16="http://schemas.microsoft.com/office/drawing/2014/main" id="{59405A29-4A0F-429B-A6BA-2D3E9946C76A}"/>
              </a:ext>
            </a:extLst>
          </p:cNvPr>
          <p:cNvGraphicFramePr>
            <a:graphicFrameLocks/>
          </p:cNvGraphicFramePr>
          <p:nvPr>
            <p:extLst>
              <p:ext uri="{D42A27DB-BD31-4B8C-83A1-F6EECF244321}">
                <p14:modId xmlns:p14="http://schemas.microsoft.com/office/powerpoint/2010/main" val="1400181273"/>
              </p:ext>
            </p:extLst>
          </p:nvPr>
        </p:nvGraphicFramePr>
        <p:xfrm>
          <a:off x="440286" y="2089332"/>
          <a:ext cx="11288243"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5557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723966-31EF-457E-75E8-5B955CBC16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EE5D0DD4-BFC6-DE43-903B-6FA04BAED16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89B31560-D099-61EF-F30C-6F229156456C}"/>
              </a:ext>
            </a:extLst>
          </p:cNvPr>
          <p:cNvSpPr>
            <a:spLocks noGrp="1"/>
          </p:cNvSpPr>
          <p:nvPr>
            <p:ph type="title"/>
          </p:nvPr>
        </p:nvSpPr>
        <p:spPr/>
        <p:txBody>
          <a:bodyPr anchor="ctr"/>
          <a:lstStyle/>
          <a:p>
            <a:r>
              <a:rPr lang="en-US" dirty="0"/>
              <a:t>Continuum of self-Determination</a:t>
            </a:r>
          </a:p>
        </p:txBody>
      </p:sp>
      <p:pic>
        <p:nvPicPr>
          <p:cNvPr id="6" name="Picture 5" descr="Timeline&#10;&#10;Description automatically generated">
            <a:extLst>
              <a:ext uri="{FF2B5EF4-FFF2-40B4-BE49-F238E27FC236}">
                <a16:creationId xmlns:a16="http://schemas.microsoft.com/office/drawing/2014/main" id="{AF81190C-A1CD-9DE5-13DC-12287C43E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94" y="1849789"/>
            <a:ext cx="11108710" cy="3774896"/>
          </a:xfrm>
          <a:prstGeom prst="rect">
            <a:avLst/>
          </a:prstGeom>
        </p:spPr>
      </p:pic>
      <p:sp>
        <p:nvSpPr>
          <p:cNvPr id="13" name="TextBox 12">
            <a:extLst>
              <a:ext uri="{FF2B5EF4-FFF2-40B4-BE49-F238E27FC236}">
                <a16:creationId xmlns:a16="http://schemas.microsoft.com/office/drawing/2014/main" id="{2E351ADD-19AC-87D8-6B03-E5E1B019B38E}"/>
              </a:ext>
            </a:extLst>
          </p:cNvPr>
          <p:cNvSpPr txBox="1"/>
          <p:nvPr/>
        </p:nvSpPr>
        <p:spPr>
          <a:xfrm>
            <a:off x="9326423" y="6298699"/>
            <a:ext cx="190430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a:t>
            </a: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2" name="Arrow: Left-Right 11">
            <a:extLst>
              <a:ext uri="{FF2B5EF4-FFF2-40B4-BE49-F238E27FC236}">
                <a16:creationId xmlns:a16="http://schemas.microsoft.com/office/drawing/2014/main" id="{EA4DB5A1-06D3-BD6C-0697-300195CAD72A}"/>
              </a:ext>
            </a:extLst>
          </p:cNvPr>
          <p:cNvSpPr/>
          <p:nvPr/>
        </p:nvSpPr>
        <p:spPr>
          <a:xfrm>
            <a:off x="784801" y="5474675"/>
            <a:ext cx="10445923" cy="692225"/>
          </a:xfrm>
          <a:prstGeom prst="leftRightArrow">
            <a:avLst/>
          </a:prstGeom>
          <a:gradFill flip="none" rotWithShape="1">
            <a:gsLst>
              <a:gs pos="27000">
                <a:schemeClr val="accent3">
                  <a:lumMod val="20000"/>
                  <a:lumOff val="80000"/>
                </a:schemeClr>
              </a:gs>
              <a:gs pos="74000">
                <a:schemeClr val="accent1">
                  <a:lumMod val="45000"/>
                  <a:lumOff val="55000"/>
                </a:schemeClr>
              </a:gs>
              <a:gs pos="100000">
                <a:schemeClr val="accent1">
                  <a:lumMod val="45000"/>
                  <a:lumOff val="55000"/>
                </a:schemeClr>
              </a:gs>
              <a:gs pos="100000">
                <a:schemeClr val="accent1">
                  <a:lumMod val="30000"/>
                  <a:lumOff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rPr>
              <a:t>Low Self-Determination                                                                                    High Self-Determination</a:t>
            </a:r>
          </a:p>
        </p:txBody>
      </p:sp>
    </p:spTree>
    <p:extLst>
      <p:ext uri="{BB962C8B-B14F-4D97-AF65-F5344CB8AC3E}">
        <p14:creationId xmlns:p14="http://schemas.microsoft.com/office/powerpoint/2010/main" val="340466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B752A5-2864-04A8-B7D0-222B9C18EB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306D6F5E-5D89-8949-481E-0DF65AD08A7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2EA91209-9D96-5B97-CD48-9B4CC675582C}"/>
              </a:ext>
            </a:extLst>
          </p:cNvPr>
          <p:cNvSpPr>
            <a:spLocks noGrp="1"/>
          </p:cNvSpPr>
          <p:nvPr>
            <p:ph type="title"/>
          </p:nvPr>
        </p:nvSpPr>
        <p:spPr/>
        <p:txBody>
          <a:bodyPr anchor="ctr"/>
          <a:lstStyle/>
          <a:p>
            <a:r>
              <a:rPr lang="en-US" dirty="0"/>
              <a:t>Need to build self-determination</a:t>
            </a:r>
          </a:p>
        </p:txBody>
      </p:sp>
      <p:sp>
        <p:nvSpPr>
          <p:cNvPr id="5" name="Content Placeholder 4">
            <a:extLst>
              <a:ext uri="{FF2B5EF4-FFF2-40B4-BE49-F238E27FC236}">
                <a16:creationId xmlns:a16="http://schemas.microsoft.com/office/drawing/2014/main" id="{819DA25E-E5FC-D9C0-98D8-4CCF59A85173}"/>
              </a:ext>
            </a:extLst>
          </p:cNvPr>
          <p:cNvSpPr>
            <a:spLocks noGrp="1"/>
          </p:cNvSpPr>
          <p:nvPr>
            <p:ph idx="1"/>
          </p:nvPr>
        </p:nvSpPr>
        <p:spPr>
          <a:xfrm>
            <a:off x="440287" y="1892495"/>
            <a:ext cx="11170521" cy="4399247"/>
          </a:xfrm>
        </p:spPr>
        <p:txBody>
          <a:bodyPr>
            <a:noAutofit/>
          </a:bodyPr>
          <a:lstStyle/>
          <a:p>
            <a:r>
              <a:rPr lang="en-US" sz="2600" dirty="0">
                <a:latin typeface="Calibri" panose="020F0502020204030204" pitchFamily="34" charset="0"/>
                <a:cs typeface="Calibri" panose="020F0502020204030204" pitchFamily="34" charset="0"/>
              </a:rPr>
              <a:t>People who are high in self-determination tend to: </a:t>
            </a:r>
            <a:endParaRPr lang="en-US" sz="2000"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Believe that they have control over their own lives</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They feel that their behaviors will have an influence on outcomes. </a:t>
            </a:r>
          </a:p>
          <a:p>
            <a:pPr lvl="1"/>
            <a:r>
              <a:rPr lang="en-US" b="1" dirty="0">
                <a:latin typeface="Calibri" panose="020F0502020204030204" pitchFamily="34" charset="0"/>
                <a:cs typeface="Calibri" panose="020F0502020204030204" pitchFamily="34" charset="0"/>
              </a:rPr>
              <a:t>Have high self-motivation</a:t>
            </a:r>
            <a:r>
              <a:rPr lang="en-US" dirty="0">
                <a:latin typeface="Calibri" panose="020F0502020204030204" pitchFamily="34" charset="0"/>
                <a:cs typeface="Calibri" panose="020F0502020204030204" pitchFamily="34" charset="0"/>
              </a:rPr>
              <a:t>. They do not rely on external rewards or punishments to motivate them to take action. They engage in behaviors because they are good at setting goals and working toward those aims.</a:t>
            </a:r>
          </a:p>
          <a:p>
            <a:pPr lvl="1"/>
            <a:r>
              <a:rPr lang="en-US" b="1" dirty="0">
                <a:latin typeface="Calibri" panose="020F0502020204030204" pitchFamily="34" charset="0"/>
                <a:cs typeface="Calibri" panose="020F0502020204030204" pitchFamily="34" charset="0"/>
              </a:rPr>
              <a:t>Base their actions on their own goals and behaviors</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They intentionally engage in actions that they know will bring them closer toward their goals.</a:t>
            </a:r>
          </a:p>
          <a:p>
            <a:pPr lvl="1"/>
            <a:r>
              <a:rPr lang="en-US" b="1" dirty="0">
                <a:latin typeface="Calibri" panose="020F0502020204030204" pitchFamily="34" charset="0"/>
                <a:cs typeface="Calibri" panose="020F0502020204030204" pitchFamily="34" charset="0"/>
              </a:rPr>
              <a:t>Take responsibility for their behaviors</a:t>
            </a:r>
            <a:r>
              <a:rPr lang="en-US" dirty="0">
                <a:latin typeface="Calibri" panose="020F0502020204030204" pitchFamily="34" charset="0"/>
                <a:cs typeface="Calibri" panose="020F0502020204030204" pitchFamily="34" charset="0"/>
              </a:rPr>
              <a:t>. They take credit for their success, but they also accept the blame for their failures.</a:t>
            </a:r>
          </a:p>
        </p:txBody>
      </p:sp>
      <p:sp>
        <p:nvSpPr>
          <p:cNvPr id="6" name="TextBox 5">
            <a:extLst>
              <a:ext uri="{FF2B5EF4-FFF2-40B4-BE49-F238E27FC236}">
                <a16:creationId xmlns:a16="http://schemas.microsoft.com/office/drawing/2014/main" id="{8E363275-4314-DA7A-1A18-53F679ECFFB0}"/>
              </a:ext>
            </a:extLst>
          </p:cNvPr>
          <p:cNvSpPr txBox="1"/>
          <p:nvPr/>
        </p:nvSpPr>
        <p:spPr>
          <a:xfrm>
            <a:off x="8170877" y="6224631"/>
            <a:ext cx="324654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 Cherry, 2021</a:t>
            </a:r>
          </a:p>
        </p:txBody>
      </p:sp>
    </p:spTree>
    <p:extLst>
      <p:ext uri="{BB962C8B-B14F-4D97-AF65-F5344CB8AC3E}">
        <p14:creationId xmlns:p14="http://schemas.microsoft.com/office/powerpoint/2010/main" val="2014944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501745"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581193" y="2630025"/>
            <a:ext cx="11029615" cy="1497507"/>
          </a:xfrm>
        </p:spPr>
        <p:txBody>
          <a:bodyPr>
            <a:normAutofit/>
          </a:bodyPr>
          <a:lstStyle/>
          <a:p>
            <a:r>
              <a:rPr lang="en-US" sz="4000" dirty="0">
                <a:latin typeface="Calibri" panose="020F0502020204030204" pitchFamily="34" charset="0"/>
                <a:cs typeface="Calibri" panose="020F0502020204030204" pitchFamily="34" charset="0"/>
              </a:rPr>
              <a:t>Application to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practice</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81192" y="3995570"/>
            <a:ext cx="5719400" cy="1077142"/>
          </a:xfrm>
        </p:spPr>
        <p:txBody>
          <a:bodyPr>
            <a:normAutofit lnSpcReduction="10000"/>
          </a:bodyPr>
          <a:lstStyle/>
          <a:p>
            <a:r>
              <a:rPr lang="en-US" sz="3200" b="1" dirty="0">
                <a:solidFill>
                  <a:schemeClr val="tx1"/>
                </a:solidFill>
                <a:latin typeface="Calibri" panose="020F0502020204030204" pitchFamily="34" charset="0"/>
                <a:cs typeface="Calibri" panose="020F0502020204030204" pitchFamily="34" charset="0"/>
              </a:rPr>
              <a:t>Affirming Autonomy and Self-determination</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a:p>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015763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B044A4-393C-D9A3-A33D-AFCF004D7A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946E8E37-EEC1-BF5A-A262-75E325E81DB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9FE5F2CC-3A25-043A-CE2E-16F3F56D568E}"/>
              </a:ext>
            </a:extLst>
          </p:cNvPr>
          <p:cNvSpPr>
            <a:spLocks noGrp="1"/>
          </p:cNvSpPr>
          <p:nvPr>
            <p:ph type="title"/>
          </p:nvPr>
        </p:nvSpPr>
        <p:spPr/>
        <p:txBody>
          <a:bodyPr/>
          <a:lstStyle/>
          <a:p>
            <a:r>
              <a:rPr lang="en-US" dirty="0"/>
              <a:t>Motivational Interviewing – a perfect fit</a:t>
            </a:r>
          </a:p>
        </p:txBody>
      </p:sp>
      <p:sp>
        <p:nvSpPr>
          <p:cNvPr id="5" name="Content Placeholder 4">
            <a:extLst>
              <a:ext uri="{FF2B5EF4-FFF2-40B4-BE49-F238E27FC236}">
                <a16:creationId xmlns:a16="http://schemas.microsoft.com/office/drawing/2014/main" id="{B8107839-AEEB-AB0C-E6B2-9D54C0273555}"/>
              </a:ext>
            </a:extLst>
          </p:cNvPr>
          <p:cNvSpPr>
            <a:spLocks noGrp="1"/>
          </p:cNvSpPr>
          <p:nvPr>
            <p:ph sz="half" idx="1"/>
          </p:nvPr>
        </p:nvSpPr>
        <p:spPr>
          <a:xfrm>
            <a:off x="581192" y="2228003"/>
            <a:ext cx="5514807" cy="4023443"/>
          </a:xfrm>
        </p:spPr>
        <p:txBody>
          <a:bodyPr>
            <a:normAutofit fontScale="92500" lnSpcReduction="20000"/>
          </a:bodyPr>
          <a:lstStyle/>
          <a:p>
            <a:r>
              <a:rPr lang="en-US" dirty="0"/>
              <a:t>Supports change in a manner compatible with the person's own values and concerns.</a:t>
            </a:r>
          </a:p>
          <a:p>
            <a:r>
              <a:rPr lang="en-US" dirty="0"/>
              <a:t>Service providers facilitate the person’s natural process of change.</a:t>
            </a:r>
          </a:p>
          <a:p>
            <a:r>
              <a:rPr lang="en-US" dirty="0"/>
              <a:t>Persons-served are the experts in their lives, and have their own perspectives, motivation</a:t>
            </a:r>
            <a:r>
              <a:rPr lang="en-US"/>
              <a:t>, strengths, </a:t>
            </a:r>
            <a:r>
              <a:rPr lang="en-US" dirty="0"/>
              <a:t>and resources.</a:t>
            </a:r>
          </a:p>
          <a:p>
            <a:r>
              <a:rPr lang="en-US" dirty="0"/>
              <a:t>Change requires a partnership.</a:t>
            </a:r>
          </a:p>
        </p:txBody>
      </p:sp>
      <p:pic>
        <p:nvPicPr>
          <p:cNvPr id="33" name="Content Placeholder 32" descr="Women sitting on a couch&#10;&#10;Description automatically generated with medium confidence">
            <a:extLst>
              <a:ext uri="{FF2B5EF4-FFF2-40B4-BE49-F238E27FC236}">
                <a16:creationId xmlns:a16="http://schemas.microsoft.com/office/drawing/2014/main" id="{31470698-ED1F-DFE4-D6DA-A8AC70A5EA0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5504" y="2321602"/>
            <a:ext cx="5495831" cy="3661597"/>
          </a:xfrm>
        </p:spPr>
      </p:pic>
      <p:sp>
        <p:nvSpPr>
          <p:cNvPr id="34" name="TextBox 33">
            <a:extLst>
              <a:ext uri="{FF2B5EF4-FFF2-40B4-BE49-F238E27FC236}">
                <a16:creationId xmlns:a16="http://schemas.microsoft.com/office/drawing/2014/main" id="{F303005C-D985-2E8E-D07D-3CB087E5E367}"/>
              </a:ext>
            </a:extLst>
          </p:cNvPr>
          <p:cNvSpPr txBox="1"/>
          <p:nvPr/>
        </p:nvSpPr>
        <p:spPr>
          <a:xfrm>
            <a:off x="3578400" y="6199200"/>
            <a:ext cx="19728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SAMHSA, 2019</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19076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B044A4-393C-D9A3-A33D-AFCF004D7A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946E8E37-EEC1-BF5A-A262-75E325E81DB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9FE5F2CC-3A25-043A-CE2E-16F3F56D568E}"/>
              </a:ext>
            </a:extLst>
          </p:cNvPr>
          <p:cNvSpPr>
            <a:spLocks noGrp="1"/>
          </p:cNvSpPr>
          <p:nvPr>
            <p:ph type="title"/>
          </p:nvPr>
        </p:nvSpPr>
        <p:spPr/>
        <p:txBody>
          <a:bodyPr anchor="ctr"/>
          <a:lstStyle/>
          <a:p>
            <a:r>
              <a:rPr lang="en-US" dirty="0"/>
              <a:t>Motivational Interviewing – a perfect fit</a:t>
            </a:r>
          </a:p>
        </p:txBody>
      </p:sp>
      <p:sp>
        <p:nvSpPr>
          <p:cNvPr id="7" name="Text Placeholder 6">
            <a:extLst>
              <a:ext uri="{FF2B5EF4-FFF2-40B4-BE49-F238E27FC236}">
                <a16:creationId xmlns:a16="http://schemas.microsoft.com/office/drawing/2014/main" id="{E0BFE0B9-7E5C-B573-F92C-9B58B2605BD4}"/>
              </a:ext>
            </a:extLst>
          </p:cNvPr>
          <p:cNvSpPr>
            <a:spLocks noGrp="1"/>
          </p:cNvSpPr>
          <p:nvPr>
            <p:ph type="body" idx="1"/>
          </p:nvPr>
        </p:nvSpPr>
        <p:spPr>
          <a:xfrm>
            <a:off x="454080" y="1880469"/>
            <a:ext cx="5087075" cy="536005"/>
          </a:xfrm>
        </p:spPr>
        <p:txBody>
          <a:bodyPr/>
          <a:lstStyle/>
          <a:p>
            <a:r>
              <a:rPr lang="en-US" sz="2400" b="1" dirty="0">
                <a:latin typeface="Calibri" panose="020F0502020204030204" pitchFamily="34" charset="0"/>
                <a:cs typeface="Calibri" panose="020F0502020204030204" pitchFamily="34" charset="0"/>
              </a:rPr>
              <a:t>Four Core Processes</a:t>
            </a:r>
          </a:p>
        </p:txBody>
      </p:sp>
      <p:sp>
        <p:nvSpPr>
          <p:cNvPr id="5" name="Content Placeholder 4">
            <a:extLst>
              <a:ext uri="{FF2B5EF4-FFF2-40B4-BE49-F238E27FC236}">
                <a16:creationId xmlns:a16="http://schemas.microsoft.com/office/drawing/2014/main" id="{B8107839-AEEB-AB0C-E6B2-9D54C0273555}"/>
              </a:ext>
            </a:extLst>
          </p:cNvPr>
          <p:cNvSpPr>
            <a:spLocks noGrp="1"/>
          </p:cNvSpPr>
          <p:nvPr>
            <p:ph sz="half" idx="2"/>
          </p:nvPr>
        </p:nvSpPr>
        <p:spPr>
          <a:xfrm>
            <a:off x="454080" y="2419161"/>
            <a:ext cx="5087075" cy="4279877"/>
          </a:xfrm>
        </p:spPr>
        <p:txBody>
          <a:bodyPr>
            <a:normAutofit/>
          </a:bodyPr>
          <a:lstStyle/>
          <a:p>
            <a:pPr>
              <a:spcBef>
                <a:spcPts val="0"/>
              </a:spcBef>
              <a:spcAft>
                <a:spcPts val="800"/>
              </a:spcAft>
            </a:pPr>
            <a:r>
              <a:rPr lang="en-US" sz="2000" b="1" dirty="0">
                <a:latin typeface="Calibri" panose="020F0502020204030204" pitchFamily="34" charset="0"/>
                <a:cs typeface="Calibri" panose="020F0502020204030204" pitchFamily="34" charset="0"/>
              </a:rPr>
              <a:t>Engaging</a:t>
            </a:r>
            <a:r>
              <a:rPr lang="en-US" sz="2000" dirty="0">
                <a:latin typeface="Calibri" panose="020F0502020204030204" pitchFamily="34" charset="0"/>
                <a:cs typeface="Calibri" panose="020F0502020204030204" pitchFamily="34" charset="0"/>
              </a:rPr>
              <a:t> - </a:t>
            </a:r>
            <a:r>
              <a:rPr lang="en-US" sz="2000" dirty="0">
                <a:solidFill>
                  <a:srgbClr val="403F41"/>
                </a:solidFill>
                <a:latin typeface="Calibri" panose="020F0502020204030204" pitchFamily="34" charset="0"/>
                <a:cs typeface="Calibri" panose="020F0502020204030204" pitchFamily="34" charset="0"/>
              </a:rPr>
              <a:t>e</a:t>
            </a:r>
            <a:r>
              <a:rPr lang="en-US" sz="2000" i="0" u="none" strike="noStrike" baseline="0" dirty="0">
                <a:solidFill>
                  <a:srgbClr val="403F41"/>
                </a:solidFill>
                <a:latin typeface="Calibri" panose="020F0502020204030204" pitchFamily="34" charset="0"/>
                <a:cs typeface="Calibri" panose="020F0502020204030204" pitchFamily="34" charset="0"/>
              </a:rPr>
              <a:t>stablishes</a:t>
            </a:r>
            <a:r>
              <a:rPr lang="en-US" sz="2000" b="1" i="0" u="none" strike="noStrike" baseline="0" dirty="0">
                <a:solidFill>
                  <a:srgbClr val="403F41"/>
                </a:solidFill>
                <a:latin typeface="Calibri" panose="020F0502020204030204" pitchFamily="34" charset="0"/>
                <a:cs typeface="Calibri" panose="020F0502020204030204" pitchFamily="34" charset="0"/>
              </a:rPr>
              <a:t> </a:t>
            </a:r>
            <a:r>
              <a:rPr lang="en-US" sz="2000" b="0" i="0" u="none" strike="noStrike" baseline="0" dirty="0">
                <a:solidFill>
                  <a:srgbClr val="403F41"/>
                </a:solidFill>
                <a:latin typeface="Calibri" panose="020F0502020204030204" pitchFamily="34" charset="0"/>
                <a:cs typeface="Calibri" panose="020F0502020204030204" pitchFamily="34" charset="0"/>
              </a:rPr>
              <a:t>the relational foundation for partnership. </a:t>
            </a:r>
            <a:r>
              <a:rPr lang="en-US" sz="2000" dirty="0">
                <a:latin typeface="Calibri" panose="020F0502020204030204" pitchFamily="34" charset="0"/>
                <a:cs typeface="Calibri" panose="020F0502020204030204" pitchFamily="34" charset="0"/>
              </a:rPr>
              <a:t> </a:t>
            </a:r>
          </a:p>
          <a:p>
            <a:pPr>
              <a:spcBef>
                <a:spcPts val="0"/>
              </a:spcBef>
              <a:spcAft>
                <a:spcPts val="800"/>
              </a:spcAft>
            </a:pPr>
            <a:r>
              <a:rPr lang="en-US" sz="2000" b="1" dirty="0">
                <a:latin typeface="Calibri" panose="020F0502020204030204" pitchFamily="34" charset="0"/>
                <a:cs typeface="Calibri" panose="020F0502020204030204" pitchFamily="34" charset="0"/>
              </a:rPr>
              <a:t>Focusing</a:t>
            </a:r>
            <a:r>
              <a:rPr lang="en-US" sz="2000" dirty="0">
                <a:latin typeface="Calibri" panose="020F0502020204030204" pitchFamily="34" charset="0"/>
                <a:cs typeface="Calibri" panose="020F0502020204030204" pitchFamily="34" charset="0"/>
              </a:rPr>
              <a:t> - </a:t>
            </a:r>
            <a:r>
              <a:rPr lang="en-US" sz="2000" b="0" i="0" u="none" strike="noStrike" baseline="0" dirty="0">
                <a:solidFill>
                  <a:srgbClr val="4C4C4E"/>
                </a:solidFill>
                <a:latin typeface="Calibri" panose="020F0502020204030204" pitchFamily="34" charset="0"/>
                <a:cs typeface="Calibri" panose="020F0502020204030204" pitchFamily="34" charset="0"/>
              </a:rPr>
              <a:t>develops a mutually agreed-on agenda that promotes change and then identifies specific target behaviors to discuss. </a:t>
            </a:r>
            <a:endParaRPr lang="en-US" sz="2000" dirty="0">
              <a:latin typeface="Calibri" panose="020F0502020204030204" pitchFamily="34" charset="0"/>
              <a:cs typeface="Calibri" panose="020F0502020204030204" pitchFamily="34" charset="0"/>
            </a:endParaRPr>
          </a:p>
          <a:p>
            <a:pPr>
              <a:spcBef>
                <a:spcPts val="0"/>
              </a:spcBef>
              <a:spcAft>
                <a:spcPts val="800"/>
              </a:spcAft>
            </a:pPr>
            <a:r>
              <a:rPr lang="en-US" sz="2000" b="1" dirty="0">
                <a:latin typeface="Calibri" panose="020F0502020204030204" pitchFamily="34" charset="0"/>
                <a:cs typeface="Calibri" panose="020F0502020204030204" pitchFamily="34" charset="0"/>
              </a:rPr>
              <a:t>Evoking</a:t>
            </a:r>
            <a:r>
              <a:rPr lang="en-US" sz="2000" dirty="0">
                <a:latin typeface="Calibri" panose="020F0502020204030204" pitchFamily="34" charset="0"/>
                <a:cs typeface="Calibri" panose="020F0502020204030204" pitchFamily="34" charset="0"/>
              </a:rPr>
              <a:t> - elicits motivations for change, clarifies areas for change, and aids the person in </a:t>
            </a:r>
            <a:r>
              <a:rPr lang="en-US" sz="2000" b="0" i="0" u="none" strike="noStrike" baseline="0" dirty="0">
                <a:solidFill>
                  <a:srgbClr val="4C4C4E"/>
                </a:solidFill>
                <a:latin typeface="Avenir LT Std 55 Roman"/>
              </a:rPr>
              <a:t>believing change is possible</a:t>
            </a:r>
            <a:r>
              <a:rPr lang="en-US" sz="2000" dirty="0">
                <a:latin typeface="Calibri" panose="020F0502020204030204" pitchFamily="34" charset="0"/>
                <a:cs typeface="Calibri" panose="020F0502020204030204" pitchFamily="34" charset="0"/>
              </a:rPr>
              <a:t>.</a:t>
            </a:r>
          </a:p>
          <a:p>
            <a:pPr>
              <a:spcBef>
                <a:spcPts val="0"/>
              </a:spcBef>
              <a:spcAft>
                <a:spcPts val="800"/>
              </a:spcAft>
            </a:pPr>
            <a:r>
              <a:rPr lang="en-US" sz="2000" b="1" dirty="0">
                <a:latin typeface="Calibri" panose="020F0502020204030204" pitchFamily="34" charset="0"/>
                <a:cs typeface="Calibri" panose="020F0502020204030204" pitchFamily="34" charset="0"/>
              </a:rPr>
              <a:t>Planning</a:t>
            </a:r>
            <a:r>
              <a:rPr lang="en-US" sz="2000" dirty="0">
                <a:latin typeface="Calibri" panose="020F0502020204030204" pitchFamily="34" charset="0"/>
                <a:cs typeface="Calibri" panose="020F0502020204030204" pitchFamily="34" charset="0"/>
              </a:rPr>
              <a:t> - </a:t>
            </a:r>
            <a:r>
              <a:rPr lang="en-US" sz="2000" i="0" u="none" strike="noStrike" baseline="0" dirty="0">
                <a:solidFill>
                  <a:srgbClr val="4C4C4E"/>
                </a:solidFill>
                <a:latin typeface="Avenir LT Std 55 Roman"/>
              </a:rPr>
              <a:t>helps people set clear goals for change in preparation for developing a change plan.</a:t>
            </a:r>
            <a:endParaRPr lang="en-US" sz="2000"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4C63F231-C8E3-C1C5-435F-B45118EA06C3}"/>
              </a:ext>
            </a:extLst>
          </p:cNvPr>
          <p:cNvSpPr>
            <a:spLocks noGrp="1"/>
          </p:cNvSpPr>
          <p:nvPr>
            <p:ph type="body" sz="quarter" idx="3"/>
          </p:nvPr>
        </p:nvSpPr>
        <p:spPr>
          <a:xfrm>
            <a:off x="5754213" y="1863101"/>
            <a:ext cx="5087073" cy="553373"/>
          </a:xfrm>
        </p:spPr>
        <p:txBody>
          <a:bodyPr/>
          <a:lstStyle/>
          <a:p>
            <a:r>
              <a:rPr lang="en-US" sz="2400" b="1" dirty="0">
                <a:latin typeface="Calibri" panose="020F0502020204030204" pitchFamily="34" charset="0"/>
                <a:cs typeface="Calibri" panose="020F0502020204030204" pitchFamily="34" charset="0"/>
              </a:rPr>
              <a:t>Foundational Strategies</a:t>
            </a:r>
          </a:p>
        </p:txBody>
      </p:sp>
      <p:sp>
        <p:nvSpPr>
          <p:cNvPr id="6" name="Content Placeholder 5">
            <a:extLst>
              <a:ext uri="{FF2B5EF4-FFF2-40B4-BE49-F238E27FC236}">
                <a16:creationId xmlns:a16="http://schemas.microsoft.com/office/drawing/2014/main" id="{48CB2425-7A24-F38B-42C0-CBF79169FC71}"/>
              </a:ext>
            </a:extLst>
          </p:cNvPr>
          <p:cNvSpPr>
            <a:spLocks noGrp="1"/>
          </p:cNvSpPr>
          <p:nvPr>
            <p:ph sz="quarter" idx="4"/>
          </p:nvPr>
        </p:nvSpPr>
        <p:spPr>
          <a:xfrm>
            <a:off x="5754213" y="2412614"/>
            <a:ext cx="5983705" cy="3996666"/>
          </a:xfrm>
        </p:spPr>
        <p:txBody>
          <a:bodyPr>
            <a:noAutofit/>
          </a:bodyPr>
          <a:lstStyle/>
          <a:p>
            <a:r>
              <a:rPr lang="en-US" sz="2000" b="1" dirty="0">
                <a:solidFill>
                  <a:srgbClr val="403F41"/>
                </a:solidFill>
                <a:latin typeface="Calibri" panose="020F0502020204030204" pitchFamily="34" charset="0"/>
                <a:cs typeface="Calibri" panose="020F0502020204030204" pitchFamily="34" charset="0"/>
              </a:rPr>
              <a:t>Identifying Ambivalence -</a:t>
            </a:r>
            <a:r>
              <a:rPr lang="en-US" sz="2000" dirty="0">
                <a:solidFill>
                  <a:srgbClr val="403F41"/>
                </a:solidFill>
                <a:latin typeface="Calibri" panose="020F0502020204030204" pitchFamily="34" charset="0"/>
                <a:cs typeface="Calibri" panose="020F0502020204030204" pitchFamily="34" charset="0"/>
              </a:rPr>
              <a:t> reframes “resistance” and removes negativity.</a:t>
            </a:r>
          </a:p>
          <a:p>
            <a:r>
              <a:rPr lang="en-US" sz="2000" b="1" i="0" u="none" strike="noStrike" baseline="0" dirty="0">
                <a:solidFill>
                  <a:srgbClr val="403F41"/>
                </a:solidFill>
                <a:latin typeface="Calibri" panose="020F0502020204030204" pitchFamily="34" charset="0"/>
                <a:cs typeface="Calibri" panose="020F0502020204030204" pitchFamily="34" charset="0"/>
              </a:rPr>
              <a:t>Reflective Listening </a:t>
            </a:r>
            <a:r>
              <a:rPr lang="en-US" sz="2000" dirty="0">
                <a:solidFill>
                  <a:srgbClr val="403F41"/>
                </a:solidFill>
                <a:latin typeface="Calibri" panose="020F0502020204030204" pitchFamily="34" charset="0"/>
                <a:cs typeface="Calibri" panose="020F0502020204030204" pitchFamily="34" charset="0"/>
              </a:rPr>
              <a:t>-</a:t>
            </a:r>
            <a:r>
              <a:rPr lang="en-US" sz="2000" b="0" i="0" u="none" strike="noStrike" baseline="0" dirty="0">
                <a:solidFill>
                  <a:srgbClr val="403F41"/>
                </a:solidFill>
                <a:latin typeface="Calibri" panose="020F0502020204030204" pitchFamily="34" charset="0"/>
                <a:cs typeface="Calibri" panose="020F0502020204030204" pitchFamily="34" charset="0"/>
              </a:rPr>
              <a:t> provides clarity that the person’s desires are being understood.</a:t>
            </a:r>
          </a:p>
          <a:p>
            <a:r>
              <a:rPr lang="en-US" sz="2000" b="1" dirty="0">
                <a:latin typeface="Calibri" panose="020F0502020204030204" pitchFamily="34" charset="0"/>
                <a:cs typeface="Calibri" panose="020F0502020204030204" pitchFamily="34" charset="0"/>
              </a:rPr>
              <a:t>Decisional Balancing - </a:t>
            </a:r>
            <a:r>
              <a:rPr lang="en-US" sz="2000" b="0" i="0" u="none" strike="noStrike" baseline="0" dirty="0">
                <a:solidFill>
                  <a:srgbClr val="403F41"/>
                </a:solidFill>
                <a:latin typeface="Calibri" panose="020F0502020204030204" pitchFamily="34" charset="0"/>
                <a:cs typeface="Calibri" panose="020F0502020204030204" pitchFamily="34" charset="0"/>
              </a:rPr>
              <a:t>helps a person make decisions without favoring a specific direction of change.</a:t>
            </a:r>
          </a:p>
          <a:p>
            <a:r>
              <a:rPr lang="en-US" sz="2000" b="1" dirty="0">
                <a:solidFill>
                  <a:srgbClr val="403F41"/>
                </a:solidFill>
                <a:latin typeface="Calibri" panose="020F0502020204030204" pitchFamily="34" charset="0"/>
                <a:cs typeface="Calibri" panose="020F0502020204030204" pitchFamily="34" charset="0"/>
              </a:rPr>
              <a:t>Change Talk </a:t>
            </a:r>
            <a:r>
              <a:rPr lang="en-US" sz="2000" dirty="0">
                <a:solidFill>
                  <a:srgbClr val="403F41"/>
                </a:solidFill>
                <a:latin typeface="Calibri" panose="020F0502020204030204" pitchFamily="34" charset="0"/>
                <a:cs typeface="Calibri" panose="020F0502020204030204" pitchFamily="34" charset="0"/>
              </a:rPr>
              <a:t>- encourages self-motivating statements.</a:t>
            </a:r>
          </a:p>
          <a:p>
            <a:r>
              <a:rPr lang="en-US" sz="2000" b="1" i="0" u="none" strike="noStrike" baseline="0" dirty="0">
                <a:solidFill>
                  <a:srgbClr val="403F41"/>
                </a:solidFill>
                <a:latin typeface="Calibri" panose="020F0502020204030204" pitchFamily="34" charset="0"/>
                <a:cs typeface="Calibri" panose="020F0502020204030204" pitchFamily="34" charset="0"/>
              </a:rPr>
              <a:t>Scaling Rulers </a:t>
            </a:r>
            <a:r>
              <a:rPr lang="en-US" sz="2000" dirty="0">
                <a:solidFill>
                  <a:srgbClr val="403F41"/>
                </a:solidFill>
                <a:latin typeface="Calibri" panose="020F0502020204030204" pitchFamily="34" charset="0"/>
                <a:cs typeface="Calibri" panose="020F0502020204030204" pitchFamily="34" charset="0"/>
              </a:rPr>
              <a:t>-</a:t>
            </a:r>
            <a:r>
              <a:rPr lang="en-US" sz="2000" b="0" i="0" u="none" strike="noStrike" baseline="0" dirty="0">
                <a:solidFill>
                  <a:srgbClr val="403F41"/>
                </a:solidFill>
                <a:latin typeface="Calibri" panose="020F0502020204030204" pitchFamily="34" charset="0"/>
                <a:cs typeface="Calibri" panose="020F0502020204030204" pitchFamily="34" charset="0"/>
              </a:rPr>
              <a:t> explores the person’s sense of importance in making a change and their confidence to do so. </a:t>
            </a:r>
          </a:p>
        </p:txBody>
      </p:sp>
      <p:sp>
        <p:nvSpPr>
          <p:cNvPr id="9" name="TextBox 8">
            <a:extLst>
              <a:ext uri="{FF2B5EF4-FFF2-40B4-BE49-F238E27FC236}">
                <a16:creationId xmlns:a16="http://schemas.microsoft.com/office/drawing/2014/main" id="{AC180E0C-E40D-CD48-D545-C123A01F41AE}"/>
              </a:ext>
            </a:extLst>
          </p:cNvPr>
          <p:cNvSpPr txBox="1"/>
          <p:nvPr/>
        </p:nvSpPr>
        <p:spPr>
          <a:xfrm>
            <a:off x="9216000" y="6285813"/>
            <a:ext cx="17424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SAMHSA, 2019</a:t>
            </a:r>
          </a:p>
        </p:txBody>
      </p:sp>
    </p:spTree>
    <p:extLst>
      <p:ext uri="{BB962C8B-B14F-4D97-AF65-F5344CB8AC3E}">
        <p14:creationId xmlns:p14="http://schemas.microsoft.com/office/powerpoint/2010/main" val="286302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D27CF6-0421-456A-86DA-C251ED399A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16F3C04F-C794-465C-9341-C6152F37E2B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A1912CD3-02ED-4571-816B-BB9A53DB3316}"/>
              </a:ext>
            </a:extLst>
          </p:cNvPr>
          <p:cNvSpPr>
            <a:spLocks noGrp="1"/>
          </p:cNvSpPr>
          <p:nvPr>
            <p:ph type="title"/>
          </p:nvPr>
        </p:nvSpPr>
        <p:spPr>
          <a:xfrm>
            <a:off x="440286" y="691196"/>
            <a:ext cx="11296602" cy="1013800"/>
          </a:xfrm>
        </p:spPr>
        <p:txBody>
          <a:bodyPr>
            <a:normAutofit/>
          </a:bodyPr>
          <a:lstStyle/>
          <a:p>
            <a:r>
              <a:rPr lang="en-US" dirty="0">
                <a:latin typeface="Calibri" panose="020F0502020204030204" pitchFamily="34" charset="0"/>
                <a:cs typeface="Calibri" panose="020F0502020204030204" pitchFamily="34" charset="0"/>
              </a:rPr>
              <a:t>Skills and behaviors in affirming autonomy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and self-determination</a:t>
            </a:r>
          </a:p>
        </p:txBody>
      </p:sp>
      <p:sp>
        <p:nvSpPr>
          <p:cNvPr id="5" name="Content Placeholder 4">
            <a:extLst>
              <a:ext uri="{FF2B5EF4-FFF2-40B4-BE49-F238E27FC236}">
                <a16:creationId xmlns:a16="http://schemas.microsoft.com/office/drawing/2014/main" id="{F448446D-D704-4E3F-AD8F-E174954CA919}"/>
              </a:ext>
            </a:extLst>
          </p:cNvPr>
          <p:cNvSpPr>
            <a:spLocks noGrp="1"/>
          </p:cNvSpPr>
          <p:nvPr>
            <p:ph idx="1"/>
          </p:nvPr>
        </p:nvSpPr>
        <p:spPr>
          <a:xfrm>
            <a:off x="589214" y="2201309"/>
            <a:ext cx="11025269" cy="3621692"/>
          </a:xfrm>
        </p:spPr>
        <p:txBody>
          <a:bodyPr>
            <a:normAutofit/>
          </a:bodyPr>
          <a:lstStyle/>
          <a:p>
            <a:r>
              <a:rPr lang="en-US" dirty="0">
                <a:latin typeface="Calibri" panose="020F0502020204030204" pitchFamily="34" charset="0"/>
                <a:cs typeface="Calibri" panose="020F0502020204030204" pitchFamily="34" charset="0"/>
              </a:rPr>
              <a:t>Communicate expectations for positive outcomes as well as hopeful messages about recovery.</a:t>
            </a:r>
          </a:p>
          <a:p>
            <a:r>
              <a:rPr lang="en-US" dirty="0">
                <a:latin typeface="Calibri" panose="020F0502020204030204" pitchFamily="34" charset="0"/>
                <a:cs typeface="Calibri" panose="020F0502020204030204" pitchFamily="34" charset="0"/>
              </a:rPr>
              <a:t>Create a welcoming and accepting environment for growth by using non-judgmental listening, genuineness, and warmth.</a:t>
            </a:r>
          </a:p>
          <a:p>
            <a:r>
              <a:rPr lang="en-US" dirty="0">
                <a:latin typeface="Calibri" panose="020F0502020204030204" pitchFamily="34" charset="0"/>
                <a:cs typeface="Calibri" panose="020F0502020204030204" pitchFamily="34" charset="0"/>
              </a:rPr>
              <a:t>Use hopeful and strength-based language in interactions and in written communication.</a:t>
            </a:r>
          </a:p>
          <a:p>
            <a:r>
              <a:rPr lang="en-US" dirty="0">
                <a:latin typeface="Calibri" panose="020F0502020204030204" pitchFamily="34" charset="0"/>
                <a:cs typeface="Calibri" panose="020F0502020204030204" pitchFamily="34" charset="0"/>
              </a:rPr>
              <a:t>Reflect on positive experiences.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p>
        </p:txBody>
      </p:sp>
      <p:sp>
        <p:nvSpPr>
          <p:cNvPr id="6" name="TextBox 5">
            <a:extLst>
              <a:ext uri="{FF2B5EF4-FFF2-40B4-BE49-F238E27FC236}">
                <a16:creationId xmlns:a16="http://schemas.microsoft.com/office/drawing/2014/main" id="{389E3E45-260F-169B-56D6-7E2A1A626CD0}"/>
              </a:ext>
            </a:extLst>
          </p:cNvPr>
          <p:cNvSpPr txBox="1"/>
          <p:nvPr/>
        </p:nvSpPr>
        <p:spPr>
          <a:xfrm>
            <a:off x="8142194" y="6116137"/>
            <a:ext cx="34155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75190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488515" y="729658"/>
            <a:ext cx="11197460" cy="988332"/>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Practices for affirming Autonomy </a:t>
            </a:r>
            <a:endParaRPr lang="en-US" b="0" kern="1200" cap="all" dirty="0">
              <a:latin typeface="Calibri" panose="020F0502020204030204" pitchFamily="34" charset="0"/>
              <a:cs typeface="Calibri" panose="020F0502020204030204" pitchFamily="34" charset="0"/>
            </a:endParaRPr>
          </a:p>
        </p:txBody>
      </p:sp>
      <p:graphicFrame>
        <p:nvGraphicFramePr>
          <p:cNvPr id="17" name="Content Placeholder 4">
            <a:extLst>
              <a:ext uri="{FF2B5EF4-FFF2-40B4-BE49-F238E27FC236}">
                <a16:creationId xmlns:a16="http://schemas.microsoft.com/office/drawing/2014/main" id="{A84BC1B2-9E42-416E-BAB0-F8957269D802}"/>
              </a:ext>
            </a:extLst>
          </p:cNvPr>
          <p:cNvGraphicFramePr>
            <a:graphicFrameLocks noGrp="1"/>
          </p:cNvGraphicFramePr>
          <p:nvPr>
            <p:ph sz="half" idx="2"/>
            <p:extLst>
              <p:ext uri="{D42A27DB-BD31-4B8C-83A1-F6EECF244321}">
                <p14:modId xmlns:p14="http://schemas.microsoft.com/office/powerpoint/2010/main" val="3329687943"/>
              </p:ext>
            </p:extLst>
          </p:nvPr>
        </p:nvGraphicFramePr>
        <p:xfrm>
          <a:off x="581193" y="2144585"/>
          <a:ext cx="11104782" cy="427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446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488515" y="729658"/>
            <a:ext cx="11197460" cy="988332"/>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Practices for building competence</a:t>
            </a:r>
            <a:endParaRPr lang="en-US" b="0" kern="1200" cap="all" dirty="0">
              <a:latin typeface="Calibri" panose="020F0502020204030204" pitchFamily="34" charset="0"/>
              <a:cs typeface="Calibri" panose="020F0502020204030204" pitchFamily="34" charset="0"/>
            </a:endParaRPr>
          </a:p>
        </p:txBody>
      </p:sp>
      <p:graphicFrame>
        <p:nvGraphicFramePr>
          <p:cNvPr id="17" name="Content Placeholder 4">
            <a:extLst>
              <a:ext uri="{FF2B5EF4-FFF2-40B4-BE49-F238E27FC236}">
                <a16:creationId xmlns:a16="http://schemas.microsoft.com/office/drawing/2014/main" id="{A84BC1B2-9E42-416E-BAB0-F8957269D802}"/>
              </a:ext>
            </a:extLst>
          </p:cNvPr>
          <p:cNvGraphicFramePr>
            <a:graphicFrameLocks noGrp="1"/>
          </p:cNvGraphicFramePr>
          <p:nvPr>
            <p:ph sz="half" idx="2"/>
            <p:extLst>
              <p:ext uri="{D42A27DB-BD31-4B8C-83A1-F6EECF244321}">
                <p14:modId xmlns:p14="http://schemas.microsoft.com/office/powerpoint/2010/main" val="3931367768"/>
              </p:ext>
            </p:extLst>
          </p:nvPr>
        </p:nvGraphicFramePr>
        <p:xfrm>
          <a:off x="581193" y="2144585"/>
          <a:ext cx="11104782" cy="427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0625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488515" y="729658"/>
            <a:ext cx="11197460" cy="988332"/>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Practices for building connections</a:t>
            </a:r>
            <a:endParaRPr lang="en-US" b="0" kern="1200" cap="all" dirty="0">
              <a:latin typeface="Calibri" panose="020F0502020204030204" pitchFamily="34" charset="0"/>
              <a:cs typeface="Calibri" panose="020F0502020204030204" pitchFamily="34" charset="0"/>
            </a:endParaRPr>
          </a:p>
        </p:txBody>
      </p:sp>
      <p:graphicFrame>
        <p:nvGraphicFramePr>
          <p:cNvPr id="17" name="Content Placeholder 4">
            <a:extLst>
              <a:ext uri="{FF2B5EF4-FFF2-40B4-BE49-F238E27FC236}">
                <a16:creationId xmlns:a16="http://schemas.microsoft.com/office/drawing/2014/main" id="{A84BC1B2-9E42-416E-BAB0-F8957269D802}"/>
              </a:ext>
            </a:extLst>
          </p:cNvPr>
          <p:cNvGraphicFramePr>
            <a:graphicFrameLocks noGrp="1"/>
          </p:cNvGraphicFramePr>
          <p:nvPr>
            <p:ph sz="half" idx="2"/>
            <p:extLst>
              <p:ext uri="{D42A27DB-BD31-4B8C-83A1-F6EECF244321}">
                <p14:modId xmlns:p14="http://schemas.microsoft.com/office/powerpoint/2010/main" val="890710804"/>
              </p:ext>
            </p:extLst>
          </p:nvPr>
        </p:nvGraphicFramePr>
        <p:xfrm>
          <a:off x="581193" y="2144585"/>
          <a:ext cx="11104782" cy="427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795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27F7D21-7A43-8799-6643-338B2CA5EAF9}"/>
              </a:ext>
            </a:extLst>
          </p:cNvPr>
          <p:cNvSpPr/>
          <p:nvPr/>
        </p:nvSpPr>
        <p:spPr>
          <a:xfrm>
            <a:off x="372090" y="239969"/>
            <a:ext cx="11311466" cy="656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Slide Number Placeholder 1">
            <a:extLst>
              <a:ext uri="{FF2B5EF4-FFF2-40B4-BE49-F238E27FC236}">
                <a16:creationId xmlns:a16="http://schemas.microsoft.com/office/drawing/2014/main" id="{046FA6E1-6951-4DF6-97D9-0D260A8BB5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10347869-7D02-4063-B468-F7EB364E37E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grpSp>
        <p:nvGrpSpPr>
          <p:cNvPr id="4" name="Group 3">
            <a:extLst>
              <a:ext uri="{FF2B5EF4-FFF2-40B4-BE49-F238E27FC236}">
                <a16:creationId xmlns:a16="http://schemas.microsoft.com/office/drawing/2014/main" id="{6C6D4943-0D55-2217-7309-26F6E20D80D8}"/>
              </a:ext>
            </a:extLst>
          </p:cNvPr>
          <p:cNvGrpSpPr/>
          <p:nvPr/>
        </p:nvGrpSpPr>
        <p:grpSpPr>
          <a:xfrm>
            <a:off x="1156828" y="1045411"/>
            <a:ext cx="9846155" cy="5676053"/>
            <a:chOff x="825611" y="435780"/>
            <a:chExt cx="10082770" cy="5881998"/>
          </a:xfrm>
        </p:grpSpPr>
        <p:sp>
          <p:nvSpPr>
            <p:cNvPr id="5" name="Freeform: Shape 4">
              <a:extLst>
                <a:ext uri="{FF2B5EF4-FFF2-40B4-BE49-F238E27FC236}">
                  <a16:creationId xmlns:a16="http://schemas.microsoft.com/office/drawing/2014/main" id="{D3C38DF1-53C5-906D-D054-8D6853F11186}"/>
                </a:ext>
              </a:extLst>
            </p:cNvPr>
            <p:cNvSpPr/>
            <p:nvPr/>
          </p:nvSpPr>
          <p:spPr>
            <a:xfrm>
              <a:off x="858574" y="922471"/>
              <a:ext cx="2772482" cy="3804088"/>
            </a:xfrm>
            <a:custGeom>
              <a:avLst/>
              <a:gdLst>
                <a:gd name="connsiteX0" fmla="*/ 0 w 2727195"/>
                <a:gd name="connsiteY0" fmla="*/ 272720 h 3804088"/>
                <a:gd name="connsiteX1" fmla="*/ 272720 w 2727195"/>
                <a:gd name="connsiteY1" fmla="*/ 0 h 3804088"/>
                <a:gd name="connsiteX2" fmla="*/ 2454476 w 2727195"/>
                <a:gd name="connsiteY2" fmla="*/ 0 h 3804088"/>
                <a:gd name="connsiteX3" fmla="*/ 2727196 w 2727195"/>
                <a:gd name="connsiteY3" fmla="*/ 272720 h 3804088"/>
                <a:gd name="connsiteX4" fmla="*/ 2727195 w 2727195"/>
                <a:gd name="connsiteY4" fmla="*/ 3531369 h 3804088"/>
                <a:gd name="connsiteX5" fmla="*/ 2454475 w 2727195"/>
                <a:gd name="connsiteY5" fmla="*/ 3804089 h 3804088"/>
                <a:gd name="connsiteX6" fmla="*/ 272720 w 2727195"/>
                <a:gd name="connsiteY6" fmla="*/ 3804088 h 3804088"/>
                <a:gd name="connsiteX7" fmla="*/ 0 w 2727195"/>
                <a:gd name="connsiteY7" fmla="*/ 3531368 h 3804088"/>
                <a:gd name="connsiteX8" fmla="*/ 0 w 2727195"/>
                <a:gd name="connsiteY8" fmla="*/ 272720 h 380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195" h="3804088">
                  <a:moveTo>
                    <a:pt x="0" y="272720"/>
                  </a:moveTo>
                  <a:cubicBezTo>
                    <a:pt x="0" y="122101"/>
                    <a:pt x="122101" y="0"/>
                    <a:pt x="272720" y="0"/>
                  </a:cubicBezTo>
                  <a:lnTo>
                    <a:pt x="2454476" y="0"/>
                  </a:lnTo>
                  <a:cubicBezTo>
                    <a:pt x="2605095" y="0"/>
                    <a:pt x="2727196" y="122101"/>
                    <a:pt x="2727196" y="272720"/>
                  </a:cubicBezTo>
                  <a:cubicBezTo>
                    <a:pt x="2727196" y="1358936"/>
                    <a:pt x="2727195" y="2445153"/>
                    <a:pt x="2727195" y="3531369"/>
                  </a:cubicBezTo>
                  <a:cubicBezTo>
                    <a:pt x="2727195" y="3681988"/>
                    <a:pt x="2605094" y="3804089"/>
                    <a:pt x="2454475" y="3804089"/>
                  </a:cubicBezTo>
                  <a:lnTo>
                    <a:pt x="272720" y="3804088"/>
                  </a:lnTo>
                  <a:cubicBezTo>
                    <a:pt x="122101" y="3804088"/>
                    <a:pt x="0" y="3681987"/>
                    <a:pt x="0" y="3531368"/>
                  </a:cubicBezTo>
                  <a:lnTo>
                    <a:pt x="0" y="272720"/>
                  </a:ln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3702" tIns="203702" rIns="203702" bIns="1018864" numCol="1" spcCol="1270" anchor="t" anchorCtr="0">
              <a:noAutofit/>
            </a:bodyPr>
            <a:lstStyle/>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Accept the individual and their recovery path.</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Believe that every individual has the potential for a meaningful life.</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Use hopeful language.</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Balance the rights and interests of individuals with the need to ensure safety.</a:t>
              </a:r>
            </a:p>
            <a:p>
              <a:pPr marL="171450" marR="0" lvl="1" indent="-171450" algn="l" defTabSz="844550" rtl="0" eaLnBrk="1" fontAlgn="auto" latinLnBrk="0" hangingPunct="1">
                <a:lnSpc>
                  <a:spcPct val="90000"/>
                </a:lnSpc>
                <a:spcBef>
                  <a:spcPct val="0"/>
                </a:spcBef>
                <a:spcAft>
                  <a:spcPts val="600"/>
                </a:spcAft>
                <a:buClrTx/>
                <a:buSzTx/>
                <a:buFontTx/>
                <a:buChar char="•"/>
                <a:tabLst/>
                <a:defRPr/>
              </a:pPr>
              <a:endPar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endParaRPr>
            </a:p>
            <a:p>
              <a:pPr marL="171450" marR="0" lvl="1" indent="-171450" algn="l" defTabSz="844550" rtl="0" eaLnBrk="1" fontAlgn="auto" latinLnBrk="0" hangingPunct="1">
                <a:lnSpc>
                  <a:spcPct val="90000"/>
                </a:lnSpc>
                <a:spcBef>
                  <a:spcPct val="0"/>
                </a:spcBef>
                <a:spcAft>
                  <a:spcPct val="15000"/>
                </a:spcAft>
                <a:buClrTx/>
                <a:buSzTx/>
                <a:buFontTx/>
                <a:buChar char="•"/>
                <a:tabLst/>
                <a:defRPr/>
              </a:pPr>
              <a:r>
                <a:rPr kumimoji="0" lang="en-US" sz="1900" b="0" i="1"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t>
              </a:r>
            </a:p>
          </p:txBody>
        </p:sp>
        <p:sp>
          <p:nvSpPr>
            <p:cNvPr id="8" name="Shape 7">
              <a:extLst>
                <a:ext uri="{FF2B5EF4-FFF2-40B4-BE49-F238E27FC236}">
                  <a16:creationId xmlns:a16="http://schemas.microsoft.com/office/drawing/2014/main" id="{E567D809-4813-FDAE-7A1D-EBEC1655692C}"/>
                </a:ext>
              </a:extLst>
            </p:cNvPr>
            <p:cNvSpPr/>
            <p:nvPr/>
          </p:nvSpPr>
          <p:spPr>
            <a:xfrm rot="472099">
              <a:off x="3267673" y="2365879"/>
              <a:ext cx="3308174" cy="3951899"/>
            </a:xfrm>
            <a:prstGeom prst="leftCircularArrow">
              <a:avLst>
                <a:gd name="adj1" fmla="val 1974"/>
                <a:gd name="adj2" fmla="val 236306"/>
                <a:gd name="adj3" fmla="val 646924"/>
                <a:gd name="adj4" fmla="val 7659597"/>
                <a:gd name="adj5" fmla="val 2303"/>
              </a:avLst>
            </a:prstGeom>
            <a:scene3d>
              <a:camera prst="orthographicFront"/>
              <a:lightRig rig="threePt" dir="t"/>
            </a:scene3d>
            <a:sp3d>
              <a:bevelT w="152400" h="50800" prst="softRound"/>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57400F68-1FBC-0FA8-1A7D-525408CB248C}"/>
                </a:ext>
              </a:extLst>
            </p:cNvPr>
            <p:cNvSpPr/>
            <p:nvPr/>
          </p:nvSpPr>
          <p:spPr>
            <a:xfrm>
              <a:off x="825611" y="4239942"/>
              <a:ext cx="2779860" cy="1581244"/>
            </a:xfrm>
            <a:custGeom>
              <a:avLst/>
              <a:gdLst>
                <a:gd name="connsiteX0" fmla="*/ 0 w 2741432"/>
                <a:gd name="connsiteY0" fmla="*/ 154534 h 1545341"/>
                <a:gd name="connsiteX1" fmla="*/ 154534 w 2741432"/>
                <a:gd name="connsiteY1" fmla="*/ 0 h 1545341"/>
                <a:gd name="connsiteX2" fmla="*/ 2586898 w 2741432"/>
                <a:gd name="connsiteY2" fmla="*/ 0 h 1545341"/>
                <a:gd name="connsiteX3" fmla="*/ 2741432 w 2741432"/>
                <a:gd name="connsiteY3" fmla="*/ 154534 h 1545341"/>
                <a:gd name="connsiteX4" fmla="*/ 2741432 w 2741432"/>
                <a:gd name="connsiteY4" fmla="*/ 1390807 h 1545341"/>
                <a:gd name="connsiteX5" fmla="*/ 2586898 w 2741432"/>
                <a:gd name="connsiteY5" fmla="*/ 1545341 h 1545341"/>
                <a:gd name="connsiteX6" fmla="*/ 154534 w 2741432"/>
                <a:gd name="connsiteY6" fmla="*/ 1545341 h 1545341"/>
                <a:gd name="connsiteX7" fmla="*/ 0 w 2741432"/>
                <a:gd name="connsiteY7" fmla="*/ 1390807 h 1545341"/>
                <a:gd name="connsiteX8" fmla="*/ 0 w 2741432"/>
                <a:gd name="connsiteY8" fmla="*/ 154534 h 154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432" h="1545341">
                  <a:moveTo>
                    <a:pt x="0" y="154534"/>
                  </a:moveTo>
                  <a:cubicBezTo>
                    <a:pt x="0" y="69187"/>
                    <a:pt x="69187" y="0"/>
                    <a:pt x="154534" y="0"/>
                  </a:cubicBezTo>
                  <a:lnTo>
                    <a:pt x="2586898" y="0"/>
                  </a:lnTo>
                  <a:cubicBezTo>
                    <a:pt x="2672245" y="0"/>
                    <a:pt x="2741432" y="69187"/>
                    <a:pt x="2741432" y="154534"/>
                  </a:cubicBezTo>
                  <a:lnTo>
                    <a:pt x="2741432" y="1390807"/>
                  </a:lnTo>
                  <a:cubicBezTo>
                    <a:pt x="2741432" y="1476154"/>
                    <a:pt x="2672245" y="1545341"/>
                    <a:pt x="2586898" y="1545341"/>
                  </a:cubicBezTo>
                  <a:lnTo>
                    <a:pt x="154534" y="1545341"/>
                  </a:lnTo>
                  <a:cubicBezTo>
                    <a:pt x="69187" y="1545341"/>
                    <a:pt x="0" y="1476154"/>
                    <a:pt x="0" y="1390807"/>
                  </a:cubicBezTo>
                  <a:lnTo>
                    <a:pt x="0" y="154534"/>
                  </a:lnTo>
                  <a:close/>
                </a:path>
              </a:pathLst>
            </a:custGeom>
            <a:solidFill>
              <a:schemeClr val="accent2"/>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456" tIns="69391" rIns="81456" bIns="69391"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Create a culture and language of hope.</a:t>
              </a:r>
            </a:p>
          </p:txBody>
        </p:sp>
        <p:sp>
          <p:nvSpPr>
            <p:cNvPr id="10" name="Freeform: Shape 9">
              <a:extLst>
                <a:ext uri="{FF2B5EF4-FFF2-40B4-BE49-F238E27FC236}">
                  <a16:creationId xmlns:a16="http://schemas.microsoft.com/office/drawing/2014/main" id="{2FF4BFE9-68C1-8DDA-10E8-89FD9B89E7B2}"/>
                </a:ext>
              </a:extLst>
            </p:cNvPr>
            <p:cNvSpPr/>
            <p:nvPr/>
          </p:nvSpPr>
          <p:spPr>
            <a:xfrm>
              <a:off x="4301547" y="951407"/>
              <a:ext cx="2952831" cy="4955869"/>
            </a:xfrm>
            <a:custGeom>
              <a:avLst/>
              <a:gdLst>
                <a:gd name="connsiteX0" fmla="*/ 0 w 2952831"/>
                <a:gd name="connsiteY0" fmla="*/ 295283 h 4844290"/>
                <a:gd name="connsiteX1" fmla="*/ 295283 w 2952831"/>
                <a:gd name="connsiteY1" fmla="*/ 0 h 4844290"/>
                <a:gd name="connsiteX2" fmla="*/ 2657548 w 2952831"/>
                <a:gd name="connsiteY2" fmla="*/ 0 h 4844290"/>
                <a:gd name="connsiteX3" fmla="*/ 2952831 w 2952831"/>
                <a:gd name="connsiteY3" fmla="*/ 295283 h 4844290"/>
                <a:gd name="connsiteX4" fmla="*/ 2952831 w 2952831"/>
                <a:gd name="connsiteY4" fmla="*/ 4549007 h 4844290"/>
                <a:gd name="connsiteX5" fmla="*/ 2657548 w 2952831"/>
                <a:gd name="connsiteY5" fmla="*/ 4844290 h 4844290"/>
                <a:gd name="connsiteX6" fmla="*/ 295283 w 2952831"/>
                <a:gd name="connsiteY6" fmla="*/ 4844290 h 4844290"/>
                <a:gd name="connsiteX7" fmla="*/ 0 w 2952831"/>
                <a:gd name="connsiteY7" fmla="*/ 4549007 h 4844290"/>
                <a:gd name="connsiteX8" fmla="*/ 0 w 2952831"/>
                <a:gd name="connsiteY8" fmla="*/ 295283 h 4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831" h="4844290">
                  <a:moveTo>
                    <a:pt x="0" y="295283"/>
                  </a:moveTo>
                  <a:cubicBezTo>
                    <a:pt x="0" y="132203"/>
                    <a:pt x="132203" y="0"/>
                    <a:pt x="295283" y="0"/>
                  </a:cubicBezTo>
                  <a:lnTo>
                    <a:pt x="2657548" y="0"/>
                  </a:lnTo>
                  <a:cubicBezTo>
                    <a:pt x="2820628" y="0"/>
                    <a:pt x="2952831" y="132203"/>
                    <a:pt x="2952831" y="295283"/>
                  </a:cubicBezTo>
                  <a:lnTo>
                    <a:pt x="2952831" y="4549007"/>
                  </a:lnTo>
                  <a:cubicBezTo>
                    <a:pt x="2952831" y="4712087"/>
                    <a:pt x="2820628" y="4844290"/>
                    <a:pt x="2657548" y="4844290"/>
                  </a:cubicBezTo>
                  <a:lnTo>
                    <a:pt x="295283" y="4844290"/>
                  </a:lnTo>
                  <a:cubicBezTo>
                    <a:pt x="132203" y="4844290"/>
                    <a:pt x="0" y="4712087"/>
                    <a:pt x="0" y="4549007"/>
                  </a:cubicBezTo>
                  <a:lnTo>
                    <a:pt x="0" y="295283"/>
                  </a:ln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0310" tIns="1248372" rIns="210310" bIns="210310" numCol="1" spcCol="1270" anchor="t" anchorCtr="0">
              <a:noAutofit/>
            </a:bodyPr>
            <a:lstStyle/>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Be welcoming.</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Provide opportunities for individuals to connect to their personal strengths and build personal responsibility.</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Respect and value an individual’s inherent worth and importance.</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Believe in an individual’s capacity to recover, thrive, and lead a meaningful and contributing life.</a:t>
              </a:r>
            </a:p>
          </p:txBody>
        </p:sp>
        <p:sp>
          <p:nvSpPr>
            <p:cNvPr id="11" name="Arrow: Circular 10">
              <a:extLst>
                <a:ext uri="{FF2B5EF4-FFF2-40B4-BE49-F238E27FC236}">
                  <a16:creationId xmlns:a16="http://schemas.microsoft.com/office/drawing/2014/main" id="{DB30B9FE-0F8D-478F-A44D-389B9095717A}"/>
                </a:ext>
              </a:extLst>
            </p:cNvPr>
            <p:cNvSpPr/>
            <p:nvPr/>
          </p:nvSpPr>
          <p:spPr>
            <a:xfrm>
              <a:off x="6202857" y="435780"/>
              <a:ext cx="4317632" cy="4317632"/>
            </a:xfrm>
            <a:prstGeom prst="circularArrow">
              <a:avLst>
                <a:gd name="adj1" fmla="val 1806"/>
                <a:gd name="adj2" fmla="val 215467"/>
                <a:gd name="adj3" fmla="val 20814283"/>
                <a:gd name="adj4" fmla="val 13780771"/>
                <a:gd name="adj5" fmla="val 2107"/>
              </a:avLst>
            </a:prstGeom>
            <a:scene3d>
              <a:camera prst="orthographicFront"/>
              <a:lightRig rig="threePt" dir="t"/>
            </a:scene3d>
            <a:sp3d>
              <a:bevelT w="152400" h="50800" prst="softRound"/>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F9ABE2FC-3316-577E-F5A3-D331CAE6007C}"/>
                </a:ext>
              </a:extLst>
            </p:cNvPr>
            <p:cNvSpPr/>
            <p:nvPr/>
          </p:nvSpPr>
          <p:spPr>
            <a:xfrm>
              <a:off x="4282516" y="888187"/>
              <a:ext cx="2990892" cy="1133366"/>
            </a:xfrm>
            <a:custGeom>
              <a:avLst/>
              <a:gdLst>
                <a:gd name="connsiteX0" fmla="*/ 0 w 2990892"/>
                <a:gd name="connsiteY0" fmla="*/ 113337 h 1133366"/>
                <a:gd name="connsiteX1" fmla="*/ 113337 w 2990892"/>
                <a:gd name="connsiteY1" fmla="*/ 0 h 1133366"/>
                <a:gd name="connsiteX2" fmla="*/ 2877555 w 2990892"/>
                <a:gd name="connsiteY2" fmla="*/ 0 h 1133366"/>
                <a:gd name="connsiteX3" fmla="*/ 2990892 w 2990892"/>
                <a:gd name="connsiteY3" fmla="*/ 113337 h 1133366"/>
                <a:gd name="connsiteX4" fmla="*/ 2990892 w 2990892"/>
                <a:gd name="connsiteY4" fmla="*/ 1020029 h 1133366"/>
                <a:gd name="connsiteX5" fmla="*/ 2877555 w 2990892"/>
                <a:gd name="connsiteY5" fmla="*/ 1133366 h 1133366"/>
                <a:gd name="connsiteX6" fmla="*/ 113337 w 2990892"/>
                <a:gd name="connsiteY6" fmla="*/ 1133366 h 1133366"/>
                <a:gd name="connsiteX7" fmla="*/ 0 w 2990892"/>
                <a:gd name="connsiteY7" fmla="*/ 1020029 h 1133366"/>
                <a:gd name="connsiteX8" fmla="*/ 0 w 2990892"/>
                <a:gd name="connsiteY8" fmla="*/ 113337 h 113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892" h="1133366">
                  <a:moveTo>
                    <a:pt x="0" y="113337"/>
                  </a:moveTo>
                  <a:cubicBezTo>
                    <a:pt x="0" y="50743"/>
                    <a:pt x="50743" y="0"/>
                    <a:pt x="113337" y="0"/>
                  </a:cubicBezTo>
                  <a:lnTo>
                    <a:pt x="2877555" y="0"/>
                  </a:lnTo>
                  <a:cubicBezTo>
                    <a:pt x="2940149" y="0"/>
                    <a:pt x="2990892" y="50743"/>
                    <a:pt x="2990892" y="113337"/>
                  </a:cubicBezTo>
                  <a:lnTo>
                    <a:pt x="2990892" y="1020029"/>
                  </a:lnTo>
                  <a:cubicBezTo>
                    <a:pt x="2990892" y="1082623"/>
                    <a:pt x="2940149" y="1133366"/>
                    <a:pt x="2877555" y="1133366"/>
                  </a:cubicBezTo>
                  <a:lnTo>
                    <a:pt x="113337" y="1133366"/>
                  </a:lnTo>
                  <a:cubicBezTo>
                    <a:pt x="50743" y="1133366"/>
                    <a:pt x="0" y="1082623"/>
                    <a:pt x="0" y="1020029"/>
                  </a:cubicBezTo>
                  <a:lnTo>
                    <a:pt x="0" y="113337"/>
                  </a:lnTo>
                  <a:close/>
                </a:path>
              </a:pathLst>
            </a:custGeom>
            <a:solidFill>
              <a:schemeClr val="accent5"/>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390" tIns="57325" rIns="69390" bIns="57325"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Be non-judgmental.</a:t>
              </a:r>
            </a:p>
          </p:txBody>
        </p:sp>
        <p:sp>
          <p:nvSpPr>
            <p:cNvPr id="15" name="Freeform: Shape 14">
              <a:extLst>
                <a:ext uri="{FF2B5EF4-FFF2-40B4-BE49-F238E27FC236}">
                  <a16:creationId xmlns:a16="http://schemas.microsoft.com/office/drawing/2014/main" id="{C6BB0FD5-ED95-5A43-CA2F-58CF9D08DFF1}"/>
                </a:ext>
              </a:extLst>
            </p:cNvPr>
            <p:cNvSpPr/>
            <p:nvPr/>
          </p:nvSpPr>
          <p:spPr>
            <a:xfrm>
              <a:off x="7917490" y="768767"/>
              <a:ext cx="2990891" cy="3651659"/>
            </a:xfrm>
            <a:custGeom>
              <a:avLst/>
              <a:gdLst>
                <a:gd name="connsiteX0" fmla="*/ 0 w 2877642"/>
                <a:gd name="connsiteY0" fmla="*/ 256847 h 2568469"/>
                <a:gd name="connsiteX1" fmla="*/ 256847 w 2877642"/>
                <a:gd name="connsiteY1" fmla="*/ 0 h 2568469"/>
                <a:gd name="connsiteX2" fmla="*/ 2620795 w 2877642"/>
                <a:gd name="connsiteY2" fmla="*/ 0 h 2568469"/>
                <a:gd name="connsiteX3" fmla="*/ 2877642 w 2877642"/>
                <a:gd name="connsiteY3" fmla="*/ 256847 h 2568469"/>
                <a:gd name="connsiteX4" fmla="*/ 2877642 w 2877642"/>
                <a:gd name="connsiteY4" fmla="*/ 2311622 h 2568469"/>
                <a:gd name="connsiteX5" fmla="*/ 2620795 w 2877642"/>
                <a:gd name="connsiteY5" fmla="*/ 2568469 h 2568469"/>
                <a:gd name="connsiteX6" fmla="*/ 256847 w 2877642"/>
                <a:gd name="connsiteY6" fmla="*/ 2568469 h 2568469"/>
                <a:gd name="connsiteX7" fmla="*/ 0 w 2877642"/>
                <a:gd name="connsiteY7" fmla="*/ 2311622 h 2568469"/>
                <a:gd name="connsiteX8" fmla="*/ 0 w 2877642"/>
                <a:gd name="connsiteY8" fmla="*/ 256847 h 256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7642" h="2568469">
                  <a:moveTo>
                    <a:pt x="0" y="256847"/>
                  </a:moveTo>
                  <a:cubicBezTo>
                    <a:pt x="0" y="114994"/>
                    <a:pt x="114994" y="0"/>
                    <a:pt x="256847" y="0"/>
                  </a:cubicBezTo>
                  <a:lnTo>
                    <a:pt x="2620795" y="0"/>
                  </a:lnTo>
                  <a:cubicBezTo>
                    <a:pt x="2762648" y="0"/>
                    <a:pt x="2877642" y="114994"/>
                    <a:pt x="2877642" y="256847"/>
                  </a:cubicBezTo>
                  <a:lnTo>
                    <a:pt x="2877642" y="2311622"/>
                  </a:lnTo>
                  <a:cubicBezTo>
                    <a:pt x="2877642" y="2453475"/>
                    <a:pt x="2762648" y="2568469"/>
                    <a:pt x="2620795" y="2568469"/>
                  </a:cubicBezTo>
                  <a:lnTo>
                    <a:pt x="256847" y="2568469"/>
                  </a:lnTo>
                  <a:cubicBezTo>
                    <a:pt x="114994" y="2568469"/>
                    <a:pt x="0" y="2453475"/>
                    <a:pt x="0" y="2311622"/>
                  </a:cubicBezTo>
                  <a:lnTo>
                    <a:pt x="0" y="256847"/>
                  </a:ln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933" tIns="182933" rIns="182933" bIns="733319" numCol="1" spcCol="1270" anchor="t" anchorCtr="0">
              <a:noAutofit/>
            </a:bodyPr>
            <a:lstStyle/>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Use motivational approaches.</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Build decision-making skills and provide opportunities for making and supporting decisions/choices.</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Use critical reflection to evaluate set-backs and assess confidence in making changes.</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Build positive relationships and community connections.</a:t>
              </a:r>
            </a:p>
          </p:txBody>
        </p:sp>
        <p:sp>
          <p:nvSpPr>
            <p:cNvPr id="16" name="Freeform: Shape 15">
              <a:extLst>
                <a:ext uri="{FF2B5EF4-FFF2-40B4-BE49-F238E27FC236}">
                  <a16:creationId xmlns:a16="http://schemas.microsoft.com/office/drawing/2014/main" id="{64DB5DFF-2944-3769-E9CE-FA2A13C520DD}"/>
                </a:ext>
              </a:extLst>
            </p:cNvPr>
            <p:cNvSpPr/>
            <p:nvPr/>
          </p:nvSpPr>
          <p:spPr>
            <a:xfrm>
              <a:off x="7950454" y="4397176"/>
              <a:ext cx="2957927" cy="1434645"/>
            </a:xfrm>
            <a:custGeom>
              <a:avLst/>
              <a:gdLst>
                <a:gd name="connsiteX0" fmla="*/ 0 w 2957927"/>
                <a:gd name="connsiteY0" fmla="*/ 143465 h 1434645"/>
                <a:gd name="connsiteX1" fmla="*/ 143465 w 2957927"/>
                <a:gd name="connsiteY1" fmla="*/ 0 h 1434645"/>
                <a:gd name="connsiteX2" fmla="*/ 2814463 w 2957927"/>
                <a:gd name="connsiteY2" fmla="*/ 0 h 1434645"/>
                <a:gd name="connsiteX3" fmla="*/ 2957928 w 2957927"/>
                <a:gd name="connsiteY3" fmla="*/ 143465 h 1434645"/>
                <a:gd name="connsiteX4" fmla="*/ 2957927 w 2957927"/>
                <a:gd name="connsiteY4" fmla="*/ 1291181 h 1434645"/>
                <a:gd name="connsiteX5" fmla="*/ 2814462 w 2957927"/>
                <a:gd name="connsiteY5" fmla="*/ 1434646 h 1434645"/>
                <a:gd name="connsiteX6" fmla="*/ 143465 w 2957927"/>
                <a:gd name="connsiteY6" fmla="*/ 1434645 h 1434645"/>
                <a:gd name="connsiteX7" fmla="*/ 0 w 2957927"/>
                <a:gd name="connsiteY7" fmla="*/ 1291180 h 1434645"/>
                <a:gd name="connsiteX8" fmla="*/ 0 w 2957927"/>
                <a:gd name="connsiteY8" fmla="*/ 143465 h 14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927" h="1434645">
                  <a:moveTo>
                    <a:pt x="0" y="143465"/>
                  </a:moveTo>
                  <a:cubicBezTo>
                    <a:pt x="0" y="64231"/>
                    <a:pt x="64231" y="0"/>
                    <a:pt x="143465" y="0"/>
                  </a:cubicBezTo>
                  <a:lnTo>
                    <a:pt x="2814463" y="0"/>
                  </a:lnTo>
                  <a:cubicBezTo>
                    <a:pt x="2893697" y="0"/>
                    <a:pt x="2957928" y="64231"/>
                    <a:pt x="2957928" y="143465"/>
                  </a:cubicBezTo>
                  <a:cubicBezTo>
                    <a:pt x="2957928" y="526037"/>
                    <a:pt x="2957927" y="908609"/>
                    <a:pt x="2957927" y="1291181"/>
                  </a:cubicBezTo>
                  <a:cubicBezTo>
                    <a:pt x="2957927" y="1370415"/>
                    <a:pt x="2893696" y="1434646"/>
                    <a:pt x="2814462" y="1434646"/>
                  </a:cubicBezTo>
                  <a:lnTo>
                    <a:pt x="143465" y="1434645"/>
                  </a:lnTo>
                  <a:cubicBezTo>
                    <a:pt x="64231" y="1434645"/>
                    <a:pt x="0" y="1370414"/>
                    <a:pt x="0" y="1291180"/>
                  </a:cubicBezTo>
                  <a:lnTo>
                    <a:pt x="0" y="143465"/>
                  </a:lnTo>
                  <a:close/>
                </a:path>
              </a:pathLst>
            </a:custGeom>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14" tIns="66149" rIns="78214" bIns="66149"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Use strategies to build autonomy, competence, and connections.</a:t>
              </a:r>
            </a:p>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7" name="TextBox 6">
            <a:extLst>
              <a:ext uri="{FF2B5EF4-FFF2-40B4-BE49-F238E27FC236}">
                <a16:creationId xmlns:a16="http://schemas.microsoft.com/office/drawing/2014/main" id="{39398DF7-7435-4463-8EEC-CDD7AD7CFD75}"/>
              </a:ext>
            </a:extLst>
          </p:cNvPr>
          <p:cNvSpPr txBox="1"/>
          <p:nvPr/>
        </p:nvSpPr>
        <p:spPr>
          <a:xfrm>
            <a:off x="406953" y="263325"/>
            <a:ext cx="11241741" cy="523220"/>
          </a:xfrm>
          <a:prstGeom prst="rect">
            <a:avLst/>
          </a:prstGeom>
          <a:noFill/>
          <a:ln>
            <a:noFill/>
          </a:ln>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SUMMARY</a:t>
            </a:r>
          </a:p>
        </p:txBody>
      </p:sp>
    </p:spTree>
    <p:extLst>
      <p:ext uri="{BB962C8B-B14F-4D97-AF65-F5344CB8AC3E}">
        <p14:creationId xmlns:p14="http://schemas.microsoft.com/office/powerpoint/2010/main" val="68299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84940" y="525609"/>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581192" y="2415382"/>
            <a:ext cx="11029615" cy="1497507"/>
          </a:xfrm>
        </p:spPr>
        <p:txBody>
          <a:bodyPr/>
          <a:lstStyle/>
          <a:p>
            <a:r>
              <a:rPr lang="en-US" sz="4000" dirty="0">
                <a:latin typeface="Calibri" panose="020F0502020204030204" pitchFamily="34" charset="0"/>
                <a:cs typeface="Calibri" panose="020F0502020204030204" pitchFamily="34" charset="0"/>
              </a:rPr>
              <a:t>Core principle</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05182" y="3929124"/>
            <a:ext cx="5760449" cy="1121178"/>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Affirming Autonomy and Self-determination</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70969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501745"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29175" y="2600375"/>
            <a:ext cx="11029615" cy="1497507"/>
          </a:xfrm>
        </p:spPr>
        <p:txBody>
          <a:bodyPr>
            <a:normAutofit/>
          </a:bodyPr>
          <a:lstStyle/>
          <a:p>
            <a:r>
              <a:rPr lang="en-US" sz="4000" dirty="0">
                <a:latin typeface="Calibri" panose="020F0502020204030204" pitchFamily="34" charset="0"/>
                <a:cs typeface="Calibri" panose="020F0502020204030204" pitchFamily="34" charset="0"/>
              </a:rPr>
              <a:t>Questions for</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Reflection</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5" y="3984432"/>
            <a:ext cx="5695426" cy="1220859"/>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Affirming Autonomy &amp; </a:t>
            </a:r>
            <a:br>
              <a:rPr lang="en-US" sz="3200" b="1" dirty="0">
                <a:solidFill>
                  <a:schemeClr val="tx1"/>
                </a:solidFill>
                <a:latin typeface="Calibri" panose="020F0502020204030204" pitchFamily="34" charset="0"/>
                <a:cs typeface="Calibri" panose="020F0502020204030204" pitchFamily="34" charset="0"/>
              </a:rPr>
            </a:br>
            <a:r>
              <a:rPr lang="en-US" sz="3200" b="1" dirty="0">
                <a:solidFill>
                  <a:schemeClr val="tx1"/>
                </a:solidFill>
                <a:latin typeface="Calibri" panose="020F0502020204030204" pitchFamily="34" charset="0"/>
                <a:cs typeface="Calibri" panose="020F0502020204030204" pitchFamily="34" charset="0"/>
              </a:rPr>
              <a:t>Self-determination</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a:p>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55192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B8B63-820C-4F4B-9D8C-FA49920100AA}"/>
              </a:ext>
            </a:extLst>
          </p:cNvPr>
          <p:cNvSpPr>
            <a:spLocks noGrp="1"/>
          </p:cNvSpPr>
          <p:nvPr>
            <p:ph type="title"/>
          </p:nvPr>
        </p:nvSpPr>
        <p:spPr>
          <a:xfrm>
            <a:off x="5195044" y="802166"/>
            <a:ext cx="4269341" cy="566738"/>
          </a:xfrm>
        </p:spPr>
        <p:txBody>
          <a:bodyPr>
            <a:normAutofit/>
          </a:bodyPr>
          <a:lstStyle/>
          <a:p>
            <a:pPr algn="ctr"/>
            <a:r>
              <a:rPr lang="en-US" sz="2800" dirty="0">
                <a:latin typeface="Calibri" panose="020F0502020204030204" pitchFamily="34" charset="0"/>
                <a:cs typeface="Calibri" panose="020F0502020204030204" pitchFamily="34" charset="0"/>
              </a:rPr>
              <a:t>Reflective practice </a:t>
            </a:r>
          </a:p>
        </p:txBody>
      </p:sp>
      <p:sp>
        <p:nvSpPr>
          <p:cNvPr id="6" name="Text Placeholder 5">
            <a:extLst>
              <a:ext uri="{FF2B5EF4-FFF2-40B4-BE49-F238E27FC236}">
                <a16:creationId xmlns:a16="http://schemas.microsoft.com/office/drawing/2014/main" id="{EA58F096-46A3-4EB4-950C-04CC7361A037}"/>
              </a:ext>
            </a:extLst>
          </p:cNvPr>
          <p:cNvSpPr>
            <a:spLocks noGrp="1"/>
          </p:cNvSpPr>
          <p:nvPr>
            <p:ph type="body" sz="half" idx="2"/>
          </p:nvPr>
        </p:nvSpPr>
        <p:spPr>
          <a:xfrm>
            <a:off x="4010526" y="1368904"/>
            <a:ext cx="7837348" cy="5336696"/>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spcAft>
                <a:spcPts val="1800"/>
              </a:spcAft>
            </a:pPr>
            <a:r>
              <a:rPr lang="en-US" sz="2600" b="1" u="sng" dirty="0">
                <a:effectLst/>
                <a:latin typeface="Calibri" panose="020F0502020204030204" pitchFamily="34" charset="0"/>
                <a:ea typeface="Calibri" panose="020F0502020204030204" pitchFamily="34" charset="0"/>
                <a:cs typeface="Calibri" panose="020F0502020204030204" pitchFamily="34" charset="0"/>
              </a:rPr>
              <a:t>Direct </a:t>
            </a:r>
            <a:r>
              <a:rPr lang="en-US" sz="2600" b="1" u="sng" dirty="0">
                <a:latin typeface="Calibri" panose="020F0502020204030204" pitchFamily="34" charset="0"/>
                <a:ea typeface="Calibri" panose="020F0502020204030204" pitchFamily="34" charset="0"/>
                <a:cs typeface="Calibri" panose="020F0502020204030204" pitchFamily="34" charset="0"/>
              </a:rPr>
              <a:t>s</a:t>
            </a:r>
            <a:r>
              <a:rPr lang="en-US" sz="2600" b="1" u="sng" dirty="0">
                <a:effectLst/>
                <a:latin typeface="Calibri" panose="020F0502020204030204" pitchFamily="34" charset="0"/>
                <a:ea typeface="Calibri" panose="020F0502020204030204" pitchFamily="34" charset="0"/>
                <a:cs typeface="Calibri" panose="020F0502020204030204" pitchFamily="34" charset="0"/>
              </a:rPr>
              <a:t>ervice providers: </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What t</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chn</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q</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ues and tools do you use</a:t>
            </a:r>
            <a:r>
              <a:rPr lang="en-US" sz="2600" spc="-4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g</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latin typeface="Calibri" panose="020F0502020204030204" pitchFamily="34" charset="0"/>
                <a:ea typeface="Arial" panose="020B0604020202020204" pitchFamily="34" charset="0"/>
                <a:cs typeface="Calibri" panose="020F0502020204030204" pitchFamily="34" charset="0"/>
              </a:rPr>
              <a:t>M</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ti</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v</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tio</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2600" spc="-3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latin typeface="Calibri" panose="020F0502020204030204" pitchFamily="34" charset="0"/>
                <a:ea typeface="Arial" panose="020B0604020202020204" pitchFamily="34" charset="0"/>
                <a:cs typeface="Calibri" panose="020F0502020204030204" pitchFamily="34" charset="0"/>
              </a:rPr>
              <a:t>I</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t>
            </a:r>
            <a:r>
              <a:rPr lang="en-US" sz="26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spc="3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v</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iew</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i</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g</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spc="-8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decision aids</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spc="-8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p</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om</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spc="-6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spc="-4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p</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rs</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t>
            </a:r>
            <a:r>
              <a:rPr lang="en-US" sz="2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US" sz="2600" spc="3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el</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f-</a:t>
            </a:r>
            <a:r>
              <a:rPr lang="en-US" sz="2600" spc="-10" dirty="0">
                <a:solidFill>
                  <a:srgbClr val="231F20"/>
                </a:solidFill>
                <a:latin typeface="Calibri" panose="020F0502020204030204" pitchFamily="34" charset="0"/>
                <a:ea typeface="Arial" panose="020B0604020202020204" pitchFamily="34" charset="0"/>
                <a:cs typeface="Calibri" panose="020F0502020204030204" pitchFamily="34" charset="0"/>
              </a:rPr>
              <a:t>determination</a:t>
            </a:r>
            <a:r>
              <a:rPr lang="en-US" sz="2600" spc="10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nd</a:t>
            </a:r>
            <a:r>
              <a:rPr lang="en-US" sz="2600" spc="6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he</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p th</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m</a:t>
            </a:r>
            <a:r>
              <a:rPr lang="en-US" sz="2600" spc="6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ti</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cu</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th</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ei</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g</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US" sz="2600" spc="-8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m</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ti</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v</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tio</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US" sz="2600" spc="-8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cha</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nges,</a:t>
            </a:r>
            <a:r>
              <a:rPr lang="en-US" sz="2600" spc="-4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nd p</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io</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itie</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spcAft>
                <a:spcPts val="1800"/>
              </a:spcAft>
            </a:pPr>
            <a:r>
              <a:rPr lang="en-US" sz="2600" b="1" u="sng" dirty="0">
                <a:effectLst/>
                <a:latin typeface="Calibri" panose="020F0502020204030204" pitchFamily="34" charset="0"/>
                <a:ea typeface="Calibri" panose="020F0502020204030204" pitchFamily="34" charset="0"/>
                <a:cs typeface="Calibri" panose="020F0502020204030204" pitchFamily="34" charset="0"/>
              </a:rPr>
              <a:t>Management:</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kern="1200" dirty="0">
                <a:solidFill>
                  <a:schemeClr val="tx1"/>
                </a:solidFill>
                <a:effectLst/>
                <a:latin typeface="Calibri" panose="020F0502020204030204" pitchFamily="34" charset="0"/>
                <a:cs typeface="Calibri" panose="020F0502020204030204" pitchFamily="34" charset="0"/>
              </a:rPr>
              <a:t>How have you assisted the service team to explore strategies for avoiding authoritative approaches or coercion?</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spcAft>
                <a:spcPts val="1800"/>
              </a:spcAft>
            </a:pPr>
            <a:r>
              <a:rPr lang="en-US" sz="2600" b="1" u="sng" dirty="0">
                <a:effectLst/>
                <a:latin typeface="Calibri" panose="020F0502020204030204" pitchFamily="34" charset="0"/>
                <a:ea typeface="Calibri" panose="020F0502020204030204" pitchFamily="34" charset="0"/>
                <a:cs typeface="Calibri" panose="020F0502020204030204" pitchFamily="34" charset="0"/>
              </a:rPr>
              <a:t>Administrative: </a:t>
            </a:r>
            <a:r>
              <a:rPr lang="en-US" sz="2600" kern="1200" dirty="0">
                <a:solidFill>
                  <a:schemeClr val="tx1"/>
                </a:solidFill>
                <a:effectLst/>
                <a:latin typeface="Calibri" panose="020F0502020204030204" pitchFamily="34" charset="0"/>
                <a:cs typeface="Calibri" panose="020F0502020204030204" pitchFamily="34" charset="0"/>
              </a:rPr>
              <a:t>Is there evidence in the organization of respecting the principles of autonomy and self-determination in service policies and procedures? Do your assessment processes and forms demonstrate evidence of support for personal autonomy and self-determination?</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DE56713B-0B38-4782-9999-9C937C747C6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7F2BD5CD-FE0A-435A-88F4-C85979451F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Rectangle 4">
            <a:extLst>
              <a:ext uri="{FF2B5EF4-FFF2-40B4-BE49-F238E27FC236}">
                <a16:creationId xmlns:a16="http://schemas.microsoft.com/office/drawing/2014/main" id="{B7F05C0B-B5F7-E749-6D97-DCDAC33CB8E1}"/>
              </a:ext>
            </a:extLst>
          </p:cNvPr>
          <p:cNvSpPr/>
          <p:nvPr/>
        </p:nvSpPr>
        <p:spPr>
          <a:xfrm>
            <a:off x="547819" y="1026695"/>
            <a:ext cx="3334370" cy="50612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84638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15472-AA68-6020-DB22-F39ED719D8AD}"/>
              </a:ext>
            </a:extLst>
          </p:cNvPr>
          <p:cNvSpPr>
            <a:spLocks noGrp="1"/>
          </p:cNvSpPr>
          <p:nvPr>
            <p:ph type="sldNum" sz="quarter" idx="12"/>
          </p:nvPr>
        </p:nvSpPr>
        <p:spPr/>
        <p:txBody>
          <a:bodyPr/>
          <a:lstStyle/>
          <a:p>
            <a:fld id="{F603CDE5-C1D8-4EDD-870F-A498BAFA520F}" type="slidenum">
              <a:rPr lang="en-US" noProof="0" smtClean="0"/>
              <a:t>32</a:t>
            </a:fld>
            <a:endParaRPr lang="en-US" noProof="0" dirty="0"/>
          </a:p>
        </p:txBody>
      </p:sp>
      <p:sp>
        <p:nvSpPr>
          <p:cNvPr id="3" name="Footer Placeholder 2">
            <a:extLst>
              <a:ext uri="{FF2B5EF4-FFF2-40B4-BE49-F238E27FC236}">
                <a16:creationId xmlns:a16="http://schemas.microsoft.com/office/drawing/2014/main" id="{032E9EDE-78EC-00FD-6BAC-967EE2D90094}"/>
              </a:ext>
            </a:extLst>
          </p:cNvPr>
          <p:cNvSpPr>
            <a:spLocks noGrp="1"/>
          </p:cNvSpPr>
          <p:nvPr>
            <p:ph type="ftr" sz="quarter" idx="11"/>
          </p:nvPr>
        </p:nvSpPr>
        <p:spPr/>
        <p:txBody>
          <a:bodyPr/>
          <a:lstStyle/>
          <a:p>
            <a:r>
              <a:rPr lang="en-US" dirty="0"/>
              <a:t>Recovery management</a:t>
            </a:r>
          </a:p>
        </p:txBody>
      </p:sp>
      <p:sp>
        <p:nvSpPr>
          <p:cNvPr id="7" name="Title 6">
            <a:extLst>
              <a:ext uri="{FF2B5EF4-FFF2-40B4-BE49-F238E27FC236}">
                <a16:creationId xmlns:a16="http://schemas.microsoft.com/office/drawing/2014/main" id="{4750EA5B-CF78-C4CF-3CF4-FC00C8D08C6F}"/>
              </a:ext>
            </a:extLst>
          </p:cNvPr>
          <p:cNvSpPr>
            <a:spLocks noGrp="1"/>
          </p:cNvSpPr>
          <p:nvPr>
            <p:ph type="title"/>
          </p:nvPr>
        </p:nvSpPr>
        <p:spPr/>
        <p:txBody>
          <a:bodyPr anchor="ctr"/>
          <a:lstStyle/>
          <a:p>
            <a:r>
              <a:rPr lang="en-US" dirty="0"/>
              <a:t>REFERENCES</a:t>
            </a:r>
          </a:p>
        </p:txBody>
      </p:sp>
      <p:sp>
        <p:nvSpPr>
          <p:cNvPr id="8" name="Content Placeholder 7">
            <a:extLst>
              <a:ext uri="{FF2B5EF4-FFF2-40B4-BE49-F238E27FC236}">
                <a16:creationId xmlns:a16="http://schemas.microsoft.com/office/drawing/2014/main" id="{FA7D2DAA-8775-CE04-E13A-E1FC673875ED}"/>
              </a:ext>
            </a:extLst>
          </p:cNvPr>
          <p:cNvSpPr>
            <a:spLocks noGrp="1"/>
          </p:cNvSpPr>
          <p:nvPr>
            <p:ph idx="1"/>
          </p:nvPr>
        </p:nvSpPr>
        <p:spPr/>
        <p:txBody>
          <a:bodyPr>
            <a:normAutofit fontScale="62500" lnSpcReduction="20000"/>
          </a:bodyPr>
          <a:lstStyle/>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Deci, E. L., &amp; Ryan, R. M. (2012). Overview of self-determination theory: An organismic dialectical perspective. In E. Deci &amp; R. M. Ryan (Eds.), </a:t>
            </a:r>
            <a:r>
              <a:rPr lang="en-US" sz="2800" i="1" dirty="0">
                <a:effectLst/>
                <a:latin typeface="Calibri" panose="020F0502020204030204" pitchFamily="34" charset="0"/>
                <a:ea typeface="Calibri" panose="020F0502020204030204" pitchFamily="34" charset="0"/>
                <a:cs typeface="Calibri" panose="020F0502020204030204" pitchFamily="34" charset="0"/>
              </a:rPr>
              <a:t>Handbook of self-determination research </a:t>
            </a:r>
            <a:r>
              <a:rPr lang="en-US" sz="2800" dirty="0">
                <a:effectLst/>
                <a:latin typeface="Calibri" panose="020F0502020204030204" pitchFamily="34" charset="0"/>
                <a:ea typeface="Calibri" panose="020F0502020204030204" pitchFamily="34" charset="0"/>
                <a:cs typeface="Calibri" panose="020F0502020204030204" pitchFamily="34" charset="0"/>
              </a:rPr>
              <a:t>(pp. 3–38). Rochester, NY: University of Rochester Press.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br>
              <a:rPr lang="en-US" sz="2800" dirty="0">
                <a:effectLst/>
                <a:latin typeface="Calibri" panose="020F0502020204030204" pitchFamily="34" charset="0"/>
                <a:ea typeface="Calibri" panose="020F0502020204030204" pitchFamily="34" charset="0"/>
                <a:cs typeface="Calibri" panose="020F0502020204030204" pitchFamily="34" charset="0"/>
              </a:rPr>
            </a:br>
            <a:r>
              <a:rPr lang="en-US" sz="2800" dirty="0">
                <a:effectLst/>
                <a:latin typeface="Calibri" panose="020F0502020204030204" pitchFamily="34" charset="0"/>
                <a:ea typeface="Calibri" panose="020F0502020204030204" pitchFamily="34" charset="0"/>
                <a:cs typeface="Calibri" panose="020F0502020204030204" pitchFamily="34" charset="0"/>
              </a:rPr>
              <a:t>Cherry, K (2021). </a:t>
            </a:r>
            <a:r>
              <a:rPr lang="en-US" sz="2800" i="1" dirty="0">
                <a:effectLst/>
                <a:latin typeface="Calibri" panose="020F0502020204030204" pitchFamily="34" charset="0"/>
                <a:ea typeface="Calibri" panose="020F0502020204030204" pitchFamily="34" charset="0"/>
                <a:cs typeface="Calibri" panose="020F0502020204030204" pitchFamily="34" charset="0"/>
              </a:rPr>
              <a:t>Self-Determination Theory and motivation</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VeryWellmind</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hlinkClick r:id="rId3"/>
              </a:rPr>
              <a:t>https://www.verywellmind.com/what-is-self-determination-theory-2795387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Flannery, M. (2017). Self-determination theory: Intrinsic motivation and behavioral change. </a:t>
            </a:r>
            <a:r>
              <a:rPr lang="en-US" sz="2800" i="1" dirty="0">
                <a:effectLst/>
                <a:latin typeface="Calibri" panose="020F0502020204030204" pitchFamily="34" charset="0"/>
                <a:ea typeface="Calibri" panose="020F0502020204030204" pitchFamily="34" charset="0"/>
                <a:cs typeface="Calibri" panose="020F0502020204030204" pitchFamily="34" charset="0"/>
              </a:rPr>
              <a:t>Oncology Nursing Forum, 44</a:t>
            </a:r>
            <a:r>
              <a:rPr lang="en-US" sz="2800" dirty="0">
                <a:effectLst/>
                <a:latin typeface="Calibri" panose="020F0502020204030204" pitchFamily="34" charset="0"/>
                <a:ea typeface="Calibri" panose="020F0502020204030204" pitchFamily="34" charset="0"/>
                <a:cs typeface="Calibri" panose="020F0502020204030204" pitchFamily="34" charset="0"/>
              </a:rPr>
              <a:t>(2), 155–156.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Mental Health Commission of Canada (2015). </a:t>
            </a:r>
            <a:r>
              <a:rPr lang="en-US" sz="2800" i="1" dirty="0">
                <a:effectLst/>
                <a:latin typeface="Calibri" panose="020F0502020204030204" pitchFamily="34" charset="0"/>
                <a:ea typeface="Calibri" panose="020F0502020204030204" pitchFamily="34" charset="0"/>
                <a:cs typeface="Calibri" panose="020F0502020204030204" pitchFamily="34" charset="0"/>
              </a:rPr>
              <a:t>Recovery Guidelines</a:t>
            </a:r>
            <a:r>
              <a:rPr lang="en-US" sz="2800" dirty="0">
                <a:effectLst/>
                <a:latin typeface="Calibri" panose="020F0502020204030204" pitchFamily="34" charset="0"/>
                <a:ea typeface="Calibri" panose="020F0502020204030204" pitchFamily="34" charset="0"/>
                <a:cs typeface="Calibri" panose="020F0502020204030204" pitchFamily="34" charset="0"/>
              </a:rPr>
              <a:t>. Ottawa, 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Miller, W. R., &amp; Rollnick, S. (2013). </a:t>
            </a:r>
            <a:r>
              <a:rPr lang="en-US" sz="2800" i="1" dirty="0">
                <a:effectLst/>
                <a:latin typeface="Calibri" panose="020F0502020204030204" pitchFamily="34" charset="0"/>
                <a:ea typeface="Calibri" panose="020F0502020204030204" pitchFamily="34" charset="0"/>
                <a:cs typeface="Calibri" panose="020F0502020204030204" pitchFamily="34" charset="0"/>
              </a:rPr>
              <a:t>Motivational interviewing: Helping people change </a:t>
            </a:r>
            <a:r>
              <a:rPr lang="en-US" sz="2800" dirty="0">
                <a:effectLst/>
                <a:latin typeface="Calibri" panose="020F0502020204030204" pitchFamily="34" charset="0"/>
                <a:ea typeface="Calibri" panose="020F0502020204030204" pitchFamily="34" charset="0"/>
                <a:cs typeface="Calibri" panose="020F0502020204030204" pitchFamily="34" charset="0"/>
              </a:rPr>
              <a:t>(3rd ed.). New York, NY: Guilford Press.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37456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15472-AA68-6020-DB22-F39ED719D8AD}"/>
              </a:ext>
            </a:extLst>
          </p:cNvPr>
          <p:cNvSpPr>
            <a:spLocks noGrp="1"/>
          </p:cNvSpPr>
          <p:nvPr>
            <p:ph type="sldNum" sz="quarter" idx="12"/>
          </p:nvPr>
        </p:nvSpPr>
        <p:spPr/>
        <p:txBody>
          <a:bodyPr/>
          <a:lstStyle/>
          <a:p>
            <a:fld id="{F603CDE5-C1D8-4EDD-870F-A498BAFA520F}" type="slidenum">
              <a:rPr lang="en-US" noProof="0" smtClean="0"/>
              <a:t>33</a:t>
            </a:fld>
            <a:endParaRPr lang="en-US" noProof="0" dirty="0"/>
          </a:p>
        </p:txBody>
      </p:sp>
      <p:sp>
        <p:nvSpPr>
          <p:cNvPr id="3" name="Footer Placeholder 2">
            <a:extLst>
              <a:ext uri="{FF2B5EF4-FFF2-40B4-BE49-F238E27FC236}">
                <a16:creationId xmlns:a16="http://schemas.microsoft.com/office/drawing/2014/main" id="{032E9EDE-78EC-00FD-6BAC-967EE2D90094}"/>
              </a:ext>
            </a:extLst>
          </p:cNvPr>
          <p:cNvSpPr>
            <a:spLocks noGrp="1"/>
          </p:cNvSpPr>
          <p:nvPr>
            <p:ph type="ftr" sz="quarter" idx="11"/>
          </p:nvPr>
        </p:nvSpPr>
        <p:spPr/>
        <p:txBody>
          <a:bodyPr/>
          <a:lstStyle/>
          <a:p>
            <a:r>
              <a:rPr lang="en-US" dirty="0"/>
              <a:t>Recovery management</a:t>
            </a:r>
          </a:p>
        </p:txBody>
      </p:sp>
      <p:sp>
        <p:nvSpPr>
          <p:cNvPr id="7" name="Title 6">
            <a:extLst>
              <a:ext uri="{FF2B5EF4-FFF2-40B4-BE49-F238E27FC236}">
                <a16:creationId xmlns:a16="http://schemas.microsoft.com/office/drawing/2014/main" id="{4750EA5B-CF78-C4CF-3CF4-FC00C8D08C6F}"/>
              </a:ext>
            </a:extLst>
          </p:cNvPr>
          <p:cNvSpPr>
            <a:spLocks noGrp="1"/>
          </p:cNvSpPr>
          <p:nvPr>
            <p:ph type="title"/>
          </p:nvPr>
        </p:nvSpPr>
        <p:spPr/>
        <p:txBody>
          <a:bodyPr anchor="ctr"/>
          <a:lstStyle/>
          <a:p>
            <a:r>
              <a:rPr lang="en-US" dirty="0"/>
              <a:t>REFERENCES</a:t>
            </a:r>
          </a:p>
        </p:txBody>
      </p:sp>
      <p:sp>
        <p:nvSpPr>
          <p:cNvPr id="8" name="Content Placeholder 7">
            <a:extLst>
              <a:ext uri="{FF2B5EF4-FFF2-40B4-BE49-F238E27FC236}">
                <a16:creationId xmlns:a16="http://schemas.microsoft.com/office/drawing/2014/main" id="{FA7D2DAA-8775-CE04-E13A-E1FC673875ED}"/>
              </a:ext>
            </a:extLst>
          </p:cNvPr>
          <p:cNvSpPr>
            <a:spLocks noGrp="1"/>
          </p:cNvSpPr>
          <p:nvPr>
            <p:ph idx="1"/>
          </p:nvPr>
        </p:nvSpPr>
        <p:spPr/>
        <p:txBody>
          <a:bodyPr>
            <a:normAutofit/>
          </a:bodyPr>
          <a:lstStyle/>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Parsons, C. (2009). </a:t>
            </a:r>
            <a:r>
              <a:rPr lang="en-US" sz="1800" i="1" dirty="0">
                <a:effectLst/>
                <a:latin typeface="Calibri" panose="020F0502020204030204" pitchFamily="34" charset="0"/>
                <a:ea typeface="Calibri" panose="020F0502020204030204" pitchFamily="34" charset="0"/>
                <a:cs typeface="Calibri" panose="020F0502020204030204" pitchFamily="34" charset="0"/>
              </a:rPr>
              <a:t>The Dignity of Risk: The Right to Self-Governance for People with Mental Illness</a:t>
            </a:r>
            <a:r>
              <a:rPr lang="en-US" sz="1800" dirty="0">
                <a:effectLst/>
                <a:latin typeface="Calibri" panose="020F0502020204030204" pitchFamily="34" charset="0"/>
                <a:ea typeface="Calibri" panose="020F0502020204030204" pitchFamily="34" charset="0"/>
                <a:cs typeface="Calibri" panose="020F0502020204030204" pitchFamily="34" charset="0"/>
              </a:rPr>
              <a:t>.  Australia: Open Forum.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https://www.openforum.com.au/dignity-of-risk-the-right-to-self-governance-for-people-with-mental-illness/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Prochaska, J. O., &amp; DiClemente, C. C. (1984). </a:t>
            </a:r>
            <a:r>
              <a:rPr lang="en-US" sz="1800" i="1" dirty="0">
                <a:effectLst/>
                <a:latin typeface="Calibri" panose="020F0502020204030204" pitchFamily="34" charset="0"/>
                <a:ea typeface="Calibri" panose="020F0502020204030204" pitchFamily="34" charset="0"/>
                <a:cs typeface="Calibri" panose="020F0502020204030204" pitchFamily="34" charset="0"/>
              </a:rPr>
              <a:t>The transtheoretical approach: Crossing traditional boundaries of therapy</a:t>
            </a:r>
            <a:r>
              <a:rPr lang="en-US" sz="1800" dirty="0">
                <a:effectLst/>
                <a:latin typeface="Calibri" panose="020F0502020204030204" pitchFamily="34" charset="0"/>
                <a:ea typeface="Calibri" panose="020F0502020204030204" pitchFamily="34" charset="0"/>
                <a:cs typeface="Calibri" panose="020F0502020204030204" pitchFamily="34" charset="0"/>
              </a:rPr>
              <a:t>. Malabar, FL: R. E. Krieger.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Slade, M. (2013). </a:t>
            </a:r>
            <a:r>
              <a:rPr lang="en-US" sz="1800" i="1" dirty="0">
                <a:effectLst/>
                <a:latin typeface="Calibri" panose="020F0502020204030204" pitchFamily="34" charset="0"/>
                <a:ea typeface="Calibri" panose="020F0502020204030204" pitchFamily="34" charset="0"/>
                <a:cs typeface="Calibri" panose="020F0502020204030204" pitchFamily="34" charset="0"/>
              </a:rPr>
              <a:t>101 Ways to Support Recovery, Second Edition</a:t>
            </a:r>
            <a:r>
              <a:rPr lang="en-US" sz="1800" dirty="0">
                <a:effectLst/>
                <a:latin typeface="Calibri" panose="020F0502020204030204" pitchFamily="34" charset="0"/>
                <a:ea typeface="Calibri" panose="020F0502020204030204" pitchFamily="34" charset="0"/>
                <a:cs typeface="Calibri" panose="020F0502020204030204" pitchFamily="34" charset="0"/>
              </a:rPr>
              <a:t>.  Australia: Rethink Mental Illness. </a:t>
            </a:r>
            <a:r>
              <a:rPr lang="en-US" sz="1800" dirty="0">
                <a:effectLst/>
                <a:latin typeface="Calibri" panose="020F0502020204030204" pitchFamily="34" charset="0"/>
                <a:ea typeface="Calibri" panose="020F0502020204030204" pitchFamily="34" charset="0"/>
                <a:cs typeface="Calibri" panose="020F0502020204030204" pitchFamily="34" charset="0"/>
                <a:hlinkClick r:id="rId4"/>
              </a:rPr>
              <a:t>https://www.researchintorecovery.com/files/100%20Ways%20to%20support%20recovery%202nd%20edition.pdf</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Substance Abuse and Mental Health Services Administration (2019</a:t>
            </a:r>
            <a:r>
              <a:rPr lang="en-US" sz="1800" i="1" dirty="0">
                <a:effectLst/>
                <a:latin typeface="Calibri" panose="020F0502020204030204" pitchFamily="34" charset="0"/>
                <a:ea typeface="Calibri" panose="020F0502020204030204" pitchFamily="34" charset="0"/>
                <a:cs typeface="Calibri" panose="020F0502020204030204" pitchFamily="34" charset="0"/>
              </a:rPr>
              <a:t>). Enhancing Motivation for Change in Substance Use Disorder Treatment</a:t>
            </a:r>
            <a:r>
              <a:rPr lang="en-US" sz="1800" dirty="0">
                <a:effectLst/>
                <a:latin typeface="Calibri" panose="020F0502020204030204" pitchFamily="34" charset="0"/>
                <a:ea typeface="Calibri" panose="020F0502020204030204" pitchFamily="34" charset="0"/>
                <a:cs typeface="Calibri" panose="020F0502020204030204" pitchFamily="34" charset="0"/>
              </a:rPr>
              <a:t>. Treatment Improvement Protocol (TIP) Series No. 35. SAMHSA Publication No. PEP19-02-01-003. Rockville, MD: SAMHSA.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02387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EC38A0-3DAB-4B29-9BBE-45A9EBDBF417}"/>
              </a:ext>
            </a:extLst>
          </p:cNvPr>
          <p:cNvSpPr>
            <a:spLocks noGrp="1"/>
          </p:cNvSpPr>
          <p:nvPr>
            <p:ph type="title"/>
          </p:nvPr>
        </p:nvSpPr>
        <p:spPr>
          <a:xfrm>
            <a:off x="724375" y="4880502"/>
            <a:ext cx="9391524" cy="988332"/>
          </a:xfrm>
        </p:spPr>
        <p:txBody>
          <a:bodyPr/>
          <a:lstStyle/>
          <a:p>
            <a:r>
              <a:rPr lang="en-US" dirty="0">
                <a:latin typeface="Calibri" panose="020F0502020204030204" pitchFamily="34" charset="0"/>
                <a:cs typeface="Calibri" panose="020F0502020204030204" pitchFamily="34" charset="0"/>
              </a:rPr>
              <a:t>THANK YOU!</a:t>
            </a:r>
            <a:endParaRPr lang="ru-RU"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D26EF91-820B-4DA2-B398-3E168AFF17A9}"/>
              </a:ext>
            </a:extLst>
          </p:cNvPr>
          <p:cNvSpPr>
            <a:spLocks noGrp="1"/>
          </p:cNvSpPr>
          <p:nvPr>
            <p:ph type="body" sz="half" idx="4294967295"/>
          </p:nvPr>
        </p:nvSpPr>
        <p:spPr>
          <a:xfrm>
            <a:off x="9633397" y="5316688"/>
            <a:ext cx="1458674" cy="676894"/>
          </a:xfrm>
        </p:spPr>
        <p:txBody>
          <a:bodyPr vert="horz" lIns="91440" tIns="45720" rIns="91440" bIns="45720" rtlCol="0" anchor="t">
            <a:normAutofit/>
          </a:bodyPr>
          <a:lstStyle/>
          <a:p>
            <a:pPr marL="0" indent="0">
              <a:lnSpc>
                <a:spcPct val="120000"/>
              </a:lnSpc>
              <a:spcBef>
                <a:spcPct val="20000"/>
              </a:spcBef>
              <a:buNone/>
            </a:pPr>
            <a:r>
              <a:rPr lang="en-US" sz="1600" cap="all" dirty="0">
                <a:solidFill>
                  <a:schemeClr val="tx2">
                    <a:lumMod val="10000"/>
                    <a:lumOff val="90000"/>
                    <a:alpha val="75000"/>
                  </a:schemeClr>
                </a:solidFill>
                <a:latin typeface="Calibri" panose="020F0502020204030204" pitchFamily="34" charset="0"/>
                <a:cs typeface="Calibri" panose="020F0502020204030204" pitchFamily="34" charset="0"/>
              </a:rPr>
              <a:t>Questions?</a:t>
            </a:r>
          </a:p>
        </p:txBody>
      </p:sp>
      <p:pic>
        <p:nvPicPr>
          <p:cNvPr id="30" name="Picture Placeholder 29" descr="A group of people sitting on a couch&#10;&#10;Description automatically generated with medium confidence">
            <a:extLst>
              <a:ext uri="{FF2B5EF4-FFF2-40B4-BE49-F238E27FC236}">
                <a16:creationId xmlns:a16="http://schemas.microsoft.com/office/drawing/2014/main" id="{5CE3DE10-4CD6-45E2-8AAC-5106C325BAF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41325" y="606425"/>
            <a:ext cx="11304588" cy="4487863"/>
          </a:xfrm>
        </p:spPr>
      </p:pic>
    </p:spTree>
    <p:extLst>
      <p:ext uri="{BB962C8B-B14F-4D97-AF65-F5344CB8AC3E}">
        <p14:creationId xmlns:p14="http://schemas.microsoft.com/office/powerpoint/2010/main" val="416948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B7E12A-8BF8-4D3D-842F-D070248D1B08}"/>
              </a:ext>
            </a:extLst>
          </p:cNvPr>
          <p:cNvSpPr>
            <a:spLocks noGrp="1"/>
          </p:cNvSpPr>
          <p:nvPr>
            <p:ph type="sldNum" sz="quarter" idx="12"/>
          </p:nvPr>
        </p:nvSpPr>
        <p:spPr>
          <a:xfrm>
            <a:off x="10795363" y="6423914"/>
            <a:ext cx="105251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1EDDB1DA-AD73-4E32-B7D5-0BD10081893B}"/>
              </a:ext>
            </a:extLst>
          </p:cNvPr>
          <p:cNvSpPr>
            <a:spLocks noGrp="1"/>
          </p:cNvSpPr>
          <p:nvPr>
            <p:ph type="ftr" sz="quarter" idx="11"/>
          </p:nvPr>
        </p:nvSpPr>
        <p:spPr>
          <a:xfrm>
            <a:off x="355101" y="6423914"/>
            <a:ext cx="6818262"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5" name="Title 4">
            <a:extLst>
              <a:ext uri="{FF2B5EF4-FFF2-40B4-BE49-F238E27FC236}">
                <a16:creationId xmlns:a16="http://schemas.microsoft.com/office/drawing/2014/main" id="{9C3D8B0C-EFCA-45C3-A92A-E9B17B93DAF7}"/>
              </a:ext>
            </a:extLst>
          </p:cNvPr>
          <p:cNvSpPr>
            <a:spLocks noGrp="1"/>
          </p:cNvSpPr>
          <p:nvPr>
            <p:ph type="title"/>
          </p:nvPr>
        </p:nvSpPr>
        <p:spPr>
          <a:xfrm>
            <a:off x="514442" y="772408"/>
            <a:ext cx="11159705" cy="988332"/>
          </a:xfrm>
        </p:spPr>
        <p:txBody>
          <a:bodyPr anchor="ctr">
            <a:normAutofit/>
          </a:bodyPr>
          <a:lstStyle/>
          <a:p>
            <a:r>
              <a:rPr lang="en-US" dirty="0">
                <a:latin typeface="Calibri" panose="020F0502020204030204" pitchFamily="34" charset="0"/>
                <a:cs typeface="Calibri" panose="020F0502020204030204" pitchFamily="34" charset="0"/>
              </a:rPr>
              <a:t>Key</a:t>
            </a:r>
            <a:r>
              <a:rPr lang="en-US" dirty="0"/>
              <a:t> </a:t>
            </a:r>
            <a:r>
              <a:rPr lang="en-US" dirty="0">
                <a:latin typeface="Calibri" panose="020F0502020204030204" pitchFamily="34" charset="0"/>
                <a:cs typeface="Calibri" panose="020F0502020204030204" pitchFamily="34" charset="0"/>
              </a:rPr>
              <a:t>Terms</a:t>
            </a:r>
            <a:endParaRPr lang="ru-RU" dirty="0"/>
          </a:p>
        </p:txBody>
      </p:sp>
      <p:sp>
        <p:nvSpPr>
          <p:cNvPr id="6" name="Content Placeholder 5">
            <a:extLst>
              <a:ext uri="{FF2B5EF4-FFF2-40B4-BE49-F238E27FC236}">
                <a16:creationId xmlns:a16="http://schemas.microsoft.com/office/drawing/2014/main" id="{1E9EACF6-E8C5-485F-B9F8-6F314C3308D6}"/>
              </a:ext>
            </a:extLst>
          </p:cNvPr>
          <p:cNvSpPr>
            <a:spLocks noGrp="1"/>
          </p:cNvSpPr>
          <p:nvPr>
            <p:ph sz="half" idx="2"/>
          </p:nvPr>
        </p:nvSpPr>
        <p:spPr>
          <a:xfrm>
            <a:off x="4429760" y="2218137"/>
            <a:ext cx="7511627" cy="4639863"/>
          </a:xfrm>
        </p:spPr>
        <p:txBody>
          <a:bodyPr anchor="t">
            <a:normAutofit/>
          </a:bodyPr>
          <a:lstStyle/>
          <a:p>
            <a:pPr>
              <a:buFont typeface="Wingdings" panose="05000000000000000000" pitchFamily="2" charset="2"/>
              <a:buChar char="§"/>
            </a:pPr>
            <a:r>
              <a:rPr lang="en-US" sz="2600" b="1" dirty="0">
                <a:latin typeface="Calibri" panose="020F0502020204030204" pitchFamily="34" charset="0"/>
                <a:cs typeface="Calibri" panose="020F0502020204030204" pitchFamily="34" charset="0"/>
              </a:rPr>
              <a:t>Autonomy: </a:t>
            </a:r>
            <a:r>
              <a:rPr lang="en-US" sz="2600" i="1" dirty="0">
                <a:latin typeface="Calibri" panose="020F0502020204030204" pitchFamily="34" charset="0"/>
                <a:cs typeface="Calibri" panose="020F0502020204030204" pitchFamily="34" charset="0"/>
              </a:rPr>
              <a:t>freedom from external control….self-governing</a:t>
            </a:r>
          </a:p>
          <a:p>
            <a:pPr>
              <a:buFont typeface="Wingdings" panose="05000000000000000000" pitchFamily="2" charset="2"/>
              <a:buChar char="§"/>
            </a:pPr>
            <a:r>
              <a:rPr lang="en-US" sz="2600" b="1" dirty="0">
                <a:latin typeface="Calibri" panose="020F0502020204030204" pitchFamily="34" charset="0"/>
                <a:cs typeface="Calibri" panose="020F0502020204030204" pitchFamily="34" charset="0"/>
              </a:rPr>
              <a:t>Self-Determination</a:t>
            </a:r>
            <a:r>
              <a:rPr lang="en-US" sz="2600" dirty="0">
                <a:latin typeface="Calibri" panose="020F0502020204030204" pitchFamily="34" charset="0"/>
                <a:cs typeface="Calibri" panose="020F0502020204030204" pitchFamily="34" charset="0"/>
              </a:rPr>
              <a:t>: </a:t>
            </a:r>
            <a:r>
              <a:rPr lang="en-US" sz="2600" i="1" dirty="0">
                <a:latin typeface="Calibri" panose="020F0502020204030204" pitchFamily="34" charset="0"/>
                <a:cs typeface="Calibri" panose="020F0502020204030204" pitchFamily="34" charset="0"/>
              </a:rPr>
              <a:t>Freedom of choice…free will</a:t>
            </a:r>
            <a:br>
              <a:rPr lang="en-US" sz="2600" i="1" dirty="0">
                <a:latin typeface="Calibri" panose="020F0502020204030204" pitchFamily="34" charset="0"/>
                <a:cs typeface="Calibri" panose="020F0502020204030204" pitchFamily="34" charset="0"/>
              </a:rPr>
            </a:br>
            <a:endParaRPr lang="en-US" sz="2600" u="sng" dirty="0">
              <a:latin typeface="Calibri" panose="020F0502020204030204" pitchFamily="34" charset="0"/>
              <a:cs typeface="Calibri" panose="020F0502020204030204" pitchFamily="34" charset="0"/>
            </a:endParaRPr>
          </a:p>
          <a:p>
            <a:pPr marL="0" indent="0" algn="ctr">
              <a:lnSpc>
                <a:spcPct val="90000"/>
              </a:lnSpc>
              <a:buNone/>
            </a:pPr>
            <a:r>
              <a:rPr lang="en-US" sz="2600" b="1" u="sng" dirty="0">
                <a:latin typeface="Calibri" panose="020F0502020204030204" pitchFamily="34" charset="0"/>
                <a:cs typeface="Calibri" panose="020F0502020204030204" pitchFamily="34" charset="0"/>
              </a:rPr>
              <a:t>Making Connections </a:t>
            </a:r>
          </a:p>
          <a:p>
            <a:pPr marL="0" indent="0">
              <a:lnSpc>
                <a:spcPct val="90000"/>
              </a:lnSpc>
              <a:buNone/>
            </a:pPr>
            <a:r>
              <a:rPr lang="en-US" sz="2600" b="1" dirty="0">
                <a:latin typeface="Calibri" panose="020F0502020204030204" pitchFamily="34" charset="0"/>
                <a:cs typeface="Calibri" panose="020F0502020204030204" pitchFamily="34" charset="0"/>
              </a:rPr>
              <a:t>Respect</a:t>
            </a:r>
          </a:p>
          <a:p>
            <a:pPr marL="0" indent="0">
              <a:lnSpc>
                <a:spcPct val="90000"/>
              </a:lnSpc>
              <a:buNone/>
            </a:pPr>
            <a:r>
              <a:rPr lang="en-US" sz="2600"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Supporting dignity</a:t>
            </a:r>
          </a:p>
          <a:p>
            <a:pPr marL="0" indent="0">
              <a:lnSpc>
                <a:spcPct val="90000"/>
              </a:lnSpc>
              <a:buNone/>
            </a:pPr>
            <a:r>
              <a:rPr lang="en-US" sz="2600"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Supporting choice</a:t>
            </a:r>
          </a:p>
        </p:txBody>
      </p:sp>
      <p:sp>
        <p:nvSpPr>
          <p:cNvPr id="2" name="Rectangle 2">
            <a:extLst>
              <a:ext uri="{FF2B5EF4-FFF2-40B4-BE49-F238E27FC236}">
                <a16:creationId xmlns:a16="http://schemas.microsoft.com/office/drawing/2014/main" id="{EAA79736-CF6F-4273-A878-775FEBBB24BC}"/>
              </a:ext>
            </a:extLst>
          </p:cNvPr>
          <p:cNvSpPr>
            <a:spLocks noChangeArrowheads="1"/>
          </p:cNvSpPr>
          <p:nvPr/>
        </p:nvSpPr>
        <p:spPr bwMode="auto">
          <a:xfrm>
            <a:off x="-1705" y="2071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cxnSp>
        <p:nvCxnSpPr>
          <p:cNvPr id="14" name="Connector: Elbow 13">
            <a:extLst>
              <a:ext uri="{FF2B5EF4-FFF2-40B4-BE49-F238E27FC236}">
                <a16:creationId xmlns:a16="http://schemas.microsoft.com/office/drawing/2014/main" id="{64A78E71-59C7-8F62-85CF-A37A53E07F7C}"/>
              </a:ext>
            </a:extLst>
          </p:cNvPr>
          <p:cNvCxnSpPr/>
          <p:nvPr/>
        </p:nvCxnSpPr>
        <p:spPr>
          <a:xfrm>
            <a:off x="8752190" y="5395258"/>
            <a:ext cx="532151" cy="4574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404EFB1B-7317-5F90-D6B9-2D241489D43F}"/>
              </a:ext>
            </a:extLst>
          </p:cNvPr>
          <p:cNvCxnSpPr/>
          <p:nvPr/>
        </p:nvCxnSpPr>
        <p:spPr>
          <a:xfrm>
            <a:off x="5656507" y="4870122"/>
            <a:ext cx="532151" cy="4574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Content Placeholder 36" descr="A picture containing person, person, wall, indoor&#10;&#10;Description automatically generated">
            <a:extLst>
              <a:ext uri="{FF2B5EF4-FFF2-40B4-BE49-F238E27FC236}">
                <a16:creationId xmlns:a16="http://schemas.microsoft.com/office/drawing/2014/main" id="{3D5923A7-A795-D08D-DFC9-B0F430B2F27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1103" y="2442868"/>
            <a:ext cx="3445703" cy="3510892"/>
          </a:xfrm>
        </p:spPr>
      </p:pic>
    </p:spTree>
    <p:extLst>
      <p:ext uri="{BB962C8B-B14F-4D97-AF65-F5344CB8AC3E}">
        <p14:creationId xmlns:p14="http://schemas.microsoft.com/office/powerpoint/2010/main" val="356162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440286" y="6371614"/>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7" name="Title 6"/>
          <p:cNvSpPr>
            <a:spLocks noGrp="1"/>
          </p:cNvSpPr>
          <p:nvPr>
            <p:ph type="title"/>
          </p:nvPr>
        </p:nvSpPr>
        <p:spPr>
          <a:xfrm>
            <a:off x="440285" y="702156"/>
            <a:ext cx="11407588" cy="1013800"/>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Fundamental rights</a:t>
            </a:r>
            <a:endParaRPr lang="en-US" b="0" kern="1200" cap="all" dirty="0">
              <a:latin typeface="Calibri" panose="020F0502020204030204" pitchFamily="34" charset="0"/>
              <a:cs typeface="Calibri" panose="020F0502020204030204" pitchFamily="34" charset="0"/>
            </a:endParaRPr>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graphicFrame>
        <p:nvGraphicFramePr>
          <p:cNvPr id="17" name="TextBox 12">
            <a:extLst>
              <a:ext uri="{FF2B5EF4-FFF2-40B4-BE49-F238E27FC236}">
                <a16:creationId xmlns:a16="http://schemas.microsoft.com/office/drawing/2014/main" id="{5C42E0F9-5CAB-5EA8-81B6-D05BAD5B685D}"/>
              </a:ext>
            </a:extLst>
          </p:cNvPr>
          <p:cNvGraphicFramePr/>
          <p:nvPr/>
        </p:nvGraphicFramePr>
        <p:xfrm>
          <a:off x="671591" y="2787425"/>
          <a:ext cx="7940258" cy="3140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a:extLst>
              <a:ext uri="{FF2B5EF4-FFF2-40B4-BE49-F238E27FC236}">
                <a16:creationId xmlns:a16="http://schemas.microsoft.com/office/drawing/2014/main" id="{1FE69421-CE45-4058-89A7-24DD9E3A83F1}"/>
              </a:ext>
            </a:extLst>
          </p:cNvPr>
          <p:cNvGrpSpPr/>
          <p:nvPr/>
        </p:nvGrpSpPr>
        <p:grpSpPr>
          <a:xfrm>
            <a:off x="440285" y="2012919"/>
            <a:ext cx="10579013" cy="855413"/>
            <a:chOff x="450601" y="263167"/>
            <a:chExt cx="10579013" cy="855413"/>
          </a:xfrm>
        </p:grpSpPr>
        <p:sp>
          <p:nvSpPr>
            <p:cNvPr id="20" name="Rectangle 19">
              <a:extLst>
                <a:ext uri="{FF2B5EF4-FFF2-40B4-BE49-F238E27FC236}">
                  <a16:creationId xmlns:a16="http://schemas.microsoft.com/office/drawing/2014/main" id="{17219822-9B16-4E1F-AC73-48AA1142F443}"/>
                </a:ext>
              </a:extLst>
            </p:cNvPr>
            <p:cNvSpPr/>
            <p:nvPr/>
          </p:nvSpPr>
          <p:spPr>
            <a:xfrm>
              <a:off x="764058" y="457058"/>
              <a:ext cx="10265556" cy="6615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AD6364C7-AE1E-4174-92E7-DF444AE71732}"/>
                </a:ext>
              </a:extLst>
            </p:cNvPr>
            <p:cNvSpPr txBox="1"/>
            <p:nvPr/>
          </p:nvSpPr>
          <p:spPr>
            <a:xfrm>
              <a:off x="450601" y="263167"/>
              <a:ext cx="10475036" cy="6615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0011" tIns="70011" rIns="70011" bIns="70011" numCol="1" spcCol="1270" anchor="ctr" anchorCtr="0">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Recovery-oriented practice supports the person’s right to:</a:t>
              </a:r>
            </a:p>
          </p:txBody>
        </p:sp>
      </p:grpSp>
      <p:sp>
        <p:nvSpPr>
          <p:cNvPr id="3" name="TextBox 2">
            <a:extLst>
              <a:ext uri="{FF2B5EF4-FFF2-40B4-BE49-F238E27FC236}">
                <a16:creationId xmlns:a16="http://schemas.microsoft.com/office/drawing/2014/main" id="{F37FB757-F007-6B9C-5B27-B954E122002D}"/>
              </a:ext>
            </a:extLst>
          </p:cNvPr>
          <p:cNvSpPr txBox="1"/>
          <p:nvPr/>
        </p:nvSpPr>
        <p:spPr>
          <a:xfrm>
            <a:off x="8799577" y="2971404"/>
            <a:ext cx="2938835" cy="2554545"/>
          </a:xfrm>
          <a:prstGeom prst="rect">
            <a:avLst/>
          </a:prstGeom>
          <a:pattFill prst="pct5">
            <a:fgClr>
              <a:srgbClr val="6384B5"/>
            </a:fgClr>
            <a:bgClr>
              <a:schemeClr val="bg1"/>
            </a:bgClr>
          </a:patt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Self-determination is defined as the propensity of an individual to</a:t>
            </a:r>
            <a:b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act in a “self-directed, self-regulated, autonomous” way.</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Field, S. et al., 1998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264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7" name="Title 6"/>
          <p:cNvSpPr>
            <a:spLocks noGrp="1"/>
          </p:cNvSpPr>
          <p:nvPr>
            <p:ph type="title"/>
          </p:nvPr>
        </p:nvSpPr>
        <p:spPr>
          <a:xfrm>
            <a:off x="487680" y="773903"/>
            <a:ext cx="11228832" cy="701329"/>
          </a:xfrm>
        </p:spPr>
        <p:txBody>
          <a:bodyPr/>
          <a:lstStyle/>
          <a:p>
            <a:r>
              <a:rPr lang="en-US" dirty="0">
                <a:latin typeface="Calibri" panose="020F0502020204030204" pitchFamily="34" charset="0"/>
                <a:cs typeface="Calibri" panose="020F0502020204030204" pitchFamily="34" charset="0"/>
              </a:rPr>
              <a:t>Affirming Autonomy and Self-Determination</a:t>
            </a:r>
          </a:p>
        </p:txBody>
      </p:sp>
      <p:sp>
        <p:nvSpPr>
          <p:cNvPr id="8" name="Content Placeholder 7"/>
          <p:cNvSpPr>
            <a:spLocks noGrp="1"/>
          </p:cNvSpPr>
          <p:nvPr>
            <p:ph sz="half" idx="1"/>
          </p:nvPr>
        </p:nvSpPr>
        <p:spPr>
          <a:xfrm>
            <a:off x="487680" y="2321451"/>
            <a:ext cx="7191207" cy="3641812"/>
          </a:xfrm>
        </p:spPr>
        <p:txBody>
          <a:bodyPr>
            <a:normAutofit/>
          </a:bodyPr>
          <a:lstStyle/>
          <a:p>
            <a:r>
              <a:rPr lang="en-US" sz="2600" dirty="0">
                <a:latin typeface="Calibri" panose="020F0502020204030204" pitchFamily="34" charset="0"/>
                <a:cs typeface="Calibri" panose="020F0502020204030204" pitchFamily="34" charset="0"/>
              </a:rPr>
              <a:t>Personal control and the ability to choose are fundamental to recovery.</a:t>
            </a:r>
          </a:p>
          <a:p>
            <a:r>
              <a:rPr lang="en-US" sz="2600" dirty="0">
                <a:latin typeface="Calibri" panose="020F0502020204030204" pitchFamily="34" charset="0"/>
                <a:cs typeface="Calibri" panose="020F0502020204030204" pitchFamily="34" charset="0"/>
              </a:rPr>
              <a:t>A recovery orientation respects people as partners in decisions affecting their behavioral health care.</a:t>
            </a:r>
          </a:p>
          <a:p>
            <a:r>
              <a:rPr lang="en-US" sz="2600" dirty="0">
                <a:latin typeface="Calibri" panose="020F0502020204030204" pitchFamily="34" charset="0"/>
                <a:cs typeface="Calibri" panose="020F0502020204030204" pitchFamily="34" charset="0"/>
              </a:rPr>
              <a:t>Safety and well-being of everyone is enhanced by promoting personal efficacy and responsibility.</a:t>
            </a:r>
            <a:endParaRPr lang="en-US" dirty="0"/>
          </a:p>
          <a:p>
            <a:endParaRPr lang="en-US" dirty="0"/>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8" name="Content Placeholder 1"/>
          <p:cNvSpPr>
            <a:spLocks noGrp="1"/>
          </p:cNvSpPr>
          <p:nvPr/>
        </p:nvSpPr>
        <p:spPr>
          <a:xfrm>
            <a:off x="8412905" y="2321451"/>
            <a:ext cx="3048000" cy="330283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2700">
            <a:solidFill>
              <a:schemeClr val="accent1"/>
            </a:solidFill>
          </a:ln>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10000"/>
              </a:lnSpc>
              <a:spcBef>
                <a:spcPts val="0"/>
              </a:spcBef>
              <a:spcAft>
                <a:spcPts val="0"/>
              </a:spcAft>
              <a:buClr>
                <a:srgbClr val="155EA1"/>
              </a:buClr>
              <a:buSzPct val="92000"/>
              <a:buFont typeface="Wingdings 2" panose="05020102010507070707" pitchFamily="18" charset="2"/>
              <a:buNone/>
              <a:tabLst/>
              <a:defRPr/>
            </a:pPr>
            <a:r>
              <a:rPr kumimoji="0" lang="en-US" sz="2200" b="0"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a:t>
            </a:r>
            <a:r>
              <a:rPr kumimoji="0" lang="en-US" sz="2200" b="1"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Recovery </a:t>
            </a:r>
            <a:r>
              <a:rPr kumimoji="0" lang="en-US" sz="2200" b="0"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is a process of change whereby individuals improve their health and wellness, to live a </a:t>
            </a:r>
            <a:r>
              <a:rPr kumimoji="0" lang="en-US" sz="2200" b="1"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self-directed life</a:t>
            </a:r>
            <a:r>
              <a:rPr kumimoji="0" lang="en-US" sz="2200" b="0"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 and strive to reach their full potential”</a:t>
            </a:r>
          </a:p>
          <a:p>
            <a:pPr marL="0" marR="0" lvl="0" indent="0" algn="r" defTabSz="457200" rtl="0" eaLnBrk="1" fontAlgn="auto" latinLnBrk="0" hangingPunct="1">
              <a:lnSpc>
                <a:spcPct val="100000"/>
              </a:lnSpc>
              <a:spcBef>
                <a:spcPts val="0"/>
              </a:spcBef>
              <a:spcAft>
                <a:spcPts val="0"/>
              </a:spcAft>
              <a:buClr>
                <a:srgbClr val="155EA1"/>
              </a:buClr>
              <a:buSzPct val="92000"/>
              <a:buFont typeface="Wingdings 2" panose="05020102010507070707" pitchFamily="18" charset="2"/>
              <a:buNone/>
              <a:tabLst/>
              <a:defRPr/>
            </a:pPr>
            <a:r>
              <a:rPr kumimoji="0" lang="en-US" sz="2600" b="1"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 </a:t>
            </a:r>
            <a:r>
              <a:rPr kumimoji="0" lang="en-US" sz="15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SAMHSA, 2014  </a:t>
            </a:r>
            <a:endParaRPr kumimoji="0" lang="en-US" sz="2600" b="1" i="0" u="none" strike="noStrike" kern="1200" cap="none" spc="0" normalizeH="0" baseline="0" noProof="0" dirty="0">
              <a:ln>
                <a:noFill/>
              </a:ln>
              <a:solidFill>
                <a:srgbClr val="000000">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189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7" name="Title 6"/>
          <p:cNvSpPr>
            <a:spLocks noGrp="1"/>
          </p:cNvSpPr>
          <p:nvPr>
            <p:ph type="title"/>
          </p:nvPr>
        </p:nvSpPr>
        <p:spPr>
          <a:xfrm>
            <a:off x="482346" y="478686"/>
            <a:ext cx="11029616" cy="988332"/>
          </a:xfrm>
        </p:spPr>
        <p:txBody>
          <a:bodyPr/>
          <a:lstStyle/>
          <a:p>
            <a:r>
              <a:rPr lang="en-US" dirty="0">
                <a:latin typeface="Calibri" panose="020F0502020204030204" pitchFamily="34" charset="0"/>
                <a:cs typeface="Calibri" panose="020F0502020204030204" pitchFamily="34" charset="0"/>
              </a:rPr>
              <a:t>Context of Service Delivery</a:t>
            </a:r>
          </a:p>
        </p:txBody>
      </p:sp>
      <p:sp>
        <p:nvSpPr>
          <p:cNvPr id="8" name="Content Placeholder 7"/>
          <p:cNvSpPr>
            <a:spLocks noGrp="1"/>
          </p:cNvSpPr>
          <p:nvPr>
            <p:ph sz="half" idx="1"/>
          </p:nvPr>
        </p:nvSpPr>
        <p:spPr>
          <a:xfrm>
            <a:off x="519774" y="2160424"/>
            <a:ext cx="5576226" cy="4263490"/>
          </a:xfrm>
        </p:spPr>
        <p:txBody>
          <a:bodyPr>
            <a:normAutofit/>
          </a:bodyPr>
          <a:lstStyle/>
          <a:p>
            <a:r>
              <a:rPr lang="en-US" dirty="0">
                <a:latin typeface="Calibri" panose="020F0502020204030204" pitchFamily="34" charset="0"/>
                <a:cs typeface="Calibri" panose="020F0502020204030204" pitchFamily="34" charset="0"/>
              </a:rPr>
              <a:t>Central aspects of service delivery</a:t>
            </a:r>
          </a:p>
          <a:p>
            <a:pPr lvl="1"/>
            <a:r>
              <a:rPr lang="en-US" sz="2600" dirty="0">
                <a:latin typeface="Calibri" panose="020F0502020204030204" pitchFamily="34" charset="0"/>
                <a:cs typeface="Calibri" panose="020F0502020204030204" pitchFamily="34" charset="0"/>
              </a:rPr>
              <a:t>Honoring personal preferences</a:t>
            </a:r>
          </a:p>
          <a:p>
            <a:pPr lvl="1"/>
            <a:r>
              <a:rPr lang="en-US" sz="2600" dirty="0">
                <a:latin typeface="Calibri" panose="020F0502020204030204" pitchFamily="34" charset="0"/>
                <a:cs typeface="Calibri" panose="020F0502020204030204" pitchFamily="34" charset="0"/>
              </a:rPr>
              <a:t> Offering choices shaped by:</a:t>
            </a:r>
          </a:p>
          <a:p>
            <a:pPr lvl="2"/>
            <a:r>
              <a:rPr lang="en-US" sz="2600" dirty="0">
                <a:latin typeface="Calibri" panose="020F0502020204030204" pitchFamily="34" charset="0"/>
                <a:cs typeface="Calibri" panose="020F0502020204030204" pitchFamily="34" charset="0"/>
              </a:rPr>
              <a:t>Shared understanding</a:t>
            </a:r>
          </a:p>
          <a:p>
            <a:pPr lvl="2"/>
            <a:r>
              <a:rPr lang="en-US" sz="2600" dirty="0">
                <a:latin typeface="Calibri" panose="020F0502020204030204" pitchFamily="34" charset="0"/>
                <a:cs typeface="Calibri" panose="020F0502020204030204" pitchFamily="34" charset="0"/>
              </a:rPr>
              <a:t>Priorities</a:t>
            </a:r>
          </a:p>
          <a:p>
            <a:pPr lvl="2"/>
            <a:r>
              <a:rPr lang="en-US" sz="2600" dirty="0">
                <a:latin typeface="Calibri" panose="020F0502020204030204" pitchFamily="34" charset="0"/>
                <a:cs typeface="Calibri" panose="020F0502020204030204" pitchFamily="34" charset="0"/>
              </a:rPr>
              <a:t>Resources</a:t>
            </a:r>
          </a:p>
          <a:p>
            <a:pPr lvl="1"/>
            <a:r>
              <a:rPr lang="en-US" sz="2600" dirty="0">
                <a:latin typeface="Calibri" panose="020F0502020204030204" pitchFamily="34" charset="0"/>
                <a:cs typeface="Calibri" panose="020F0502020204030204" pitchFamily="34" charset="0"/>
              </a:rPr>
              <a:t> Offering services and supports that build self-determination</a:t>
            </a:r>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pic>
        <p:nvPicPr>
          <p:cNvPr id="15" name="Picture 14" descr="A picture containing person, game&#10;&#10;Description automatically generated">
            <a:extLst>
              <a:ext uri="{FF2B5EF4-FFF2-40B4-BE49-F238E27FC236}">
                <a16:creationId xmlns:a16="http://schemas.microsoft.com/office/drawing/2014/main" id="{9D213854-B7CC-21A8-8FBE-4F2B7AAF7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413" y="2238671"/>
            <a:ext cx="5528814" cy="3920596"/>
          </a:xfrm>
          <a:prstGeom prst="rect">
            <a:avLst/>
          </a:prstGeom>
        </p:spPr>
      </p:pic>
    </p:spTree>
    <p:extLst>
      <p:ext uri="{BB962C8B-B14F-4D97-AF65-F5344CB8AC3E}">
        <p14:creationId xmlns:p14="http://schemas.microsoft.com/office/powerpoint/2010/main" val="76321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7" name="Title 6"/>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How are Autonomy and Self-Determination achieved?</a:t>
            </a:r>
          </a:p>
        </p:txBody>
      </p:sp>
      <p:sp>
        <p:nvSpPr>
          <p:cNvPr id="8" name="Content Placeholder 7"/>
          <p:cNvSpPr>
            <a:spLocks noGrp="1"/>
          </p:cNvSpPr>
          <p:nvPr>
            <p:ph sz="half" idx="1"/>
          </p:nvPr>
        </p:nvSpPr>
        <p:spPr>
          <a:xfrm>
            <a:off x="396732" y="2100587"/>
            <a:ext cx="11398536" cy="4688452"/>
          </a:xfrm>
        </p:spPr>
        <p:txBody>
          <a:bodyPr>
            <a:normAutofit fontScale="62500" lnSpcReduction="20000"/>
          </a:bodyPr>
          <a:lstStyle/>
          <a:p>
            <a:pPr>
              <a:spcAft>
                <a:spcPts val="0"/>
              </a:spcAft>
            </a:pPr>
            <a:r>
              <a:rPr lang="en-US" sz="3800" b="1" dirty="0">
                <a:latin typeface="Calibri" panose="020F0502020204030204" pitchFamily="34" charset="0"/>
                <a:cs typeface="Calibri" panose="020F0502020204030204" pitchFamily="34" charset="0"/>
              </a:rPr>
              <a:t>Autonomy includes and necessitates that an individual is growing in skills related to:</a:t>
            </a:r>
            <a:br>
              <a:rPr lang="en-US" sz="3800" b="1" dirty="0">
                <a:latin typeface="Calibri" panose="020F0502020204030204" pitchFamily="34" charset="0"/>
                <a:cs typeface="Calibri" panose="020F0502020204030204" pitchFamily="34" charset="0"/>
              </a:rPr>
            </a:br>
            <a:endParaRPr lang="en-US" sz="3800" b="1" dirty="0">
              <a:latin typeface="Calibri" panose="020F0502020204030204" pitchFamily="34" charset="0"/>
              <a:cs typeface="Calibri" panose="020F0502020204030204" pitchFamily="34" charset="0"/>
            </a:endParaRP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Personal control </a:t>
            </a:r>
            <a:r>
              <a:rPr lang="en-US" sz="3500" dirty="0">
                <a:latin typeface="Calibri" panose="020F0502020204030204" pitchFamily="34" charset="0"/>
                <a:cs typeface="Calibri" panose="020F0502020204030204" pitchFamily="34" charset="0"/>
              </a:rPr>
              <a:t>– having a center of control that is less external and more internal</a:t>
            </a: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Self-agency</a:t>
            </a:r>
            <a:r>
              <a:rPr lang="en-US" sz="3500" dirty="0">
                <a:latin typeface="Calibri" panose="020F0502020204030204" pitchFamily="34" charset="0"/>
                <a:cs typeface="Calibri" panose="020F0502020204030204" pitchFamily="34" charset="0"/>
              </a:rPr>
              <a:t> - finding emotional and physical balance, thinking more clearly, and advocating for oneself</a:t>
            </a: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Choice </a:t>
            </a:r>
            <a:r>
              <a:rPr lang="en-US" sz="3500" dirty="0">
                <a:latin typeface="Calibri" panose="020F0502020204030204" pitchFamily="34" charset="0"/>
                <a:cs typeface="Calibri" panose="020F0502020204030204" pitchFamily="34" charset="0"/>
              </a:rPr>
              <a:t>– making decisions and choices among a variety of options</a:t>
            </a:r>
          </a:p>
          <a:p>
            <a:pPr lvl="1">
              <a:spcAft>
                <a:spcPts val="1200"/>
              </a:spcAft>
            </a:pPr>
            <a:r>
              <a:rPr lang="en-US" sz="3500" b="1" dirty="0">
                <a:solidFill>
                  <a:schemeClr val="accent1"/>
                </a:solidFill>
                <a:latin typeface="Calibri" panose="020F0502020204030204" pitchFamily="34" charset="0"/>
                <a:cs typeface="Calibri" panose="020F0502020204030204" pitchFamily="34" charset="0"/>
              </a:rPr>
              <a:t>Self-determination</a:t>
            </a:r>
            <a:r>
              <a:rPr lang="en-US" sz="3500" dirty="0">
                <a:latin typeface="Calibri" panose="020F0502020204030204" pitchFamily="34" charset="0"/>
                <a:cs typeface="Calibri" panose="020F0502020204030204" pitchFamily="34" charset="0"/>
              </a:rPr>
              <a:t> – becoming less </a:t>
            </a:r>
            <a:r>
              <a:rPr lang="en-US" sz="3500" dirty="0">
                <a:effectLst/>
                <a:latin typeface="Calibri" panose="020F0502020204030204" pitchFamily="34" charset="0"/>
                <a:ea typeface="Calibri" panose="020F0502020204030204" pitchFamily="34" charset="0"/>
                <a:cs typeface="Calibri" panose="020F0502020204030204" pitchFamily="34" charset="0"/>
              </a:rPr>
              <a:t>extrinsically driven toward being more intrinsically motivated</a:t>
            </a:r>
            <a:endParaRPr lang="en-US" sz="3500" dirty="0">
              <a:latin typeface="Calibri" panose="020F0502020204030204" pitchFamily="34" charset="0"/>
              <a:cs typeface="Calibri" panose="020F0502020204030204" pitchFamily="34" charset="0"/>
            </a:endParaRP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Personal efficacy </a:t>
            </a:r>
            <a:r>
              <a:rPr lang="en-US" sz="3500" dirty="0">
                <a:latin typeface="Calibri" panose="020F0502020204030204" pitchFamily="34" charset="0"/>
                <a:cs typeface="Calibri" panose="020F0502020204030204" pitchFamily="34" charset="0"/>
              </a:rPr>
              <a:t>– having confidence and feeling competent to make better choices</a:t>
            </a: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Personal responsibility </a:t>
            </a:r>
            <a:r>
              <a:rPr lang="en-US" sz="3500" dirty="0">
                <a:latin typeface="Calibri" panose="020F0502020204030204" pitchFamily="34" charset="0"/>
                <a:cs typeface="Calibri" panose="020F0502020204030204" pitchFamily="34" charset="0"/>
              </a:rPr>
              <a:t>– accepting of self-direction and taking responsibility for personal actions</a:t>
            </a:r>
          </a:p>
          <a:p>
            <a:pPr lvl="1"/>
            <a:endParaRPr lang="en-US" sz="3800" dirty="0">
              <a:latin typeface="Calibri" panose="020F0502020204030204" pitchFamily="34" charset="0"/>
              <a:cs typeface="Calibri" panose="020F0502020204030204" pitchFamily="34" charset="0"/>
            </a:endParaRPr>
          </a:p>
          <a:p>
            <a:pPr marL="0" indent="0">
              <a:buNone/>
            </a:pPr>
            <a:endParaRPr lang="en-US" dirty="0"/>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09222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283420"/>
            <a:ext cx="11029615" cy="1497507"/>
          </a:xfrm>
        </p:spPr>
        <p:txBody>
          <a:bodyPr/>
          <a:lstStyle/>
          <a:p>
            <a:r>
              <a:rPr lang="en-US" sz="4000" dirty="0">
                <a:latin typeface="Calibri" panose="020F0502020204030204" pitchFamily="34" charset="0"/>
                <a:cs typeface="Calibri" panose="020F0502020204030204" pitchFamily="34" charset="0"/>
              </a:rPr>
              <a:t>Values &amp; attitudes</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05182" y="3817168"/>
            <a:ext cx="5264277" cy="1371755"/>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Affirming Autonomy and Self-determination</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a:p>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91854311"/>
      </p:ext>
    </p:extLst>
  </p:cSld>
  <p:clrMapOvr>
    <a:masterClrMapping/>
  </p:clrMapOvr>
</p:sld>
</file>

<file path=ppt/theme/theme1.xml><?xml version="1.0" encoding="utf-8"?>
<a:theme xmlns:a="http://schemas.openxmlformats.org/drawingml/2006/main" name="DividendVTI">
  <a:themeElements>
    <a:clrScheme name="Custom 10">
      <a:dk1>
        <a:srgbClr val="000000"/>
      </a:dk1>
      <a:lt1>
        <a:sysClr val="window" lastClr="FFFFFF"/>
      </a:lt1>
      <a:dk2>
        <a:srgbClr val="5E5E5E"/>
      </a:dk2>
      <a:lt2>
        <a:srgbClr val="DDDDDD"/>
      </a:lt2>
      <a:accent1>
        <a:srgbClr val="155EA1"/>
      </a:accent1>
      <a:accent2>
        <a:srgbClr val="649E40"/>
      </a:accent2>
      <a:accent3>
        <a:srgbClr val="F69200"/>
      </a:accent3>
      <a:accent4>
        <a:srgbClr val="838383"/>
      </a:accent4>
      <a:accent5>
        <a:srgbClr val="FEC306"/>
      </a:accent5>
      <a:accent6>
        <a:srgbClr val="DF5327"/>
      </a:accent6>
      <a:hlink>
        <a:srgbClr val="F59E00"/>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00870617_win32_fixed.potx" id="{1E2B8DFA-E266-4D12-95DE-76C2876369F1}" vid="{8DEA66BB-F281-4FCE-9053-490C8E939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6430</Words>
  <Application>Microsoft Office PowerPoint</Application>
  <PresentationFormat>Widescreen</PresentationFormat>
  <Paragraphs>489</Paragraphs>
  <Slides>34</Slides>
  <Notes>34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Arial</vt:lpstr>
      <vt:lpstr>Articulate Extrabold</vt:lpstr>
      <vt:lpstr>Avenir LT Std 55 Roman</vt:lpstr>
      <vt:lpstr>Berlin Sans FB</vt:lpstr>
      <vt:lpstr>Calibri</vt:lpstr>
      <vt:lpstr>Corbel</vt:lpstr>
      <vt:lpstr>Courier New</vt:lpstr>
      <vt:lpstr>Gill Sans MT</vt:lpstr>
      <vt:lpstr>Symbol</vt:lpstr>
      <vt:lpstr>Times New Roman</vt:lpstr>
      <vt:lpstr>Wingdings</vt:lpstr>
      <vt:lpstr>Wingdings 2</vt:lpstr>
      <vt:lpstr>DividendVTI</vt:lpstr>
      <vt:lpstr>Autonomy and Self-determination</vt:lpstr>
      <vt:lpstr>Module 3 Outline</vt:lpstr>
      <vt:lpstr>Core principle</vt:lpstr>
      <vt:lpstr>Key Terms</vt:lpstr>
      <vt:lpstr>Fundamental rights</vt:lpstr>
      <vt:lpstr>Affirming Autonomy and Self-Determination</vt:lpstr>
      <vt:lpstr>Context of Service Delivery</vt:lpstr>
      <vt:lpstr>How are Autonomy and Self-Determination achieved?</vt:lpstr>
      <vt:lpstr>Values &amp; attitudes</vt:lpstr>
      <vt:lpstr>Values and attitudes of providers</vt:lpstr>
      <vt:lpstr>Respecting individuals as partners </vt:lpstr>
      <vt:lpstr>Values and attitudes </vt:lpstr>
      <vt:lpstr>Affirming Autonomy and Self-Determination </vt:lpstr>
      <vt:lpstr>Respecting the Dignity of risk</vt:lpstr>
      <vt:lpstr>What we know</vt:lpstr>
      <vt:lpstr>The Link: Self-determination AND motivation</vt:lpstr>
      <vt:lpstr>Self-determination Theory</vt:lpstr>
      <vt:lpstr>The importance of choice: Motivation</vt:lpstr>
      <vt:lpstr>Self-determination and motivation</vt:lpstr>
      <vt:lpstr>Continuum of self-Determination</vt:lpstr>
      <vt:lpstr>Need to build self-determination</vt:lpstr>
      <vt:lpstr>Application to  practice</vt:lpstr>
      <vt:lpstr>Motivational Interviewing – a perfect fit</vt:lpstr>
      <vt:lpstr>Motivational Interviewing – a perfect fit</vt:lpstr>
      <vt:lpstr>Skills and behaviors in affirming autonomy  and self-determination</vt:lpstr>
      <vt:lpstr>Practices for affirming Autonomy </vt:lpstr>
      <vt:lpstr>Practices for building competence</vt:lpstr>
      <vt:lpstr>Practices for building connections</vt:lpstr>
      <vt:lpstr>PowerPoint Presentation</vt:lpstr>
      <vt:lpstr>Questions for Reflection</vt:lpstr>
      <vt:lpstr>Reflective practice </vt:lpstr>
      <vt:lpstr>REFERENCES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Affirming Autonomy and Self-determination</dc:title>
  <dc:creator>Pamela Waters</dc:creator>
  <cp:lastModifiedBy>Craig, Cynthia</cp:lastModifiedBy>
  <cp:revision>16</cp:revision>
  <dcterms:created xsi:type="dcterms:W3CDTF">2022-06-10T16:43:21Z</dcterms:created>
  <dcterms:modified xsi:type="dcterms:W3CDTF">2022-07-18T18:46:31Z</dcterms:modified>
</cp:coreProperties>
</file>