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12" r:id="rId4"/>
  </p:sldMasterIdLst>
  <p:sldIdLst>
    <p:sldId id="257" r:id="rId5"/>
    <p:sldId id="260" r:id="rId6"/>
    <p:sldId id="262" r:id="rId7"/>
    <p:sldId id="270" r:id="rId8"/>
    <p:sldId id="271" r:id="rId9"/>
    <p:sldId id="269" r:id="rId10"/>
    <p:sldId id="265" r:id="rId11"/>
    <p:sldId id="277" r:id="rId12"/>
    <p:sldId id="268" r:id="rId13"/>
    <p:sldId id="272" r:id="rId14"/>
    <p:sldId id="273" r:id="rId15"/>
    <p:sldId id="274" r:id="rId16"/>
    <p:sldId id="278" r:id="rId17"/>
    <p:sldId id="276" r:id="rId18"/>
    <p:sldId id="266" r:id="rId19"/>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onye D. Ubachunwa" initials="NDU" lastIdx="3" clrIdx="0">
    <p:extLst>
      <p:ext uri="{19B8F6BF-5375-455C-9EA6-DF929625EA0E}">
        <p15:presenceInfo xmlns:p15="http://schemas.microsoft.com/office/powerpoint/2012/main" userId="S::nonye.ubachunwa@lsfnet.org::9d6b3f9f-2922-46c5-9b7b-8cb6eda479f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0" autoAdjust="0"/>
    <p:restoredTop sz="94619" autoAdjust="0"/>
  </p:normalViewPr>
  <p:slideViewPr>
    <p:cSldViewPr snapToGrid="0">
      <p:cViewPr varScale="1">
        <p:scale>
          <a:sx n="114" d="100"/>
          <a:sy n="114" d="100"/>
        </p:scale>
        <p:origin x="300"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ramod &quot;Bobby&quot; Shivdasani" userId="c513d258-4390-4dfc-b5a8-4e6a4d650f54" providerId="ADAL" clId="{270B120B-33FB-4ADA-B9D7-58006A06546A}"/>
    <pc:docChg chg="delSld">
      <pc:chgData name="Pramod &quot;Bobby&quot; Shivdasani" userId="c513d258-4390-4dfc-b5a8-4e6a4d650f54" providerId="ADAL" clId="{270B120B-33FB-4ADA-B9D7-58006A06546A}" dt="2023-11-09T19:59:32.309" v="0" actId="2696"/>
      <pc:docMkLst>
        <pc:docMk/>
      </pc:docMkLst>
      <pc:sldChg chg="del">
        <pc:chgData name="Pramod &quot;Bobby&quot; Shivdasani" userId="c513d258-4390-4dfc-b5a8-4e6a4d650f54" providerId="ADAL" clId="{270B120B-33FB-4ADA-B9D7-58006A06546A}" dt="2023-11-09T19:59:32.309" v="0" actId="2696"/>
        <pc:sldMkLst>
          <pc:docMk/>
          <pc:sldMk cId="1726992604" sldId="275"/>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ED291B17-9318-49DB-B28B-6E5994AE9581}" type="datetime1">
              <a:rPr lang="en-US" smtClean="0"/>
              <a:t>11/9/2023</a:t>
            </a:fld>
            <a:endParaRPr lang="en-US" dirty="0"/>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900175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ED4963-E985-44C4-B8C4-FDD613B7C2F8}" type="datetime1">
              <a:rPr lang="en-US" smtClean="0"/>
              <a:t>11/9/2023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283591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058151" y="599725"/>
            <a:ext cx="3687316" cy="581695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204200" y="863600"/>
            <a:ext cx="3124200" cy="4807326"/>
          </a:xfrm>
        </p:spPr>
        <p:txBody>
          <a:bodyPr vert="eaVert" anchor="ctr"/>
          <a:lstStyle>
            <a:lvl1pPr>
              <a:defRPr>
                <a:solidFill>
                  <a:srgbClr val="FFFF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74923" y="863600"/>
            <a:ext cx="7161625" cy="4807326"/>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a:extLst>
              <a:ext uri="{FF2B5EF4-FFF2-40B4-BE49-F238E27FC236}">
                <a16:creationId xmlns:a16="http://schemas.microsoft.com/office/drawing/2014/main" id="{F6423B97-A5D4-47B9-8861-73B3707A04CF}"/>
              </a:ext>
            </a:extLst>
          </p:cNvPr>
          <p:cNvSpPr/>
          <p:nvPr/>
        </p:nvSpPr>
        <p:spPr>
          <a:xfrm>
            <a:off x="446534"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8">
            <a:extLst>
              <a:ext uri="{FF2B5EF4-FFF2-40B4-BE49-F238E27FC236}">
                <a16:creationId xmlns:a16="http://schemas.microsoft.com/office/drawing/2014/main" id="{1AEC0421-37B4-4481-A10D-69FDF5EC7909}"/>
              </a:ext>
            </a:extLst>
          </p:cNvPr>
          <p:cNvSpPr/>
          <p:nvPr/>
        </p:nvSpPr>
        <p:spPr>
          <a:xfrm>
            <a:off x="8042147"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a:extLst>
              <a:ext uri="{FF2B5EF4-FFF2-40B4-BE49-F238E27FC236}">
                <a16:creationId xmlns:a16="http://schemas.microsoft.com/office/drawing/2014/main" id="{5F7265B5-9F97-4F1E-99E9-74F7B7E62337}"/>
              </a:ext>
            </a:extLst>
          </p:cNvPr>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Date Placeholder 10">
            <a:extLst>
              <a:ext uri="{FF2B5EF4-FFF2-40B4-BE49-F238E27FC236}">
                <a16:creationId xmlns:a16="http://schemas.microsoft.com/office/drawing/2014/main" id="{5C74A470-3BD3-4F33-80E5-67E6E87FCBE7}"/>
              </a:ext>
            </a:extLst>
          </p:cNvPr>
          <p:cNvSpPr>
            <a:spLocks noGrp="1"/>
          </p:cNvSpPr>
          <p:nvPr>
            <p:ph type="dt" sz="half" idx="10"/>
          </p:nvPr>
        </p:nvSpPr>
        <p:spPr/>
        <p:txBody>
          <a:bodyPr/>
          <a:lstStyle/>
          <a:p>
            <a:fld id="{ED291B17-9318-49DB-B28B-6E5994AE9581}" type="datetime1">
              <a:rPr lang="en-US" smtClean="0"/>
              <a:t>11/9/2023</a:t>
            </a:fld>
            <a:endParaRPr lang="en-US" dirty="0"/>
          </a:p>
        </p:txBody>
      </p:sp>
      <p:sp>
        <p:nvSpPr>
          <p:cNvPr id="12" name="Footer Placeholder 11">
            <a:extLst>
              <a:ext uri="{FF2B5EF4-FFF2-40B4-BE49-F238E27FC236}">
                <a16:creationId xmlns:a16="http://schemas.microsoft.com/office/drawing/2014/main" id="{9A3A30BA-DB50-4D7D-BCDE-17D20FB354DF}"/>
              </a:ext>
            </a:extLst>
          </p:cNvPr>
          <p:cNvSpPr>
            <a:spLocks noGrp="1"/>
          </p:cNvSpPr>
          <p:nvPr>
            <p:ph type="ftr" sz="quarter" idx="11"/>
          </p:nvPr>
        </p:nvSpPr>
        <p:spPr/>
        <p:txBody>
          <a:bodyPr/>
          <a:lstStyle/>
          <a:p>
            <a:endParaRPr lang="en-US" dirty="0"/>
          </a:p>
        </p:txBody>
      </p:sp>
      <p:sp>
        <p:nvSpPr>
          <p:cNvPr id="13" name="Slide Number Placeholder 12">
            <a:extLst>
              <a:ext uri="{FF2B5EF4-FFF2-40B4-BE49-F238E27FC236}">
                <a16:creationId xmlns:a16="http://schemas.microsoft.com/office/drawing/2014/main" id="{76FF9E58-C0B2-436B-A21C-DB45A00D651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88849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18872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340864"/>
            <a:ext cx="11029615" cy="36344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78DD82B9-B8EE-4375-B6FF-88FA6ABB15D9}" type="datetime1">
              <a:rPr lang="en-US" smtClean="0"/>
              <a:t>11/9/2023</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852443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2393950"/>
            <a:ext cx="11029615" cy="2147467"/>
          </a:xfrm>
        </p:spPr>
        <p:txBody>
          <a:bodyPr anchor="b">
            <a:normAutofit/>
          </a:bodyPr>
          <a:lstStyle>
            <a:lvl1pPr algn="l">
              <a:defRPr sz="3600" b="0" cap="all">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B2497495-0637-405E-AE64-5CC7506D51F5}" type="datetime1">
              <a:rPr lang="en-US" smtClean="0"/>
              <a:t>11/9/2023</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66680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FFD690-9426-415D-8B65-26881E07B2D4}" type="datetime1">
              <a:rPr lang="en-US" smtClean="0"/>
              <a:t>11/9/2023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483323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C4989A-474C-40DE-95B9-011C28B71673}" type="datetime1">
              <a:rPr lang="en-US" smtClean="0"/>
              <a:t>11/9/2023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748046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B4ED54-5B5E-4A04-93D3-5772E3CE3818}" type="datetime1">
              <a:rPr lang="en-US" smtClean="0"/>
              <a:t>11/9/2023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12936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11/9/2023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129494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767857" y="933450"/>
            <a:ext cx="3031852" cy="1722419"/>
          </a:xfrm>
        </p:spPr>
        <p:txBody>
          <a:bodyPr anchor="b">
            <a:normAutofit/>
          </a:bodyPr>
          <a:lstStyle>
            <a:lvl1pPr algn="l">
              <a:defRPr sz="24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900928" y="1179829"/>
            <a:ext cx="6650991" cy="4658216"/>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7857"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0B919CC2-2A65-446F-B538-9E6249035445}"/>
              </a:ext>
            </a:extLst>
          </p:cNvPr>
          <p:cNvSpPr>
            <a:spLocks noGrp="1"/>
          </p:cNvSpPr>
          <p:nvPr>
            <p:ph type="dt" sz="half" idx="10"/>
          </p:nvPr>
        </p:nvSpPr>
        <p:spPr>
          <a:xfrm>
            <a:off x="7605951" y="6456916"/>
            <a:ext cx="2844799" cy="365125"/>
          </a:xfrm>
        </p:spPr>
        <p:txBody>
          <a:bodyPr/>
          <a:lstStyle/>
          <a:p>
            <a:fld id="{D82884F1-FFEA-405F-9602-3DCA865EDA4E}" type="datetime1">
              <a:rPr lang="en-US" smtClean="0"/>
              <a:t>11/9/2023</a:t>
            </a:fld>
            <a:endParaRPr lang="en-US" dirty="0"/>
          </a:p>
        </p:txBody>
      </p:sp>
      <p:sp>
        <p:nvSpPr>
          <p:cNvPr id="10" name="Footer Placeholder 9">
            <a:extLst>
              <a:ext uri="{FF2B5EF4-FFF2-40B4-BE49-F238E27FC236}">
                <a16:creationId xmlns:a16="http://schemas.microsoft.com/office/drawing/2014/main" id="{B72412AE-119E-4982-8B24-63365EFCA796}"/>
              </a:ext>
            </a:extLst>
          </p:cNvPr>
          <p:cNvSpPr>
            <a:spLocks noGrp="1"/>
          </p:cNvSpPr>
          <p:nvPr>
            <p:ph type="ftr" sz="quarter" idx="11"/>
          </p:nvPr>
        </p:nvSpPr>
        <p:spPr>
          <a:xfrm>
            <a:off x="581192" y="6452590"/>
            <a:ext cx="6917210" cy="365125"/>
          </a:xfrm>
        </p:spPr>
        <p:txBody>
          <a:bodyPr/>
          <a:lstStyle/>
          <a:p>
            <a:endParaRPr lang="en-US" dirty="0"/>
          </a:p>
        </p:txBody>
      </p:sp>
      <p:sp>
        <p:nvSpPr>
          <p:cNvPr id="11" name="Slide Number Placeholder 10">
            <a:extLst>
              <a:ext uri="{FF2B5EF4-FFF2-40B4-BE49-F238E27FC236}">
                <a16:creationId xmlns:a16="http://schemas.microsoft.com/office/drawing/2014/main" id="{7FC4BB19-6AD1-45CF-9F99-00B109890FAB}"/>
              </a:ext>
            </a:extLst>
          </p:cNvPr>
          <p:cNvSpPr>
            <a:spLocks noGrp="1"/>
          </p:cNvSpPr>
          <p:nvPr>
            <p:ph type="sldNum" sz="quarter" idx="12"/>
          </p:nvPr>
        </p:nvSpPr>
        <p:spPr>
          <a:xfrm>
            <a:off x="10558300" y="6456916"/>
            <a:ext cx="1052510" cy="365125"/>
          </a:xfrm>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1261766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581192"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18DB4A-8810-4A10-AD5C-D5E2C667F5B3}" type="datetime1">
              <a:rPr lang="en-US" smtClean="0"/>
              <a:t>11/9/2023</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573289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ED291B17-9318-49DB-B28B-6E5994AE9581}" type="datetime1">
              <a:rPr lang="en-US" smtClean="0"/>
              <a:t>11/9/2023</a:t>
            </a:fld>
            <a:endParaRPr lang="en-US" dirty="0"/>
          </a:p>
        </p:txBody>
      </p:sp>
      <p:sp>
        <p:nvSpPr>
          <p:cNvPr id="5" name="Footer Placeholder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900" cap="all">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3A98EE3D-8CD1-4C3F-BD1C-C98C9596463C}" type="slidenum">
              <a:rPr lang="en-US" smtClean="0"/>
              <a:t>‹#›</a:t>
            </a:fld>
            <a:endParaRPr lang="en-US" dirty="0"/>
          </a:p>
        </p:txBody>
      </p:sp>
      <p:sp>
        <p:nvSpPr>
          <p:cNvPr id="9" name="Rectangle 8"/>
          <p:cNvSpPr/>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000897896"/>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11" r:id="rId5"/>
    <p:sldLayoutId id="2147483760" r:id="rId6"/>
    <p:sldLayoutId id="2147483762" r:id="rId7"/>
    <p:sldLayoutId id="2147483706" r:id="rId8"/>
    <p:sldLayoutId id="2147483709" r:id="rId9"/>
    <p:sldLayoutId id="2147483707" r:id="rId10"/>
    <p:sldLayoutId id="2147483708" r:id="rId11"/>
  </p:sldLayoutIdLst>
  <p:hf sldNum="0" hdr="0" ftr="0" dt="0"/>
  <p:txStyles>
    <p:title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3.gif"/><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15.xml.rels><?xml version="1.0" encoding="UTF-8" standalone="yes"?>
<Relationships xmlns="http://schemas.openxmlformats.org/package/2006/relationships"><Relationship Id="rId3" Type="http://schemas.openxmlformats.org/officeDocument/2006/relationships/hyperlink" Target="mailto:grantsjax@lsfnet.org" TargetMode="External"/><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gif"/><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gif"/><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3.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D6D7A0BC-0046-4CAA-8E7F-DCAFE511EA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C21E816-31F5-48BB-BD02-D15F2F18B48A}"/>
              </a:ext>
            </a:extLst>
          </p:cNvPr>
          <p:cNvSpPr>
            <a:spLocks noGrp="1"/>
          </p:cNvSpPr>
          <p:nvPr>
            <p:ph type="ctrTitle"/>
          </p:nvPr>
        </p:nvSpPr>
        <p:spPr>
          <a:xfrm>
            <a:off x="581191" y="1020431"/>
            <a:ext cx="10993549" cy="1475013"/>
          </a:xfrm>
        </p:spPr>
        <p:txBody>
          <a:bodyPr>
            <a:normAutofit/>
          </a:bodyPr>
          <a:lstStyle/>
          <a:p>
            <a:pPr algn="r"/>
            <a:r>
              <a:rPr lang="en-US" dirty="0"/>
              <a:t>22-23 MH 1037 PREP INSTRUCTIONS</a:t>
            </a:r>
          </a:p>
        </p:txBody>
      </p:sp>
      <p:sp>
        <p:nvSpPr>
          <p:cNvPr id="3" name="Subtitle 2">
            <a:extLst>
              <a:ext uri="{FF2B5EF4-FFF2-40B4-BE49-F238E27FC236}">
                <a16:creationId xmlns:a16="http://schemas.microsoft.com/office/drawing/2014/main" id="{835D6E6B-3353-491C-A3C6-F278D6CED8B3}"/>
              </a:ext>
            </a:extLst>
          </p:cNvPr>
          <p:cNvSpPr>
            <a:spLocks noGrp="1"/>
          </p:cNvSpPr>
          <p:nvPr>
            <p:ph type="subTitle" idx="1"/>
          </p:nvPr>
        </p:nvSpPr>
        <p:spPr>
          <a:xfrm>
            <a:off x="581194" y="2495445"/>
            <a:ext cx="10993546" cy="468233"/>
          </a:xfrm>
        </p:spPr>
        <p:txBody>
          <a:bodyPr>
            <a:normAutofit/>
          </a:bodyPr>
          <a:lstStyle/>
          <a:p>
            <a:pPr algn="r"/>
            <a:r>
              <a:rPr lang="en-US" dirty="0"/>
              <a:t>LSF Health SYSTEMS</a:t>
            </a:r>
          </a:p>
        </p:txBody>
      </p:sp>
      <p:sp>
        <p:nvSpPr>
          <p:cNvPr id="20" name="Rectangle 19">
            <a:extLst>
              <a:ext uri="{FF2B5EF4-FFF2-40B4-BE49-F238E27FC236}">
                <a16:creationId xmlns:a16="http://schemas.microsoft.com/office/drawing/2014/main" id="{E7C6334F-6411-41EC-AD7D-179EDD8B5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1">
            <a:extLst>
              <a:ext uri="{FF2B5EF4-FFF2-40B4-BE49-F238E27FC236}">
                <a16:creationId xmlns:a16="http://schemas.microsoft.com/office/drawing/2014/main" id="{E6B02CEE-3AF8-4349-9B3E-8970E6DF62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3">
            <a:extLst>
              <a:ext uri="{FF2B5EF4-FFF2-40B4-BE49-F238E27FC236}">
                <a16:creationId xmlns:a16="http://schemas.microsoft.com/office/drawing/2014/main" id="{AAA01CF0-3FB5-44EB-B7DE-F2E86374C2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pic>
        <p:nvPicPr>
          <p:cNvPr id="6" name="Picture 5" descr="abstract image">
            <a:extLst>
              <a:ext uri="{FF2B5EF4-FFF2-40B4-BE49-F238E27FC236}">
                <a16:creationId xmlns:a16="http://schemas.microsoft.com/office/drawing/2014/main" id="{F1A8C364-94D4-4630-BAD0-78722F347055}"/>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448733" y="3081867"/>
            <a:ext cx="11260667" cy="3310466"/>
          </a:xfrm>
          <a:prstGeom prst="rect">
            <a:avLst/>
          </a:prstGeom>
        </p:spPr>
      </p:pic>
      <p:pic>
        <p:nvPicPr>
          <p:cNvPr id="5" name="Picture 4" descr="A red sign with white text&#10;&#10;Description automatically generated with medium confidence">
            <a:extLst>
              <a:ext uri="{FF2B5EF4-FFF2-40B4-BE49-F238E27FC236}">
                <a16:creationId xmlns:a16="http://schemas.microsoft.com/office/drawing/2014/main" id="{6E3E8F69-A9C8-413C-B65A-553DB2902134}"/>
              </a:ext>
            </a:extLst>
          </p:cNvPr>
          <p:cNvPicPr>
            <a:picLocks noChangeAspect="1"/>
          </p:cNvPicPr>
          <p:nvPr/>
        </p:nvPicPr>
        <p:blipFill>
          <a:blip r:embed="rId3"/>
          <a:stretch>
            <a:fillRect/>
          </a:stretch>
        </p:blipFill>
        <p:spPr>
          <a:xfrm>
            <a:off x="446534" y="616882"/>
            <a:ext cx="1581150" cy="2400300"/>
          </a:xfrm>
          <a:prstGeom prst="rect">
            <a:avLst/>
          </a:prstGeom>
        </p:spPr>
      </p:pic>
    </p:spTree>
    <p:extLst>
      <p:ext uri="{BB962C8B-B14F-4D97-AF65-F5344CB8AC3E}">
        <p14:creationId xmlns:p14="http://schemas.microsoft.com/office/powerpoint/2010/main" val="24758055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44" name="Rectangle 36">
            <a:extLst>
              <a:ext uri="{FF2B5EF4-FFF2-40B4-BE49-F238E27FC236}">
                <a16:creationId xmlns:a16="http://schemas.microsoft.com/office/drawing/2014/main" id="{7D541204-B666-420C-9DF1-C06950D2F0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E562972-3449-42D1-8185-B4BEFD52AB44}"/>
              </a:ext>
            </a:extLst>
          </p:cNvPr>
          <p:cNvSpPr>
            <a:spLocks noGrp="1"/>
          </p:cNvSpPr>
          <p:nvPr>
            <p:ph type="title"/>
          </p:nvPr>
        </p:nvSpPr>
        <p:spPr>
          <a:xfrm>
            <a:off x="581192" y="702155"/>
            <a:ext cx="3219124" cy="478945"/>
          </a:xfrm>
        </p:spPr>
        <p:txBody>
          <a:bodyPr vert="horz" lIns="91440" tIns="45720" rIns="91440" bIns="45720" rtlCol="0" anchor="b">
            <a:normAutofit fontScale="90000"/>
          </a:bodyPr>
          <a:lstStyle/>
          <a:p>
            <a:r>
              <a:rPr lang="en-US" b="0" kern="1200" cap="all" dirty="0">
                <a:solidFill>
                  <a:schemeClr val="tx1">
                    <a:lumMod val="75000"/>
                    <a:lumOff val="25000"/>
                  </a:schemeClr>
                </a:solidFill>
                <a:latin typeface="+mj-lt"/>
                <a:ea typeface="+mj-ea"/>
                <a:cs typeface="+mj-cs"/>
              </a:rPr>
              <a:t>SCENARIOS (HOW)</a:t>
            </a:r>
          </a:p>
        </p:txBody>
      </p:sp>
      <p:sp>
        <p:nvSpPr>
          <p:cNvPr id="45" name="Rectangle 38">
            <a:extLst>
              <a:ext uri="{FF2B5EF4-FFF2-40B4-BE49-F238E27FC236}">
                <a16:creationId xmlns:a16="http://schemas.microsoft.com/office/drawing/2014/main" id="{0C0E6C8D-508A-44F8-BB9B-7911B0118D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3"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46" name="Rectangle 40">
            <a:extLst>
              <a:ext uri="{FF2B5EF4-FFF2-40B4-BE49-F238E27FC236}">
                <a16:creationId xmlns:a16="http://schemas.microsoft.com/office/drawing/2014/main" id="{C84847AE-0FEA-43E8-8AA1-4169A6FDB9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685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43" name="Rectangle 42">
            <a:extLst>
              <a:ext uri="{FF2B5EF4-FFF2-40B4-BE49-F238E27FC236}">
                <a16:creationId xmlns:a16="http://schemas.microsoft.com/office/drawing/2014/main" id="{C487790A-E9D7-438A-90BB-9361BEF14B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5" name="Content Placeholder 4">
            <a:extLst>
              <a:ext uri="{FF2B5EF4-FFF2-40B4-BE49-F238E27FC236}">
                <a16:creationId xmlns:a16="http://schemas.microsoft.com/office/drawing/2014/main" id="{270CDC26-165A-46B4-A2F2-CC03D16A0EF3}"/>
              </a:ext>
            </a:extLst>
          </p:cNvPr>
          <p:cNvSpPr>
            <a:spLocks noGrp="1"/>
          </p:cNvSpPr>
          <p:nvPr>
            <p:ph idx="1"/>
          </p:nvPr>
        </p:nvSpPr>
        <p:spPr>
          <a:xfrm>
            <a:off x="581193" y="2414788"/>
            <a:ext cx="3424138" cy="3975776"/>
          </a:xfrm>
        </p:spPr>
        <p:txBody>
          <a:bodyPr vert="horz" lIns="91440" tIns="45720" rIns="91440" bIns="45720" rtlCol="0" anchor="ctr">
            <a:normAutofit/>
          </a:bodyPr>
          <a:lstStyle/>
          <a:p>
            <a:pPr>
              <a:lnSpc>
                <a:spcPct val="100000"/>
              </a:lnSpc>
            </a:pPr>
            <a:r>
              <a:rPr lang="en-US" sz="1400" dirty="0"/>
              <a:t>Example 2: </a:t>
            </a:r>
          </a:p>
          <a:p>
            <a:pPr>
              <a:lnSpc>
                <a:spcPct val="100000"/>
              </a:lnSpc>
            </a:pPr>
            <a:endParaRPr lang="en-US" sz="1400" dirty="0"/>
          </a:p>
          <a:p>
            <a:pPr>
              <a:lnSpc>
                <a:spcPct val="100000"/>
              </a:lnSpc>
            </a:pPr>
            <a:r>
              <a:rPr lang="en-US" sz="1400" dirty="0"/>
              <a:t>Provider SAMH Funding: $500,000</a:t>
            </a:r>
          </a:p>
          <a:p>
            <a:pPr>
              <a:lnSpc>
                <a:spcPct val="100000"/>
              </a:lnSpc>
            </a:pPr>
            <a:endParaRPr lang="en-US" sz="1400" dirty="0"/>
          </a:p>
          <a:p>
            <a:pPr>
              <a:lnSpc>
                <a:spcPct val="100000"/>
              </a:lnSpc>
            </a:pPr>
            <a:r>
              <a:rPr lang="en-US" sz="1400" dirty="0"/>
              <a:t>Provider Other Revenues: $600,000</a:t>
            </a:r>
          </a:p>
          <a:p>
            <a:pPr>
              <a:lnSpc>
                <a:spcPct val="100000"/>
              </a:lnSpc>
            </a:pPr>
            <a:endParaRPr lang="en-US" sz="1400" dirty="0"/>
          </a:p>
          <a:p>
            <a:pPr>
              <a:lnSpc>
                <a:spcPct val="100000"/>
              </a:lnSpc>
            </a:pPr>
            <a:r>
              <a:rPr lang="en-US" sz="1400" dirty="0"/>
              <a:t>Total Funding: $1,100,000</a:t>
            </a:r>
          </a:p>
          <a:p>
            <a:pPr>
              <a:lnSpc>
                <a:spcPct val="100000"/>
              </a:lnSpc>
            </a:pPr>
            <a:endParaRPr lang="en-US" sz="1400" dirty="0"/>
          </a:p>
          <a:p>
            <a:pPr>
              <a:lnSpc>
                <a:spcPct val="100000"/>
              </a:lnSpc>
            </a:pPr>
            <a:r>
              <a:rPr lang="en-US" sz="1400" dirty="0"/>
              <a:t>Total Expenses: $1,000,000</a:t>
            </a:r>
          </a:p>
          <a:p>
            <a:pPr>
              <a:lnSpc>
                <a:spcPct val="100000"/>
              </a:lnSpc>
            </a:pPr>
            <a:r>
              <a:rPr lang="en-US" sz="1400" dirty="0"/>
              <a:t>Result: No Payback as provider expenses exceed total SAMH funding. </a:t>
            </a:r>
          </a:p>
          <a:p>
            <a:pPr>
              <a:lnSpc>
                <a:spcPct val="100000"/>
              </a:lnSpc>
            </a:pPr>
            <a:endParaRPr lang="en-US" sz="1400" dirty="0"/>
          </a:p>
        </p:txBody>
      </p:sp>
      <p:pic>
        <p:nvPicPr>
          <p:cNvPr id="4" name="Picture 3" descr="Logo&#10;&#10;Description automatically generated">
            <a:extLst>
              <a:ext uri="{FF2B5EF4-FFF2-40B4-BE49-F238E27FC236}">
                <a16:creationId xmlns:a16="http://schemas.microsoft.com/office/drawing/2014/main" id="{E4ABAC9D-D860-408F-96D6-E701ADD8CB81}"/>
              </a:ext>
            </a:extLst>
          </p:cNvPr>
          <p:cNvPicPr>
            <a:picLocks noChangeAspect="1"/>
          </p:cNvPicPr>
          <p:nvPr/>
        </p:nvPicPr>
        <p:blipFill rotWithShape="1">
          <a:blip r:embed="rId2"/>
          <a:srcRect l="54" r="2175" b="-1"/>
          <a:stretch/>
        </p:blipFill>
        <p:spPr>
          <a:xfrm>
            <a:off x="26920" y="771830"/>
            <a:ext cx="3702877" cy="5749462"/>
          </a:xfrm>
          <a:prstGeom prst="rect">
            <a:avLst/>
          </a:prstGeom>
        </p:spPr>
      </p:pic>
      <p:sp>
        <p:nvSpPr>
          <p:cNvPr id="12" name="TextBox 11">
            <a:extLst>
              <a:ext uri="{FF2B5EF4-FFF2-40B4-BE49-F238E27FC236}">
                <a16:creationId xmlns:a16="http://schemas.microsoft.com/office/drawing/2014/main" id="{E4BBA443-4B79-4B10-B522-C9C641AA98A3}"/>
              </a:ext>
            </a:extLst>
          </p:cNvPr>
          <p:cNvSpPr txBox="1"/>
          <p:nvPr/>
        </p:nvSpPr>
        <p:spPr>
          <a:xfrm>
            <a:off x="8073995" y="548640"/>
            <a:ext cx="4118005" cy="5324535"/>
          </a:xfrm>
          <a:prstGeom prst="rect">
            <a:avLst/>
          </a:prstGeom>
          <a:noFill/>
        </p:spPr>
        <p:txBody>
          <a:bodyPr wrap="square" rtlCol="0">
            <a:spAutoFit/>
          </a:bodyPr>
          <a:lstStyle/>
          <a:p>
            <a:r>
              <a:rPr lang="en-US" i="1" dirty="0"/>
              <a:t>Example 3</a:t>
            </a:r>
            <a:r>
              <a:rPr lang="en-US" sz="1400" dirty="0"/>
              <a:t>: </a:t>
            </a:r>
          </a:p>
          <a:p>
            <a:endParaRPr lang="en-US" sz="1400" dirty="0"/>
          </a:p>
          <a:p>
            <a:r>
              <a:rPr lang="en-US" sz="1400" dirty="0"/>
              <a:t>State funding for SAMH under 3 covered services: $300,000 for Case Management, $300,000 for Crisis Stabilization and $500,000 for Crisis Support/Emergency in 2 different OCAs MH009 &amp; MH018</a:t>
            </a:r>
          </a:p>
          <a:p>
            <a:endParaRPr lang="en-US" sz="1400" dirty="0"/>
          </a:p>
          <a:p>
            <a:r>
              <a:rPr lang="en-US" sz="1400" dirty="0"/>
              <a:t>Total expenses under all 3 covered services: $400,000 for case management, $300,000 for Crisis Stabilization and $400,000 for Crisis Support/Emergency</a:t>
            </a:r>
          </a:p>
          <a:p>
            <a:endParaRPr lang="en-US" sz="1400" dirty="0"/>
          </a:p>
          <a:p>
            <a:r>
              <a:rPr lang="en-US" sz="1400" dirty="0"/>
              <a:t>Result: Over-earned (Deficit) in Case Management, Breakeven in Crisis Stabilization and Under-earned (Surplus) in Crisis Support/Emergency in 2 different OCAs. </a:t>
            </a:r>
          </a:p>
          <a:p>
            <a:endParaRPr lang="en-US" sz="1400" dirty="0"/>
          </a:p>
          <a:p>
            <a:r>
              <a:rPr lang="en-US" sz="1400" b="1" dirty="0"/>
              <a:t>Net Result: No payback as reallocation possible even if they are in 2 different covered services and 2 different OCAs. Please refer to Instructions tab in your 1037 form under section IIIB.</a:t>
            </a:r>
          </a:p>
          <a:p>
            <a:endParaRPr lang="en-US" sz="1400" dirty="0"/>
          </a:p>
          <a:p>
            <a:endParaRPr lang="en-US" sz="1400" dirty="0"/>
          </a:p>
        </p:txBody>
      </p:sp>
      <p:pic>
        <p:nvPicPr>
          <p:cNvPr id="8" name="Picture 7">
            <a:extLst>
              <a:ext uri="{FF2B5EF4-FFF2-40B4-BE49-F238E27FC236}">
                <a16:creationId xmlns:a16="http://schemas.microsoft.com/office/drawing/2014/main" id="{EE350353-13AA-40A5-AE22-BA594C5AA050}"/>
              </a:ext>
            </a:extLst>
          </p:cNvPr>
          <p:cNvPicPr>
            <a:picLocks noChangeAspect="1"/>
          </p:cNvPicPr>
          <p:nvPr/>
        </p:nvPicPr>
        <p:blipFill>
          <a:blip r:embed="rId3"/>
          <a:stretch>
            <a:fillRect/>
          </a:stretch>
        </p:blipFill>
        <p:spPr>
          <a:xfrm>
            <a:off x="8140691" y="5389261"/>
            <a:ext cx="3976210" cy="1228514"/>
          </a:xfrm>
          <a:prstGeom prst="rect">
            <a:avLst/>
          </a:prstGeom>
        </p:spPr>
      </p:pic>
      <p:pic>
        <p:nvPicPr>
          <p:cNvPr id="7" name="Picture 6">
            <a:extLst>
              <a:ext uri="{FF2B5EF4-FFF2-40B4-BE49-F238E27FC236}">
                <a16:creationId xmlns:a16="http://schemas.microsoft.com/office/drawing/2014/main" id="{D6ADD884-3F40-49E5-9042-BFC50794DE16}"/>
              </a:ext>
            </a:extLst>
          </p:cNvPr>
          <p:cNvPicPr>
            <a:picLocks noChangeAspect="1"/>
          </p:cNvPicPr>
          <p:nvPr/>
        </p:nvPicPr>
        <p:blipFill>
          <a:blip r:embed="rId4"/>
          <a:stretch>
            <a:fillRect/>
          </a:stretch>
        </p:blipFill>
        <p:spPr>
          <a:xfrm>
            <a:off x="3743257" y="720481"/>
            <a:ext cx="4365586" cy="5852160"/>
          </a:xfrm>
          <a:prstGeom prst="rect">
            <a:avLst/>
          </a:prstGeom>
        </p:spPr>
      </p:pic>
    </p:spTree>
    <p:extLst>
      <p:ext uri="{BB962C8B-B14F-4D97-AF65-F5344CB8AC3E}">
        <p14:creationId xmlns:p14="http://schemas.microsoft.com/office/powerpoint/2010/main" val="14036592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44" name="Rectangle 36">
            <a:extLst>
              <a:ext uri="{FF2B5EF4-FFF2-40B4-BE49-F238E27FC236}">
                <a16:creationId xmlns:a16="http://schemas.microsoft.com/office/drawing/2014/main" id="{7D541204-B666-420C-9DF1-C06950D2F0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E562972-3449-42D1-8185-B4BEFD52AB44}"/>
              </a:ext>
            </a:extLst>
          </p:cNvPr>
          <p:cNvSpPr>
            <a:spLocks noGrp="1"/>
          </p:cNvSpPr>
          <p:nvPr>
            <p:ph type="title"/>
          </p:nvPr>
        </p:nvSpPr>
        <p:spPr>
          <a:xfrm>
            <a:off x="581192" y="702155"/>
            <a:ext cx="3219124" cy="478945"/>
          </a:xfrm>
        </p:spPr>
        <p:txBody>
          <a:bodyPr vert="horz" lIns="91440" tIns="45720" rIns="91440" bIns="45720" rtlCol="0" anchor="b">
            <a:normAutofit fontScale="90000"/>
          </a:bodyPr>
          <a:lstStyle/>
          <a:p>
            <a:r>
              <a:rPr lang="en-US" b="0" kern="1200" cap="all" dirty="0">
                <a:solidFill>
                  <a:schemeClr val="tx1">
                    <a:lumMod val="75000"/>
                    <a:lumOff val="25000"/>
                  </a:schemeClr>
                </a:solidFill>
                <a:latin typeface="+mj-lt"/>
                <a:ea typeface="+mj-ea"/>
                <a:cs typeface="+mj-cs"/>
              </a:rPr>
              <a:t>SCENARIOS (HOW)</a:t>
            </a:r>
          </a:p>
        </p:txBody>
      </p:sp>
      <p:sp>
        <p:nvSpPr>
          <p:cNvPr id="45" name="Rectangle 38">
            <a:extLst>
              <a:ext uri="{FF2B5EF4-FFF2-40B4-BE49-F238E27FC236}">
                <a16:creationId xmlns:a16="http://schemas.microsoft.com/office/drawing/2014/main" id="{0C0E6C8D-508A-44F8-BB9B-7911B0118D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3"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46" name="Rectangle 40">
            <a:extLst>
              <a:ext uri="{FF2B5EF4-FFF2-40B4-BE49-F238E27FC236}">
                <a16:creationId xmlns:a16="http://schemas.microsoft.com/office/drawing/2014/main" id="{C84847AE-0FEA-43E8-8AA1-4169A6FDB9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685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43" name="Rectangle 42">
            <a:extLst>
              <a:ext uri="{FF2B5EF4-FFF2-40B4-BE49-F238E27FC236}">
                <a16:creationId xmlns:a16="http://schemas.microsoft.com/office/drawing/2014/main" id="{C487790A-E9D7-438A-90BB-9361BEF14B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5" name="Content Placeholder 4">
            <a:extLst>
              <a:ext uri="{FF2B5EF4-FFF2-40B4-BE49-F238E27FC236}">
                <a16:creationId xmlns:a16="http://schemas.microsoft.com/office/drawing/2014/main" id="{270CDC26-165A-46B4-A2F2-CC03D16A0EF3}"/>
              </a:ext>
            </a:extLst>
          </p:cNvPr>
          <p:cNvSpPr>
            <a:spLocks noGrp="1"/>
          </p:cNvSpPr>
          <p:nvPr>
            <p:ph idx="1"/>
          </p:nvPr>
        </p:nvSpPr>
        <p:spPr>
          <a:xfrm>
            <a:off x="581193" y="2414788"/>
            <a:ext cx="3424138" cy="3975776"/>
          </a:xfrm>
        </p:spPr>
        <p:txBody>
          <a:bodyPr vert="horz" lIns="91440" tIns="45720" rIns="91440" bIns="45720" rtlCol="0" anchor="ctr">
            <a:normAutofit/>
          </a:bodyPr>
          <a:lstStyle/>
          <a:p>
            <a:pPr>
              <a:lnSpc>
                <a:spcPct val="100000"/>
              </a:lnSpc>
            </a:pPr>
            <a:r>
              <a:rPr lang="en-US" sz="1400" dirty="0"/>
              <a:t>Example 2: </a:t>
            </a:r>
          </a:p>
          <a:p>
            <a:pPr>
              <a:lnSpc>
                <a:spcPct val="100000"/>
              </a:lnSpc>
            </a:pPr>
            <a:endParaRPr lang="en-US" sz="1400" dirty="0"/>
          </a:p>
          <a:p>
            <a:pPr>
              <a:lnSpc>
                <a:spcPct val="100000"/>
              </a:lnSpc>
            </a:pPr>
            <a:r>
              <a:rPr lang="en-US" sz="1400" dirty="0"/>
              <a:t>Provider SAMH Funding: $500,000</a:t>
            </a:r>
          </a:p>
          <a:p>
            <a:pPr>
              <a:lnSpc>
                <a:spcPct val="100000"/>
              </a:lnSpc>
            </a:pPr>
            <a:endParaRPr lang="en-US" sz="1400" dirty="0"/>
          </a:p>
          <a:p>
            <a:pPr>
              <a:lnSpc>
                <a:spcPct val="100000"/>
              </a:lnSpc>
            </a:pPr>
            <a:r>
              <a:rPr lang="en-US" sz="1400" dirty="0"/>
              <a:t>Provider Other Revenues: $600,000</a:t>
            </a:r>
          </a:p>
          <a:p>
            <a:pPr>
              <a:lnSpc>
                <a:spcPct val="100000"/>
              </a:lnSpc>
            </a:pPr>
            <a:endParaRPr lang="en-US" sz="1400" dirty="0"/>
          </a:p>
          <a:p>
            <a:pPr>
              <a:lnSpc>
                <a:spcPct val="100000"/>
              </a:lnSpc>
            </a:pPr>
            <a:r>
              <a:rPr lang="en-US" sz="1400" dirty="0"/>
              <a:t>Total Funding: $1,100,000</a:t>
            </a:r>
          </a:p>
          <a:p>
            <a:pPr>
              <a:lnSpc>
                <a:spcPct val="100000"/>
              </a:lnSpc>
            </a:pPr>
            <a:endParaRPr lang="en-US" sz="1400" dirty="0"/>
          </a:p>
          <a:p>
            <a:pPr>
              <a:lnSpc>
                <a:spcPct val="100000"/>
              </a:lnSpc>
            </a:pPr>
            <a:r>
              <a:rPr lang="en-US" sz="1400" dirty="0"/>
              <a:t>Total Expenses: $1,000,000</a:t>
            </a:r>
          </a:p>
          <a:p>
            <a:pPr>
              <a:lnSpc>
                <a:spcPct val="100000"/>
              </a:lnSpc>
            </a:pPr>
            <a:r>
              <a:rPr lang="en-US" sz="1400" dirty="0"/>
              <a:t>Result: No Payback as provider expenses exceed total SAMH funding. </a:t>
            </a:r>
          </a:p>
          <a:p>
            <a:pPr>
              <a:lnSpc>
                <a:spcPct val="100000"/>
              </a:lnSpc>
            </a:pPr>
            <a:endParaRPr lang="en-US" sz="1400" dirty="0"/>
          </a:p>
        </p:txBody>
      </p:sp>
      <p:pic>
        <p:nvPicPr>
          <p:cNvPr id="4" name="Picture 3" descr="Logo&#10;&#10;Description automatically generated">
            <a:extLst>
              <a:ext uri="{FF2B5EF4-FFF2-40B4-BE49-F238E27FC236}">
                <a16:creationId xmlns:a16="http://schemas.microsoft.com/office/drawing/2014/main" id="{E4ABAC9D-D860-408F-96D6-E701ADD8CB81}"/>
              </a:ext>
            </a:extLst>
          </p:cNvPr>
          <p:cNvPicPr>
            <a:picLocks noChangeAspect="1"/>
          </p:cNvPicPr>
          <p:nvPr/>
        </p:nvPicPr>
        <p:blipFill rotWithShape="1">
          <a:blip r:embed="rId2"/>
          <a:srcRect l="54" r="2175" b="-1"/>
          <a:stretch/>
        </p:blipFill>
        <p:spPr>
          <a:xfrm>
            <a:off x="165947" y="792644"/>
            <a:ext cx="3702877" cy="5749462"/>
          </a:xfrm>
          <a:prstGeom prst="rect">
            <a:avLst/>
          </a:prstGeom>
        </p:spPr>
      </p:pic>
      <p:sp>
        <p:nvSpPr>
          <p:cNvPr id="12" name="TextBox 11">
            <a:extLst>
              <a:ext uri="{FF2B5EF4-FFF2-40B4-BE49-F238E27FC236}">
                <a16:creationId xmlns:a16="http://schemas.microsoft.com/office/drawing/2014/main" id="{E4BBA443-4B79-4B10-B522-C9C641AA98A3}"/>
              </a:ext>
            </a:extLst>
          </p:cNvPr>
          <p:cNvSpPr txBox="1"/>
          <p:nvPr/>
        </p:nvSpPr>
        <p:spPr>
          <a:xfrm>
            <a:off x="8678880" y="941627"/>
            <a:ext cx="3190876" cy="5262979"/>
          </a:xfrm>
          <a:prstGeom prst="rect">
            <a:avLst/>
          </a:prstGeom>
          <a:noFill/>
        </p:spPr>
        <p:txBody>
          <a:bodyPr wrap="square" rtlCol="0">
            <a:spAutoFit/>
          </a:bodyPr>
          <a:lstStyle/>
          <a:p>
            <a:r>
              <a:rPr lang="en-US" sz="1400" dirty="0"/>
              <a:t>Example 4: </a:t>
            </a:r>
          </a:p>
          <a:p>
            <a:endParaRPr lang="en-US" sz="1400" dirty="0"/>
          </a:p>
          <a:p>
            <a:r>
              <a:rPr lang="en-US" sz="1400" dirty="0"/>
              <a:t>State funding for SAMH spread over multiple covered services but between 3 OCAs, MS003, MS011 and MS021</a:t>
            </a:r>
          </a:p>
          <a:p>
            <a:endParaRPr lang="en-US" sz="1400" dirty="0"/>
          </a:p>
          <a:p>
            <a:r>
              <a:rPr lang="en-US" sz="1400" dirty="0"/>
              <a:t>Expenses exceed revenues for 2 covered services and do not for 1 covered services. </a:t>
            </a:r>
          </a:p>
          <a:p>
            <a:endParaRPr lang="en-US" sz="1400" dirty="0"/>
          </a:p>
          <a:p>
            <a:r>
              <a:rPr lang="en-US" sz="1400" dirty="0"/>
              <a:t>Since we are allowed to reallocate funds between MS000 OCAs i.e., MS003 and MS021 as illustrated in the above slide for multiple covered services. </a:t>
            </a:r>
          </a:p>
          <a:p>
            <a:endParaRPr lang="en-US" sz="1400" dirty="0"/>
          </a:p>
          <a:p>
            <a:r>
              <a:rPr lang="en-US" sz="1400" b="1" dirty="0"/>
              <a:t>Net Result: No payback as reallocation possible even if they are in multiple covered services and 3 different OCAs.</a:t>
            </a:r>
          </a:p>
          <a:p>
            <a:endParaRPr lang="en-US" sz="1400" dirty="0"/>
          </a:p>
          <a:p>
            <a:r>
              <a:rPr lang="en-US" sz="1400" dirty="0"/>
              <a:t>Please refer to instructions tab in your 1037 form under section IIIB.</a:t>
            </a:r>
          </a:p>
          <a:p>
            <a:endParaRPr lang="en-US" sz="1400" dirty="0"/>
          </a:p>
          <a:p>
            <a:endParaRPr lang="en-US" sz="1400" dirty="0"/>
          </a:p>
        </p:txBody>
      </p:sp>
      <p:pic>
        <p:nvPicPr>
          <p:cNvPr id="6" name="Picture 5">
            <a:extLst>
              <a:ext uri="{FF2B5EF4-FFF2-40B4-BE49-F238E27FC236}">
                <a16:creationId xmlns:a16="http://schemas.microsoft.com/office/drawing/2014/main" id="{5AEFFCFA-CF45-42C6-82CD-D9EFFBD045AE}"/>
              </a:ext>
            </a:extLst>
          </p:cNvPr>
          <p:cNvPicPr>
            <a:picLocks noChangeAspect="1"/>
          </p:cNvPicPr>
          <p:nvPr/>
        </p:nvPicPr>
        <p:blipFill>
          <a:blip r:embed="rId3"/>
          <a:stretch>
            <a:fillRect/>
          </a:stretch>
        </p:blipFill>
        <p:spPr>
          <a:xfrm>
            <a:off x="4064200" y="793850"/>
            <a:ext cx="4419304" cy="5748256"/>
          </a:xfrm>
          <a:prstGeom prst="rect">
            <a:avLst/>
          </a:prstGeom>
        </p:spPr>
      </p:pic>
    </p:spTree>
    <p:extLst>
      <p:ext uri="{BB962C8B-B14F-4D97-AF65-F5344CB8AC3E}">
        <p14:creationId xmlns:p14="http://schemas.microsoft.com/office/powerpoint/2010/main" val="2833179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44" name="Rectangle 36">
            <a:extLst>
              <a:ext uri="{FF2B5EF4-FFF2-40B4-BE49-F238E27FC236}">
                <a16:creationId xmlns:a16="http://schemas.microsoft.com/office/drawing/2014/main" id="{7D541204-B666-420C-9DF1-C06950D2F0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E562972-3449-42D1-8185-B4BEFD52AB44}"/>
              </a:ext>
            </a:extLst>
          </p:cNvPr>
          <p:cNvSpPr>
            <a:spLocks noGrp="1"/>
          </p:cNvSpPr>
          <p:nvPr>
            <p:ph type="title"/>
          </p:nvPr>
        </p:nvSpPr>
        <p:spPr>
          <a:xfrm>
            <a:off x="581192" y="702155"/>
            <a:ext cx="3219124" cy="478945"/>
          </a:xfrm>
        </p:spPr>
        <p:txBody>
          <a:bodyPr vert="horz" lIns="91440" tIns="45720" rIns="91440" bIns="45720" rtlCol="0" anchor="b">
            <a:normAutofit fontScale="90000"/>
          </a:bodyPr>
          <a:lstStyle/>
          <a:p>
            <a:r>
              <a:rPr lang="en-US" b="0" kern="1200" cap="all" dirty="0">
                <a:solidFill>
                  <a:schemeClr val="tx1">
                    <a:lumMod val="75000"/>
                    <a:lumOff val="25000"/>
                  </a:schemeClr>
                </a:solidFill>
                <a:latin typeface="+mj-lt"/>
                <a:ea typeface="+mj-ea"/>
                <a:cs typeface="+mj-cs"/>
              </a:rPr>
              <a:t>SCENARIOS (HOW)</a:t>
            </a:r>
          </a:p>
        </p:txBody>
      </p:sp>
      <p:sp>
        <p:nvSpPr>
          <p:cNvPr id="45" name="Rectangle 38">
            <a:extLst>
              <a:ext uri="{FF2B5EF4-FFF2-40B4-BE49-F238E27FC236}">
                <a16:creationId xmlns:a16="http://schemas.microsoft.com/office/drawing/2014/main" id="{0C0E6C8D-508A-44F8-BB9B-7911B0118D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3"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46" name="Rectangle 40">
            <a:extLst>
              <a:ext uri="{FF2B5EF4-FFF2-40B4-BE49-F238E27FC236}">
                <a16:creationId xmlns:a16="http://schemas.microsoft.com/office/drawing/2014/main" id="{C84847AE-0FEA-43E8-8AA1-4169A6FDB9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685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43" name="Rectangle 42">
            <a:extLst>
              <a:ext uri="{FF2B5EF4-FFF2-40B4-BE49-F238E27FC236}">
                <a16:creationId xmlns:a16="http://schemas.microsoft.com/office/drawing/2014/main" id="{C487790A-E9D7-438A-90BB-9361BEF14B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5" name="Content Placeholder 4">
            <a:extLst>
              <a:ext uri="{FF2B5EF4-FFF2-40B4-BE49-F238E27FC236}">
                <a16:creationId xmlns:a16="http://schemas.microsoft.com/office/drawing/2014/main" id="{270CDC26-165A-46B4-A2F2-CC03D16A0EF3}"/>
              </a:ext>
            </a:extLst>
          </p:cNvPr>
          <p:cNvSpPr>
            <a:spLocks noGrp="1"/>
          </p:cNvSpPr>
          <p:nvPr>
            <p:ph idx="1"/>
          </p:nvPr>
        </p:nvSpPr>
        <p:spPr>
          <a:xfrm>
            <a:off x="581193" y="2414788"/>
            <a:ext cx="3424138" cy="3975776"/>
          </a:xfrm>
        </p:spPr>
        <p:txBody>
          <a:bodyPr vert="horz" lIns="91440" tIns="45720" rIns="91440" bIns="45720" rtlCol="0" anchor="ctr">
            <a:normAutofit/>
          </a:bodyPr>
          <a:lstStyle/>
          <a:p>
            <a:pPr>
              <a:lnSpc>
                <a:spcPct val="100000"/>
              </a:lnSpc>
            </a:pPr>
            <a:r>
              <a:rPr lang="en-US" sz="1400" dirty="0"/>
              <a:t>Example 2: </a:t>
            </a:r>
          </a:p>
          <a:p>
            <a:pPr>
              <a:lnSpc>
                <a:spcPct val="100000"/>
              </a:lnSpc>
            </a:pPr>
            <a:endParaRPr lang="en-US" sz="1400" dirty="0"/>
          </a:p>
          <a:p>
            <a:pPr>
              <a:lnSpc>
                <a:spcPct val="100000"/>
              </a:lnSpc>
            </a:pPr>
            <a:r>
              <a:rPr lang="en-US" sz="1400" dirty="0"/>
              <a:t>Provider SAMH Funding: $500,000</a:t>
            </a:r>
          </a:p>
          <a:p>
            <a:pPr>
              <a:lnSpc>
                <a:spcPct val="100000"/>
              </a:lnSpc>
            </a:pPr>
            <a:endParaRPr lang="en-US" sz="1400" dirty="0"/>
          </a:p>
          <a:p>
            <a:pPr>
              <a:lnSpc>
                <a:spcPct val="100000"/>
              </a:lnSpc>
            </a:pPr>
            <a:r>
              <a:rPr lang="en-US" sz="1400" dirty="0"/>
              <a:t>Provider Other Revenues: $600,000</a:t>
            </a:r>
          </a:p>
          <a:p>
            <a:pPr>
              <a:lnSpc>
                <a:spcPct val="100000"/>
              </a:lnSpc>
            </a:pPr>
            <a:endParaRPr lang="en-US" sz="1400" dirty="0"/>
          </a:p>
          <a:p>
            <a:pPr>
              <a:lnSpc>
                <a:spcPct val="100000"/>
              </a:lnSpc>
            </a:pPr>
            <a:r>
              <a:rPr lang="en-US" sz="1400" dirty="0"/>
              <a:t>Total Funding: $1,100,000</a:t>
            </a:r>
          </a:p>
          <a:p>
            <a:pPr>
              <a:lnSpc>
                <a:spcPct val="100000"/>
              </a:lnSpc>
            </a:pPr>
            <a:endParaRPr lang="en-US" sz="1400" dirty="0"/>
          </a:p>
          <a:p>
            <a:pPr>
              <a:lnSpc>
                <a:spcPct val="100000"/>
              </a:lnSpc>
            </a:pPr>
            <a:r>
              <a:rPr lang="en-US" sz="1400" dirty="0"/>
              <a:t>Total Expenses: $1,000,000</a:t>
            </a:r>
          </a:p>
          <a:p>
            <a:pPr>
              <a:lnSpc>
                <a:spcPct val="100000"/>
              </a:lnSpc>
            </a:pPr>
            <a:r>
              <a:rPr lang="en-US" sz="1400" dirty="0"/>
              <a:t>Result: No Payback as provider expenses exceed total SAMH funding. </a:t>
            </a:r>
          </a:p>
          <a:p>
            <a:pPr>
              <a:lnSpc>
                <a:spcPct val="100000"/>
              </a:lnSpc>
            </a:pPr>
            <a:endParaRPr lang="en-US" sz="1400" dirty="0"/>
          </a:p>
        </p:txBody>
      </p:sp>
      <p:pic>
        <p:nvPicPr>
          <p:cNvPr id="4" name="Picture 3" descr="Logo&#10;&#10;Description automatically generated">
            <a:extLst>
              <a:ext uri="{FF2B5EF4-FFF2-40B4-BE49-F238E27FC236}">
                <a16:creationId xmlns:a16="http://schemas.microsoft.com/office/drawing/2014/main" id="{E4ABAC9D-D860-408F-96D6-E701ADD8CB81}"/>
              </a:ext>
            </a:extLst>
          </p:cNvPr>
          <p:cNvPicPr>
            <a:picLocks noChangeAspect="1"/>
          </p:cNvPicPr>
          <p:nvPr/>
        </p:nvPicPr>
        <p:blipFill rotWithShape="1">
          <a:blip r:embed="rId2"/>
          <a:srcRect l="54" r="2175" b="-1"/>
          <a:stretch/>
        </p:blipFill>
        <p:spPr>
          <a:xfrm>
            <a:off x="97439" y="729005"/>
            <a:ext cx="3702877" cy="5749462"/>
          </a:xfrm>
          <a:prstGeom prst="rect">
            <a:avLst/>
          </a:prstGeom>
        </p:spPr>
      </p:pic>
      <p:sp>
        <p:nvSpPr>
          <p:cNvPr id="12" name="TextBox 11">
            <a:extLst>
              <a:ext uri="{FF2B5EF4-FFF2-40B4-BE49-F238E27FC236}">
                <a16:creationId xmlns:a16="http://schemas.microsoft.com/office/drawing/2014/main" id="{E4BBA443-4B79-4B10-B522-C9C641AA98A3}"/>
              </a:ext>
            </a:extLst>
          </p:cNvPr>
          <p:cNvSpPr txBox="1"/>
          <p:nvPr/>
        </p:nvSpPr>
        <p:spPr>
          <a:xfrm>
            <a:off x="8774872" y="1073609"/>
            <a:ext cx="3190876" cy="5262979"/>
          </a:xfrm>
          <a:prstGeom prst="rect">
            <a:avLst/>
          </a:prstGeom>
          <a:noFill/>
        </p:spPr>
        <p:txBody>
          <a:bodyPr wrap="square" rtlCol="0">
            <a:spAutoFit/>
          </a:bodyPr>
          <a:lstStyle/>
          <a:p>
            <a:r>
              <a:rPr lang="en-US" sz="1400" dirty="0"/>
              <a:t>Example 5: </a:t>
            </a:r>
          </a:p>
          <a:p>
            <a:endParaRPr lang="en-US" sz="1400" dirty="0"/>
          </a:p>
          <a:p>
            <a:r>
              <a:rPr lang="en-US" sz="1400" dirty="0"/>
              <a:t>State funding for SAMH in 2 covered services and 2 OCAs for $350,000 and $450,0000 respectively. </a:t>
            </a:r>
          </a:p>
          <a:p>
            <a:endParaRPr lang="en-US" sz="1400" dirty="0"/>
          </a:p>
          <a:p>
            <a:r>
              <a:rPr lang="en-US" sz="1400" dirty="0"/>
              <a:t>All other revenues recorded in Sections IB and IC. </a:t>
            </a:r>
          </a:p>
          <a:p>
            <a:endParaRPr lang="en-US" sz="1400" dirty="0"/>
          </a:p>
          <a:p>
            <a:r>
              <a:rPr lang="en-US" sz="1400" dirty="0"/>
              <a:t>Expenses for the 2 covered services recorded as $500,000 and $300,000 respectively. </a:t>
            </a:r>
          </a:p>
          <a:p>
            <a:endParaRPr lang="en-US" sz="1400" dirty="0"/>
          </a:p>
          <a:p>
            <a:r>
              <a:rPr lang="en-US" sz="1400" b="1" dirty="0"/>
              <a:t>Net Result: No other revenue sources from Section IB and IC are included in the calculation for unearned funds as evident. </a:t>
            </a:r>
          </a:p>
          <a:p>
            <a:r>
              <a:rPr lang="en-US" sz="1400" b="1" dirty="0"/>
              <a:t>$350,000 less $500,000 = $150,000 over-earned (deficit)</a:t>
            </a:r>
          </a:p>
          <a:p>
            <a:endParaRPr lang="en-US" sz="1400" b="1" dirty="0"/>
          </a:p>
          <a:p>
            <a:r>
              <a:rPr lang="en-US" sz="1400" b="1" dirty="0"/>
              <a:t>$450,000 less $300,000 = $150,000 under-earned (surplus)</a:t>
            </a:r>
          </a:p>
          <a:p>
            <a:endParaRPr lang="en-US" sz="1400" dirty="0"/>
          </a:p>
          <a:p>
            <a:endParaRPr lang="en-US" sz="1400" dirty="0"/>
          </a:p>
        </p:txBody>
      </p:sp>
      <p:pic>
        <p:nvPicPr>
          <p:cNvPr id="7" name="Picture 6">
            <a:extLst>
              <a:ext uri="{FF2B5EF4-FFF2-40B4-BE49-F238E27FC236}">
                <a16:creationId xmlns:a16="http://schemas.microsoft.com/office/drawing/2014/main" id="{480FF29C-406D-4705-B52D-D1D917795321}"/>
              </a:ext>
            </a:extLst>
          </p:cNvPr>
          <p:cNvPicPr>
            <a:picLocks noChangeAspect="1"/>
          </p:cNvPicPr>
          <p:nvPr/>
        </p:nvPicPr>
        <p:blipFill>
          <a:blip r:embed="rId3"/>
          <a:stretch>
            <a:fillRect/>
          </a:stretch>
        </p:blipFill>
        <p:spPr>
          <a:xfrm>
            <a:off x="4005331" y="729005"/>
            <a:ext cx="4650865" cy="5926419"/>
          </a:xfrm>
          <a:prstGeom prst="rect">
            <a:avLst/>
          </a:prstGeom>
        </p:spPr>
      </p:pic>
    </p:spTree>
    <p:extLst>
      <p:ext uri="{BB962C8B-B14F-4D97-AF65-F5344CB8AC3E}">
        <p14:creationId xmlns:p14="http://schemas.microsoft.com/office/powerpoint/2010/main" val="8816865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44" name="Rectangle 36">
            <a:extLst>
              <a:ext uri="{FF2B5EF4-FFF2-40B4-BE49-F238E27FC236}">
                <a16:creationId xmlns:a16="http://schemas.microsoft.com/office/drawing/2014/main" id="{7D541204-B666-420C-9DF1-C06950D2F0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E562972-3449-42D1-8185-B4BEFD52AB44}"/>
              </a:ext>
            </a:extLst>
          </p:cNvPr>
          <p:cNvSpPr>
            <a:spLocks noGrp="1"/>
          </p:cNvSpPr>
          <p:nvPr>
            <p:ph type="title"/>
          </p:nvPr>
        </p:nvSpPr>
        <p:spPr>
          <a:xfrm>
            <a:off x="581192" y="702155"/>
            <a:ext cx="3219124" cy="478945"/>
          </a:xfrm>
        </p:spPr>
        <p:txBody>
          <a:bodyPr vert="horz" lIns="91440" tIns="45720" rIns="91440" bIns="45720" rtlCol="0" anchor="b">
            <a:normAutofit fontScale="90000"/>
          </a:bodyPr>
          <a:lstStyle/>
          <a:p>
            <a:r>
              <a:rPr lang="en-US" b="0" kern="1200" cap="all" dirty="0">
                <a:solidFill>
                  <a:schemeClr val="tx1">
                    <a:lumMod val="75000"/>
                    <a:lumOff val="25000"/>
                  </a:schemeClr>
                </a:solidFill>
                <a:latin typeface="+mj-lt"/>
                <a:ea typeface="+mj-ea"/>
                <a:cs typeface="+mj-cs"/>
              </a:rPr>
              <a:t>SCENARIOS (HOW)</a:t>
            </a:r>
          </a:p>
        </p:txBody>
      </p:sp>
      <p:sp>
        <p:nvSpPr>
          <p:cNvPr id="45" name="Rectangle 38">
            <a:extLst>
              <a:ext uri="{FF2B5EF4-FFF2-40B4-BE49-F238E27FC236}">
                <a16:creationId xmlns:a16="http://schemas.microsoft.com/office/drawing/2014/main" id="{0C0E6C8D-508A-44F8-BB9B-7911B0118D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3"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46" name="Rectangle 40">
            <a:extLst>
              <a:ext uri="{FF2B5EF4-FFF2-40B4-BE49-F238E27FC236}">
                <a16:creationId xmlns:a16="http://schemas.microsoft.com/office/drawing/2014/main" id="{C84847AE-0FEA-43E8-8AA1-4169A6FDB9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685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43" name="Rectangle 42">
            <a:extLst>
              <a:ext uri="{FF2B5EF4-FFF2-40B4-BE49-F238E27FC236}">
                <a16:creationId xmlns:a16="http://schemas.microsoft.com/office/drawing/2014/main" id="{C487790A-E9D7-438A-90BB-9361BEF14B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5" name="Content Placeholder 4">
            <a:extLst>
              <a:ext uri="{FF2B5EF4-FFF2-40B4-BE49-F238E27FC236}">
                <a16:creationId xmlns:a16="http://schemas.microsoft.com/office/drawing/2014/main" id="{270CDC26-165A-46B4-A2F2-CC03D16A0EF3}"/>
              </a:ext>
            </a:extLst>
          </p:cNvPr>
          <p:cNvSpPr>
            <a:spLocks noGrp="1"/>
          </p:cNvSpPr>
          <p:nvPr>
            <p:ph idx="1"/>
          </p:nvPr>
        </p:nvSpPr>
        <p:spPr>
          <a:xfrm>
            <a:off x="581193" y="2414788"/>
            <a:ext cx="3424138" cy="3975776"/>
          </a:xfrm>
        </p:spPr>
        <p:txBody>
          <a:bodyPr vert="horz" lIns="91440" tIns="45720" rIns="91440" bIns="45720" rtlCol="0" anchor="ctr">
            <a:normAutofit/>
          </a:bodyPr>
          <a:lstStyle/>
          <a:p>
            <a:pPr>
              <a:lnSpc>
                <a:spcPct val="100000"/>
              </a:lnSpc>
            </a:pPr>
            <a:r>
              <a:rPr lang="en-US" sz="1400" dirty="0"/>
              <a:t>Example 2: </a:t>
            </a:r>
          </a:p>
          <a:p>
            <a:pPr>
              <a:lnSpc>
                <a:spcPct val="100000"/>
              </a:lnSpc>
            </a:pPr>
            <a:endParaRPr lang="en-US" sz="1400" dirty="0"/>
          </a:p>
          <a:p>
            <a:pPr>
              <a:lnSpc>
                <a:spcPct val="100000"/>
              </a:lnSpc>
            </a:pPr>
            <a:r>
              <a:rPr lang="en-US" sz="1400" dirty="0"/>
              <a:t>Provider SAMH Funding: $500,000</a:t>
            </a:r>
          </a:p>
          <a:p>
            <a:pPr>
              <a:lnSpc>
                <a:spcPct val="100000"/>
              </a:lnSpc>
            </a:pPr>
            <a:endParaRPr lang="en-US" sz="1400" dirty="0"/>
          </a:p>
          <a:p>
            <a:pPr>
              <a:lnSpc>
                <a:spcPct val="100000"/>
              </a:lnSpc>
            </a:pPr>
            <a:r>
              <a:rPr lang="en-US" sz="1400" dirty="0"/>
              <a:t>Provider Other Revenues: $600,000</a:t>
            </a:r>
          </a:p>
          <a:p>
            <a:pPr>
              <a:lnSpc>
                <a:spcPct val="100000"/>
              </a:lnSpc>
            </a:pPr>
            <a:endParaRPr lang="en-US" sz="1400" dirty="0"/>
          </a:p>
          <a:p>
            <a:pPr>
              <a:lnSpc>
                <a:spcPct val="100000"/>
              </a:lnSpc>
            </a:pPr>
            <a:r>
              <a:rPr lang="en-US" sz="1400" dirty="0"/>
              <a:t>Total Funding: $1,100,000</a:t>
            </a:r>
          </a:p>
          <a:p>
            <a:pPr>
              <a:lnSpc>
                <a:spcPct val="100000"/>
              </a:lnSpc>
            </a:pPr>
            <a:endParaRPr lang="en-US" sz="1400" dirty="0"/>
          </a:p>
          <a:p>
            <a:pPr>
              <a:lnSpc>
                <a:spcPct val="100000"/>
              </a:lnSpc>
            </a:pPr>
            <a:r>
              <a:rPr lang="en-US" sz="1400" dirty="0"/>
              <a:t>Total Expenses: $1,000,000</a:t>
            </a:r>
          </a:p>
          <a:p>
            <a:pPr>
              <a:lnSpc>
                <a:spcPct val="100000"/>
              </a:lnSpc>
            </a:pPr>
            <a:r>
              <a:rPr lang="en-US" sz="1400" dirty="0"/>
              <a:t>Result: No Payback as provider expenses exceed total SAMH funding. </a:t>
            </a:r>
          </a:p>
          <a:p>
            <a:pPr>
              <a:lnSpc>
                <a:spcPct val="100000"/>
              </a:lnSpc>
            </a:pPr>
            <a:endParaRPr lang="en-US" sz="1400" dirty="0"/>
          </a:p>
        </p:txBody>
      </p:sp>
      <p:pic>
        <p:nvPicPr>
          <p:cNvPr id="4" name="Picture 3" descr="Logo&#10;&#10;Description automatically generated">
            <a:extLst>
              <a:ext uri="{FF2B5EF4-FFF2-40B4-BE49-F238E27FC236}">
                <a16:creationId xmlns:a16="http://schemas.microsoft.com/office/drawing/2014/main" id="{E4ABAC9D-D860-408F-96D6-E701ADD8CB81}"/>
              </a:ext>
            </a:extLst>
          </p:cNvPr>
          <p:cNvPicPr>
            <a:picLocks noChangeAspect="1"/>
          </p:cNvPicPr>
          <p:nvPr/>
        </p:nvPicPr>
        <p:blipFill rotWithShape="1">
          <a:blip r:embed="rId2"/>
          <a:srcRect l="54" r="2175" b="-1"/>
          <a:stretch/>
        </p:blipFill>
        <p:spPr>
          <a:xfrm>
            <a:off x="97439" y="729005"/>
            <a:ext cx="3702877" cy="5749462"/>
          </a:xfrm>
          <a:prstGeom prst="rect">
            <a:avLst/>
          </a:prstGeom>
        </p:spPr>
      </p:pic>
      <p:sp>
        <p:nvSpPr>
          <p:cNvPr id="12" name="TextBox 11">
            <a:extLst>
              <a:ext uri="{FF2B5EF4-FFF2-40B4-BE49-F238E27FC236}">
                <a16:creationId xmlns:a16="http://schemas.microsoft.com/office/drawing/2014/main" id="{E4BBA443-4B79-4B10-B522-C9C641AA98A3}"/>
              </a:ext>
            </a:extLst>
          </p:cNvPr>
          <p:cNvSpPr txBox="1"/>
          <p:nvPr/>
        </p:nvSpPr>
        <p:spPr>
          <a:xfrm>
            <a:off x="8656196" y="702155"/>
            <a:ext cx="3190876" cy="6617196"/>
          </a:xfrm>
          <a:prstGeom prst="rect">
            <a:avLst/>
          </a:prstGeom>
          <a:noFill/>
        </p:spPr>
        <p:txBody>
          <a:bodyPr wrap="square" rtlCol="0">
            <a:spAutoFit/>
          </a:bodyPr>
          <a:lstStyle/>
          <a:p>
            <a:r>
              <a:rPr lang="en-US" sz="1200" b="1" u="sng" dirty="0"/>
              <a:t>Example 6: </a:t>
            </a:r>
          </a:p>
          <a:p>
            <a:r>
              <a:rPr lang="en-US" sz="1200" dirty="0"/>
              <a:t>State funding for SAMH in 3 covered services and 3 OCAs for $350,000, $450,0000 and $500,000, respectively. </a:t>
            </a:r>
          </a:p>
          <a:p>
            <a:endParaRPr lang="en-US" sz="1200" dirty="0"/>
          </a:p>
          <a:p>
            <a:r>
              <a:rPr lang="en-US" sz="1200" dirty="0"/>
              <a:t>All other revenues recorded in Sections IB and IC. </a:t>
            </a:r>
          </a:p>
          <a:p>
            <a:endParaRPr lang="en-US" sz="1200" dirty="0"/>
          </a:p>
          <a:p>
            <a:r>
              <a:rPr lang="en-US" sz="1200" dirty="0"/>
              <a:t>Expenses for the 3 covered services recorded as $500,000, $300,000, $300,000 respectively. </a:t>
            </a:r>
          </a:p>
          <a:p>
            <a:endParaRPr lang="en-US" sz="1200" b="1" dirty="0"/>
          </a:p>
          <a:p>
            <a:r>
              <a:rPr lang="en-US" sz="1200" b="1" dirty="0"/>
              <a:t>Net Result: </a:t>
            </a:r>
          </a:p>
          <a:p>
            <a:r>
              <a:rPr lang="en-US" sz="1200" b="1" dirty="0"/>
              <a:t>$350,000 less $500,000 = $150,000 over-earned (deficit) in Case Management.</a:t>
            </a:r>
          </a:p>
          <a:p>
            <a:endParaRPr lang="en-US" sz="1200" b="1" dirty="0"/>
          </a:p>
          <a:p>
            <a:r>
              <a:rPr lang="en-US" sz="1200" b="1" dirty="0"/>
              <a:t>$450,000 less $300,000 = $150,000 under-earned (surplus) in Crisis Stabilization. </a:t>
            </a:r>
          </a:p>
          <a:p>
            <a:endParaRPr lang="en-US" sz="1200" b="1" dirty="0"/>
          </a:p>
          <a:p>
            <a:r>
              <a:rPr lang="en-US" sz="1200" b="1" dirty="0"/>
              <a:t>$500,000 less $300,000 = $200,000</a:t>
            </a:r>
          </a:p>
          <a:p>
            <a:r>
              <a:rPr lang="en-US" sz="1200" b="1" dirty="0"/>
              <a:t>Under-earned (surplus) in Crisis Support Emergency. </a:t>
            </a:r>
          </a:p>
          <a:p>
            <a:endParaRPr lang="en-US" sz="1200" b="1" dirty="0"/>
          </a:p>
          <a:p>
            <a:r>
              <a:rPr lang="en-US" sz="1200" b="1" dirty="0"/>
              <a:t>Reallocation possible between Case Management and Crisis Stabilization because of allowable OCAs (MS011 and MS021) leading to </a:t>
            </a:r>
            <a:r>
              <a:rPr lang="en-US" sz="1200" b="1" u="sng" dirty="0"/>
              <a:t>NO PAYBACK</a:t>
            </a:r>
            <a:r>
              <a:rPr lang="en-US" sz="1200" b="1" dirty="0"/>
              <a:t>. </a:t>
            </a:r>
          </a:p>
          <a:p>
            <a:endParaRPr lang="en-US" sz="1200" b="1" dirty="0"/>
          </a:p>
          <a:p>
            <a:r>
              <a:rPr lang="en-US" sz="1200" b="1" dirty="0"/>
              <a:t>Reallocation NOT possible due to funding in only one OCA (MSARP) and one Covered Service - Crisis Support Emergency leading to a </a:t>
            </a:r>
            <a:r>
              <a:rPr lang="en-US" sz="1200" b="1" u="sng" dirty="0"/>
              <a:t>PAYBACK</a:t>
            </a:r>
            <a:r>
              <a:rPr lang="en-US" sz="1200" b="1" dirty="0"/>
              <a:t> of $200,000. </a:t>
            </a:r>
          </a:p>
          <a:p>
            <a:endParaRPr lang="en-US" sz="1400" dirty="0"/>
          </a:p>
          <a:p>
            <a:endParaRPr lang="en-US" sz="1400" dirty="0"/>
          </a:p>
        </p:txBody>
      </p:sp>
      <p:pic>
        <p:nvPicPr>
          <p:cNvPr id="9" name="Picture 8">
            <a:extLst>
              <a:ext uri="{FF2B5EF4-FFF2-40B4-BE49-F238E27FC236}">
                <a16:creationId xmlns:a16="http://schemas.microsoft.com/office/drawing/2014/main" id="{29F0E941-AF19-0F20-B708-3734EFCAB5B4}"/>
              </a:ext>
            </a:extLst>
          </p:cNvPr>
          <p:cNvPicPr>
            <a:picLocks noChangeAspect="1"/>
          </p:cNvPicPr>
          <p:nvPr/>
        </p:nvPicPr>
        <p:blipFill>
          <a:blip r:embed="rId3"/>
          <a:stretch>
            <a:fillRect/>
          </a:stretch>
        </p:blipFill>
        <p:spPr>
          <a:xfrm>
            <a:off x="3803720" y="725449"/>
            <a:ext cx="4852475" cy="5817964"/>
          </a:xfrm>
          <a:prstGeom prst="rect">
            <a:avLst/>
          </a:prstGeom>
        </p:spPr>
      </p:pic>
    </p:spTree>
    <p:extLst>
      <p:ext uri="{BB962C8B-B14F-4D97-AF65-F5344CB8AC3E}">
        <p14:creationId xmlns:p14="http://schemas.microsoft.com/office/powerpoint/2010/main" val="7792123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525065"/>
          </a:xfrm>
        </p:spPr>
        <p:txBody>
          <a:bodyPr/>
          <a:lstStyle/>
          <a:p>
            <a:pPr algn="ctr"/>
            <a:r>
              <a:rPr lang="en-US" dirty="0"/>
              <a:t>1037 Quick Guide </a:t>
            </a:r>
          </a:p>
        </p:txBody>
      </p:sp>
      <p:sp>
        <p:nvSpPr>
          <p:cNvPr id="4" name="TextBox 3"/>
          <p:cNvSpPr txBox="1"/>
          <p:nvPr/>
        </p:nvSpPr>
        <p:spPr>
          <a:xfrm>
            <a:off x="4508833" y="1155032"/>
            <a:ext cx="3174331" cy="307777"/>
          </a:xfrm>
          <a:prstGeom prst="rect">
            <a:avLst/>
          </a:prstGeom>
          <a:noFill/>
        </p:spPr>
        <p:txBody>
          <a:bodyPr wrap="none" rtlCol="0">
            <a:spAutoFit/>
          </a:bodyPr>
          <a:lstStyle/>
          <a:p>
            <a:r>
              <a:rPr lang="en-US" sz="1400" dirty="0">
                <a:solidFill>
                  <a:srgbClr val="FF0000"/>
                </a:solidFill>
              </a:rPr>
              <a:t>Each section below must be completed.</a:t>
            </a:r>
          </a:p>
        </p:txBody>
      </p:sp>
      <p:sp>
        <p:nvSpPr>
          <p:cNvPr id="5" name="TextBox 4"/>
          <p:cNvSpPr txBox="1"/>
          <p:nvPr/>
        </p:nvSpPr>
        <p:spPr>
          <a:xfrm>
            <a:off x="1430925" y="1722316"/>
            <a:ext cx="1136465" cy="369332"/>
          </a:xfrm>
          <a:prstGeom prst="rect">
            <a:avLst/>
          </a:prstGeom>
          <a:noFill/>
        </p:spPr>
        <p:txBody>
          <a:bodyPr wrap="none" rtlCol="0">
            <a:spAutoFit/>
          </a:bodyPr>
          <a:lstStyle/>
          <a:p>
            <a:r>
              <a:rPr lang="en-US" b="1" u="sng" dirty="0">
                <a:effectLst>
                  <a:outerShdw blurRad="38100" dist="38100" dir="2700000" algn="tl">
                    <a:srgbClr val="000000">
                      <a:alpha val="43137"/>
                    </a:srgbClr>
                  </a:outerShdw>
                </a:effectLst>
              </a:rPr>
              <a:t>Revenues</a:t>
            </a:r>
          </a:p>
        </p:txBody>
      </p:sp>
      <p:sp>
        <p:nvSpPr>
          <p:cNvPr id="6" name="TextBox 5"/>
          <p:cNvSpPr txBox="1"/>
          <p:nvPr/>
        </p:nvSpPr>
        <p:spPr>
          <a:xfrm>
            <a:off x="4228185" y="1540479"/>
            <a:ext cx="2136355" cy="646331"/>
          </a:xfrm>
          <a:prstGeom prst="rect">
            <a:avLst/>
          </a:prstGeom>
          <a:noFill/>
        </p:spPr>
        <p:txBody>
          <a:bodyPr wrap="none" rtlCol="0">
            <a:spAutoFit/>
          </a:bodyPr>
          <a:lstStyle/>
          <a:p>
            <a:pPr algn="ctr"/>
            <a:r>
              <a:rPr lang="en-US" b="1" u="sng" dirty="0">
                <a:effectLst>
                  <a:outerShdw blurRad="38100" dist="38100" dir="2700000" algn="tl">
                    <a:srgbClr val="000000">
                      <a:alpha val="43137"/>
                    </a:srgbClr>
                  </a:outerShdw>
                </a:effectLst>
              </a:rPr>
              <a:t>Expenses</a:t>
            </a:r>
          </a:p>
          <a:p>
            <a:pPr algn="ctr"/>
            <a:r>
              <a:rPr lang="en-US" i="1" dirty="0">
                <a:effectLst>
                  <a:outerShdw blurRad="38100" dist="38100" dir="2700000" algn="tl">
                    <a:srgbClr val="000000">
                      <a:alpha val="43137"/>
                    </a:srgbClr>
                  </a:outerShdw>
                </a:effectLst>
              </a:rPr>
              <a:t>(By covered service)</a:t>
            </a:r>
          </a:p>
        </p:txBody>
      </p:sp>
      <p:pic>
        <p:nvPicPr>
          <p:cNvPr id="7" name="Picture 6">
            <a:extLst>
              <a:ext uri="{FF2B5EF4-FFF2-40B4-BE49-F238E27FC236}">
                <a16:creationId xmlns:a16="http://schemas.microsoft.com/office/drawing/2014/main" id="{88B1C348-40F2-4E40-BF9F-6E3991DF8797}"/>
              </a:ext>
            </a:extLst>
          </p:cNvPr>
          <p:cNvPicPr>
            <a:picLocks noChangeAspect="1"/>
          </p:cNvPicPr>
          <p:nvPr/>
        </p:nvPicPr>
        <p:blipFill>
          <a:blip r:embed="rId2"/>
          <a:stretch>
            <a:fillRect/>
          </a:stretch>
        </p:blipFill>
        <p:spPr>
          <a:xfrm>
            <a:off x="775025" y="2186810"/>
            <a:ext cx="2448267" cy="1181265"/>
          </a:xfrm>
          <a:prstGeom prst="rect">
            <a:avLst/>
          </a:prstGeom>
        </p:spPr>
      </p:pic>
      <p:pic>
        <p:nvPicPr>
          <p:cNvPr id="8" name="Picture 7">
            <a:extLst>
              <a:ext uri="{FF2B5EF4-FFF2-40B4-BE49-F238E27FC236}">
                <a16:creationId xmlns:a16="http://schemas.microsoft.com/office/drawing/2014/main" id="{223E95D1-A687-45AD-9EC8-5D4824809007}"/>
              </a:ext>
            </a:extLst>
          </p:cNvPr>
          <p:cNvPicPr>
            <a:picLocks noChangeAspect="1"/>
          </p:cNvPicPr>
          <p:nvPr/>
        </p:nvPicPr>
        <p:blipFill>
          <a:blip r:embed="rId3"/>
          <a:stretch>
            <a:fillRect/>
          </a:stretch>
        </p:blipFill>
        <p:spPr>
          <a:xfrm>
            <a:off x="775025" y="3558399"/>
            <a:ext cx="2410161" cy="1381318"/>
          </a:xfrm>
          <a:prstGeom prst="rect">
            <a:avLst/>
          </a:prstGeom>
        </p:spPr>
      </p:pic>
      <p:pic>
        <p:nvPicPr>
          <p:cNvPr id="9" name="Picture 8">
            <a:extLst>
              <a:ext uri="{FF2B5EF4-FFF2-40B4-BE49-F238E27FC236}">
                <a16:creationId xmlns:a16="http://schemas.microsoft.com/office/drawing/2014/main" id="{1CE655DF-F78E-4413-B16E-8E9525FE7595}"/>
              </a:ext>
            </a:extLst>
          </p:cNvPr>
          <p:cNvPicPr>
            <a:picLocks noChangeAspect="1"/>
          </p:cNvPicPr>
          <p:nvPr/>
        </p:nvPicPr>
        <p:blipFill>
          <a:blip r:embed="rId4"/>
          <a:stretch>
            <a:fillRect/>
          </a:stretch>
        </p:blipFill>
        <p:spPr>
          <a:xfrm>
            <a:off x="4072228" y="2250723"/>
            <a:ext cx="2448267" cy="819264"/>
          </a:xfrm>
          <a:prstGeom prst="rect">
            <a:avLst/>
          </a:prstGeom>
        </p:spPr>
      </p:pic>
      <p:pic>
        <p:nvPicPr>
          <p:cNvPr id="10" name="Picture 9">
            <a:extLst>
              <a:ext uri="{FF2B5EF4-FFF2-40B4-BE49-F238E27FC236}">
                <a16:creationId xmlns:a16="http://schemas.microsoft.com/office/drawing/2014/main" id="{0B511472-48E8-4883-B2A7-B08FBE99BA00}"/>
              </a:ext>
            </a:extLst>
          </p:cNvPr>
          <p:cNvPicPr>
            <a:picLocks noChangeAspect="1"/>
          </p:cNvPicPr>
          <p:nvPr/>
        </p:nvPicPr>
        <p:blipFill>
          <a:blip r:embed="rId5"/>
          <a:stretch>
            <a:fillRect/>
          </a:stretch>
        </p:blipFill>
        <p:spPr>
          <a:xfrm>
            <a:off x="4072228" y="3110891"/>
            <a:ext cx="2419688" cy="2276793"/>
          </a:xfrm>
          <a:prstGeom prst="rect">
            <a:avLst/>
          </a:prstGeom>
        </p:spPr>
      </p:pic>
      <p:pic>
        <p:nvPicPr>
          <p:cNvPr id="11" name="Picture 10">
            <a:extLst>
              <a:ext uri="{FF2B5EF4-FFF2-40B4-BE49-F238E27FC236}">
                <a16:creationId xmlns:a16="http://schemas.microsoft.com/office/drawing/2014/main" id="{CB395388-8AE3-4CAF-9B08-AA91D43A7DD5}"/>
              </a:ext>
            </a:extLst>
          </p:cNvPr>
          <p:cNvPicPr>
            <a:picLocks noChangeAspect="1"/>
          </p:cNvPicPr>
          <p:nvPr/>
        </p:nvPicPr>
        <p:blipFill>
          <a:blip r:embed="rId6"/>
          <a:stretch>
            <a:fillRect/>
          </a:stretch>
        </p:blipFill>
        <p:spPr>
          <a:xfrm>
            <a:off x="4072228" y="5428588"/>
            <a:ext cx="2419688" cy="724001"/>
          </a:xfrm>
          <a:prstGeom prst="rect">
            <a:avLst/>
          </a:prstGeom>
        </p:spPr>
      </p:pic>
      <p:sp>
        <p:nvSpPr>
          <p:cNvPr id="12" name="TextBox 11"/>
          <p:cNvSpPr txBox="1"/>
          <p:nvPr/>
        </p:nvSpPr>
        <p:spPr>
          <a:xfrm>
            <a:off x="6914482" y="4816391"/>
            <a:ext cx="4836695" cy="584775"/>
          </a:xfrm>
          <a:prstGeom prst="rect">
            <a:avLst/>
          </a:prstGeom>
          <a:noFill/>
        </p:spPr>
        <p:txBody>
          <a:bodyPr wrap="square" rtlCol="0">
            <a:spAutoFit/>
          </a:bodyPr>
          <a:lstStyle/>
          <a:p>
            <a:pPr algn="ctr"/>
            <a:r>
              <a:rPr lang="en-US" sz="1600" b="1" i="1" dirty="0">
                <a:effectLst>
                  <a:outerShdw blurRad="38100" dist="38100" dir="2700000" algn="tl">
                    <a:srgbClr val="000000">
                      <a:alpha val="43137"/>
                    </a:srgbClr>
                  </a:outerShdw>
                </a:effectLst>
              </a:rPr>
              <a:t>The amounts reported on your 1037 reconciliation should match your audited financials.</a:t>
            </a:r>
          </a:p>
        </p:txBody>
      </p:sp>
      <p:sp>
        <p:nvSpPr>
          <p:cNvPr id="13" name="TextBox 12"/>
          <p:cNvSpPr txBox="1"/>
          <p:nvPr/>
        </p:nvSpPr>
        <p:spPr>
          <a:xfrm>
            <a:off x="7195221" y="2342682"/>
            <a:ext cx="4555956" cy="2431435"/>
          </a:xfrm>
          <a:prstGeom prst="rect">
            <a:avLst/>
          </a:prstGeom>
          <a:noFill/>
        </p:spPr>
        <p:txBody>
          <a:bodyPr wrap="square" rtlCol="0">
            <a:spAutoFit/>
          </a:bodyPr>
          <a:lstStyle/>
          <a:p>
            <a:r>
              <a:rPr lang="en-US" dirty="0"/>
              <a:t>Expenditures reported should:</a:t>
            </a:r>
          </a:p>
          <a:p>
            <a:endParaRPr lang="en-US" dirty="0"/>
          </a:p>
          <a:p>
            <a:pPr marL="285750" indent="-285750">
              <a:buFont typeface="Wingdings" panose="05000000000000000000" pitchFamily="2" charset="2"/>
              <a:buChar char="q"/>
            </a:pPr>
            <a:r>
              <a:rPr lang="en-US" sz="1400" dirty="0"/>
              <a:t>cover from July 1</a:t>
            </a:r>
            <a:r>
              <a:rPr lang="en-US" sz="1400" baseline="30000" dirty="0"/>
              <a:t>st</a:t>
            </a:r>
            <a:r>
              <a:rPr lang="en-US" sz="1400" dirty="0"/>
              <a:t>, 2022 through June 30</a:t>
            </a:r>
            <a:r>
              <a:rPr lang="en-US" sz="1400" baseline="30000" dirty="0"/>
              <a:t>th</a:t>
            </a:r>
            <a:r>
              <a:rPr lang="en-US" sz="1400" dirty="0"/>
              <a:t>, 2023.</a:t>
            </a:r>
          </a:p>
          <a:p>
            <a:pPr marL="285750" indent="-285750">
              <a:buFont typeface="Wingdings" panose="05000000000000000000" pitchFamily="2" charset="2"/>
              <a:buChar char="q"/>
            </a:pPr>
            <a:endParaRPr lang="en-US" sz="1400" dirty="0"/>
          </a:p>
          <a:p>
            <a:pPr marL="285750" indent="-285750">
              <a:buFont typeface="Wingdings" panose="05000000000000000000" pitchFamily="2" charset="2"/>
              <a:buChar char="q"/>
            </a:pPr>
            <a:r>
              <a:rPr lang="en-US" sz="1400" dirty="0"/>
              <a:t>be separated by Mental Health &amp; Substance Abuse covered services.</a:t>
            </a:r>
          </a:p>
          <a:p>
            <a:pPr marL="285750" indent="-285750">
              <a:buFont typeface="Wingdings" panose="05000000000000000000" pitchFamily="2" charset="2"/>
              <a:buChar char="q"/>
            </a:pPr>
            <a:endParaRPr lang="en-US" sz="1400" dirty="0"/>
          </a:p>
          <a:p>
            <a:pPr marL="285750" indent="-285750">
              <a:buFont typeface="Wingdings" panose="05000000000000000000" pitchFamily="2" charset="2"/>
              <a:buChar char="q"/>
            </a:pPr>
            <a:r>
              <a:rPr lang="en-US" sz="1400" dirty="0"/>
              <a:t>include </a:t>
            </a:r>
            <a:r>
              <a:rPr lang="en-US" sz="1400" b="1" u="sng" dirty="0"/>
              <a:t>ALL</a:t>
            </a:r>
            <a:r>
              <a:rPr lang="en-US" sz="1400" dirty="0"/>
              <a:t> your expenditures reported by covered services.</a:t>
            </a:r>
          </a:p>
          <a:p>
            <a:pPr marL="285750" indent="-285750">
              <a:buFont typeface="Arial" panose="020B0604020202020204" pitchFamily="34" charset="0"/>
              <a:buChar char="•"/>
            </a:pPr>
            <a:endParaRPr lang="en-US" dirty="0"/>
          </a:p>
        </p:txBody>
      </p:sp>
      <p:sp>
        <p:nvSpPr>
          <p:cNvPr id="14" name="TextBox 13"/>
          <p:cNvSpPr txBox="1"/>
          <p:nvPr/>
        </p:nvSpPr>
        <p:spPr>
          <a:xfrm>
            <a:off x="3939724" y="6193493"/>
            <a:ext cx="2580771" cy="523220"/>
          </a:xfrm>
          <a:prstGeom prst="rect">
            <a:avLst/>
          </a:prstGeom>
          <a:noFill/>
        </p:spPr>
        <p:txBody>
          <a:bodyPr wrap="none" rtlCol="0">
            <a:spAutoFit/>
          </a:bodyPr>
          <a:lstStyle/>
          <a:p>
            <a:r>
              <a:rPr lang="en-US" sz="1400" b="1" dirty="0"/>
              <a:t>IID: Unallowable costs (if any)</a:t>
            </a:r>
          </a:p>
          <a:p>
            <a:r>
              <a:rPr lang="en-US" sz="1400" b="1" dirty="0"/>
              <a:t>IIE: Capital Expenditures (if any)</a:t>
            </a:r>
          </a:p>
        </p:txBody>
      </p:sp>
    </p:spTree>
    <p:extLst>
      <p:ext uri="{BB962C8B-B14F-4D97-AF65-F5344CB8AC3E}">
        <p14:creationId xmlns:p14="http://schemas.microsoft.com/office/powerpoint/2010/main" val="35946700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BB56EB9-078F-4952-AC1F-149C7A0AE4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E562972-3449-42D1-8185-B4BEFD52AB44}"/>
              </a:ext>
            </a:extLst>
          </p:cNvPr>
          <p:cNvSpPr>
            <a:spLocks noGrp="1"/>
          </p:cNvSpPr>
          <p:nvPr>
            <p:ph type="title"/>
          </p:nvPr>
        </p:nvSpPr>
        <p:spPr>
          <a:xfrm>
            <a:off x="5027483" y="1603401"/>
            <a:ext cx="6029327" cy="400442"/>
          </a:xfrm>
        </p:spPr>
        <p:txBody>
          <a:bodyPr>
            <a:noAutofit/>
          </a:bodyPr>
          <a:lstStyle/>
          <a:p>
            <a:pPr algn="ctr"/>
            <a:r>
              <a:rPr lang="en-US" sz="3200" i="1" dirty="0">
                <a:solidFill>
                  <a:schemeClr val="tx2"/>
                </a:solidFill>
                <a:latin typeface="+mn-lt"/>
              </a:rPr>
              <a:t>Q &amp; A Session</a:t>
            </a:r>
          </a:p>
        </p:txBody>
      </p:sp>
      <p:sp>
        <p:nvSpPr>
          <p:cNvPr id="12" name="Rectangle 11">
            <a:extLst>
              <a:ext uri="{FF2B5EF4-FFF2-40B4-BE49-F238E27FC236}">
                <a16:creationId xmlns:a16="http://schemas.microsoft.com/office/drawing/2014/main" id="{10058680-D07C-4893-B2B7-91543F18AB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72603"/>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0" name="Rectangle 13">
            <a:extLst>
              <a:ext uri="{FF2B5EF4-FFF2-40B4-BE49-F238E27FC236}">
                <a16:creationId xmlns:a16="http://schemas.microsoft.com/office/drawing/2014/main" id="{7B42427A-0A1F-4A55-8705-D9179F1E0C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1" name="Rectangle 15">
            <a:extLst>
              <a:ext uri="{FF2B5EF4-FFF2-40B4-BE49-F238E27FC236}">
                <a16:creationId xmlns:a16="http://schemas.microsoft.com/office/drawing/2014/main" id="{EE54A6FE-D8CB-48A3-900B-053D4EBD3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pic>
        <p:nvPicPr>
          <p:cNvPr id="4" name="Picture 3" descr="Logo&#10;&#10;Description automatically generated">
            <a:extLst>
              <a:ext uri="{FF2B5EF4-FFF2-40B4-BE49-F238E27FC236}">
                <a16:creationId xmlns:a16="http://schemas.microsoft.com/office/drawing/2014/main" id="{E4ABAC9D-D860-408F-96D6-E701ADD8CB81}"/>
              </a:ext>
            </a:extLst>
          </p:cNvPr>
          <p:cNvPicPr>
            <a:picLocks noChangeAspect="1"/>
          </p:cNvPicPr>
          <p:nvPr/>
        </p:nvPicPr>
        <p:blipFill rotWithShape="1">
          <a:blip r:embed="rId2"/>
          <a:srcRect l="257" r="2378" b="-2"/>
          <a:stretch/>
        </p:blipFill>
        <p:spPr>
          <a:xfrm>
            <a:off x="446534" y="748861"/>
            <a:ext cx="3703320" cy="5774200"/>
          </a:xfrm>
          <a:prstGeom prst="rect">
            <a:avLst/>
          </a:prstGeom>
        </p:spPr>
      </p:pic>
      <p:sp>
        <p:nvSpPr>
          <p:cNvPr id="5" name="Content Placeholder 4">
            <a:extLst>
              <a:ext uri="{FF2B5EF4-FFF2-40B4-BE49-F238E27FC236}">
                <a16:creationId xmlns:a16="http://schemas.microsoft.com/office/drawing/2014/main" id="{8573FB04-4FB6-48F9-AC77-77886DC33FB4}"/>
              </a:ext>
            </a:extLst>
          </p:cNvPr>
          <p:cNvSpPr>
            <a:spLocks noGrp="1"/>
          </p:cNvSpPr>
          <p:nvPr>
            <p:ph idx="1"/>
          </p:nvPr>
        </p:nvSpPr>
        <p:spPr>
          <a:xfrm>
            <a:off x="4489557" y="2007400"/>
            <a:ext cx="7362740" cy="2843199"/>
          </a:xfrm>
        </p:spPr>
        <p:txBody>
          <a:bodyPr>
            <a:noAutofit/>
          </a:bodyPr>
          <a:lstStyle/>
          <a:p>
            <a:pPr marL="0" indent="0" algn="ctr">
              <a:lnSpc>
                <a:spcPct val="100000"/>
              </a:lnSpc>
              <a:buNone/>
            </a:pPr>
            <a:r>
              <a:rPr lang="en-US" sz="2800" i="1" dirty="0"/>
              <a:t>For additional questions or concerns, please send an email to </a:t>
            </a:r>
            <a:r>
              <a:rPr lang="en-US" sz="2800" i="1" dirty="0">
                <a:hlinkClick r:id="rId3"/>
              </a:rPr>
              <a:t>grantsjax@lsfnet.org</a:t>
            </a:r>
            <a:r>
              <a:rPr lang="en-US" sz="2800" i="1" dirty="0"/>
              <a:t> or call us at (904) 337 4055. </a:t>
            </a:r>
          </a:p>
        </p:txBody>
      </p:sp>
    </p:spTree>
    <p:extLst>
      <p:ext uri="{BB962C8B-B14F-4D97-AF65-F5344CB8AC3E}">
        <p14:creationId xmlns:p14="http://schemas.microsoft.com/office/powerpoint/2010/main" val="9896027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BB56EB9-078F-4952-AC1F-149C7A0AE4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E562972-3449-42D1-8185-B4BEFD52AB44}"/>
              </a:ext>
            </a:extLst>
          </p:cNvPr>
          <p:cNvSpPr>
            <a:spLocks noGrp="1"/>
          </p:cNvSpPr>
          <p:nvPr>
            <p:ph type="title"/>
          </p:nvPr>
        </p:nvSpPr>
        <p:spPr>
          <a:xfrm>
            <a:off x="4382725" y="702157"/>
            <a:ext cx="6522963" cy="303684"/>
          </a:xfrm>
        </p:spPr>
        <p:txBody>
          <a:bodyPr>
            <a:normAutofit fontScale="90000"/>
          </a:bodyPr>
          <a:lstStyle/>
          <a:p>
            <a:pPr algn="ctr"/>
            <a:r>
              <a:rPr lang="en-US" dirty="0">
                <a:solidFill>
                  <a:schemeClr val="tx2"/>
                </a:solidFill>
              </a:rPr>
              <a:t>Statutory AUTHORITY (WHY) </a:t>
            </a:r>
          </a:p>
        </p:txBody>
      </p:sp>
      <p:sp>
        <p:nvSpPr>
          <p:cNvPr id="12" name="Rectangle 11">
            <a:extLst>
              <a:ext uri="{FF2B5EF4-FFF2-40B4-BE49-F238E27FC236}">
                <a16:creationId xmlns:a16="http://schemas.microsoft.com/office/drawing/2014/main" id="{10058680-D07C-4893-B2B7-91543F18AB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72603"/>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0" name="Rectangle 13">
            <a:extLst>
              <a:ext uri="{FF2B5EF4-FFF2-40B4-BE49-F238E27FC236}">
                <a16:creationId xmlns:a16="http://schemas.microsoft.com/office/drawing/2014/main" id="{7B42427A-0A1F-4A55-8705-D9179F1E0C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1" name="Rectangle 15">
            <a:extLst>
              <a:ext uri="{FF2B5EF4-FFF2-40B4-BE49-F238E27FC236}">
                <a16:creationId xmlns:a16="http://schemas.microsoft.com/office/drawing/2014/main" id="{EE54A6FE-D8CB-48A3-900B-053D4EBD3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pic>
        <p:nvPicPr>
          <p:cNvPr id="4" name="Picture 3" descr="Logo&#10;&#10;Description automatically generated">
            <a:extLst>
              <a:ext uri="{FF2B5EF4-FFF2-40B4-BE49-F238E27FC236}">
                <a16:creationId xmlns:a16="http://schemas.microsoft.com/office/drawing/2014/main" id="{E4ABAC9D-D860-408F-96D6-E701ADD8CB81}"/>
              </a:ext>
            </a:extLst>
          </p:cNvPr>
          <p:cNvPicPr>
            <a:picLocks noChangeAspect="1"/>
          </p:cNvPicPr>
          <p:nvPr/>
        </p:nvPicPr>
        <p:blipFill rotWithShape="1">
          <a:blip r:embed="rId2"/>
          <a:srcRect l="257" r="2378" b="-2"/>
          <a:stretch/>
        </p:blipFill>
        <p:spPr>
          <a:xfrm>
            <a:off x="446534" y="601201"/>
            <a:ext cx="3703320" cy="5774200"/>
          </a:xfrm>
          <a:prstGeom prst="rect">
            <a:avLst/>
          </a:prstGeom>
        </p:spPr>
      </p:pic>
      <p:sp>
        <p:nvSpPr>
          <p:cNvPr id="5" name="Content Placeholder 4">
            <a:extLst>
              <a:ext uri="{FF2B5EF4-FFF2-40B4-BE49-F238E27FC236}">
                <a16:creationId xmlns:a16="http://schemas.microsoft.com/office/drawing/2014/main" id="{8573FB04-4FB6-48F9-AC77-77886DC33FB4}"/>
              </a:ext>
            </a:extLst>
          </p:cNvPr>
          <p:cNvSpPr>
            <a:spLocks noGrp="1"/>
          </p:cNvSpPr>
          <p:nvPr>
            <p:ph idx="1"/>
          </p:nvPr>
        </p:nvSpPr>
        <p:spPr>
          <a:xfrm>
            <a:off x="4382726" y="1171574"/>
            <a:ext cx="7362740" cy="5229225"/>
          </a:xfrm>
        </p:spPr>
        <p:txBody>
          <a:bodyPr>
            <a:noAutofit/>
          </a:bodyPr>
          <a:lstStyle/>
          <a:p>
            <a:pPr marL="0" indent="0">
              <a:lnSpc>
                <a:spcPct val="100000"/>
              </a:lnSpc>
              <a:buNone/>
            </a:pPr>
            <a:r>
              <a:rPr lang="en-US" sz="1400" dirty="0"/>
              <a:t>All grant agreements and payments of Federal and State financial assistance require compliance with:</a:t>
            </a:r>
          </a:p>
          <a:p>
            <a:pPr lvl="1"/>
            <a:r>
              <a:rPr lang="en-US" sz="1100" dirty="0"/>
              <a:t> </a:t>
            </a:r>
            <a:r>
              <a:rPr lang="en-US" sz="1200" i="1" dirty="0"/>
              <a:t>Section 215.971, Florida Statutes (F.S.), subsection 215.971 (2)(c), F.S.</a:t>
            </a:r>
          </a:p>
          <a:p>
            <a:pPr lvl="2"/>
            <a:r>
              <a:rPr lang="en-US" sz="1200" dirty="0"/>
              <a:t>Final reconciliation report must identify any funds paid in excess of the expenditure. </a:t>
            </a:r>
          </a:p>
          <a:p>
            <a:pPr lvl="2"/>
            <a:r>
              <a:rPr lang="en-US" sz="1200" dirty="0"/>
              <a:t>State or Federal funds paid to the provider in excess of documented allowable expenditures must be returned to the state unless otherwise authorized by law.</a:t>
            </a:r>
          </a:p>
          <a:p>
            <a:pPr marL="0" indent="0">
              <a:lnSpc>
                <a:spcPct val="100000"/>
              </a:lnSpc>
              <a:buNone/>
            </a:pPr>
            <a:r>
              <a:rPr lang="en-US" sz="1400" dirty="0"/>
              <a:t>Agreements with recipients of </a:t>
            </a:r>
            <a:r>
              <a:rPr lang="en-US" sz="1400" i="1" dirty="0"/>
              <a:t>State Financial Assistance</a:t>
            </a:r>
            <a:r>
              <a:rPr lang="en-US" sz="1400" dirty="0"/>
              <a:t>, even if awarded on a </a:t>
            </a:r>
            <a:r>
              <a:rPr lang="en-US" sz="1400" u="sng" dirty="0"/>
              <a:t>fixed price basis</a:t>
            </a:r>
            <a:r>
              <a:rPr lang="en-US" sz="1400" dirty="0"/>
              <a:t>, must require:</a:t>
            </a:r>
          </a:p>
          <a:p>
            <a:pPr lvl="1"/>
            <a:r>
              <a:rPr lang="en-US" sz="1200" dirty="0"/>
              <a:t> Compliance with Section 215.97, F.S. –(Single Audit Act)</a:t>
            </a:r>
          </a:p>
          <a:p>
            <a:pPr lvl="1"/>
            <a:r>
              <a:rPr lang="en-US" sz="1200" dirty="0"/>
              <a:t> Compliance with Section 215.971, F.S.- (Agreements funded with Federal or State assistance</a:t>
            </a:r>
            <a:r>
              <a:rPr lang="en-US" sz="1100" dirty="0"/>
              <a:t>)</a:t>
            </a:r>
          </a:p>
          <a:p>
            <a:pPr marL="0" indent="0">
              <a:lnSpc>
                <a:spcPct val="100000"/>
              </a:lnSpc>
              <a:buNone/>
            </a:pPr>
            <a:r>
              <a:rPr lang="en-US" sz="1400" dirty="0"/>
              <a:t>Agreements (sub-awards) with sub-recipients of </a:t>
            </a:r>
            <a:r>
              <a:rPr lang="en-US" sz="1400" i="1" dirty="0"/>
              <a:t>Federal Financial Assistance</a:t>
            </a:r>
            <a:r>
              <a:rPr lang="en-US" sz="1400" dirty="0"/>
              <a:t> require compliance with: </a:t>
            </a:r>
          </a:p>
          <a:p>
            <a:pPr lvl="1"/>
            <a:r>
              <a:rPr lang="en-US" sz="1200" dirty="0"/>
              <a:t>Uniform Administrative Requirements, Cost Principles and Audit Requirements for Federal Awards (also known as the Uniform Guidance), Code of Federal Regulations Title 2, Part 200 (2 CFR, Part 200).</a:t>
            </a:r>
          </a:p>
          <a:p>
            <a:pPr lvl="1"/>
            <a:r>
              <a:rPr lang="en-US" sz="1200" dirty="0"/>
              <a:t>Any balance of unobligated cash that has been advanced or paid that is not authorized to be retained for other projects must be refunded to the federal government.</a:t>
            </a:r>
          </a:p>
          <a:p>
            <a:pPr>
              <a:lnSpc>
                <a:spcPct val="100000"/>
              </a:lnSpc>
            </a:pPr>
            <a:endParaRPr lang="en-US" sz="1400" dirty="0">
              <a:highlight>
                <a:srgbClr val="FFFF00"/>
              </a:highlight>
            </a:endParaRPr>
          </a:p>
        </p:txBody>
      </p:sp>
    </p:spTree>
    <p:extLst>
      <p:ext uri="{BB962C8B-B14F-4D97-AF65-F5344CB8AC3E}">
        <p14:creationId xmlns:p14="http://schemas.microsoft.com/office/powerpoint/2010/main" val="12859089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BB56EB9-078F-4952-AC1F-149C7A0AE4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E562972-3449-42D1-8185-B4BEFD52AB44}"/>
              </a:ext>
            </a:extLst>
          </p:cNvPr>
          <p:cNvSpPr>
            <a:spLocks noGrp="1"/>
          </p:cNvSpPr>
          <p:nvPr>
            <p:ph type="title"/>
          </p:nvPr>
        </p:nvSpPr>
        <p:spPr>
          <a:xfrm>
            <a:off x="4382726" y="479663"/>
            <a:ext cx="6551976" cy="469419"/>
          </a:xfrm>
        </p:spPr>
        <p:txBody>
          <a:bodyPr>
            <a:normAutofit fontScale="90000"/>
          </a:bodyPr>
          <a:lstStyle/>
          <a:p>
            <a:pPr algn="ctr"/>
            <a:r>
              <a:rPr lang="en-US" dirty="0">
                <a:solidFill>
                  <a:schemeClr val="tx2"/>
                </a:solidFill>
              </a:rPr>
              <a:t>REQUIREMENTS (WHAT)</a:t>
            </a:r>
          </a:p>
        </p:txBody>
      </p:sp>
      <p:sp>
        <p:nvSpPr>
          <p:cNvPr id="12" name="Rectangle 11">
            <a:extLst>
              <a:ext uri="{FF2B5EF4-FFF2-40B4-BE49-F238E27FC236}">
                <a16:creationId xmlns:a16="http://schemas.microsoft.com/office/drawing/2014/main" id="{10058680-D07C-4893-B2B7-91543F18AB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72603"/>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0" name="Rectangle 13">
            <a:extLst>
              <a:ext uri="{FF2B5EF4-FFF2-40B4-BE49-F238E27FC236}">
                <a16:creationId xmlns:a16="http://schemas.microsoft.com/office/drawing/2014/main" id="{7B42427A-0A1F-4A55-8705-D9179F1E0C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1" name="Rectangle 15">
            <a:extLst>
              <a:ext uri="{FF2B5EF4-FFF2-40B4-BE49-F238E27FC236}">
                <a16:creationId xmlns:a16="http://schemas.microsoft.com/office/drawing/2014/main" id="{EE54A6FE-D8CB-48A3-900B-053D4EBD3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pic>
        <p:nvPicPr>
          <p:cNvPr id="4" name="Picture 3" descr="Logo&#10;&#10;Description automatically generated">
            <a:extLst>
              <a:ext uri="{FF2B5EF4-FFF2-40B4-BE49-F238E27FC236}">
                <a16:creationId xmlns:a16="http://schemas.microsoft.com/office/drawing/2014/main" id="{E4ABAC9D-D860-408F-96D6-E701ADD8CB81}"/>
              </a:ext>
            </a:extLst>
          </p:cNvPr>
          <p:cNvPicPr>
            <a:picLocks noChangeAspect="1"/>
          </p:cNvPicPr>
          <p:nvPr/>
        </p:nvPicPr>
        <p:blipFill rotWithShape="1">
          <a:blip r:embed="rId2"/>
          <a:srcRect l="257" r="2378" b="-2"/>
          <a:stretch/>
        </p:blipFill>
        <p:spPr>
          <a:xfrm>
            <a:off x="446534" y="601201"/>
            <a:ext cx="3703320" cy="5774200"/>
          </a:xfrm>
          <a:prstGeom prst="rect">
            <a:avLst/>
          </a:prstGeom>
        </p:spPr>
      </p:pic>
      <p:sp>
        <p:nvSpPr>
          <p:cNvPr id="5" name="Content Placeholder 4">
            <a:extLst>
              <a:ext uri="{FF2B5EF4-FFF2-40B4-BE49-F238E27FC236}">
                <a16:creationId xmlns:a16="http://schemas.microsoft.com/office/drawing/2014/main" id="{8573FB04-4FB6-48F9-AC77-77886DC33FB4}"/>
              </a:ext>
            </a:extLst>
          </p:cNvPr>
          <p:cNvSpPr>
            <a:spLocks noGrp="1"/>
          </p:cNvSpPr>
          <p:nvPr>
            <p:ph idx="1"/>
          </p:nvPr>
        </p:nvSpPr>
        <p:spPr>
          <a:xfrm>
            <a:off x="4382726" y="1028303"/>
            <a:ext cx="7809274" cy="5372496"/>
          </a:xfrm>
        </p:spPr>
        <p:txBody>
          <a:bodyPr>
            <a:noAutofit/>
          </a:bodyPr>
          <a:lstStyle/>
          <a:p>
            <a:pPr marL="0" indent="0">
              <a:lnSpc>
                <a:spcPct val="100000"/>
              </a:lnSpc>
              <a:buNone/>
            </a:pPr>
            <a:r>
              <a:rPr lang="en-US" sz="1200" b="1" i="1" dirty="0"/>
              <a:t>MANAGING ENTITIES (MEs)</a:t>
            </a:r>
          </a:p>
          <a:p>
            <a:pPr>
              <a:lnSpc>
                <a:spcPct val="100000"/>
              </a:lnSpc>
            </a:pPr>
            <a:r>
              <a:rPr lang="en-US" sz="1100" dirty="0"/>
              <a:t>Each SAMH provider must be given the total paid by Other Cost Accumulator (OCA) for each covered service and program project code, in addition to the Post Award Notice at the end of the year. </a:t>
            </a:r>
          </a:p>
          <a:p>
            <a:pPr>
              <a:lnSpc>
                <a:spcPct val="100000"/>
              </a:lnSpc>
            </a:pPr>
            <a:r>
              <a:rPr lang="en-US" sz="1100" dirty="0"/>
              <a:t>Any discrepancies identified should be resolved expeditiously so necessary adjustments can be made and reported to DCF, if necessary.</a:t>
            </a:r>
          </a:p>
          <a:p>
            <a:pPr>
              <a:lnSpc>
                <a:spcPct val="100000"/>
              </a:lnSpc>
            </a:pPr>
            <a:r>
              <a:rPr lang="en-US" sz="1100" dirty="0"/>
              <a:t>The </a:t>
            </a:r>
            <a:r>
              <a:rPr lang="en-US" sz="1100" i="1" dirty="0"/>
              <a:t>CF-MH 1037</a:t>
            </a:r>
            <a:r>
              <a:rPr lang="en-US" sz="1100" dirty="0"/>
              <a:t> total revenues by covered services and project codes within each program received from MEs. This form must match the final expenditure reports submitted to DCF.</a:t>
            </a:r>
          </a:p>
          <a:p>
            <a:pPr marL="324000" lvl="1" indent="0">
              <a:buNone/>
            </a:pPr>
            <a:endParaRPr lang="en-US" sz="1100" dirty="0"/>
          </a:p>
          <a:p>
            <a:pPr marL="0" indent="0">
              <a:lnSpc>
                <a:spcPct val="100000"/>
              </a:lnSpc>
              <a:buNone/>
            </a:pPr>
            <a:r>
              <a:rPr lang="en-US" sz="1200" b="1" i="1" dirty="0"/>
              <a:t>PROVIDERS</a:t>
            </a:r>
          </a:p>
          <a:p>
            <a:pPr>
              <a:lnSpc>
                <a:spcPct val="100000"/>
              </a:lnSpc>
            </a:pPr>
            <a:r>
              <a:rPr lang="en-US" sz="1100" dirty="0"/>
              <a:t>Substance Abuse (SA) and Mental Health (MH) entities (Providers) must use the form </a:t>
            </a:r>
            <a:r>
              <a:rPr lang="en-US" sz="1100" i="1" dirty="0"/>
              <a:t>CF-MH 1037</a:t>
            </a:r>
            <a:r>
              <a:rPr lang="en-US" sz="1100" dirty="0"/>
              <a:t>, as prescribed by rule FAC 65E-14, for the supplemental schedule in their annual audits and for submissions to MEs.</a:t>
            </a:r>
          </a:p>
          <a:p>
            <a:pPr>
              <a:lnSpc>
                <a:spcPct val="100000"/>
              </a:lnSpc>
            </a:pPr>
            <a:r>
              <a:rPr lang="en-US" sz="1100" dirty="0"/>
              <a:t>Form </a:t>
            </a:r>
            <a:r>
              <a:rPr lang="en-US" sz="1100" i="1" dirty="0"/>
              <a:t>CF-MH 1037</a:t>
            </a:r>
            <a:r>
              <a:rPr lang="en-US" sz="1100" dirty="0"/>
              <a:t> requires the period to be on a July 1st through June 30th basis. </a:t>
            </a:r>
          </a:p>
          <a:p>
            <a:pPr>
              <a:lnSpc>
                <a:spcPct val="100000"/>
              </a:lnSpc>
            </a:pPr>
            <a:r>
              <a:rPr lang="en-US" sz="1100" dirty="0"/>
              <a:t>If Mental Health and Substance Abuse services are provided, both program must be displayed separately on form </a:t>
            </a:r>
            <a:r>
              <a:rPr lang="en-US" sz="1100" i="1" dirty="0"/>
              <a:t>CF-MH 1037</a:t>
            </a:r>
            <a:r>
              <a:rPr lang="en-US" sz="1100" dirty="0"/>
              <a:t>, due to state appropriation and federal grant funding for each program as they both are different.</a:t>
            </a:r>
          </a:p>
          <a:p>
            <a:pPr>
              <a:lnSpc>
                <a:spcPct val="100000"/>
              </a:lnSpc>
            </a:pPr>
            <a:r>
              <a:rPr lang="en-US" sz="1100" b="0" i="0" u="none" strike="noStrike" baseline="0" dirty="0">
                <a:solidFill>
                  <a:srgbClr val="000000"/>
                </a:solidFill>
                <a:latin typeface="Franklin Gothic Book" panose="020B0503020102020204" pitchFamily="34" charset="0"/>
              </a:rPr>
              <a:t>Form </a:t>
            </a:r>
            <a:r>
              <a:rPr lang="en-US" sz="1100" b="0" i="1" u="none" strike="noStrike" baseline="0" dirty="0">
                <a:solidFill>
                  <a:srgbClr val="000000"/>
                </a:solidFill>
                <a:latin typeface="Franklin Gothic Book" panose="020B0503020102020204" pitchFamily="34" charset="0"/>
              </a:rPr>
              <a:t>CF-MH 1037</a:t>
            </a:r>
            <a:r>
              <a:rPr lang="en-US" sz="1100" b="0" i="0" u="none" strike="noStrike" baseline="0" dirty="0">
                <a:solidFill>
                  <a:srgbClr val="000000"/>
                </a:solidFill>
                <a:latin typeface="Franklin Gothic Book" panose="020B0503020102020204" pitchFamily="34" charset="0"/>
              </a:rPr>
              <a:t> should be used as the supplemental schedule with the annual CPA Audit, </a:t>
            </a:r>
            <a:r>
              <a:rPr lang="en-US" sz="1100" dirty="0">
                <a:solidFill>
                  <a:srgbClr val="000000"/>
                </a:solidFill>
                <a:latin typeface="Franklin Gothic Book" panose="020B0503020102020204" pitchFamily="34" charset="0"/>
              </a:rPr>
              <a:t>post </a:t>
            </a:r>
            <a:r>
              <a:rPr lang="en-US" sz="1100" b="0" i="0" u="none" strike="noStrike" baseline="0" dirty="0">
                <a:solidFill>
                  <a:srgbClr val="000000"/>
                </a:solidFill>
                <a:latin typeface="Franklin Gothic Book" panose="020B0503020102020204" pitchFamily="34" charset="0"/>
              </a:rPr>
              <a:t>reconciliation. </a:t>
            </a:r>
            <a:r>
              <a:rPr lang="en-US" sz="1100" dirty="0">
                <a:solidFill>
                  <a:srgbClr val="000000"/>
                </a:solidFill>
                <a:latin typeface="Franklin Gothic Book" panose="020B0503020102020204" pitchFamily="34" charset="0"/>
              </a:rPr>
              <a:t>Any</a:t>
            </a:r>
            <a:r>
              <a:rPr lang="en-US" sz="1100" b="0" i="0" u="none" strike="noStrike" baseline="0" dirty="0">
                <a:solidFill>
                  <a:srgbClr val="000000"/>
                </a:solidFill>
                <a:latin typeface="Franklin Gothic Book" panose="020B0503020102020204" pitchFamily="34" charset="0"/>
              </a:rPr>
              <a:t> adjustments to </a:t>
            </a:r>
            <a:r>
              <a:rPr lang="en-US" sz="1100" dirty="0">
                <a:solidFill>
                  <a:srgbClr val="000000"/>
                </a:solidFill>
                <a:latin typeface="Franklin Gothic Book" panose="020B0503020102020204" pitchFamily="34" charset="0"/>
              </a:rPr>
              <a:t>the form</a:t>
            </a:r>
            <a:r>
              <a:rPr lang="en-US" sz="1100" b="0" i="0" u="none" strike="noStrike" baseline="0" dirty="0">
                <a:solidFill>
                  <a:srgbClr val="000000"/>
                </a:solidFill>
                <a:latin typeface="Franklin Gothic Book" panose="020B0503020102020204" pitchFamily="34" charset="0"/>
              </a:rPr>
              <a:t> identified by auditors or providers post reconciliation, should be communicated forthwith to the appropriate ME, disclosing </a:t>
            </a:r>
            <a:r>
              <a:rPr lang="en-US" sz="1100" dirty="0">
                <a:solidFill>
                  <a:srgbClr val="000000"/>
                </a:solidFill>
                <a:latin typeface="Franklin Gothic Book" panose="020B0503020102020204" pitchFamily="34" charset="0"/>
              </a:rPr>
              <a:t>t</a:t>
            </a:r>
            <a:r>
              <a:rPr lang="en-US" sz="1100" b="0" i="0" u="none" strike="noStrike" baseline="0" dirty="0">
                <a:solidFill>
                  <a:srgbClr val="000000"/>
                </a:solidFill>
                <a:latin typeface="Franklin Gothic Book" panose="020B0503020102020204" pitchFamily="34" charset="0"/>
              </a:rPr>
              <a:t>he nature and requirement </a:t>
            </a:r>
            <a:r>
              <a:rPr lang="en-US" sz="1100" dirty="0">
                <a:solidFill>
                  <a:srgbClr val="000000"/>
                </a:solidFill>
                <a:latin typeface="Franklin Gothic Book" panose="020B0503020102020204" pitchFamily="34" charset="0"/>
              </a:rPr>
              <a:t>of</a:t>
            </a:r>
            <a:r>
              <a:rPr lang="en-US" sz="1100" b="0" i="0" u="none" strike="noStrike" baseline="0" dirty="0">
                <a:solidFill>
                  <a:srgbClr val="000000"/>
                </a:solidFill>
                <a:latin typeface="Franklin Gothic Book" panose="020B0503020102020204" pitchFamily="34" charset="0"/>
              </a:rPr>
              <a:t> the adjustment to</a:t>
            </a:r>
            <a:r>
              <a:rPr lang="en-US" sz="1100" dirty="0">
                <a:solidFill>
                  <a:srgbClr val="000000"/>
                </a:solidFill>
                <a:latin typeface="Franklin Gothic Book" panose="020B0503020102020204" pitchFamily="34" charset="0"/>
              </a:rPr>
              <a:t> </a:t>
            </a:r>
            <a:r>
              <a:rPr lang="en-US" sz="1100" b="0" i="0" u="none" strike="noStrike" baseline="0" dirty="0">
                <a:solidFill>
                  <a:srgbClr val="000000"/>
                </a:solidFill>
                <a:latin typeface="Franklin Gothic Book" panose="020B0503020102020204" pitchFamily="34" charset="0"/>
              </a:rPr>
              <a:t>determine the effect on the final reconciliation. MEs should report adjustments and justification to DCF. </a:t>
            </a:r>
          </a:p>
          <a:p>
            <a:pPr>
              <a:lnSpc>
                <a:spcPct val="100000"/>
              </a:lnSpc>
            </a:pPr>
            <a:r>
              <a:rPr lang="en-US" sz="1100" dirty="0"/>
              <a:t>Form </a:t>
            </a:r>
            <a:r>
              <a:rPr lang="en-US" sz="1100" i="1" dirty="0"/>
              <a:t>CF-MH 1037</a:t>
            </a:r>
            <a:r>
              <a:rPr lang="en-US" sz="1100" dirty="0"/>
              <a:t> is required even if the single audit threshold of $750,000 is not met.</a:t>
            </a:r>
            <a:endParaRPr lang="en-US" sz="1200" b="0" i="0" u="none" strike="noStrike" baseline="0" dirty="0">
              <a:solidFill>
                <a:srgbClr val="000000"/>
              </a:solidFill>
              <a:latin typeface="Franklin Gothic Book" panose="020B0503020102020204" pitchFamily="34" charset="0"/>
            </a:endParaRPr>
          </a:p>
        </p:txBody>
      </p:sp>
    </p:spTree>
    <p:extLst>
      <p:ext uri="{BB962C8B-B14F-4D97-AF65-F5344CB8AC3E}">
        <p14:creationId xmlns:p14="http://schemas.microsoft.com/office/powerpoint/2010/main" val="111166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BB56EB9-078F-4952-AC1F-149C7A0AE4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E562972-3449-42D1-8185-B4BEFD52AB44}"/>
              </a:ext>
            </a:extLst>
          </p:cNvPr>
          <p:cNvSpPr>
            <a:spLocks noGrp="1"/>
          </p:cNvSpPr>
          <p:nvPr>
            <p:ph type="title"/>
          </p:nvPr>
        </p:nvSpPr>
        <p:spPr>
          <a:xfrm>
            <a:off x="4382726" y="479663"/>
            <a:ext cx="6551976" cy="469419"/>
          </a:xfrm>
        </p:spPr>
        <p:txBody>
          <a:bodyPr>
            <a:normAutofit fontScale="90000"/>
          </a:bodyPr>
          <a:lstStyle/>
          <a:p>
            <a:pPr algn="ctr"/>
            <a:r>
              <a:rPr lang="en-US" dirty="0">
                <a:solidFill>
                  <a:schemeClr val="tx2"/>
                </a:solidFill>
              </a:rPr>
              <a:t>REQUIREMENTS (WHAT)</a:t>
            </a:r>
          </a:p>
        </p:txBody>
      </p:sp>
      <p:sp>
        <p:nvSpPr>
          <p:cNvPr id="12" name="Rectangle 11">
            <a:extLst>
              <a:ext uri="{FF2B5EF4-FFF2-40B4-BE49-F238E27FC236}">
                <a16:creationId xmlns:a16="http://schemas.microsoft.com/office/drawing/2014/main" id="{10058680-D07C-4893-B2B7-91543F18AB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72603"/>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0" name="Rectangle 13">
            <a:extLst>
              <a:ext uri="{FF2B5EF4-FFF2-40B4-BE49-F238E27FC236}">
                <a16:creationId xmlns:a16="http://schemas.microsoft.com/office/drawing/2014/main" id="{7B42427A-0A1F-4A55-8705-D9179F1E0C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1" name="Rectangle 15">
            <a:extLst>
              <a:ext uri="{FF2B5EF4-FFF2-40B4-BE49-F238E27FC236}">
                <a16:creationId xmlns:a16="http://schemas.microsoft.com/office/drawing/2014/main" id="{EE54A6FE-D8CB-48A3-900B-053D4EBD3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pic>
        <p:nvPicPr>
          <p:cNvPr id="4" name="Picture 3" descr="Logo&#10;&#10;Description automatically generated">
            <a:extLst>
              <a:ext uri="{FF2B5EF4-FFF2-40B4-BE49-F238E27FC236}">
                <a16:creationId xmlns:a16="http://schemas.microsoft.com/office/drawing/2014/main" id="{E4ABAC9D-D860-408F-96D6-E701ADD8CB81}"/>
              </a:ext>
            </a:extLst>
          </p:cNvPr>
          <p:cNvPicPr>
            <a:picLocks noChangeAspect="1"/>
          </p:cNvPicPr>
          <p:nvPr/>
        </p:nvPicPr>
        <p:blipFill rotWithShape="1">
          <a:blip r:embed="rId2"/>
          <a:srcRect l="257" r="2378" b="-2"/>
          <a:stretch/>
        </p:blipFill>
        <p:spPr>
          <a:xfrm>
            <a:off x="446534" y="601201"/>
            <a:ext cx="3703320" cy="5774200"/>
          </a:xfrm>
          <a:prstGeom prst="rect">
            <a:avLst/>
          </a:prstGeom>
        </p:spPr>
      </p:pic>
      <p:sp>
        <p:nvSpPr>
          <p:cNvPr id="5" name="Content Placeholder 4">
            <a:extLst>
              <a:ext uri="{FF2B5EF4-FFF2-40B4-BE49-F238E27FC236}">
                <a16:creationId xmlns:a16="http://schemas.microsoft.com/office/drawing/2014/main" id="{8573FB04-4FB6-48F9-AC77-77886DC33FB4}"/>
              </a:ext>
            </a:extLst>
          </p:cNvPr>
          <p:cNvSpPr>
            <a:spLocks noGrp="1"/>
          </p:cNvSpPr>
          <p:nvPr>
            <p:ph idx="1"/>
          </p:nvPr>
        </p:nvSpPr>
        <p:spPr>
          <a:xfrm>
            <a:off x="4382726" y="1028303"/>
            <a:ext cx="7362740" cy="5372496"/>
          </a:xfrm>
        </p:spPr>
        <p:txBody>
          <a:bodyPr>
            <a:noAutofit/>
          </a:bodyPr>
          <a:lstStyle/>
          <a:p>
            <a:pPr>
              <a:lnSpc>
                <a:spcPct val="100000"/>
              </a:lnSpc>
            </a:pPr>
            <a:r>
              <a:rPr lang="en-US" sz="1100" b="1" dirty="0"/>
              <a:t>FOR PROVIDERS:</a:t>
            </a:r>
          </a:p>
          <a:p>
            <a:pPr>
              <a:lnSpc>
                <a:spcPct val="100000"/>
              </a:lnSpc>
            </a:pPr>
            <a:r>
              <a:rPr lang="en-US" sz="1200" b="0" i="0" u="none" strike="noStrike" baseline="0" dirty="0">
                <a:solidFill>
                  <a:srgbClr val="000000"/>
                </a:solidFill>
                <a:latin typeface="Franklin Gothic Book" panose="020B0503020102020204" pitchFamily="34" charset="0"/>
              </a:rPr>
              <a:t>Providers are required to complete the following sections on their MH -1037 forms. </a:t>
            </a:r>
          </a:p>
          <a:p>
            <a:pPr>
              <a:lnSpc>
                <a:spcPct val="100000"/>
              </a:lnSpc>
            </a:pPr>
            <a:endParaRPr lang="en-US" sz="1200" dirty="0">
              <a:solidFill>
                <a:srgbClr val="000000"/>
              </a:solidFill>
              <a:latin typeface="Franklin Gothic Book" panose="020B0503020102020204" pitchFamily="34" charset="0"/>
            </a:endParaRPr>
          </a:p>
          <a:p>
            <a:pPr>
              <a:lnSpc>
                <a:spcPct val="100000"/>
              </a:lnSpc>
            </a:pPr>
            <a:endParaRPr lang="en-US" sz="1200" b="0" i="0" u="none" strike="noStrike" baseline="0" dirty="0">
              <a:solidFill>
                <a:srgbClr val="000000"/>
              </a:solidFill>
              <a:latin typeface="Franklin Gothic Book" panose="020B0503020102020204" pitchFamily="34" charset="0"/>
            </a:endParaRPr>
          </a:p>
          <a:p>
            <a:pPr>
              <a:lnSpc>
                <a:spcPct val="100000"/>
              </a:lnSpc>
            </a:pPr>
            <a:endParaRPr lang="en-US" sz="1200" b="0" i="0" u="none" strike="noStrike" baseline="0" dirty="0">
              <a:solidFill>
                <a:srgbClr val="000000"/>
              </a:solidFill>
              <a:latin typeface="Franklin Gothic Book" panose="020B0503020102020204" pitchFamily="34" charset="0"/>
            </a:endParaRPr>
          </a:p>
          <a:p>
            <a:pPr>
              <a:lnSpc>
                <a:spcPct val="100000"/>
              </a:lnSpc>
            </a:pPr>
            <a:r>
              <a:rPr lang="en-US" sz="1200" b="1" i="0" u="none" strike="noStrike" baseline="0" dirty="0">
                <a:solidFill>
                  <a:srgbClr val="000000"/>
                </a:solidFill>
                <a:latin typeface="Franklin Gothic Book" panose="020B0503020102020204" pitchFamily="34" charset="0"/>
              </a:rPr>
              <a:t>For Revenues: </a:t>
            </a:r>
          </a:p>
          <a:p>
            <a:pPr>
              <a:lnSpc>
                <a:spcPct val="100000"/>
              </a:lnSpc>
            </a:pPr>
            <a:r>
              <a:rPr lang="en-US" sz="1200" dirty="0">
                <a:solidFill>
                  <a:srgbClr val="000000"/>
                </a:solidFill>
                <a:latin typeface="Franklin Gothic Book" panose="020B0503020102020204" pitchFamily="34" charset="0"/>
              </a:rPr>
              <a:t>Section IB: Other Government Funding by categories listed in the form..</a:t>
            </a:r>
          </a:p>
          <a:p>
            <a:pPr>
              <a:lnSpc>
                <a:spcPct val="100000"/>
              </a:lnSpc>
            </a:pPr>
            <a:endParaRPr lang="en-US" sz="1200" dirty="0">
              <a:solidFill>
                <a:srgbClr val="000000"/>
              </a:solidFill>
              <a:latin typeface="Franklin Gothic Book" panose="020B0503020102020204" pitchFamily="34" charset="0"/>
            </a:endParaRPr>
          </a:p>
          <a:p>
            <a:pPr>
              <a:lnSpc>
                <a:spcPct val="100000"/>
              </a:lnSpc>
            </a:pPr>
            <a:r>
              <a:rPr lang="en-US" sz="1200" b="0" i="0" u="none" strike="noStrike" baseline="0" dirty="0">
                <a:solidFill>
                  <a:srgbClr val="000000"/>
                </a:solidFill>
                <a:latin typeface="Franklin Gothic Book" panose="020B0503020102020204" pitchFamily="34" charset="0"/>
              </a:rPr>
              <a:t>Section IC: </a:t>
            </a:r>
            <a:r>
              <a:rPr lang="en-US" sz="1200" dirty="0">
                <a:solidFill>
                  <a:srgbClr val="000000"/>
                </a:solidFill>
                <a:latin typeface="Franklin Gothic Book" panose="020B0503020102020204" pitchFamily="34" charset="0"/>
              </a:rPr>
              <a:t>All other revenues by categories listed in the form. </a:t>
            </a:r>
            <a:endParaRPr lang="en-US" sz="1200" b="0" i="0" u="none" strike="noStrike" baseline="0" dirty="0">
              <a:solidFill>
                <a:srgbClr val="000000"/>
              </a:solidFill>
              <a:latin typeface="Franklin Gothic Book" panose="020B0503020102020204" pitchFamily="34" charset="0"/>
            </a:endParaRPr>
          </a:p>
          <a:p>
            <a:pPr>
              <a:lnSpc>
                <a:spcPct val="100000"/>
              </a:lnSpc>
            </a:pPr>
            <a:endParaRPr lang="en-US" sz="1400" dirty="0"/>
          </a:p>
        </p:txBody>
      </p:sp>
      <p:pic>
        <p:nvPicPr>
          <p:cNvPr id="6" name="Picture 5">
            <a:extLst>
              <a:ext uri="{FF2B5EF4-FFF2-40B4-BE49-F238E27FC236}">
                <a16:creationId xmlns:a16="http://schemas.microsoft.com/office/drawing/2014/main" id="{88B1C348-40F2-4E40-BF9F-6E3991DF8797}"/>
              </a:ext>
            </a:extLst>
          </p:cNvPr>
          <p:cNvPicPr>
            <a:picLocks noChangeAspect="1"/>
          </p:cNvPicPr>
          <p:nvPr/>
        </p:nvPicPr>
        <p:blipFill>
          <a:blip r:embed="rId3"/>
          <a:stretch>
            <a:fillRect/>
          </a:stretch>
        </p:blipFill>
        <p:spPr>
          <a:xfrm>
            <a:off x="9382924" y="3123918"/>
            <a:ext cx="2448267" cy="1181265"/>
          </a:xfrm>
          <a:prstGeom prst="rect">
            <a:avLst/>
          </a:prstGeom>
        </p:spPr>
      </p:pic>
      <p:pic>
        <p:nvPicPr>
          <p:cNvPr id="8" name="Picture 7">
            <a:extLst>
              <a:ext uri="{FF2B5EF4-FFF2-40B4-BE49-F238E27FC236}">
                <a16:creationId xmlns:a16="http://schemas.microsoft.com/office/drawing/2014/main" id="{223E95D1-A687-45AD-9EC8-5D4824809007}"/>
              </a:ext>
            </a:extLst>
          </p:cNvPr>
          <p:cNvPicPr>
            <a:picLocks noChangeAspect="1"/>
          </p:cNvPicPr>
          <p:nvPr/>
        </p:nvPicPr>
        <p:blipFill>
          <a:blip r:embed="rId4"/>
          <a:stretch>
            <a:fillRect/>
          </a:stretch>
        </p:blipFill>
        <p:spPr>
          <a:xfrm>
            <a:off x="9401976" y="4421955"/>
            <a:ext cx="2410161" cy="1381318"/>
          </a:xfrm>
          <a:prstGeom prst="rect">
            <a:avLst/>
          </a:prstGeom>
        </p:spPr>
      </p:pic>
      <p:sp>
        <p:nvSpPr>
          <p:cNvPr id="14" name="TextBox 13">
            <a:extLst>
              <a:ext uri="{FF2B5EF4-FFF2-40B4-BE49-F238E27FC236}">
                <a16:creationId xmlns:a16="http://schemas.microsoft.com/office/drawing/2014/main" id="{EF10757F-0324-4333-9A2B-B5FA01526028}"/>
              </a:ext>
            </a:extLst>
          </p:cNvPr>
          <p:cNvSpPr txBox="1"/>
          <p:nvPr/>
        </p:nvSpPr>
        <p:spPr>
          <a:xfrm>
            <a:off x="4241831" y="996284"/>
            <a:ext cx="7503636" cy="596542"/>
          </a:xfrm>
          <a:prstGeom prst="rect">
            <a:avLst/>
          </a:prstGeom>
          <a:noFill/>
        </p:spPr>
        <p:txBody>
          <a:bodyPr wrap="square">
            <a:spAutoFit/>
          </a:bodyPr>
          <a:lstStyle/>
          <a:p>
            <a:pPr algn="ctr">
              <a:lnSpc>
                <a:spcPct val="100000"/>
              </a:lnSpc>
            </a:pPr>
            <a:r>
              <a:rPr lang="en-US" sz="1600" dirty="0"/>
              <a:t>Please do not adjust any State revenue numbers in your 1037 forms. </a:t>
            </a:r>
          </a:p>
          <a:p>
            <a:pPr algn="ctr">
              <a:lnSpc>
                <a:spcPct val="100000"/>
              </a:lnSpc>
            </a:pPr>
            <a:r>
              <a:rPr lang="en-US" sz="1600" dirty="0"/>
              <a:t>Only complete the categories referenced below. </a:t>
            </a:r>
          </a:p>
        </p:txBody>
      </p:sp>
    </p:spTree>
    <p:extLst>
      <p:ext uri="{BB962C8B-B14F-4D97-AF65-F5344CB8AC3E}">
        <p14:creationId xmlns:p14="http://schemas.microsoft.com/office/powerpoint/2010/main" val="24630254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BB56EB9-078F-4952-AC1F-149C7A0AE4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E562972-3449-42D1-8185-B4BEFD52AB44}"/>
              </a:ext>
            </a:extLst>
          </p:cNvPr>
          <p:cNvSpPr>
            <a:spLocks noGrp="1"/>
          </p:cNvSpPr>
          <p:nvPr>
            <p:ph type="title"/>
          </p:nvPr>
        </p:nvSpPr>
        <p:spPr>
          <a:xfrm>
            <a:off x="4382726" y="479663"/>
            <a:ext cx="6551976" cy="469419"/>
          </a:xfrm>
        </p:spPr>
        <p:txBody>
          <a:bodyPr>
            <a:normAutofit fontScale="90000"/>
          </a:bodyPr>
          <a:lstStyle/>
          <a:p>
            <a:pPr algn="ctr"/>
            <a:r>
              <a:rPr lang="en-US" dirty="0">
                <a:solidFill>
                  <a:schemeClr val="tx2"/>
                </a:solidFill>
              </a:rPr>
              <a:t>REQUIREMENTS (WHAT)</a:t>
            </a:r>
          </a:p>
        </p:txBody>
      </p:sp>
      <p:sp>
        <p:nvSpPr>
          <p:cNvPr id="12" name="Rectangle 11">
            <a:extLst>
              <a:ext uri="{FF2B5EF4-FFF2-40B4-BE49-F238E27FC236}">
                <a16:creationId xmlns:a16="http://schemas.microsoft.com/office/drawing/2014/main" id="{10058680-D07C-4893-B2B7-91543F18AB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72603"/>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0" name="Rectangle 13">
            <a:extLst>
              <a:ext uri="{FF2B5EF4-FFF2-40B4-BE49-F238E27FC236}">
                <a16:creationId xmlns:a16="http://schemas.microsoft.com/office/drawing/2014/main" id="{7B42427A-0A1F-4A55-8705-D9179F1E0C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1" name="Rectangle 15">
            <a:extLst>
              <a:ext uri="{FF2B5EF4-FFF2-40B4-BE49-F238E27FC236}">
                <a16:creationId xmlns:a16="http://schemas.microsoft.com/office/drawing/2014/main" id="{EE54A6FE-D8CB-48A3-900B-053D4EBD3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pic>
        <p:nvPicPr>
          <p:cNvPr id="4" name="Picture 3" descr="Logo&#10;&#10;Description automatically generated">
            <a:extLst>
              <a:ext uri="{FF2B5EF4-FFF2-40B4-BE49-F238E27FC236}">
                <a16:creationId xmlns:a16="http://schemas.microsoft.com/office/drawing/2014/main" id="{E4ABAC9D-D860-408F-96D6-E701ADD8CB81}"/>
              </a:ext>
            </a:extLst>
          </p:cNvPr>
          <p:cNvPicPr>
            <a:picLocks noChangeAspect="1"/>
          </p:cNvPicPr>
          <p:nvPr/>
        </p:nvPicPr>
        <p:blipFill rotWithShape="1">
          <a:blip r:embed="rId2"/>
          <a:srcRect l="257" r="2378" b="-2"/>
          <a:stretch/>
        </p:blipFill>
        <p:spPr>
          <a:xfrm>
            <a:off x="446534" y="601201"/>
            <a:ext cx="3703320" cy="5774200"/>
          </a:xfrm>
          <a:prstGeom prst="rect">
            <a:avLst/>
          </a:prstGeom>
        </p:spPr>
      </p:pic>
      <p:sp>
        <p:nvSpPr>
          <p:cNvPr id="5" name="Content Placeholder 4">
            <a:extLst>
              <a:ext uri="{FF2B5EF4-FFF2-40B4-BE49-F238E27FC236}">
                <a16:creationId xmlns:a16="http://schemas.microsoft.com/office/drawing/2014/main" id="{8573FB04-4FB6-48F9-AC77-77886DC33FB4}"/>
              </a:ext>
            </a:extLst>
          </p:cNvPr>
          <p:cNvSpPr>
            <a:spLocks noGrp="1"/>
          </p:cNvSpPr>
          <p:nvPr>
            <p:ph idx="1"/>
          </p:nvPr>
        </p:nvSpPr>
        <p:spPr>
          <a:xfrm>
            <a:off x="4312279" y="510179"/>
            <a:ext cx="7362740" cy="5372496"/>
          </a:xfrm>
        </p:spPr>
        <p:txBody>
          <a:bodyPr>
            <a:noAutofit/>
          </a:bodyPr>
          <a:lstStyle/>
          <a:p>
            <a:pPr>
              <a:lnSpc>
                <a:spcPct val="100000"/>
              </a:lnSpc>
            </a:pPr>
            <a:r>
              <a:rPr lang="en-US" sz="1100" b="1" dirty="0"/>
              <a:t>FOR PROVIDERS:</a:t>
            </a:r>
          </a:p>
          <a:p>
            <a:pPr>
              <a:lnSpc>
                <a:spcPct val="100000"/>
              </a:lnSpc>
            </a:pPr>
            <a:r>
              <a:rPr lang="en-US" sz="1200" b="0" i="0" u="none" strike="noStrike" baseline="0" dirty="0">
                <a:solidFill>
                  <a:srgbClr val="000000"/>
                </a:solidFill>
                <a:latin typeface="Franklin Gothic Book" panose="020B0503020102020204" pitchFamily="34" charset="0"/>
              </a:rPr>
              <a:t>Providers are required to complete the following sections on their MH -1037 forms. </a:t>
            </a:r>
          </a:p>
          <a:p>
            <a:pPr marL="0" indent="0">
              <a:lnSpc>
                <a:spcPct val="100000"/>
              </a:lnSpc>
              <a:buNone/>
            </a:pPr>
            <a:endParaRPr lang="en-US" sz="1200" b="0" i="0" u="none" strike="noStrike" baseline="0" dirty="0">
              <a:solidFill>
                <a:srgbClr val="000000"/>
              </a:solidFill>
              <a:latin typeface="Franklin Gothic Book" panose="020B0503020102020204" pitchFamily="34" charset="0"/>
            </a:endParaRPr>
          </a:p>
          <a:p>
            <a:pPr>
              <a:lnSpc>
                <a:spcPct val="100000"/>
              </a:lnSpc>
            </a:pPr>
            <a:r>
              <a:rPr lang="en-US" sz="1200" b="1" i="0" u="none" strike="noStrike" baseline="0" dirty="0">
                <a:solidFill>
                  <a:srgbClr val="000000"/>
                </a:solidFill>
                <a:latin typeface="Franklin Gothic Book" panose="020B0503020102020204" pitchFamily="34" charset="0"/>
              </a:rPr>
              <a:t>For </a:t>
            </a:r>
            <a:r>
              <a:rPr lang="en-US" sz="1200" b="1" dirty="0">
                <a:solidFill>
                  <a:srgbClr val="000000"/>
                </a:solidFill>
                <a:latin typeface="Franklin Gothic Book" panose="020B0503020102020204" pitchFamily="34" charset="0"/>
              </a:rPr>
              <a:t>Expens</a:t>
            </a:r>
            <a:r>
              <a:rPr lang="en-US" sz="1200" b="1" i="0" u="none" strike="noStrike" baseline="0" dirty="0">
                <a:solidFill>
                  <a:srgbClr val="000000"/>
                </a:solidFill>
                <a:latin typeface="Franklin Gothic Book" panose="020B0503020102020204" pitchFamily="34" charset="0"/>
              </a:rPr>
              <a:t>es: </a:t>
            </a:r>
          </a:p>
          <a:p>
            <a:pPr>
              <a:lnSpc>
                <a:spcPct val="100000"/>
              </a:lnSpc>
            </a:pPr>
            <a:r>
              <a:rPr lang="en-US" sz="1200" dirty="0">
                <a:solidFill>
                  <a:srgbClr val="000000"/>
                </a:solidFill>
                <a:latin typeface="Franklin Gothic Book" panose="020B0503020102020204" pitchFamily="34" charset="0"/>
              </a:rPr>
              <a:t>Section IIA: Personnel Expenses by categories listed in the form,</a:t>
            </a:r>
          </a:p>
          <a:p>
            <a:pPr>
              <a:lnSpc>
                <a:spcPct val="100000"/>
              </a:lnSpc>
            </a:pPr>
            <a:r>
              <a:rPr lang="en-US" sz="1200" b="0" i="0" u="none" strike="noStrike" baseline="0" dirty="0">
                <a:solidFill>
                  <a:srgbClr val="000000"/>
                </a:solidFill>
                <a:latin typeface="Franklin Gothic Book" panose="020B0503020102020204" pitchFamily="34" charset="0"/>
              </a:rPr>
              <a:t>Section IIB: </a:t>
            </a:r>
            <a:r>
              <a:rPr lang="en-US" sz="1200" dirty="0">
                <a:solidFill>
                  <a:srgbClr val="000000"/>
                </a:solidFill>
                <a:latin typeface="Franklin Gothic Book" panose="020B0503020102020204" pitchFamily="34" charset="0"/>
              </a:rPr>
              <a:t>All other expenses by categories listed in the form. </a:t>
            </a:r>
          </a:p>
          <a:p>
            <a:pPr>
              <a:lnSpc>
                <a:spcPct val="100000"/>
              </a:lnSpc>
            </a:pPr>
            <a:r>
              <a:rPr lang="en-US" sz="1200" dirty="0">
                <a:solidFill>
                  <a:srgbClr val="000000"/>
                </a:solidFill>
                <a:latin typeface="Franklin Gothic Book" panose="020B0503020102020204" pitchFamily="34" charset="0"/>
              </a:rPr>
              <a:t>Section IIC: Distributed indirect costs by Support and Administration. </a:t>
            </a:r>
          </a:p>
          <a:p>
            <a:pPr>
              <a:lnSpc>
                <a:spcPct val="100000"/>
              </a:lnSpc>
            </a:pPr>
            <a:r>
              <a:rPr lang="en-US" sz="1200" dirty="0">
                <a:solidFill>
                  <a:srgbClr val="000000"/>
                </a:solidFill>
                <a:latin typeface="Franklin Gothic Book" panose="020B0503020102020204" pitchFamily="34" charset="0"/>
              </a:rPr>
              <a:t>Section IID: Unallowable costs (if any)</a:t>
            </a:r>
          </a:p>
          <a:p>
            <a:pPr>
              <a:lnSpc>
                <a:spcPct val="100000"/>
              </a:lnSpc>
            </a:pPr>
            <a:r>
              <a:rPr lang="en-US" sz="1200" dirty="0">
                <a:solidFill>
                  <a:srgbClr val="000000"/>
                </a:solidFill>
                <a:latin typeface="Franklin Gothic Book" panose="020B0503020102020204" pitchFamily="34" charset="0"/>
              </a:rPr>
              <a:t>Section IIE: Capital Expenditures (if any)</a:t>
            </a:r>
          </a:p>
          <a:p>
            <a:pPr>
              <a:lnSpc>
                <a:spcPct val="100000"/>
              </a:lnSpc>
            </a:pPr>
            <a:endParaRPr lang="en-US" sz="1200" b="0" i="0" u="none" strike="noStrike" baseline="0" dirty="0">
              <a:solidFill>
                <a:srgbClr val="000000"/>
              </a:solidFill>
              <a:latin typeface="Franklin Gothic Book" panose="020B0503020102020204" pitchFamily="34" charset="0"/>
            </a:endParaRPr>
          </a:p>
          <a:p>
            <a:pPr>
              <a:lnSpc>
                <a:spcPct val="100000"/>
              </a:lnSpc>
            </a:pPr>
            <a:r>
              <a:rPr lang="en-US" sz="1300" dirty="0">
                <a:solidFill>
                  <a:srgbClr val="FF0000"/>
                </a:solidFill>
              </a:rPr>
              <a:t>Please include </a:t>
            </a:r>
            <a:r>
              <a:rPr lang="en-US" sz="1300" b="1" u="sng" dirty="0">
                <a:solidFill>
                  <a:srgbClr val="FF0000"/>
                </a:solidFill>
              </a:rPr>
              <a:t>ALL EXPENSES </a:t>
            </a:r>
            <a:r>
              <a:rPr lang="en-US" sz="1300" dirty="0">
                <a:solidFill>
                  <a:srgbClr val="FF0000"/>
                </a:solidFill>
              </a:rPr>
              <a:t>by each category &amp; covered svc.</a:t>
            </a:r>
          </a:p>
        </p:txBody>
      </p:sp>
      <p:pic>
        <p:nvPicPr>
          <p:cNvPr id="7" name="Picture 6">
            <a:extLst>
              <a:ext uri="{FF2B5EF4-FFF2-40B4-BE49-F238E27FC236}">
                <a16:creationId xmlns:a16="http://schemas.microsoft.com/office/drawing/2014/main" id="{1CE655DF-F78E-4413-B16E-8E9525FE7595}"/>
              </a:ext>
            </a:extLst>
          </p:cNvPr>
          <p:cNvPicPr>
            <a:picLocks noChangeAspect="1"/>
          </p:cNvPicPr>
          <p:nvPr/>
        </p:nvPicPr>
        <p:blipFill>
          <a:blip r:embed="rId3"/>
          <a:stretch>
            <a:fillRect/>
          </a:stretch>
        </p:blipFill>
        <p:spPr>
          <a:xfrm>
            <a:off x="9282909" y="2157254"/>
            <a:ext cx="2448267" cy="819264"/>
          </a:xfrm>
          <a:prstGeom prst="rect">
            <a:avLst/>
          </a:prstGeom>
        </p:spPr>
      </p:pic>
      <p:pic>
        <p:nvPicPr>
          <p:cNvPr id="11" name="Picture 10">
            <a:extLst>
              <a:ext uri="{FF2B5EF4-FFF2-40B4-BE49-F238E27FC236}">
                <a16:creationId xmlns:a16="http://schemas.microsoft.com/office/drawing/2014/main" id="{0B511472-48E8-4883-B2A7-B08FBE99BA00}"/>
              </a:ext>
            </a:extLst>
          </p:cNvPr>
          <p:cNvPicPr>
            <a:picLocks noChangeAspect="1"/>
          </p:cNvPicPr>
          <p:nvPr/>
        </p:nvPicPr>
        <p:blipFill>
          <a:blip r:embed="rId4"/>
          <a:stretch>
            <a:fillRect/>
          </a:stretch>
        </p:blipFill>
        <p:spPr>
          <a:xfrm>
            <a:off x="9297198" y="2980886"/>
            <a:ext cx="2419688" cy="2276793"/>
          </a:xfrm>
          <a:prstGeom prst="rect">
            <a:avLst/>
          </a:prstGeom>
        </p:spPr>
      </p:pic>
      <p:pic>
        <p:nvPicPr>
          <p:cNvPr id="14" name="Picture 13">
            <a:extLst>
              <a:ext uri="{FF2B5EF4-FFF2-40B4-BE49-F238E27FC236}">
                <a16:creationId xmlns:a16="http://schemas.microsoft.com/office/drawing/2014/main" id="{CB395388-8AE3-4CAF-9B08-AA91D43A7DD5}"/>
              </a:ext>
            </a:extLst>
          </p:cNvPr>
          <p:cNvPicPr>
            <a:picLocks noChangeAspect="1"/>
          </p:cNvPicPr>
          <p:nvPr/>
        </p:nvPicPr>
        <p:blipFill>
          <a:blip r:embed="rId5"/>
          <a:stretch>
            <a:fillRect/>
          </a:stretch>
        </p:blipFill>
        <p:spPr>
          <a:xfrm>
            <a:off x="9290555" y="5236707"/>
            <a:ext cx="2419688" cy="724001"/>
          </a:xfrm>
          <a:prstGeom prst="rect">
            <a:avLst/>
          </a:prstGeom>
        </p:spPr>
      </p:pic>
    </p:spTree>
    <p:extLst>
      <p:ext uri="{BB962C8B-B14F-4D97-AF65-F5344CB8AC3E}">
        <p14:creationId xmlns:p14="http://schemas.microsoft.com/office/powerpoint/2010/main" val="11111917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BB56EB9-078F-4952-AC1F-149C7A0AE4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E562972-3449-42D1-8185-B4BEFD52AB44}"/>
              </a:ext>
            </a:extLst>
          </p:cNvPr>
          <p:cNvSpPr>
            <a:spLocks noGrp="1"/>
          </p:cNvSpPr>
          <p:nvPr>
            <p:ph type="title"/>
          </p:nvPr>
        </p:nvSpPr>
        <p:spPr>
          <a:xfrm>
            <a:off x="4905374" y="548640"/>
            <a:ext cx="6029327" cy="400442"/>
          </a:xfrm>
        </p:spPr>
        <p:txBody>
          <a:bodyPr>
            <a:normAutofit fontScale="90000"/>
          </a:bodyPr>
          <a:lstStyle/>
          <a:p>
            <a:pPr algn="ctr"/>
            <a:r>
              <a:rPr lang="en-US" dirty="0">
                <a:solidFill>
                  <a:schemeClr val="tx2"/>
                </a:solidFill>
              </a:rPr>
              <a:t>TIMELINE (WHEN)</a:t>
            </a:r>
          </a:p>
        </p:txBody>
      </p:sp>
      <p:sp>
        <p:nvSpPr>
          <p:cNvPr id="12" name="Rectangle 11">
            <a:extLst>
              <a:ext uri="{FF2B5EF4-FFF2-40B4-BE49-F238E27FC236}">
                <a16:creationId xmlns:a16="http://schemas.microsoft.com/office/drawing/2014/main" id="{10058680-D07C-4893-B2B7-91543F18AB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72603"/>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0" name="Rectangle 13">
            <a:extLst>
              <a:ext uri="{FF2B5EF4-FFF2-40B4-BE49-F238E27FC236}">
                <a16:creationId xmlns:a16="http://schemas.microsoft.com/office/drawing/2014/main" id="{7B42427A-0A1F-4A55-8705-D9179F1E0C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1" name="Rectangle 15">
            <a:extLst>
              <a:ext uri="{FF2B5EF4-FFF2-40B4-BE49-F238E27FC236}">
                <a16:creationId xmlns:a16="http://schemas.microsoft.com/office/drawing/2014/main" id="{EE54A6FE-D8CB-48A3-900B-053D4EBD3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pic>
        <p:nvPicPr>
          <p:cNvPr id="4" name="Picture 3" descr="Logo&#10;&#10;Description automatically generated">
            <a:extLst>
              <a:ext uri="{FF2B5EF4-FFF2-40B4-BE49-F238E27FC236}">
                <a16:creationId xmlns:a16="http://schemas.microsoft.com/office/drawing/2014/main" id="{E4ABAC9D-D860-408F-96D6-E701ADD8CB81}"/>
              </a:ext>
            </a:extLst>
          </p:cNvPr>
          <p:cNvPicPr>
            <a:picLocks noChangeAspect="1"/>
          </p:cNvPicPr>
          <p:nvPr/>
        </p:nvPicPr>
        <p:blipFill rotWithShape="1">
          <a:blip r:embed="rId2"/>
          <a:srcRect l="257" r="2378" b="-2"/>
          <a:stretch/>
        </p:blipFill>
        <p:spPr>
          <a:xfrm>
            <a:off x="446534" y="601201"/>
            <a:ext cx="3703320" cy="5774200"/>
          </a:xfrm>
          <a:prstGeom prst="rect">
            <a:avLst/>
          </a:prstGeom>
        </p:spPr>
      </p:pic>
      <p:sp>
        <p:nvSpPr>
          <p:cNvPr id="5" name="Content Placeholder 4">
            <a:extLst>
              <a:ext uri="{FF2B5EF4-FFF2-40B4-BE49-F238E27FC236}">
                <a16:creationId xmlns:a16="http://schemas.microsoft.com/office/drawing/2014/main" id="{8573FB04-4FB6-48F9-AC77-77886DC33FB4}"/>
              </a:ext>
            </a:extLst>
          </p:cNvPr>
          <p:cNvSpPr>
            <a:spLocks noGrp="1"/>
          </p:cNvSpPr>
          <p:nvPr>
            <p:ph idx="1"/>
          </p:nvPr>
        </p:nvSpPr>
        <p:spPr>
          <a:xfrm>
            <a:off x="4360777" y="925434"/>
            <a:ext cx="7362740" cy="5372496"/>
          </a:xfrm>
        </p:spPr>
        <p:txBody>
          <a:bodyPr>
            <a:noAutofit/>
          </a:bodyPr>
          <a:lstStyle/>
          <a:p>
            <a:pPr marL="0" indent="0">
              <a:lnSpc>
                <a:spcPct val="100000"/>
              </a:lnSpc>
              <a:buNone/>
            </a:pPr>
            <a:r>
              <a:rPr lang="en-US" sz="1400" b="1" i="1" dirty="0"/>
              <a:t>October 31 </a:t>
            </a:r>
            <a:r>
              <a:rPr lang="en-US" sz="1400" b="1" dirty="0"/>
              <a:t>: </a:t>
            </a:r>
            <a:r>
              <a:rPr lang="en-US" sz="1400" b="1" baseline="30000" dirty="0"/>
              <a:t>  </a:t>
            </a:r>
            <a:r>
              <a:rPr lang="en-US" sz="1400" dirty="0"/>
              <a:t>Provider 1037’s sent out</a:t>
            </a:r>
          </a:p>
          <a:p>
            <a:pPr marL="0" indent="0">
              <a:lnSpc>
                <a:spcPct val="100000"/>
              </a:lnSpc>
              <a:buNone/>
            </a:pPr>
            <a:endParaRPr lang="en-US" sz="1400" b="1" dirty="0"/>
          </a:p>
          <a:p>
            <a:pPr marL="0" indent="0">
              <a:lnSpc>
                <a:spcPct val="100000"/>
              </a:lnSpc>
              <a:buNone/>
            </a:pPr>
            <a:r>
              <a:rPr lang="en-US" sz="1400" b="1" i="1" dirty="0"/>
              <a:t>December </a:t>
            </a:r>
            <a:r>
              <a:rPr lang="en-US" sz="1400" b="1" i="1"/>
              <a:t>15 or before</a:t>
            </a:r>
            <a:r>
              <a:rPr lang="en-US" sz="1400" b="1"/>
              <a:t>: </a:t>
            </a:r>
            <a:r>
              <a:rPr lang="en-US" sz="1400" b="1" baseline="30000"/>
              <a:t> </a:t>
            </a:r>
            <a:r>
              <a:rPr lang="en-US" sz="1400" dirty="0"/>
              <a:t>1037’s due to LSF from Providers </a:t>
            </a:r>
          </a:p>
          <a:p>
            <a:pPr marL="0" indent="0">
              <a:lnSpc>
                <a:spcPct val="100000"/>
              </a:lnSpc>
              <a:buNone/>
            </a:pPr>
            <a:endParaRPr lang="en-US" sz="1400" b="1" dirty="0"/>
          </a:p>
          <a:p>
            <a:pPr marL="0" indent="0">
              <a:lnSpc>
                <a:spcPct val="100000"/>
              </a:lnSpc>
              <a:buNone/>
            </a:pPr>
            <a:r>
              <a:rPr lang="en-US" sz="1400" b="1" i="1" dirty="0"/>
              <a:t>December 16 through 31 </a:t>
            </a:r>
            <a:r>
              <a:rPr lang="en-US" sz="1400" b="1" dirty="0"/>
              <a:t>: </a:t>
            </a:r>
            <a:r>
              <a:rPr lang="en-US" sz="1400" dirty="0"/>
              <a:t>LSF’s Review of 1037s submitted by providers and reallocation (if any) by LSF. 1037’s will be sent back to providers once reallocation is complete for final review and approval. </a:t>
            </a:r>
          </a:p>
          <a:p>
            <a:pPr marL="0" indent="0">
              <a:lnSpc>
                <a:spcPct val="100000"/>
              </a:lnSpc>
              <a:buNone/>
            </a:pPr>
            <a:r>
              <a:rPr lang="en-US" sz="1400" dirty="0"/>
              <a:t>Review and discussion of reallocations submitted by LSF for approval by providers. </a:t>
            </a:r>
          </a:p>
        </p:txBody>
      </p:sp>
    </p:spTree>
    <p:extLst>
      <p:ext uri="{BB962C8B-B14F-4D97-AF65-F5344CB8AC3E}">
        <p14:creationId xmlns:p14="http://schemas.microsoft.com/office/powerpoint/2010/main" val="7854489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BB56EB9-078F-4952-AC1F-149C7A0AE4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E562972-3449-42D1-8185-B4BEFD52AB44}"/>
              </a:ext>
            </a:extLst>
          </p:cNvPr>
          <p:cNvSpPr>
            <a:spLocks noGrp="1"/>
          </p:cNvSpPr>
          <p:nvPr>
            <p:ph type="title"/>
          </p:nvPr>
        </p:nvSpPr>
        <p:spPr>
          <a:xfrm>
            <a:off x="4905374" y="548640"/>
            <a:ext cx="6029327" cy="400442"/>
          </a:xfrm>
        </p:spPr>
        <p:txBody>
          <a:bodyPr>
            <a:normAutofit fontScale="90000"/>
          </a:bodyPr>
          <a:lstStyle/>
          <a:p>
            <a:pPr algn="ctr"/>
            <a:r>
              <a:rPr lang="en-US" dirty="0">
                <a:solidFill>
                  <a:schemeClr val="tx2"/>
                </a:solidFill>
              </a:rPr>
              <a:t>SCENARIOS (HOW)</a:t>
            </a:r>
          </a:p>
        </p:txBody>
      </p:sp>
      <p:sp>
        <p:nvSpPr>
          <p:cNvPr id="12" name="Rectangle 11">
            <a:extLst>
              <a:ext uri="{FF2B5EF4-FFF2-40B4-BE49-F238E27FC236}">
                <a16:creationId xmlns:a16="http://schemas.microsoft.com/office/drawing/2014/main" id="{10058680-D07C-4893-B2B7-91543F18AB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72603"/>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0" name="Rectangle 13">
            <a:extLst>
              <a:ext uri="{FF2B5EF4-FFF2-40B4-BE49-F238E27FC236}">
                <a16:creationId xmlns:a16="http://schemas.microsoft.com/office/drawing/2014/main" id="{7B42427A-0A1F-4A55-8705-D9179F1E0C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1" name="Rectangle 15">
            <a:extLst>
              <a:ext uri="{FF2B5EF4-FFF2-40B4-BE49-F238E27FC236}">
                <a16:creationId xmlns:a16="http://schemas.microsoft.com/office/drawing/2014/main" id="{EE54A6FE-D8CB-48A3-900B-053D4EBD3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pic>
        <p:nvPicPr>
          <p:cNvPr id="4" name="Picture 3" descr="Logo&#10;&#10;Description automatically generated">
            <a:extLst>
              <a:ext uri="{FF2B5EF4-FFF2-40B4-BE49-F238E27FC236}">
                <a16:creationId xmlns:a16="http://schemas.microsoft.com/office/drawing/2014/main" id="{E4ABAC9D-D860-408F-96D6-E701ADD8CB81}"/>
              </a:ext>
            </a:extLst>
          </p:cNvPr>
          <p:cNvPicPr>
            <a:picLocks noChangeAspect="1"/>
          </p:cNvPicPr>
          <p:nvPr/>
        </p:nvPicPr>
        <p:blipFill rotWithShape="1">
          <a:blip r:embed="rId2"/>
          <a:srcRect l="257" r="2378" b="-2"/>
          <a:stretch/>
        </p:blipFill>
        <p:spPr>
          <a:xfrm>
            <a:off x="227965" y="748861"/>
            <a:ext cx="3703320" cy="5774200"/>
          </a:xfrm>
          <a:prstGeom prst="rect">
            <a:avLst/>
          </a:prstGeom>
        </p:spPr>
      </p:pic>
      <p:graphicFrame>
        <p:nvGraphicFramePr>
          <p:cNvPr id="3" name="Content Placeholder 2">
            <a:extLst>
              <a:ext uri="{FF2B5EF4-FFF2-40B4-BE49-F238E27FC236}">
                <a16:creationId xmlns:a16="http://schemas.microsoft.com/office/drawing/2014/main" id="{50483258-ED06-43B8-9133-804C18A42307}"/>
              </a:ext>
            </a:extLst>
          </p:cNvPr>
          <p:cNvGraphicFramePr>
            <a:graphicFrameLocks noGrp="1"/>
          </p:cNvGraphicFramePr>
          <p:nvPr>
            <p:ph idx="1"/>
            <p:extLst>
              <p:ext uri="{D42A27DB-BD31-4B8C-83A1-F6EECF244321}">
                <p14:modId xmlns:p14="http://schemas.microsoft.com/office/powerpoint/2010/main" val="163785171"/>
              </p:ext>
            </p:extLst>
          </p:nvPr>
        </p:nvGraphicFramePr>
        <p:xfrm>
          <a:off x="4077504" y="948993"/>
          <a:ext cx="7929286" cy="5611198"/>
        </p:xfrm>
        <a:graphic>
          <a:graphicData uri="http://schemas.openxmlformats.org/drawingml/2006/table">
            <a:tbl>
              <a:tblPr>
                <a:tableStyleId>{5C22544A-7EE6-4342-B048-85BDC9FD1C3A}</a:tableStyleId>
              </a:tblPr>
              <a:tblGrid>
                <a:gridCol w="2810819">
                  <a:extLst>
                    <a:ext uri="{9D8B030D-6E8A-4147-A177-3AD203B41FA5}">
                      <a16:colId xmlns:a16="http://schemas.microsoft.com/office/drawing/2014/main" val="2235961717"/>
                    </a:ext>
                  </a:extLst>
                </a:gridCol>
                <a:gridCol w="1974419">
                  <a:extLst>
                    <a:ext uri="{9D8B030D-6E8A-4147-A177-3AD203B41FA5}">
                      <a16:colId xmlns:a16="http://schemas.microsoft.com/office/drawing/2014/main" val="1731491130"/>
                    </a:ext>
                  </a:extLst>
                </a:gridCol>
                <a:gridCol w="3144048">
                  <a:extLst>
                    <a:ext uri="{9D8B030D-6E8A-4147-A177-3AD203B41FA5}">
                      <a16:colId xmlns:a16="http://schemas.microsoft.com/office/drawing/2014/main" val="1103286579"/>
                    </a:ext>
                  </a:extLst>
                </a:gridCol>
              </a:tblGrid>
              <a:tr h="248990">
                <a:tc>
                  <a:txBody>
                    <a:bodyPr/>
                    <a:lstStyle/>
                    <a:p>
                      <a:pPr algn="l" fontAlgn="b"/>
                      <a:r>
                        <a:rPr lang="en-US" sz="1600" b="1" u="none" strike="noStrike" dirty="0">
                          <a:effectLst/>
                        </a:rPr>
                        <a:t>Scenario</a:t>
                      </a:r>
                      <a:endParaRPr lang="en-US" sz="1600" b="1" i="0" u="none" strike="noStrike" dirty="0">
                        <a:solidFill>
                          <a:srgbClr val="000000"/>
                        </a:solidFill>
                        <a:effectLst/>
                        <a:latin typeface="Calibri" panose="020F0502020204030204" pitchFamily="34" charset="0"/>
                      </a:endParaRPr>
                    </a:p>
                  </a:txBody>
                  <a:tcPr marL="7554" marR="7554" marT="7554" marB="0" anchor="b"/>
                </a:tc>
                <a:tc>
                  <a:txBody>
                    <a:bodyPr/>
                    <a:lstStyle/>
                    <a:p>
                      <a:pPr algn="l" fontAlgn="b"/>
                      <a:r>
                        <a:rPr lang="en-US" sz="1600" b="1" u="none" strike="noStrike" dirty="0">
                          <a:effectLst/>
                        </a:rPr>
                        <a:t>Assumption</a:t>
                      </a:r>
                      <a:endParaRPr lang="en-US" sz="1600" b="1" i="0" u="none" strike="noStrike" dirty="0">
                        <a:solidFill>
                          <a:srgbClr val="000000"/>
                        </a:solidFill>
                        <a:effectLst/>
                        <a:latin typeface="Calibri" panose="020F0502020204030204" pitchFamily="34" charset="0"/>
                      </a:endParaRPr>
                    </a:p>
                  </a:txBody>
                  <a:tcPr marL="7554" marR="7554" marT="7554" marB="0" anchor="b"/>
                </a:tc>
                <a:tc>
                  <a:txBody>
                    <a:bodyPr/>
                    <a:lstStyle/>
                    <a:p>
                      <a:pPr algn="l" fontAlgn="b"/>
                      <a:r>
                        <a:rPr lang="en-US" sz="1600" b="1" u="none" strike="noStrike" dirty="0">
                          <a:effectLst/>
                        </a:rPr>
                        <a:t>Example</a:t>
                      </a:r>
                      <a:endParaRPr lang="en-US" sz="1600" b="1" i="0" u="none" strike="noStrike" dirty="0">
                        <a:solidFill>
                          <a:srgbClr val="000000"/>
                        </a:solidFill>
                        <a:effectLst/>
                        <a:latin typeface="Calibri" panose="020F0502020204030204" pitchFamily="34" charset="0"/>
                      </a:endParaRPr>
                    </a:p>
                  </a:txBody>
                  <a:tcPr marL="7554" marR="7554" marT="7554" marB="0" anchor="b"/>
                </a:tc>
                <a:extLst>
                  <a:ext uri="{0D108BD9-81ED-4DB2-BD59-A6C34878D82A}">
                    <a16:rowId xmlns:a16="http://schemas.microsoft.com/office/drawing/2014/main" val="4294425417"/>
                  </a:ext>
                </a:extLst>
              </a:tr>
              <a:tr h="960390">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1050" b="1" i="1" u="none" strike="noStrike" dirty="0">
                          <a:effectLst/>
                        </a:rPr>
                        <a:t>Surplus of funds in each covered service. </a:t>
                      </a:r>
                      <a:endParaRPr lang="en-US" sz="1050" b="1" i="1" u="none" strike="noStrike" dirty="0">
                        <a:solidFill>
                          <a:srgbClr val="000000"/>
                        </a:solidFill>
                        <a:effectLst/>
                        <a:latin typeface="Calibri" panose="020F0502020204030204" pitchFamily="34" charset="0"/>
                      </a:endParaRPr>
                    </a:p>
                    <a:p>
                      <a:pPr algn="ctr" fontAlgn="b"/>
                      <a:r>
                        <a:rPr lang="en-US" sz="1050" b="1" u="none" strike="noStrike" dirty="0">
                          <a:effectLst/>
                        </a:rPr>
                        <a:t>State funding does not exceed allowable expenses but addition of other sources of revenue take revenues higher than expenditures. </a:t>
                      </a:r>
                      <a:endParaRPr lang="en-US" sz="1050" b="1" i="0" u="none" strike="noStrike" dirty="0">
                        <a:solidFill>
                          <a:srgbClr val="000000"/>
                        </a:solidFill>
                        <a:effectLst/>
                        <a:latin typeface="Calibri" panose="020F0502020204030204" pitchFamily="34" charset="0"/>
                      </a:endParaRPr>
                    </a:p>
                  </a:txBody>
                  <a:tcPr marL="7554" marR="7554" marT="7554" marB="0" anchor="b"/>
                </a:tc>
                <a:tc>
                  <a:txBody>
                    <a:bodyPr/>
                    <a:lstStyle/>
                    <a:p>
                      <a:pPr algn="ctr" fontAlgn="b"/>
                      <a:r>
                        <a:rPr lang="en-US" sz="1000" u="none" strike="noStrike" dirty="0">
                          <a:effectLst/>
                        </a:rPr>
                        <a:t>Provider can apply all allowable expenses to state funding "first“.</a:t>
                      </a:r>
                      <a:endParaRPr lang="en-US" sz="1000" b="0" i="0" u="none" strike="noStrike" dirty="0">
                        <a:solidFill>
                          <a:srgbClr val="000000"/>
                        </a:solidFill>
                        <a:effectLst/>
                        <a:latin typeface="Calibri" panose="020F0502020204030204" pitchFamily="34" charset="0"/>
                      </a:endParaRPr>
                    </a:p>
                  </a:txBody>
                  <a:tcPr marL="7554" marR="7554" marT="7554" marB="0" anchor="b"/>
                </a:tc>
                <a:tc>
                  <a:txBody>
                    <a:bodyPr/>
                    <a:lstStyle/>
                    <a:p>
                      <a:pPr algn="ctr" fontAlgn="b"/>
                      <a:r>
                        <a:rPr lang="en-US" sz="1000" u="none" strike="noStrike" dirty="0">
                          <a:effectLst/>
                        </a:rPr>
                        <a:t>$800K in state funds, $600K in other Revenues, equals $1,.4M in total funding. $1M in expenditures. Provider does not have a payback. Please see example 1. </a:t>
                      </a:r>
                      <a:endParaRPr lang="en-US" sz="1000" b="0" i="0" u="none" strike="noStrike" dirty="0">
                        <a:solidFill>
                          <a:srgbClr val="000000"/>
                        </a:solidFill>
                        <a:effectLst/>
                        <a:latin typeface="Calibri" panose="020F0502020204030204" pitchFamily="34" charset="0"/>
                      </a:endParaRPr>
                    </a:p>
                  </a:txBody>
                  <a:tcPr marL="7554" marR="7554" marT="7554" marB="0" anchor="b"/>
                </a:tc>
                <a:extLst>
                  <a:ext uri="{0D108BD9-81ED-4DB2-BD59-A6C34878D82A}">
                    <a16:rowId xmlns:a16="http://schemas.microsoft.com/office/drawing/2014/main" val="4009342448"/>
                  </a:ext>
                </a:extLst>
              </a:tr>
              <a:tr h="1197524">
                <a:tc>
                  <a:txBody>
                    <a:bodyPr/>
                    <a:lstStyle/>
                    <a:p>
                      <a:pPr algn="ctr" fontAlgn="b"/>
                      <a:r>
                        <a:rPr lang="en-US" sz="1050" b="1" i="1" u="none" strike="noStrike" dirty="0">
                          <a:effectLst/>
                        </a:rPr>
                        <a:t>State funding exceeds allowable expenses for a given covered service.</a:t>
                      </a:r>
                      <a:endParaRPr lang="en-US" sz="1050" b="1" i="1" u="none" strike="noStrike" dirty="0">
                        <a:solidFill>
                          <a:srgbClr val="000000"/>
                        </a:solidFill>
                        <a:effectLst/>
                        <a:latin typeface="Calibri" panose="020F0502020204030204" pitchFamily="34" charset="0"/>
                      </a:endParaRPr>
                    </a:p>
                  </a:txBody>
                  <a:tcPr marL="7554" marR="7554" marT="7554" marB="0" anchor="b"/>
                </a:tc>
                <a:tc>
                  <a:txBody>
                    <a:bodyPr/>
                    <a:lstStyle/>
                    <a:p>
                      <a:pPr algn="ctr" fontAlgn="b"/>
                      <a:r>
                        <a:rPr lang="en-US" sz="1000" u="none" strike="noStrike" dirty="0">
                          <a:effectLst/>
                        </a:rPr>
                        <a:t>For each OCA, funding can be moved to any other covered service that used that same OCA, up to the total allowable expenses for the covered service. </a:t>
                      </a:r>
                      <a:endParaRPr lang="en-US" sz="1000" b="0" i="0" u="none" strike="noStrike" dirty="0">
                        <a:solidFill>
                          <a:srgbClr val="000000"/>
                        </a:solidFill>
                        <a:effectLst/>
                        <a:latin typeface="Calibri" panose="020F0502020204030204" pitchFamily="34" charset="0"/>
                      </a:endParaRPr>
                    </a:p>
                  </a:txBody>
                  <a:tcPr marL="7554" marR="7554" marT="7554" marB="0" anchor="b"/>
                </a:tc>
                <a:tc>
                  <a:txBody>
                    <a:bodyPr/>
                    <a:lstStyle/>
                    <a:p>
                      <a:pPr algn="ctr" fontAlgn="b"/>
                      <a:r>
                        <a:rPr lang="en-US" sz="1000" u="none" strike="noStrike" dirty="0">
                          <a:effectLst/>
                        </a:rPr>
                        <a:t>Please see example 2</a:t>
                      </a:r>
                      <a:endParaRPr lang="en-US" sz="1000" b="0" i="0" u="none" strike="noStrike" dirty="0">
                        <a:solidFill>
                          <a:srgbClr val="000000"/>
                        </a:solidFill>
                        <a:effectLst/>
                        <a:latin typeface="Calibri" panose="020F0502020204030204" pitchFamily="34" charset="0"/>
                      </a:endParaRPr>
                    </a:p>
                  </a:txBody>
                  <a:tcPr marL="7554" marR="7554" marT="7554" marB="0" anchor="b"/>
                </a:tc>
                <a:extLst>
                  <a:ext uri="{0D108BD9-81ED-4DB2-BD59-A6C34878D82A}">
                    <a16:rowId xmlns:a16="http://schemas.microsoft.com/office/drawing/2014/main" val="1475484774"/>
                  </a:ext>
                </a:extLst>
              </a:tr>
              <a:tr h="486124">
                <a:tc>
                  <a:txBody>
                    <a:bodyPr/>
                    <a:lstStyle/>
                    <a:p>
                      <a:pPr algn="ctr" fontAlgn="b"/>
                      <a:r>
                        <a:rPr lang="en-US" sz="1050" b="1" i="1" u="none" strike="noStrike" dirty="0">
                          <a:effectLst/>
                        </a:rPr>
                        <a:t>More than one OCA are spent on the given covered services. </a:t>
                      </a:r>
                      <a:endParaRPr lang="en-US" sz="1050" b="1" i="1" u="none" strike="noStrike" dirty="0">
                        <a:solidFill>
                          <a:srgbClr val="000000"/>
                        </a:solidFill>
                        <a:effectLst/>
                        <a:latin typeface="Calibri" panose="020F0502020204030204" pitchFamily="34" charset="0"/>
                      </a:endParaRPr>
                    </a:p>
                  </a:txBody>
                  <a:tcPr marL="7554" marR="7554" marT="7554" marB="0" anchor="b"/>
                </a:tc>
                <a:tc>
                  <a:txBody>
                    <a:bodyPr/>
                    <a:lstStyle/>
                    <a:p>
                      <a:pPr algn="ctr" fontAlgn="b"/>
                      <a:r>
                        <a:rPr lang="en-US" sz="1000" u="none" strike="noStrike" dirty="0">
                          <a:effectLst/>
                        </a:rPr>
                        <a:t>Provider's discretion to be applied on payback (if any) from each OCA.</a:t>
                      </a:r>
                      <a:endParaRPr lang="en-US" sz="1000" b="0" i="0" u="none" strike="noStrike" dirty="0">
                        <a:solidFill>
                          <a:srgbClr val="000000"/>
                        </a:solidFill>
                        <a:effectLst/>
                        <a:latin typeface="Calibri" panose="020F0502020204030204" pitchFamily="34" charset="0"/>
                      </a:endParaRPr>
                    </a:p>
                  </a:txBody>
                  <a:tcPr marL="7554" marR="7554" marT="7554" marB="0" anchor="b"/>
                </a:tc>
                <a:tc>
                  <a:txBody>
                    <a:bodyPr/>
                    <a:lstStyle/>
                    <a:p>
                      <a:pPr algn="ctr" fontAlgn="b"/>
                      <a:r>
                        <a:rPr lang="en-US" sz="1000" u="none" strike="noStrike" dirty="0">
                          <a:effectLst/>
                        </a:rPr>
                        <a:t>Please see examples 3 &amp; 4. </a:t>
                      </a:r>
                      <a:endParaRPr lang="en-US" sz="1000" b="0" i="0" u="none" strike="noStrike" dirty="0">
                        <a:solidFill>
                          <a:srgbClr val="000000"/>
                        </a:solidFill>
                        <a:effectLst/>
                        <a:latin typeface="Calibri" panose="020F0502020204030204" pitchFamily="34" charset="0"/>
                      </a:endParaRPr>
                    </a:p>
                  </a:txBody>
                  <a:tcPr marL="7554" marR="7554" marT="7554" marB="0" anchor="b"/>
                </a:tc>
                <a:extLst>
                  <a:ext uri="{0D108BD9-81ED-4DB2-BD59-A6C34878D82A}">
                    <a16:rowId xmlns:a16="http://schemas.microsoft.com/office/drawing/2014/main" val="3339073478"/>
                  </a:ext>
                </a:extLst>
              </a:tr>
              <a:tr h="1197524">
                <a:tc>
                  <a:txBody>
                    <a:bodyPr/>
                    <a:lstStyle/>
                    <a:p>
                      <a:pPr algn="ctr" fontAlgn="b"/>
                      <a:r>
                        <a:rPr lang="en-US" sz="1050" b="1" i="1" u="none" strike="noStrike" dirty="0">
                          <a:effectLst/>
                        </a:rPr>
                        <a:t>Other funding sources are included in the covered service.</a:t>
                      </a:r>
                      <a:endParaRPr lang="en-US" sz="1050" b="1" i="1" u="none" strike="noStrike" dirty="0">
                        <a:solidFill>
                          <a:srgbClr val="000000"/>
                        </a:solidFill>
                        <a:effectLst/>
                        <a:latin typeface="Calibri" panose="020F0502020204030204" pitchFamily="34" charset="0"/>
                      </a:endParaRPr>
                    </a:p>
                  </a:txBody>
                  <a:tcPr marL="7554" marR="7554" marT="7554" marB="0" anchor="b"/>
                </a:tc>
                <a:tc>
                  <a:txBody>
                    <a:bodyPr/>
                    <a:lstStyle/>
                    <a:p>
                      <a:pPr algn="ctr" fontAlgn="b"/>
                      <a:r>
                        <a:rPr lang="en-US" sz="1000" u="none" strike="noStrike" dirty="0">
                          <a:effectLst/>
                        </a:rPr>
                        <a:t>State funding can be applied to all allowable expenses. In other words, none of the other funding would be considered when calculating provider payback. </a:t>
                      </a:r>
                      <a:endParaRPr lang="en-US" sz="1000" b="0" i="0" u="none" strike="noStrike" dirty="0">
                        <a:solidFill>
                          <a:srgbClr val="000000"/>
                        </a:solidFill>
                        <a:effectLst/>
                        <a:latin typeface="Calibri" panose="020F0502020204030204" pitchFamily="34" charset="0"/>
                      </a:endParaRPr>
                    </a:p>
                  </a:txBody>
                  <a:tcPr marL="7554" marR="7554" marT="7554" marB="0" anchor="b"/>
                </a:tc>
                <a:tc>
                  <a:txBody>
                    <a:bodyPr/>
                    <a:lstStyle/>
                    <a:p>
                      <a:pPr algn="ctr" fontAlgn="b"/>
                      <a:r>
                        <a:rPr lang="en-US" sz="1000" u="none" strike="noStrike" dirty="0">
                          <a:effectLst/>
                        </a:rPr>
                        <a:t>Please see example 5</a:t>
                      </a:r>
                    </a:p>
                  </a:txBody>
                  <a:tcPr marL="7554" marR="7554" marT="7554" marB="0" anchor="b"/>
                </a:tc>
                <a:extLst>
                  <a:ext uri="{0D108BD9-81ED-4DB2-BD59-A6C34878D82A}">
                    <a16:rowId xmlns:a16="http://schemas.microsoft.com/office/drawing/2014/main" val="580368436"/>
                  </a:ext>
                </a:extLst>
              </a:tr>
              <a:tr h="1518242">
                <a:tc>
                  <a:txBody>
                    <a:bodyPr/>
                    <a:lstStyle/>
                    <a:p>
                      <a:pPr algn="ctr" fontAlgn="b"/>
                      <a:r>
                        <a:rPr lang="en-US" sz="1050" b="1" i="1" u="none" strike="noStrike" dirty="0">
                          <a:effectLst/>
                        </a:rPr>
                        <a:t>Reallocation &amp; Payback</a:t>
                      </a:r>
                      <a:endParaRPr lang="en-US" sz="1050" b="1" i="1" u="none" strike="noStrike" dirty="0">
                        <a:solidFill>
                          <a:srgbClr val="000000"/>
                        </a:solidFill>
                        <a:effectLst/>
                        <a:latin typeface="Calibri" panose="020F0502020204030204" pitchFamily="34" charset="0"/>
                      </a:endParaRPr>
                    </a:p>
                  </a:txBody>
                  <a:tcPr marL="7554" marR="7554" marT="7554" marB="0" anchor="b"/>
                </a:tc>
                <a:tc>
                  <a:txBody>
                    <a:bodyPr/>
                    <a:lstStyle/>
                    <a:p>
                      <a:pPr algn="ctr" fontAlgn="b"/>
                      <a:r>
                        <a:rPr lang="en-US" sz="1000" u="none" strike="noStrike" dirty="0">
                          <a:effectLst/>
                        </a:rPr>
                        <a:t>Over-earning reallocated between allowable OCAs and reallocation not possible within 1 OCA and Covered Service due to over-earning. </a:t>
                      </a:r>
                      <a:endParaRPr lang="en-US" sz="1000" b="0" i="0" u="none" strike="noStrike" dirty="0">
                        <a:solidFill>
                          <a:srgbClr val="000000"/>
                        </a:solidFill>
                        <a:effectLst/>
                        <a:latin typeface="Calibri" panose="020F0502020204030204" pitchFamily="34" charset="0"/>
                      </a:endParaRPr>
                    </a:p>
                  </a:txBody>
                  <a:tcPr marL="7554" marR="7554" marT="7554" marB="0" anchor="b"/>
                </a:tc>
                <a:tc>
                  <a:txBody>
                    <a:bodyPr/>
                    <a:lstStyle/>
                    <a:p>
                      <a:pPr algn="ctr" fontAlgn="b"/>
                      <a:r>
                        <a:rPr lang="en-US" sz="1000" u="none" strike="noStrike" dirty="0">
                          <a:effectLst/>
                        </a:rPr>
                        <a:t>Please see example 6</a:t>
                      </a:r>
                      <a:endParaRPr lang="en-US" sz="1000" b="1" i="0" u="none" strike="noStrike" dirty="0">
                        <a:solidFill>
                          <a:srgbClr val="000000"/>
                        </a:solidFill>
                        <a:effectLst/>
                        <a:latin typeface="Calibri" panose="020F0502020204030204" pitchFamily="34" charset="0"/>
                      </a:endParaRPr>
                    </a:p>
                  </a:txBody>
                  <a:tcPr marL="7554" marR="7554" marT="7554" marB="0" anchor="b"/>
                </a:tc>
                <a:extLst>
                  <a:ext uri="{0D108BD9-81ED-4DB2-BD59-A6C34878D82A}">
                    <a16:rowId xmlns:a16="http://schemas.microsoft.com/office/drawing/2014/main" val="762576214"/>
                  </a:ext>
                </a:extLst>
              </a:tr>
            </a:tbl>
          </a:graphicData>
        </a:graphic>
      </p:graphicFrame>
    </p:spTree>
    <p:extLst>
      <p:ext uri="{BB962C8B-B14F-4D97-AF65-F5344CB8AC3E}">
        <p14:creationId xmlns:p14="http://schemas.microsoft.com/office/powerpoint/2010/main" val="42627153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7D541204-B666-420C-9DF1-C06950D2F0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E562972-3449-42D1-8185-B4BEFD52AB44}"/>
              </a:ext>
            </a:extLst>
          </p:cNvPr>
          <p:cNvSpPr>
            <a:spLocks noGrp="1"/>
          </p:cNvSpPr>
          <p:nvPr>
            <p:ph type="title"/>
          </p:nvPr>
        </p:nvSpPr>
        <p:spPr>
          <a:xfrm>
            <a:off x="8197402" y="702155"/>
            <a:ext cx="3413405" cy="440845"/>
          </a:xfrm>
        </p:spPr>
        <p:txBody>
          <a:bodyPr vert="horz" lIns="91440" tIns="45720" rIns="91440" bIns="45720" rtlCol="0" anchor="b">
            <a:normAutofit fontScale="90000"/>
          </a:bodyPr>
          <a:lstStyle/>
          <a:p>
            <a:r>
              <a:rPr lang="en-US" b="0" kern="1200" cap="all" dirty="0">
                <a:solidFill>
                  <a:schemeClr val="tx1">
                    <a:lumMod val="75000"/>
                    <a:lumOff val="25000"/>
                  </a:schemeClr>
                </a:solidFill>
                <a:latin typeface="+mj-lt"/>
                <a:ea typeface="+mj-ea"/>
                <a:cs typeface="+mj-cs"/>
              </a:rPr>
              <a:t>SCENARIOS (HOW)</a:t>
            </a:r>
          </a:p>
        </p:txBody>
      </p:sp>
      <p:sp>
        <p:nvSpPr>
          <p:cNvPr id="28" name="Rectangle 27">
            <a:extLst>
              <a:ext uri="{FF2B5EF4-FFF2-40B4-BE49-F238E27FC236}">
                <a16:creationId xmlns:a16="http://schemas.microsoft.com/office/drawing/2014/main" id="{C487790A-E9D7-438A-90BB-9361BEF14B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a:extLst>
              <a:ext uri="{FF2B5EF4-FFF2-40B4-BE49-F238E27FC236}">
                <a16:creationId xmlns:a16="http://schemas.microsoft.com/office/drawing/2014/main" id="{C84847AE-0FEA-43E8-8AA1-4169A6FDB9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32" name="Rectangle 31">
            <a:extLst>
              <a:ext uri="{FF2B5EF4-FFF2-40B4-BE49-F238E27FC236}">
                <a16:creationId xmlns:a16="http://schemas.microsoft.com/office/drawing/2014/main" id="{0C0E6C8D-508A-44F8-BB9B-7911B0118D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pic>
        <p:nvPicPr>
          <p:cNvPr id="4" name="Picture 3" descr="Logo&#10;&#10;Description automatically generated">
            <a:extLst>
              <a:ext uri="{FF2B5EF4-FFF2-40B4-BE49-F238E27FC236}">
                <a16:creationId xmlns:a16="http://schemas.microsoft.com/office/drawing/2014/main" id="{E4ABAC9D-D860-408F-96D6-E701ADD8CB81}"/>
              </a:ext>
            </a:extLst>
          </p:cNvPr>
          <p:cNvPicPr>
            <a:picLocks noChangeAspect="1"/>
          </p:cNvPicPr>
          <p:nvPr/>
        </p:nvPicPr>
        <p:blipFill rotWithShape="1">
          <a:blip r:embed="rId2"/>
          <a:srcRect l="257" r="2378" b="-2"/>
          <a:stretch/>
        </p:blipFill>
        <p:spPr>
          <a:xfrm>
            <a:off x="446535" y="718307"/>
            <a:ext cx="3588442" cy="5595051"/>
          </a:xfrm>
          <a:prstGeom prst="rect">
            <a:avLst/>
          </a:prstGeom>
        </p:spPr>
      </p:pic>
      <p:sp>
        <p:nvSpPr>
          <p:cNvPr id="9" name="TextBox 8">
            <a:extLst>
              <a:ext uri="{FF2B5EF4-FFF2-40B4-BE49-F238E27FC236}">
                <a16:creationId xmlns:a16="http://schemas.microsoft.com/office/drawing/2014/main" id="{FE91EEFA-2685-449C-99DE-8FED2000B03C}"/>
              </a:ext>
            </a:extLst>
          </p:cNvPr>
          <p:cNvSpPr txBox="1"/>
          <p:nvPr/>
        </p:nvSpPr>
        <p:spPr>
          <a:xfrm>
            <a:off x="7431659" y="1143001"/>
            <a:ext cx="4179148" cy="5170357"/>
          </a:xfrm>
          <a:prstGeom prst="rect">
            <a:avLst/>
          </a:prstGeom>
        </p:spPr>
        <p:txBody>
          <a:bodyPr vert="horz" lIns="91440" tIns="45720" rIns="91440" bIns="45720" rtlCol="0" anchor="ctr">
            <a:normAutofit/>
          </a:bodyPr>
          <a:lstStyle/>
          <a:p>
            <a:pPr defTabSz="457200">
              <a:lnSpc>
                <a:spcPct val="90000"/>
              </a:lnSpc>
              <a:spcBef>
                <a:spcPct val="20000"/>
              </a:spcBef>
              <a:spcAft>
                <a:spcPts val="600"/>
              </a:spcAft>
              <a:buClr>
                <a:schemeClr val="accent1"/>
              </a:buClr>
              <a:buSzPct val="92000"/>
            </a:pPr>
            <a:r>
              <a:rPr lang="en-US" dirty="0">
                <a:solidFill>
                  <a:schemeClr val="tx1">
                    <a:lumMod val="75000"/>
                    <a:lumOff val="25000"/>
                  </a:schemeClr>
                </a:solidFill>
              </a:rPr>
              <a:t>Example 1: </a:t>
            </a:r>
          </a:p>
          <a:p>
            <a:pPr defTabSz="457200">
              <a:lnSpc>
                <a:spcPct val="90000"/>
              </a:lnSpc>
              <a:spcBef>
                <a:spcPct val="20000"/>
              </a:spcBef>
              <a:spcAft>
                <a:spcPts val="600"/>
              </a:spcAft>
              <a:buClr>
                <a:schemeClr val="accent1"/>
              </a:buClr>
              <a:buSzPct val="92000"/>
              <a:buFont typeface="Wingdings 2" panose="05020102010507070707" pitchFamily="18" charset="2"/>
              <a:buChar char=""/>
            </a:pPr>
            <a:endParaRPr lang="en-US" dirty="0">
              <a:solidFill>
                <a:schemeClr val="tx1">
                  <a:lumMod val="75000"/>
                  <a:lumOff val="25000"/>
                </a:schemeClr>
              </a:solidFill>
            </a:endParaRPr>
          </a:p>
          <a:p>
            <a:pPr defTabSz="457200">
              <a:lnSpc>
                <a:spcPct val="90000"/>
              </a:lnSpc>
              <a:spcBef>
                <a:spcPct val="20000"/>
              </a:spcBef>
              <a:spcAft>
                <a:spcPts val="600"/>
              </a:spcAft>
              <a:buClr>
                <a:schemeClr val="accent1"/>
              </a:buClr>
              <a:buSzPct val="92000"/>
              <a:buFont typeface="Wingdings 2" panose="05020102010507070707" pitchFamily="18" charset="2"/>
              <a:buChar char=""/>
            </a:pPr>
            <a:r>
              <a:rPr lang="en-US" dirty="0">
                <a:solidFill>
                  <a:schemeClr val="tx1">
                    <a:lumMod val="75000"/>
                    <a:lumOff val="25000"/>
                  </a:schemeClr>
                </a:solidFill>
              </a:rPr>
              <a:t>Provider SAMH Funding: $800,000 over 3 different OCAs</a:t>
            </a:r>
          </a:p>
          <a:p>
            <a:pPr defTabSz="457200">
              <a:lnSpc>
                <a:spcPct val="90000"/>
              </a:lnSpc>
              <a:spcBef>
                <a:spcPct val="20000"/>
              </a:spcBef>
              <a:spcAft>
                <a:spcPts val="600"/>
              </a:spcAft>
              <a:buClr>
                <a:schemeClr val="accent1"/>
              </a:buClr>
              <a:buSzPct val="92000"/>
              <a:buFont typeface="Wingdings 2" panose="05020102010507070707" pitchFamily="18" charset="2"/>
              <a:buChar char=""/>
            </a:pPr>
            <a:endParaRPr lang="en-US" dirty="0">
              <a:solidFill>
                <a:schemeClr val="tx1">
                  <a:lumMod val="75000"/>
                  <a:lumOff val="25000"/>
                </a:schemeClr>
              </a:solidFill>
            </a:endParaRPr>
          </a:p>
          <a:p>
            <a:pPr defTabSz="457200">
              <a:lnSpc>
                <a:spcPct val="90000"/>
              </a:lnSpc>
              <a:spcBef>
                <a:spcPct val="20000"/>
              </a:spcBef>
              <a:spcAft>
                <a:spcPts val="600"/>
              </a:spcAft>
              <a:buClr>
                <a:schemeClr val="accent1"/>
              </a:buClr>
              <a:buSzPct val="92000"/>
              <a:buFont typeface="Wingdings 2" panose="05020102010507070707" pitchFamily="18" charset="2"/>
              <a:buChar char=""/>
            </a:pPr>
            <a:r>
              <a:rPr lang="en-US" dirty="0">
                <a:solidFill>
                  <a:schemeClr val="tx1">
                    <a:lumMod val="75000"/>
                    <a:lumOff val="25000"/>
                  </a:schemeClr>
                </a:solidFill>
              </a:rPr>
              <a:t>Provider Other Revenues: $600,000</a:t>
            </a:r>
          </a:p>
          <a:p>
            <a:pPr defTabSz="457200">
              <a:lnSpc>
                <a:spcPct val="90000"/>
              </a:lnSpc>
              <a:spcBef>
                <a:spcPct val="20000"/>
              </a:spcBef>
              <a:spcAft>
                <a:spcPts val="600"/>
              </a:spcAft>
              <a:buClr>
                <a:schemeClr val="accent1"/>
              </a:buClr>
              <a:buSzPct val="92000"/>
              <a:buFont typeface="Wingdings 2" panose="05020102010507070707" pitchFamily="18" charset="2"/>
              <a:buChar char=""/>
            </a:pPr>
            <a:endParaRPr lang="en-US" dirty="0">
              <a:solidFill>
                <a:schemeClr val="tx1">
                  <a:lumMod val="75000"/>
                  <a:lumOff val="25000"/>
                </a:schemeClr>
              </a:solidFill>
            </a:endParaRPr>
          </a:p>
          <a:p>
            <a:pPr defTabSz="457200">
              <a:lnSpc>
                <a:spcPct val="90000"/>
              </a:lnSpc>
              <a:spcBef>
                <a:spcPct val="20000"/>
              </a:spcBef>
              <a:spcAft>
                <a:spcPts val="600"/>
              </a:spcAft>
              <a:buClr>
                <a:schemeClr val="accent1"/>
              </a:buClr>
              <a:buSzPct val="92000"/>
              <a:buFont typeface="Wingdings 2" panose="05020102010507070707" pitchFamily="18" charset="2"/>
              <a:buChar char=""/>
            </a:pPr>
            <a:r>
              <a:rPr lang="en-US" dirty="0">
                <a:solidFill>
                  <a:schemeClr val="tx1">
                    <a:lumMod val="75000"/>
                    <a:lumOff val="25000"/>
                  </a:schemeClr>
                </a:solidFill>
              </a:rPr>
              <a:t>Total Revenues: $1,400,000</a:t>
            </a:r>
          </a:p>
          <a:p>
            <a:pPr defTabSz="457200">
              <a:lnSpc>
                <a:spcPct val="90000"/>
              </a:lnSpc>
              <a:spcBef>
                <a:spcPct val="20000"/>
              </a:spcBef>
              <a:spcAft>
                <a:spcPts val="600"/>
              </a:spcAft>
              <a:buClr>
                <a:schemeClr val="accent1"/>
              </a:buClr>
              <a:buSzPct val="92000"/>
              <a:buFont typeface="Wingdings 2" panose="05020102010507070707" pitchFamily="18" charset="2"/>
              <a:buChar char=""/>
            </a:pPr>
            <a:endParaRPr lang="en-US" dirty="0">
              <a:solidFill>
                <a:schemeClr val="tx1">
                  <a:lumMod val="75000"/>
                  <a:lumOff val="25000"/>
                </a:schemeClr>
              </a:solidFill>
            </a:endParaRPr>
          </a:p>
          <a:p>
            <a:pPr defTabSz="457200">
              <a:lnSpc>
                <a:spcPct val="90000"/>
              </a:lnSpc>
              <a:spcBef>
                <a:spcPct val="20000"/>
              </a:spcBef>
              <a:spcAft>
                <a:spcPts val="600"/>
              </a:spcAft>
              <a:buClr>
                <a:schemeClr val="accent1"/>
              </a:buClr>
              <a:buSzPct val="92000"/>
              <a:buFont typeface="Wingdings 2" panose="05020102010507070707" pitchFamily="18" charset="2"/>
              <a:buChar char=""/>
            </a:pPr>
            <a:r>
              <a:rPr lang="en-US" dirty="0">
                <a:solidFill>
                  <a:schemeClr val="tx1">
                    <a:lumMod val="75000"/>
                    <a:lumOff val="25000"/>
                  </a:schemeClr>
                </a:solidFill>
              </a:rPr>
              <a:t>Total Expenses: $1,000,000</a:t>
            </a:r>
          </a:p>
          <a:p>
            <a:pPr defTabSz="457200">
              <a:lnSpc>
                <a:spcPct val="90000"/>
              </a:lnSpc>
              <a:spcBef>
                <a:spcPct val="20000"/>
              </a:spcBef>
              <a:spcAft>
                <a:spcPts val="600"/>
              </a:spcAft>
              <a:buClr>
                <a:schemeClr val="accent1"/>
              </a:buClr>
              <a:buSzPct val="92000"/>
              <a:buFont typeface="Wingdings 2" panose="05020102010507070707" pitchFamily="18" charset="2"/>
              <a:buChar char=""/>
            </a:pPr>
            <a:r>
              <a:rPr lang="en-US" b="1" dirty="0">
                <a:solidFill>
                  <a:schemeClr val="tx1">
                    <a:lumMod val="75000"/>
                    <a:lumOff val="25000"/>
                  </a:schemeClr>
                </a:solidFill>
              </a:rPr>
              <a:t>Result: No Payback as provider expenses exceed total SAMH funding. </a:t>
            </a:r>
          </a:p>
          <a:p>
            <a:pPr defTabSz="457200">
              <a:lnSpc>
                <a:spcPct val="90000"/>
              </a:lnSpc>
              <a:spcBef>
                <a:spcPct val="20000"/>
              </a:spcBef>
              <a:spcAft>
                <a:spcPts val="600"/>
              </a:spcAft>
              <a:buClr>
                <a:schemeClr val="accent1"/>
              </a:buClr>
              <a:buSzPct val="92000"/>
              <a:buFont typeface="Wingdings 2" panose="05020102010507070707" pitchFamily="18" charset="2"/>
              <a:buChar char=""/>
            </a:pPr>
            <a:r>
              <a:rPr lang="en-US" dirty="0">
                <a:solidFill>
                  <a:schemeClr val="tx1">
                    <a:lumMod val="75000"/>
                    <a:lumOff val="25000"/>
                  </a:schemeClr>
                </a:solidFill>
              </a:rPr>
              <a:t>$800,000 less $1,000,000 = ($200,000) over earned.</a:t>
            </a:r>
          </a:p>
        </p:txBody>
      </p:sp>
      <p:pic>
        <p:nvPicPr>
          <p:cNvPr id="6" name="Content Placeholder 5">
            <a:extLst>
              <a:ext uri="{FF2B5EF4-FFF2-40B4-BE49-F238E27FC236}">
                <a16:creationId xmlns:a16="http://schemas.microsoft.com/office/drawing/2014/main" id="{25023758-930D-4E3B-ACBD-050A4EA1EADB}"/>
              </a:ext>
            </a:extLst>
          </p:cNvPr>
          <p:cNvPicPr>
            <a:picLocks noGrp="1" noChangeAspect="1"/>
          </p:cNvPicPr>
          <p:nvPr>
            <p:ph idx="1"/>
          </p:nvPr>
        </p:nvPicPr>
        <p:blipFill>
          <a:blip r:embed="rId3"/>
          <a:stretch>
            <a:fillRect/>
          </a:stretch>
        </p:blipFill>
        <p:spPr>
          <a:xfrm>
            <a:off x="4760342" y="589221"/>
            <a:ext cx="2671317" cy="5585372"/>
          </a:xfrm>
        </p:spPr>
      </p:pic>
    </p:spTree>
    <p:extLst>
      <p:ext uri="{BB962C8B-B14F-4D97-AF65-F5344CB8AC3E}">
        <p14:creationId xmlns:p14="http://schemas.microsoft.com/office/powerpoint/2010/main" val="13637036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44" name="Rectangle 36">
            <a:extLst>
              <a:ext uri="{FF2B5EF4-FFF2-40B4-BE49-F238E27FC236}">
                <a16:creationId xmlns:a16="http://schemas.microsoft.com/office/drawing/2014/main" id="{7D541204-B666-420C-9DF1-C06950D2F0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E562972-3449-42D1-8185-B4BEFD52AB44}"/>
              </a:ext>
            </a:extLst>
          </p:cNvPr>
          <p:cNvSpPr>
            <a:spLocks noGrp="1"/>
          </p:cNvSpPr>
          <p:nvPr>
            <p:ph type="title"/>
          </p:nvPr>
        </p:nvSpPr>
        <p:spPr>
          <a:xfrm>
            <a:off x="581192" y="702155"/>
            <a:ext cx="3219124" cy="478945"/>
          </a:xfrm>
        </p:spPr>
        <p:txBody>
          <a:bodyPr vert="horz" lIns="91440" tIns="45720" rIns="91440" bIns="45720" rtlCol="0" anchor="b">
            <a:normAutofit fontScale="90000"/>
          </a:bodyPr>
          <a:lstStyle/>
          <a:p>
            <a:r>
              <a:rPr lang="en-US" b="0" kern="1200" cap="all" dirty="0">
                <a:solidFill>
                  <a:schemeClr val="tx1">
                    <a:lumMod val="75000"/>
                    <a:lumOff val="25000"/>
                  </a:schemeClr>
                </a:solidFill>
                <a:latin typeface="+mj-lt"/>
                <a:ea typeface="+mj-ea"/>
                <a:cs typeface="+mj-cs"/>
              </a:rPr>
              <a:t>SCENARIOS (HOW)</a:t>
            </a:r>
          </a:p>
        </p:txBody>
      </p:sp>
      <p:sp>
        <p:nvSpPr>
          <p:cNvPr id="45" name="Rectangle 38">
            <a:extLst>
              <a:ext uri="{FF2B5EF4-FFF2-40B4-BE49-F238E27FC236}">
                <a16:creationId xmlns:a16="http://schemas.microsoft.com/office/drawing/2014/main" id="{0C0E6C8D-508A-44F8-BB9B-7911B0118D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3"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46" name="Rectangle 40">
            <a:extLst>
              <a:ext uri="{FF2B5EF4-FFF2-40B4-BE49-F238E27FC236}">
                <a16:creationId xmlns:a16="http://schemas.microsoft.com/office/drawing/2014/main" id="{C84847AE-0FEA-43E8-8AA1-4169A6FDB9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685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43" name="Rectangle 42">
            <a:extLst>
              <a:ext uri="{FF2B5EF4-FFF2-40B4-BE49-F238E27FC236}">
                <a16:creationId xmlns:a16="http://schemas.microsoft.com/office/drawing/2014/main" id="{C487790A-E9D7-438A-90BB-9361BEF14B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5" name="Content Placeholder 4">
            <a:extLst>
              <a:ext uri="{FF2B5EF4-FFF2-40B4-BE49-F238E27FC236}">
                <a16:creationId xmlns:a16="http://schemas.microsoft.com/office/drawing/2014/main" id="{270CDC26-165A-46B4-A2F2-CC03D16A0EF3}"/>
              </a:ext>
            </a:extLst>
          </p:cNvPr>
          <p:cNvSpPr>
            <a:spLocks noGrp="1"/>
          </p:cNvSpPr>
          <p:nvPr>
            <p:ph idx="1"/>
          </p:nvPr>
        </p:nvSpPr>
        <p:spPr>
          <a:xfrm>
            <a:off x="581193" y="2414788"/>
            <a:ext cx="3424138" cy="3975776"/>
          </a:xfrm>
        </p:spPr>
        <p:txBody>
          <a:bodyPr vert="horz" lIns="91440" tIns="45720" rIns="91440" bIns="45720" rtlCol="0" anchor="ctr">
            <a:normAutofit/>
          </a:bodyPr>
          <a:lstStyle/>
          <a:p>
            <a:pPr>
              <a:lnSpc>
                <a:spcPct val="100000"/>
              </a:lnSpc>
            </a:pPr>
            <a:r>
              <a:rPr lang="en-US" sz="1400" dirty="0"/>
              <a:t>Example 2: </a:t>
            </a:r>
          </a:p>
          <a:p>
            <a:pPr>
              <a:lnSpc>
                <a:spcPct val="100000"/>
              </a:lnSpc>
            </a:pPr>
            <a:endParaRPr lang="en-US" sz="1400" dirty="0"/>
          </a:p>
          <a:p>
            <a:pPr>
              <a:lnSpc>
                <a:spcPct val="100000"/>
              </a:lnSpc>
            </a:pPr>
            <a:r>
              <a:rPr lang="en-US" sz="1400" dirty="0"/>
              <a:t>Provider SAMH Funding: $500,000</a:t>
            </a:r>
          </a:p>
          <a:p>
            <a:pPr>
              <a:lnSpc>
                <a:spcPct val="100000"/>
              </a:lnSpc>
            </a:pPr>
            <a:endParaRPr lang="en-US" sz="1400" dirty="0"/>
          </a:p>
          <a:p>
            <a:pPr>
              <a:lnSpc>
                <a:spcPct val="100000"/>
              </a:lnSpc>
            </a:pPr>
            <a:r>
              <a:rPr lang="en-US" sz="1400" dirty="0"/>
              <a:t>Provider Other Revenues: $600,000</a:t>
            </a:r>
          </a:p>
          <a:p>
            <a:pPr>
              <a:lnSpc>
                <a:spcPct val="100000"/>
              </a:lnSpc>
            </a:pPr>
            <a:endParaRPr lang="en-US" sz="1400" dirty="0"/>
          </a:p>
          <a:p>
            <a:pPr>
              <a:lnSpc>
                <a:spcPct val="100000"/>
              </a:lnSpc>
            </a:pPr>
            <a:r>
              <a:rPr lang="en-US" sz="1400" dirty="0"/>
              <a:t>Total Funding: $1,100,000</a:t>
            </a:r>
          </a:p>
          <a:p>
            <a:pPr>
              <a:lnSpc>
                <a:spcPct val="100000"/>
              </a:lnSpc>
            </a:pPr>
            <a:endParaRPr lang="en-US" sz="1400" dirty="0"/>
          </a:p>
          <a:p>
            <a:pPr>
              <a:lnSpc>
                <a:spcPct val="100000"/>
              </a:lnSpc>
            </a:pPr>
            <a:r>
              <a:rPr lang="en-US" sz="1400" dirty="0"/>
              <a:t>Total Expenses: $1,000,000</a:t>
            </a:r>
          </a:p>
          <a:p>
            <a:pPr>
              <a:lnSpc>
                <a:spcPct val="100000"/>
              </a:lnSpc>
            </a:pPr>
            <a:r>
              <a:rPr lang="en-US" sz="1400" dirty="0"/>
              <a:t>Result: No Payback as provider expenses exceed total SAMH </a:t>
            </a:r>
            <a:r>
              <a:rPr lang="en-US" sz="1400" dirty="0" err="1"/>
              <a:t>fundin</a:t>
            </a:r>
            <a:r>
              <a:rPr lang="en-US" sz="1400" dirty="0"/>
              <a:t> </a:t>
            </a:r>
          </a:p>
          <a:p>
            <a:pPr>
              <a:lnSpc>
                <a:spcPct val="100000"/>
              </a:lnSpc>
            </a:pPr>
            <a:endParaRPr lang="en-US" sz="1400" dirty="0"/>
          </a:p>
        </p:txBody>
      </p:sp>
      <p:pic>
        <p:nvPicPr>
          <p:cNvPr id="4" name="Picture 3" descr="Logo&#10;&#10;Description automatically generated">
            <a:extLst>
              <a:ext uri="{FF2B5EF4-FFF2-40B4-BE49-F238E27FC236}">
                <a16:creationId xmlns:a16="http://schemas.microsoft.com/office/drawing/2014/main" id="{E4ABAC9D-D860-408F-96D6-E701ADD8CB81}"/>
              </a:ext>
            </a:extLst>
          </p:cNvPr>
          <p:cNvPicPr>
            <a:picLocks noChangeAspect="1"/>
          </p:cNvPicPr>
          <p:nvPr/>
        </p:nvPicPr>
        <p:blipFill rotWithShape="1">
          <a:blip r:embed="rId2"/>
          <a:srcRect l="54" r="2175" b="-1"/>
          <a:stretch/>
        </p:blipFill>
        <p:spPr>
          <a:xfrm>
            <a:off x="32978" y="783482"/>
            <a:ext cx="3702877" cy="5749462"/>
          </a:xfrm>
          <a:prstGeom prst="rect">
            <a:avLst/>
          </a:prstGeom>
        </p:spPr>
      </p:pic>
      <p:pic>
        <p:nvPicPr>
          <p:cNvPr id="11" name="Picture 10">
            <a:extLst>
              <a:ext uri="{FF2B5EF4-FFF2-40B4-BE49-F238E27FC236}">
                <a16:creationId xmlns:a16="http://schemas.microsoft.com/office/drawing/2014/main" id="{128EBC23-A45B-4AE5-BAAB-9F0F4626A9C9}"/>
              </a:ext>
            </a:extLst>
          </p:cNvPr>
          <p:cNvPicPr>
            <a:picLocks noChangeAspect="1"/>
          </p:cNvPicPr>
          <p:nvPr/>
        </p:nvPicPr>
        <p:blipFill>
          <a:blip r:embed="rId3"/>
          <a:stretch>
            <a:fillRect/>
          </a:stretch>
        </p:blipFill>
        <p:spPr>
          <a:xfrm>
            <a:off x="3800680" y="799183"/>
            <a:ext cx="4273315" cy="5718060"/>
          </a:xfrm>
          <a:prstGeom prst="rect">
            <a:avLst/>
          </a:prstGeom>
        </p:spPr>
      </p:pic>
      <p:sp>
        <p:nvSpPr>
          <p:cNvPr id="12" name="TextBox 11">
            <a:extLst>
              <a:ext uri="{FF2B5EF4-FFF2-40B4-BE49-F238E27FC236}">
                <a16:creationId xmlns:a16="http://schemas.microsoft.com/office/drawing/2014/main" id="{E4BBA443-4B79-4B10-B522-C9C641AA98A3}"/>
              </a:ext>
            </a:extLst>
          </p:cNvPr>
          <p:cNvSpPr txBox="1"/>
          <p:nvPr/>
        </p:nvSpPr>
        <p:spPr>
          <a:xfrm>
            <a:off x="8073995" y="888943"/>
            <a:ext cx="4118005" cy="5632311"/>
          </a:xfrm>
          <a:prstGeom prst="rect">
            <a:avLst/>
          </a:prstGeom>
          <a:noFill/>
        </p:spPr>
        <p:txBody>
          <a:bodyPr wrap="square" rtlCol="0">
            <a:spAutoFit/>
          </a:bodyPr>
          <a:lstStyle/>
          <a:p>
            <a:r>
              <a:rPr lang="en-US" i="1" dirty="0"/>
              <a:t>Example 2</a:t>
            </a:r>
            <a:r>
              <a:rPr lang="en-US" dirty="0"/>
              <a:t>: </a:t>
            </a:r>
          </a:p>
          <a:p>
            <a:endParaRPr lang="en-US" dirty="0"/>
          </a:p>
          <a:p>
            <a:r>
              <a:rPr lang="en-US" dirty="0"/>
              <a:t>State funding for SAMH under 2 covered services: $300,000 for Case Management and $500,000 for Crisis Support/Emergency in the same OCA MH0CN</a:t>
            </a:r>
          </a:p>
          <a:p>
            <a:endParaRPr lang="en-US" dirty="0"/>
          </a:p>
          <a:p>
            <a:r>
              <a:rPr lang="en-US" dirty="0"/>
              <a:t>Total expenses under both covered services: $200,000 for case management and $800,000 for Crisis Support/Emergency</a:t>
            </a:r>
          </a:p>
          <a:p>
            <a:endParaRPr lang="en-US" dirty="0"/>
          </a:p>
          <a:p>
            <a:r>
              <a:rPr lang="en-US" dirty="0"/>
              <a:t>Result: Under-earned (Surplus) in Case Management and Over-earned (Deficit) in Crisis Support/Emergency</a:t>
            </a:r>
          </a:p>
          <a:p>
            <a:endParaRPr lang="en-US" dirty="0"/>
          </a:p>
          <a:p>
            <a:r>
              <a:rPr lang="en-US" b="1" dirty="0"/>
              <a:t>Net Result: No payback as reallocation possible between covered services under the same OCA MH0CN</a:t>
            </a:r>
            <a:r>
              <a:rPr lang="en-US" dirty="0"/>
              <a:t>. </a:t>
            </a:r>
          </a:p>
        </p:txBody>
      </p:sp>
    </p:spTree>
    <p:extLst>
      <p:ext uri="{BB962C8B-B14F-4D97-AF65-F5344CB8AC3E}">
        <p14:creationId xmlns:p14="http://schemas.microsoft.com/office/powerpoint/2010/main" val="4283876829"/>
      </p:ext>
    </p:extLst>
  </p:cSld>
  <p:clrMapOvr>
    <a:masterClrMapping/>
  </p:clrMapOvr>
</p:sld>
</file>

<file path=ppt/theme/theme1.xml><?xml version="1.0" encoding="utf-8"?>
<a:theme xmlns:a="http://schemas.openxmlformats.org/drawingml/2006/main" name="DividendVTI">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Dividend">
      <a:majorFont>
        <a:latin typeface="Franklin Gothic Demi"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VTI" id="{97558BDE-0B66-457C-BB6F-7B1B22DAA9B8}" vid="{F53508A3-AC60-448A-AF37-934D5F1A0D5E}"/>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687C6E6D3B96242AB8F20EDD13DCB7A" ma:contentTypeVersion="16" ma:contentTypeDescription="Create a new document." ma:contentTypeScope="" ma:versionID="092f2fb2182e7904a4d798092244d8ce">
  <xsd:schema xmlns:xsd="http://www.w3.org/2001/XMLSchema" xmlns:xs="http://www.w3.org/2001/XMLSchema" xmlns:p="http://schemas.microsoft.com/office/2006/metadata/properties" xmlns:ns2="377d2592-5041-419b-a5a7-869178a8e937" xmlns:ns3="7532c155-e1cb-42a2-b710-8d3f48b81afc" targetNamespace="http://schemas.microsoft.com/office/2006/metadata/properties" ma:root="true" ma:fieldsID="3ab58919fd7b20564ae8c25fc571ff9b" ns2:_="" ns3:_="">
    <xsd:import namespace="377d2592-5041-419b-a5a7-869178a8e937"/>
    <xsd:import namespace="7532c155-e1cb-42a2-b710-8d3f48b81afc"/>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3:TaxCatchAll"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77d2592-5041-419b-a5a7-869178a8e93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Location" ma:index="17" nillable="true" ma:displayName="Location" ma:description="" ma:indexed="true" ma:internalName="MediaServiceLocation" ma:readOnly="true">
      <xsd:simpleType>
        <xsd:restriction base="dms:Text"/>
      </xsd:simpleType>
    </xsd:element>
    <xsd:element name="MediaServiceObjectDetectorVersions" ma:index="20"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532c155-e1cb-42a2-b710-8d3f48b81afc"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d608503f-563d-4b54-907b-d19222e839f2}" ma:internalName="TaxCatchAll" ma:showField="CatchAllData" ma:web="7532c155-e1cb-42a2-b710-8d3f48b81afc">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7532c155-e1cb-42a2-b710-8d3f48b81afc" xsi:nil="true"/>
  </documentManagement>
</p:properties>
</file>

<file path=customXml/itemProps1.xml><?xml version="1.0" encoding="utf-8"?>
<ds:datastoreItem xmlns:ds="http://schemas.openxmlformats.org/officeDocument/2006/customXml" ds:itemID="{927BD4C1-B6B1-4715-ABF9-E660A51A4EA0}">
  <ds:schemaRefs>
    <ds:schemaRef ds:uri="http://schemas.microsoft.com/sharepoint/v3/contenttype/forms"/>
  </ds:schemaRefs>
</ds:datastoreItem>
</file>

<file path=customXml/itemProps2.xml><?xml version="1.0" encoding="utf-8"?>
<ds:datastoreItem xmlns:ds="http://schemas.openxmlformats.org/officeDocument/2006/customXml" ds:itemID="{0554DCE4-7BAD-4E86-B20C-C12F998FFF4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77d2592-5041-419b-a5a7-869178a8e937"/>
    <ds:schemaRef ds:uri="7532c155-e1cb-42a2-b710-8d3f48b81af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D289AE2-D2AE-49D1-AFAC-3A79F6794255}">
  <ds:schemaRefs>
    <ds:schemaRef ds:uri="http://schemas.microsoft.com/office/infopath/2007/PartnerControl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purl.org/dc/dcmitype/"/>
    <ds:schemaRef ds:uri="16c05727-aa75-4e4a-9b5f-8a80a1165891"/>
    <ds:schemaRef ds:uri="71af3243-3dd4-4a8d-8c0d-dd76da1f02a5"/>
    <ds:schemaRef ds:uri="http://www.w3.org/XML/1998/namespace"/>
    <ds:schemaRef ds:uri="7532c155-e1cb-42a2-b710-8d3f48b81afc"/>
  </ds:schemaRefs>
</ds:datastoreItem>
</file>

<file path=docProps/app.xml><?xml version="1.0" encoding="utf-8"?>
<Properties xmlns="http://schemas.openxmlformats.org/officeDocument/2006/extended-properties" xmlns:vt="http://schemas.openxmlformats.org/officeDocument/2006/docPropsVTypes">
  <Template>{59A36653-A296-45FB-88DD-B746CDEAAF5E}tf33552983_win32</Template>
  <TotalTime>2906</TotalTime>
  <Words>1909</Words>
  <Application>Microsoft Office PowerPoint</Application>
  <PresentationFormat>Widescreen</PresentationFormat>
  <Paragraphs>219</Paragraphs>
  <Slides>15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Calibri</vt:lpstr>
      <vt:lpstr>Franklin Gothic Book</vt:lpstr>
      <vt:lpstr>Franklin Gothic Demi</vt:lpstr>
      <vt:lpstr>Wingdings</vt:lpstr>
      <vt:lpstr>Wingdings 2</vt:lpstr>
      <vt:lpstr>DividendVTI</vt:lpstr>
      <vt:lpstr>22-23 MH 1037 PREP INSTRUCTIONS</vt:lpstr>
      <vt:lpstr>Statutory AUTHORITY (WHY) </vt:lpstr>
      <vt:lpstr>REQUIREMENTS (WHAT)</vt:lpstr>
      <vt:lpstr>REQUIREMENTS (WHAT)</vt:lpstr>
      <vt:lpstr>REQUIREMENTS (WHAT)</vt:lpstr>
      <vt:lpstr>TIMELINE (WHEN)</vt:lpstr>
      <vt:lpstr>SCENARIOS (HOW)</vt:lpstr>
      <vt:lpstr>SCENARIOS (HOW)</vt:lpstr>
      <vt:lpstr>SCENARIOS (HOW)</vt:lpstr>
      <vt:lpstr>SCENARIOS (HOW)</vt:lpstr>
      <vt:lpstr>SCENARIOS (HOW)</vt:lpstr>
      <vt:lpstr>SCENARIOS (HOW)</vt:lpstr>
      <vt:lpstr>SCENARIOS (HOW)</vt:lpstr>
      <vt:lpstr>1037 Quick Guide </vt:lpstr>
      <vt:lpstr>Q &amp; A Session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 MH 1037 PREP INSTRUCTIONS</dc:title>
  <dc:creator>Pramod "Bobby" Shivdasani</dc:creator>
  <cp:lastModifiedBy>Pramod "Bobby" Shivdasani</cp:lastModifiedBy>
  <cp:revision>58</cp:revision>
  <dcterms:created xsi:type="dcterms:W3CDTF">2021-09-21T16:50:11Z</dcterms:created>
  <dcterms:modified xsi:type="dcterms:W3CDTF">2023-11-09T19:59:43Z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