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1"/>
  </p:sldMasterIdLst>
  <p:notesMasterIdLst>
    <p:notesMasterId r:id="rId44"/>
  </p:notesMasterIdLst>
  <p:handoutMasterIdLst>
    <p:handoutMasterId r:id="rId45"/>
  </p:handoutMasterIdLst>
  <p:sldIdLst>
    <p:sldId id="256" r:id="rId2"/>
    <p:sldId id="459" r:id="rId3"/>
    <p:sldId id="407" r:id="rId4"/>
    <p:sldId id="399" r:id="rId5"/>
    <p:sldId id="456" r:id="rId6"/>
    <p:sldId id="449" r:id="rId7"/>
    <p:sldId id="460" r:id="rId8"/>
    <p:sldId id="464" r:id="rId9"/>
    <p:sldId id="416" r:id="rId10"/>
    <p:sldId id="408" r:id="rId11"/>
    <p:sldId id="452" r:id="rId12"/>
    <p:sldId id="451" r:id="rId13"/>
    <p:sldId id="419" r:id="rId14"/>
    <p:sldId id="450" r:id="rId15"/>
    <p:sldId id="424" r:id="rId16"/>
    <p:sldId id="412" r:id="rId17"/>
    <p:sldId id="413" r:id="rId18"/>
    <p:sldId id="448" r:id="rId19"/>
    <p:sldId id="465" r:id="rId20"/>
    <p:sldId id="420" r:id="rId21"/>
    <p:sldId id="417" r:id="rId22"/>
    <p:sldId id="466" r:id="rId23"/>
    <p:sldId id="394" r:id="rId24"/>
    <p:sldId id="443" r:id="rId25"/>
    <p:sldId id="432" r:id="rId26"/>
    <p:sldId id="433" r:id="rId27"/>
    <p:sldId id="434" r:id="rId28"/>
    <p:sldId id="455" r:id="rId29"/>
    <p:sldId id="444" r:id="rId30"/>
    <p:sldId id="409" r:id="rId31"/>
    <p:sldId id="319" r:id="rId32"/>
    <p:sldId id="431" r:id="rId33"/>
    <p:sldId id="426" r:id="rId34"/>
    <p:sldId id="427" r:id="rId35"/>
    <p:sldId id="428" r:id="rId36"/>
    <p:sldId id="429" r:id="rId37"/>
    <p:sldId id="461" r:id="rId38"/>
    <p:sldId id="410" r:id="rId39"/>
    <p:sldId id="462" r:id="rId40"/>
    <p:sldId id="406" r:id="rId41"/>
    <p:sldId id="457" r:id="rId42"/>
    <p:sldId id="46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2" autoAdjust="0"/>
    <p:restoredTop sz="62513" autoAdjust="0"/>
  </p:normalViewPr>
  <p:slideViewPr>
    <p:cSldViewPr snapToGrid="0">
      <p:cViewPr varScale="1">
        <p:scale>
          <a:sx n="45" d="100"/>
          <a:sy n="45" d="100"/>
        </p:scale>
        <p:origin x="1806" y="42"/>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2625139-F93A-4F3F-A7AA-4923A01AEDF3}">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3
</a:t>
          </a:r>
          <a:r>
            <a:rPr lang="es-ES" sz="1400" b="1" dirty="0">
              <a:solidFill>
                <a:schemeClr val="tx1"/>
              </a:solidFill>
              <a:latin typeface="Calibri" panose="020F0502020204030204" pitchFamily="34" charset="0"/>
              <a:cs typeface="Calibri" panose="020F0502020204030204" pitchFamily="34" charset="0"/>
            </a:rPr>
            <a:t>Comprender las mejores prácticas de los Servicios de Apoyo a la Recuperación y las Organizaciones Comunitarias de Recuperación</a:t>
          </a:r>
          <a:endParaRPr lang="en-US" sz="1400" b="1" dirty="0">
            <a:latin typeface="Calibri" panose="020F0502020204030204" pitchFamily="34" charset="0"/>
            <a:cs typeface="Calibri" panose="020F0502020204030204" pitchFamily="34" charset="0"/>
          </a:endParaRP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4
</a:t>
          </a:r>
          <a:r>
            <a:rPr lang="es-ES" sz="1400" b="1" dirty="0">
              <a:solidFill>
                <a:schemeClr val="tx1"/>
              </a:solidFill>
              <a:latin typeface="Calibri" panose="020F0502020204030204" pitchFamily="34" charset="0"/>
              <a:cs typeface="Calibri" panose="020F0502020204030204" pitchFamily="34" charset="0"/>
            </a:rPr>
            <a:t>Aplique las mejores prácticas para ofrecer una gama de servicios integral y holística
</a:t>
          </a:r>
          <a:endParaRPr lang="en-US" sz="1400" b="1" dirty="0">
            <a:latin typeface="Calibri" panose="020F0502020204030204" pitchFamily="34" charset="0"/>
            <a:cs typeface="Calibri" panose="020F0502020204030204" pitchFamily="34" charset="0"/>
          </a:endParaRP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752A7BD7-592A-4828-A160-1B898C5EFA73}">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2
</a:t>
          </a:r>
          <a:r>
            <a:rPr lang="es-ES" sz="1400" b="1" dirty="0">
              <a:solidFill>
                <a:schemeClr val="tx1"/>
              </a:solidFill>
              <a:latin typeface="Calibri" panose="020F0502020204030204" pitchFamily="34" charset="0"/>
              <a:cs typeface="Calibri" panose="020F0502020204030204" pitchFamily="34" charset="0"/>
            </a:rPr>
            <a:t>Identificar los valores y actitudes necesarios para crear un sistema de atención que ofrezca una gama de servicios integral y holística
</a:t>
          </a:r>
          <a:endParaRPr lang="en-US" sz="1400" b="1" dirty="0">
            <a:solidFill>
              <a:schemeClr val="accent1">
                <a:lumMod val="75000"/>
              </a:schemeClr>
            </a:solidFill>
            <a:latin typeface="Calibri" panose="020F0502020204030204" pitchFamily="34" charset="0"/>
            <a:cs typeface="Calibri" panose="020F0502020204030204" pitchFamily="34" charset="0"/>
          </a:endParaRPr>
        </a:p>
      </dgm:t>
    </dgm:pt>
    <dgm:pt modelId="{0FF2FD0A-F459-43F8-8E92-A7965832D9FB}" type="parTrans" cxnId="{1948E535-4B52-4119-8F52-21B0E3933467}">
      <dgm:prSet/>
      <dgm:spPr/>
      <dgm:t>
        <a:bodyPr/>
        <a:lstStyle/>
        <a:p>
          <a:endParaRPr lang="en-US"/>
        </a:p>
      </dgm:t>
    </dgm:pt>
    <dgm:pt modelId="{6AB685D6-A4C8-4FC1-B1D3-5E5287230A0F}" type="sibTrans" cxnId="{1948E535-4B52-4119-8F52-21B0E3933467}">
      <dgm:prSet phldrT="2" phldr="0"/>
      <dgm:spPr/>
      <dgm:t>
        <a:bodyPr/>
        <a:lstStyle/>
        <a:p>
          <a:r>
            <a:rPr lang="en-US"/>
            <a:t>2</a:t>
          </a:r>
          <a:endParaRPr lang="en-US" dirty="0"/>
        </a:p>
      </dgm:t>
    </dgm:pt>
    <dgm:pt modelId="{2EE95FC5-CD6B-4A50-9262-DC414E16C3EA}">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1
</a:t>
          </a:r>
          <a:r>
            <a:rPr lang="es-ES" sz="1400" b="1" dirty="0">
              <a:solidFill>
                <a:schemeClr val="tx1"/>
              </a:solidFill>
              <a:latin typeface="Calibri" panose="020F0502020204030204" pitchFamily="34" charset="0"/>
              <a:cs typeface="Calibri" panose="020F0502020204030204" pitchFamily="34" charset="0"/>
            </a:rPr>
            <a:t>Identificar los principios básicos en la prestación de servicios integrales y holísticos</a:t>
          </a:r>
          <a:r>
            <a:rPr lang="es-ES" sz="1700" b="1" dirty="0">
              <a:solidFill>
                <a:schemeClr val="tx1"/>
              </a:solidFill>
              <a:latin typeface="Calibri" panose="020F0502020204030204" pitchFamily="34" charset="0"/>
              <a:cs typeface="Calibri" panose="020F0502020204030204" pitchFamily="34" charset="0"/>
            </a:rPr>
            <a:t>
</a:t>
          </a:r>
          <a:endParaRPr lang="en-US" sz="1700" b="1" dirty="0">
            <a:solidFill>
              <a:schemeClr val="accent1">
                <a:lumMod val="75000"/>
              </a:schemeClr>
            </a:solidFill>
            <a:latin typeface="Calibri" panose="020F0502020204030204" pitchFamily="34" charset="0"/>
            <a:cs typeface="Calibri" panose="020F0502020204030204" pitchFamily="34" charset="0"/>
          </a:endParaRPr>
        </a:p>
      </dgm:t>
    </dgm:pt>
    <dgm:pt modelId="{C99EBBB1-E916-471C-83C9-ABE85B42AC26}" type="sibTrans" cxnId="{B3F19EC2-A372-4EC3-BFE0-C62FFDFE3DF6}">
      <dgm:prSet phldrT="1" phldr="0"/>
      <dgm:spPr/>
      <dgm:t>
        <a:bodyPr/>
        <a:lstStyle/>
        <a:p>
          <a:r>
            <a:rPr lang="en-US"/>
            <a:t>1</a:t>
          </a:r>
          <a:endParaRPr lang="en-US" dirty="0"/>
        </a:p>
      </dgm:t>
    </dgm:pt>
    <dgm:pt modelId="{75374347-884B-4721-8CFF-DF080F5B1C79}" type="parTrans" cxnId="{B3F19EC2-A372-4EC3-BFE0-C62FFDFE3DF6}">
      <dgm:prSet/>
      <dgm:spPr/>
      <dgm:t>
        <a:bodyPr/>
        <a:lstStyle/>
        <a:p>
          <a:endParaRPr lang="en-US"/>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4" custScaleX="106190" custLinFactNeighborX="-160" custLinFactNeighborY="-47"/>
      <dgm:spPr/>
    </dgm:pt>
    <dgm:pt modelId="{94E9EF1A-1D07-4210-9402-6C559E90358A}" type="pres">
      <dgm:prSet presAssocID="{C99EBBB1-E916-471C-83C9-ABE85B42AC26}" presName="sibTransNodeCircle" presStyleLbl="alignNode1" presStyleIdx="0" presStyleCnt="8">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8">
        <dgm:presLayoutVars/>
      </dgm:prSet>
      <dgm:spPr/>
    </dgm:pt>
    <dgm:pt modelId="{815671D8-22AE-4967-8461-EBC1C9F97F94}" type="pres">
      <dgm:prSet presAssocID="{2EE95FC5-CD6B-4A50-9262-DC414E16C3EA}" presName="nodeText" presStyleLbl="bgAccFollowNode1" presStyleIdx="0" presStyleCnt="4">
        <dgm:presLayoutVars>
          <dgm:bulletEnabled val="1"/>
        </dgm:presLayoutVars>
      </dgm:prSet>
      <dgm:spPr/>
    </dgm:pt>
    <dgm:pt modelId="{4345A606-3100-40DC-847D-F26F8DFFB0A4}" type="pres">
      <dgm:prSet presAssocID="{C99EBBB1-E916-471C-83C9-ABE85B42AC26}" presName="sibTrans" presStyleCnt="0"/>
      <dgm:spPr/>
    </dgm:pt>
    <dgm:pt modelId="{B00A4622-AE0E-4076-85DB-EF0445408AE5}" type="pres">
      <dgm:prSet presAssocID="{752A7BD7-592A-4828-A160-1B898C5EFA73}" presName="compositeNode" presStyleCnt="0">
        <dgm:presLayoutVars>
          <dgm:bulletEnabled val="1"/>
        </dgm:presLayoutVars>
      </dgm:prSet>
      <dgm:spPr/>
    </dgm:pt>
    <dgm:pt modelId="{0C3F367E-8502-4FE8-BAE7-DD0216BBE5F4}" type="pres">
      <dgm:prSet presAssocID="{752A7BD7-592A-4828-A160-1B898C5EFA73}" presName="bgRect" presStyleLbl="bgAccFollowNode1" presStyleIdx="1" presStyleCnt="4"/>
      <dgm:spPr/>
    </dgm:pt>
    <dgm:pt modelId="{64DEC11D-BC31-4708-AD6D-FCD869F29A77}" type="pres">
      <dgm:prSet presAssocID="{6AB685D6-A4C8-4FC1-B1D3-5E5287230A0F}" presName="sibTransNodeCircle" presStyleLbl="alignNode1" presStyleIdx="2" presStyleCnt="8">
        <dgm:presLayoutVars>
          <dgm:chMax val="0"/>
          <dgm:bulletEnabled/>
        </dgm:presLayoutVars>
      </dgm:prSet>
      <dgm:spPr>
        <a:prstGeom prst="rect">
          <a:avLst/>
        </a:prstGeom>
      </dgm:spPr>
    </dgm:pt>
    <dgm:pt modelId="{E2B2538A-D96F-4DCA-8CF3-F0FB434F3801}" type="pres">
      <dgm:prSet presAssocID="{752A7BD7-592A-4828-A160-1B898C5EFA73}" presName="bottomLine" presStyleLbl="alignNode1" presStyleIdx="3" presStyleCnt="8">
        <dgm:presLayoutVars/>
      </dgm:prSet>
      <dgm:spPr/>
    </dgm:pt>
    <dgm:pt modelId="{3EBFB89F-9498-48A7-B439-3463C1372F8F}" type="pres">
      <dgm:prSet presAssocID="{752A7BD7-592A-4828-A160-1B898C5EFA73}" presName="nodeText" presStyleLbl="bgAccFollowNode1" presStyleIdx="1" presStyleCnt="4">
        <dgm:presLayoutVars>
          <dgm:bulletEnabled val="1"/>
        </dgm:presLayoutVars>
      </dgm:prSet>
      <dgm:spPr/>
    </dgm:pt>
    <dgm:pt modelId="{37BC4521-70B3-472D-803F-5906DF931374}" type="pres">
      <dgm:prSet presAssocID="{6AB685D6-A4C8-4FC1-B1D3-5E5287230A0F}"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4"/>
      <dgm:spPr/>
    </dgm:pt>
    <dgm:pt modelId="{82EE2C17-F664-4616-8F76-97637F08E124}" type="pres">
      <dgm:prSet presAssocID="{A8E2FA08-4DD4-4654-A85D-9A99162D6201}" presName="sibTransNodeCircle" presStyleLbl="alignNode1" presStyleIdx="4" presStyleCnt="8">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8">
        <dgm:presLayoutVars/>
      </dgm:prSet>
      <dgm:spPr/>
    </dgm:pt>
    <dgm:pt modelId="{BBF86657-8EAE-46E6-B25A-D2056AE50973}" type="pres">
      <dgm:prSet presAssocID="{22625139-F93A-4F3F-A7AA-4923A01AEDF3}" presName="nodeText" presStyleLbl="bgAccFollowNode1" presStyleIdx="2" presStyleCnt="4">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4" custScaleX="105357"/>
      <dgm:spPr/>
    </dgm:pt>
    <dgm:pt modelId="{3CBA3CC0-D70A-4B98-9329-64604EDF25F0}" type="pres">
      <dgm:prSet presAssocID="{2804F27C-9BA9-4D07-AB02-74BE7DFA2C0E}" presName="sibTransNodeCircle" presStyleLbl="alignNode1" presStyleIdx="6" presStyleCnt="8">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8">
        <dgm:presLayoutVars/>
      </dgm:prSet>
      <dgm:spPr/>
    </dgm:pt>
    <dgm:pt modelId="{64EF213D-B16C-4AC2-8183-B62F7FC17277}" type="pres">
      <dgm:prSet presAssocID="{140952D0-0E1D-4F48-9F16-53581487CFA0}" presName="nodeText" presStyleLbl="bgAccFollowNode1" presStyleIdx="3" presStyleCnt="4">
        <dgm:presLayoutVars>
          <dgm:bulletEnabled val="1"/>
        </dgm:presLayoutVars>
      </dgm:prSet>
      <dgm:spPr/>
    </dgm:pt>
  </dgm:ptLst>
  <dgm:cxnLst>
    <dgm:cxn modelId="{A79EF003-26D2-40E5-9F27-FB3915B47BE6}" type="presOf" srcId="{752A7BD7-592A-4828-A160-1B898C5EFA73}" destId="{0C3F367E-8502-4FE8-BAE7-DD0216BBE5F4}" srcOrd="0" destOrd="0" presId="urn:microsoft.com/office/officeart/2016/7/layout/BasicLinearProcessNumbered#1"/>
    <dgm:cxn modelId="{53A3AB04-FFB9-4438-B57C-39037FC19C0B}" type="presOf" srcId="{A8E2FA08-4DD4-4654-A85D-9A99162D6201}" destId="{82EE2C17-F664-4616-8F76-97637F08E124}" srcOrd="0" destOrd="0" presId="urn:microsoft.com/office/officeart/2016/7/layout/BasicLinearProcessNumbered#1"/>
    <dgm:cxn modelId="{7AF8DC12-6575-43E5-BF37-8F6D4FAF7D12}" type="presOf" srcId="{140952D0-0E1D-4F48-9F16-53581487CFA0}" destId="{7ACBA089-E576-4FF4-865F-C3BBF7659A23}" srcOrd="0" destOrd="0" presId="urn:microsoft.com/office/officeart/2016/7/layout/BasicLinearProcessNumbered#1"/>
    <dgm:cxn modelId="{B6047113-8887-4403-9FC2-A9BE00AEF7E4}" type="presOf" srcId="{752A7BD7-592A-4828-A160-1B898C5EFA73}" destId="{3EBFB89F-9498-48A7-B439-3463C1372F8F}" srcOrd="1" destOrd="0" presId="urn:microsoft.com/office/officeart/2016/7/layout/BasicLinearProcessNumbered#1"/>
    <dgm:cxn modelId="{17C5162B-F962-4FDF-9596-7A0043D20023}" type="presOf" srcId="{22625139-F93A-4F3F-A7AA-4923A01AEDF3}" destId="{BBF86657-8EAE-46E6-B25A-D2056AE50973}" srcOrd="1" destOrd="0" presId="urn:microsoft.com/office/officeart/2016/7/layout/BasicLinearProcessNumbered#1"/>
    <dgm:cxn modelId="{AA9E1F2B-8F99-40D2-8F32-E3D6444D8DBA}" type="presOf" srcId="{2EE95FC5-CD6B-4A50-9262-DC414E16C3EA}" destId="{815671D8-22AE-4967-8461-EBC1C9F97F94}" srcOrd="1" destOrd="0" presId="urn:microsoft.com/office/officeart/2016/7/layout/BasicLinearProcessNumbered#1"/>
    <dgm:cxn modelId="{06469532-8996-45DF-A24D-5601A591256C}" type="presOf" srcId="{C99EBBB1-E916-471C-83C9-ABE85B42AC26}" destId="{94E9EF1A-1D07-4210-9402-6C559E90358A}" srcOrd="0" destOrd="0" presId="urn:microsoft.com/office/officeart/2016/7/layout/BasicLinearProcessNumbered#1"/>
    <dgm:cxn modelId="{1948E535-4B52-4119-8F52-21B0E3933467}" srcId="{D0F07F19-1F50-4B42-A7A0-278DF9D25BB1}" destId="{752A7BD7-592A-4828-A160-1B898C5EFA73}" srcOrd="1" destOrd="0" parTransId="{0FF2FD0A-F459-43F8-8E92-A7965832D9FB}" sibTransId="{6AB685D6-A4C8-4FC1-B1D3-5E5287230A0F}"/>
    <dgm:cxn modelId="{E94F0337-D192-4FD1-90F3-D837CC38474C}" type="presOf" srcId="{2804F27C-9BA9-4D07-AB02-74BE7DFA2C0E}" destId="{3CBA3CC0-D70A-4B98-9329-64604EDF25F0}" srcOrd="0" destOrd="0" presId="urn:microsoft.com/office/officeart/2016/7/layout/BasicLinearProcessNumbered#1"/>
    <dgm:cxn modelId="{D3CCF137-1A7A-4251-92AA-8632508A9FE4}" type="presOf" srcId="{140952D0-0E1D-4F48-9F16-53581487CFA0}" destId="{64EF213D-B16C-4AC2-8183-B62F7FC17277}" srcOrd="1" destOrd="0" presId="urn:microsoft.com/office/officeart/2016/7/layout/BasicLinearProcessNumbered#1"/>
    <dgm:cxn modelId="{CBDA7366-48A2-46FC-8BCF-201D09C6E8EC}" type="presOf" srcId="{6AB685D6-A4C8-4FC1-B1D3-5E5287230A0F}" destId="{64DEC11D-BC31-4708-AD6D-FCD869F29A77}" srcOrd="0" destOrd="0" presId="urn:microsoft.com/office/officeart/2016/7/layout/BasicLinearProcessNumbered#1"/>
    <dgm:cxn modelId="{16B877A0-5CBD-43C6-BA2F-3B7335AD5CE0}" type="presOf" srcId="{D0F07F19-1F50-4B42-A7A0-278DF9D25BB1}" destId="{C09B749D-9CF7-492C-B341-D9553818451B}" srcOrd="0" destOrd="0" presId="urn:microsoft.com/office/officeart/2016/7/layout/BasicLinearProcessNumbered#1"/>
    <dgm:cxn modelId="{4AD081BF-9ABE-458D-8246-876ED6F2E1C3}" type="presOf" srcId="{22625139-F93A-4F3F-A7AA-4923A01AEDF3}" destId="{83253AE2-89B5-4ADC-817A-FEF4E0BC4B49}" srcOrd="0"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8E6C23DF-29D8-49A1-81D4-A3328609CE75}" type="presOf" srcId="{2EE95FC5-CD6B-4A50-9262-DC414E16C3EA}" destId="{5947A689-FC4A-4FDF-BDDD-890A8474DEF9}" srcOrd="0"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B8A05FCE-67F5-433D-B6CA-60590C081C22}" type="presParOf" srcId="{C09B749D-9CF7-492C-B341-D9553818451B}" destId="{8EEF3829-836D-4E60-A9BC-8F0AD18883EE}" srcOrd="0" destOrd="0" presId="urn:microsoft.com/office/officeart/2016/7/layout/BasicLinearProcessNumbered#1"/>
    <dgm:cxn modelId="{AC9DF928-20D1-4324-AA54-7FD2250D5870}" type="presParOf" srcId="{8EEF3829-836D-4E60-A9BC-8F0AD18883EE}" destId="{5947A689-FC4A-4FDF-BDDD-890A8474DEF9}" srcOrd="0" destOrd="0" presId="urn:microsoft.com/office/officeart/2016/7/layout/BasicLinearProcessNumbered#1"/>
    <dgm:cxn modelId="{77CA0548-2432-4209-9ED8-7F01CBCBF598}" type="presParOf" srcId="{8EEF3829-836D-4E60-A9BC-8F0AD18883EE}" destId="{94E9EF1A-1D07-4210-9402-6C559E90358A}" srcOrd="1" destOrd="0" presId="urn:microsoft.com/office/officeart/2016/7/layout/BasicLinearProcessNumbered#1"/>
    <dgm:cxn modelId="{4A57D0F6-CBEA-4733-9E47-EC5C0F9C694D}" type="presParOf" srcId="{8EEF3829-836D-4E60-A9BC-8F0AD18883EE}" destId="{B9E74D06-8974-46A7-BDE8-CAC0846523DB}" srcOrd="2" destOrd="0" presId="urn:microsoft.com/office/officeart/2016/7/layout/BasicLinearProcessNumbered#1"/>
    <dgm:cxn modelId="{EADF81DD-63C9-40DF-8113-47540E625063}" type="presParOf" srcId="{8EEF3829-836D-4E60-A9BC-8F0AD18883EE}" destId="{815671D8-22AE-4967-8461-EBC1C9F97F94}" srcOrd="3" destOrd="0" presId="urn:microsoft.com/office/officeart/2016/7/layout/BasicLinearProcessNumbered#1"/>
    <dgm:cxn modelId="{8881E540-123A-41F4-86B7-7508A24E84FC}" type="presParOf" srcId="{C09B749D-9CF7-492C-B341-D9553818451B}" destId="{4345A606-3100-40DC-847D-F26F8DFFB0A4}" srcOrd="1" destOrd="0" presId="urn:microsoft.com/office/officeart/2016/7/layout/BasicLinearProcessNumbered#1"/>
    <dgm:cxn modelId="{4BD6A6AD-8E2E-497A-8FC2-AA78C6F81C6E}" type="presParOf" srcId="{C09B749D-9CF7-492C-B341-D9553818451B}" destId="{B00A4622-AE0E-4076-85DB-EF0445408AE5}" srcOrd="2" destOrd="0" presId="urn:microsoft.com/office/officeart/2016/7/layout/BasicLinearProcessNumbered#1"/>
    <dgm:cxn modelId="{C08A56B6-5D8D-4C5A-B8EA-3689885C8440}" type="presParOf" srcId="{B00A4622-AE0E-4076-85DB-EF0445408AE5}" destId="{0C3F367E-8502-4FE8-BAE7-DD0216BBE5F4}" srcOrd="0" destOrd="0" presId="urn:microsoft.com/office/officeart/2016/7/layout/BasicLinearProcessNumbered#1"/>
    <dgm:cxn modelId="{AD1F2F3A-73D3-4EAC-9AC3-19A4C7C10D00}" type="presParOf" srcId="{B00A4622-AE0E-4076-85DB-EF0445408AE5}" destId="{64DEC11D-BC31-4708-AD6D-FCD869F29A77}" srcOrd="1" destOrd="0" presId="urn:microsoft.com/office/officeart/2016/7/layout/BasicLinearProcessNumbered#1"/>
    <dgm:cxn modelId="{87519163-1FE7-4DFA-98DB-127914704EDA}" type="presParOf" srcId="{B00A4622-AE0E-4076-85DB-EF0445408AE5}" destId="{E2B2538A-D96F-4DCA-8CF3-F0FB434F3801}" srcOrd="2" destOrd="0" presId="urn:microsoft.com/office/officeart/2016/7/layout/BasicLinearProcessNumbered#1"/>
    <dgm:cxn modelId="{1641F744-3A41-4EE7-A689-5A6DAEABDFC4}" type="presParOf" srcId="{B00A4622-AE0E-4076-85DB-EF0445408AE5}" destId="{3EBFB89F-9498-48A7-B439-3463C1372F8F}" srcOrd="3" destOrd="0" presId="urn:microsoft.com/office/officeart/2016/7/layout/BasicLinearProcessNumbered#1"/>
    <dgm:cxn modelId="{04479FD4-E656-4E54-A577-4A85A6AAE996}" type="presParOf" srcId="{C09B749D-9CF7-492C-B341-D9553818451B}" destId="{37BC4521-70B3-472D-803F-5906DF931374}" srcOrd="3" destOrd="0" presId="urn:microsoft.com/office/officeart/2016/7/layout/BasicLinearProcessNumbered#1"/>
    <dgm:cxn modelId="{E2172FB8-5BDB-4191-89A4-20D3B9642491}" type="presParOf" srcId="{C09B749D-9CF7-492C-B341-D9553818451B}" destId="{5419C900-3474-4480-82CB-923AF8027A48}" srcOrd="4" destOrd="0" presId="urn:microsoft.com/office/officeart/2016/7/layout/BasicLinearProcessNumbered#1"/>
    <dgm:cxn modelId="{84EF3935-14E5-4561-980E-3A9EF7094AE8}" type="presParOf" srcId="{5419C900-3474-4480-82CB-923AF8027A48}" destId="{83253AE2-89B5-4ADC-817A-FEF4E0BC4B49}" srcOrd="0" destOrd="0" presId="urn:microsoft.com/office/officeart/2016/7/layout/BasicLinearProcessNumbered#1"/>
    <dgm:cxn modelId="{CF2460B7-A2B5-4B8B-945F-DFBFD6960640}" type="presParOf" srcId="{5419C900-3474-4480-82CB-923AF8027A48}" destId="{82EE2C17-F664-4616-8F76-97637F08E124}" srcOrd="1" destOrd="0" presId="urn:microsoft.com/office/officeart/2016/7/layout/BasicLinearProcessNumbered#1"/>
    <dgm:cxn modelId="{725285A5-8D31-4202-8F2A-A12563B3DFAA}" type="presParOf" srcId="{5419C900-3474-4480-82CB-923AF8027A48}" destId="{96383FDE-483E-4E6D-B151-4FC41C065094}" srcOrd="2" destOrd="0" presId="urn:microsoft.com/office/officeart/2016/7/layout/BasicLinearProcessNumbered#1"/>
    <dgm:cxn modelId="{CE15B09A-5F0B-4CBE-8BAE-6FAA6D29FCB7}" type="presParOf" srcId="{5419C900-3474-4480-82CB-923AF8027A48}" destId="{BBF86657-8EAE-46E6-B25A-D2056AE50973}" srcOrd="3" destOrd="0" presId="urn:microsoft.com/office/officeart/2016/7/layout/BasicLinearProcessNumbered#1"/>
    <dgm:cxn modelId="{4947F30F-F47B-4ED5-B7C4-7D5EDD3E75FE}" type="presParOf" srcId="{C09B749D-9CF7-492C-B341-D9553818451B}" destId="{8DC76FCE-F8A0-43BB-94B0-26867DA9F629}" srcOrd="5" destOrd="0" presId="urn:microsoft.com/office/officeart/2016/7/layout/BasicLinearProcessNumbered#1"/>
    <dgm:cxn modelId="{16672FC9-FA3C-49DB-B6EF-BAAAE1089475}" type="presParOf" srcId="{C09B749D-9CF7-492C-B341-D9553818451B}" destId="{46746BF8-8C13-403D-B74A-6BA79A7FA811}" srcOrd="6" destOrd="0" presId="urn:microsoft.com/office/officeart/2016/7/layout/BasicLinearProcessNumbered#1"/>
    <dgm:cxn modelId="{24F6D455-8540-4049-B6BB-B08114AD824B}" type="presParOf" srcId="{46746BF8-8C13-403D-B74A-6BA79A7FA811}" destId="{7ACBA089-E576-4FF4-865F-C3BBF7659A23}" srcOrd="0" destOrd="0" presId="urn:microsoft.com/office/officeart/2016/7/layout/BasicLinearProcessNumbered#1"/>
    <dgm:cxn modelId="{31544808-EAFC-4BE2-AE90-2BFCFE68F8C5}" type="presParOf" srcId="{46746BF8-8C13-403D-B74A-6BA79A7FA811}" destId="{3CBA3CC0-D70A-4B98-9329-64604EDF25F0}" srcOrd="1" destOrd="0" presId="urn:microsoft.com/office/officeart/2016/7/layout/BasicLinearProcessNumbered#1"/>
    <dgm:cxn modelId="{016A1C24-8939-45DA-8034-E6E3EE7E4698}" type="presParOf" srcId="{46746BF8-8C13-403D-B74A-6BA79A7FA811}" destId="{5BE72261-3EB3-4585-8739-2FFBAED12B80}" srcOrd="2" destOrd="0" presId="urn:microsoft.com/office/officeart/2016/7/layout/BasicLinearProcessNumbered#1"/>
    <dgm:cxn modelId="{2580890A-9832-4AAA-86DE-B66DD500570E}" type="presParOf" srcId="{46746BF8-8C13-403D-B74A-6BA79A7FA811}" destId="{64EF213D-B16C-4AC2-8183-B62F7FC17277}"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9DD5B9-1E5D-4C93-8A0A-F08E6479DC9C}"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AE26B339-EBD7-4457-A99E-4A7873AC4F9A}">
      <dgm:prSet phldrT="[Text]" custT="1"/>
      <dgm:spPr/>
      <dgm:t>
        <a:bodyPr/>
        <a:lstStyle/>
        <a:p>
          <a:pPr>
            <a:buNone/>
          </a:pPr>
          <a:r>
            <a:rPr lang="es-ES" sz="1900" b="1" dirty="0">
              <a:solidFill>
                <a:schemeClr val="bg1"/>
              </a:solidFill>
              <a:latin typeface="Calibri" panose="020F0502020204030204" pitchFamily="34" charset="0"/>
              <a:cs typeface="Calibri" panose="020F0502020204030204" pitchFamily="34" charset="0"/>
            </a:rPr>
            <a:t>Ofrezca una gama de servicios integral y holística.
</a:t>
          </a:r>
          <a:endParaRPr lang="en-US" sz="1900" dirty="0">
            <a:solidFill>
              <a:schemeClr val="bg1"/>
            </a:solidFill>
            <a:latin typeface="Calibri" panose="020F0502020204030204" pitchFamily="34" charset="0"/>
            <a:cs typeface="Calibri" panose="020F0502020204030204" pitchFamily="34" charset="0"/>
          </a:endParaRPr>
        </a:p>
      </dgm:t>
    </dgm:pt>
    <dgm:pt modelId="{6CC5F8C3-9E52-4514-8674-35549EF1CBF4}" type="parTrans" cxnId="{07A9C8DA-1C49-4558-9C1E-5602FAF8BCEA}">
      <dgm:prSet/>
      <dgm:spPr/>
      <dgm:t>
        <a:bodyPr/>
        <a:lstStyle/>
        <a:p>
          <a:endParaRPr lang="en-US"/>
        </a:p>
      </dgm:t>
    </dgm:pt>
    <dgm:pt modelId="{21FCEFB2-3460-4691-9630-27C6162C2B85}" type="sibTrans" cxnId="{07A9C8DA-1C49-4558-9C1E-5602FAF8BCEA}">
      <dgm:prSet/>
      <dgm:spPr/>
      <dgm:t>
        <a:bodyPr/>
        <a:lstStyle/>
        <a:p>
          <a:endParaRPr lang="en-US"/>
        </a:p>
      </dgm:t>
    </dgm:pt>
    <dgm:pt modelId="{436A985A-FE15-468B-8FBE-B4130FDC79AD}">
      <dgm:prSet phldrT="[Text]" custT="1"/>
      <dgm:spPr/>
      <dgm:t>
        <a:bodyPr/>
        <a:lstStyle/>
        <a:p>
          <a:r>
            <a:rPr lang="en-US" sz="1600" dirty="0">
              <a:latin typeface="Calibri" panose="020F0502020204030204" pitchFamily="34" charset="0"/>
              <a:cs typeface="Calibri" panose="020F0502020204030204" pitchFamily="34" charset="0"/>
            </a:rPr>
            <a:t>Se centra en la persona </a:t>
          </a:r>
          <a:r>
            <a:rPr lang="en-US" sz="1600" dirty="0" err="1">
              <a:latin typeface="Calibri" panose="020F0502020204030204" pitchFamily="34" charset="0"/>
              <a:cs typeface="Calibri" panose="020F0502020204030204" pitchFamily="34" charset="0"/>
            </a:rPr>
            <a:t>completa</a:t>
          </a:r>
          <a:endParaRPr lang="en-US" sz="1600" dirty="0">
            <a:latin typeface="Calibri" panose="020F0502020204030204" pitchFamily="34" charset="0"/>
            <a:cs typeface="Calibri" panose="020F0502020204030204" pitchFamily="34" charset="0"/>
          </a:endParaRPr>
        </a:p>
      </dgm:t>
    </dgm:pt>
    <dgm:pt modelId="{346CD5BC-9C5F-47C9-BFEE-5ED7D43F4F39}" type="parTrans" cxnId="{905C85C4-ED73-4D95-A26F-8373E1101301}">
      <dgm:prSet/>
      <dgm:spPr/>
      <dgm:t>
        <a:bodyPr/>
        <a:lstStyle/>
        <a:p>
          <a:endParaRPr lang="en-US"/>
        </a:p>
      </dgm:t>
    </dgm:pt>
    <dgm:pt modelId="{960DF386-A55C-409C-A0C5-6ED7310B1B5C}" type="sibTrans" cxnId="{905C85C4-ED73-4D95-A26F-8373E1101301}">
      <dgm:prSet/>
      <dgm:spPr/>
      <dgm:t>
        <a:bodyPr/>
        <a:lstStyle/>
        <a:p>
          <a:endParaRPr lang="en-US"/>
        </a:p>
      </dgm:t>
    </dgm:pt>
    <dgm:pt modelId="{39817549-5D9C-4244-B9D6-4A1F0DFF48F4}">
      <dgm:prSet phldrT="[Text]" custT="1"/>
      <dgm:spPr/>
      <dgm:t>
        <a:bodyPr/>
        <a:lstStyle/>
        <a:p>
          <a:r>
            <a:rPr lang="es-ES" sz="1600" dirty="0">
              <a:latin typeface="Calibri" panose="020F0502020204030204" pitchFamily="34" charset="0"/>
              <a:cs typeface="Calibri" panose="020F0502020204030204" pitchFamily="34" charset="0"/>
            </a:rPr>
            <a:t>Proporciona servicios holísticos y alternativos</a:t>
          </a:r>
          <a:endParaRPr lang="en-US" sz="1900" dirty="0">
            <a:latin typeface="Calibri" panose="020F0502020204030204" pitchFamily="34" charset="0"/>
            <a:cs typeface="Calibri" panose="020F0502020204030204" pitchFamily="34" charset="0"/>
          </a:endParaRPr>
        </a:p>
      </dgm:t>
    </dgm:pt>
    <dgm:pt modelId="{B91369AD-A8D4-4D65-998B-1E1968135912}" type="parTrans" cxnId="{931DD8C9-DA74-4F13-99EC-A1273C5F7DC7}">
      <dgm:prSet/>
      <dgm:spPr/>
      <dgm:t>
        <a:bodyPr/>
        <a:lstStyle/>
        <a:p>
          <a:endParaRPr lang="en-US"/>
        </a:p>
      </dgm:t>
    </dgm:pt>
    <dgm:pt modelId="{B87CA51B-CEA0-4402-836D-AC96EEDA0963}" type="sibTrans" cxnId="{931DD8C9-DA74-4F13-99EC-A1273C5F7DC7}">
      <dgm:prSet/>
      <dgm:spPr/>
      <dgm:t>
        <a:bodyPr/>
        <a:lstStyle/>
        <a:p>
          <a:endParaRPr lang="en-US"/>
        </a:p>
      </dgm:t>
    </dgm:pt>
    <dgm:pt modelId="{AC6EC48E-B9A7-49E9-AD96-2F7DA08D470B}">
      <dgm:prSet phldrT="[Text]" custT="1"/>
      <dgm:spPr/>
      <dgm:t>
        <a:bodyPr/>
        <a:lstStyle/>
        <a:p>
          <a:pPr>
            <a:buNone/>
          </a:pPr>
          <a:r>
            <a:rPr lang="es-ES" sz="1900" b="1" dirty="0">
              <a:solidFill>
                <a:schemeClr val="bg1"/>
              </a:solidFill>
              <a:latin typeface="Calibri" panose="020F0502020204030204" pitchFamily="34" charset="0"/>
              <a:cs typeface="Calibri" panose="020F0502020204030204" pitchFamily="34" charset="0"/>
            </a:rPr>
            <a:t>Relaciones de colaboración y práctica reflexiva</a:t>
          </a:r>
          <a:r>
            <a:rPr lang="en-US" sz="1900" b="1" dirty="0">
              <a:solidFill>
                <a:schemeClr val="bg1"/>
              </a:solidFill>
              <a:latin typeface="Calibri" panose="020F0502020204030204" pitchFamily="34" charset="0"/>
              <a:cs typeface="Calibri" panose="020F0502020204030204" pitchFamily="34" charset="0"/>
            </a:rPr>
            <a:t>.</a:t>
          </a:r>
          <a:endParaRPr lang="en-US" sz="1900" dirty="0">
            <a:solidFill>
              <a:schemeClr val="bg1"/>
            </a:solidFill>
            <a:latin typeface="Calibri" panose="020F0502020204030204" pitchFamily="34" charset="0"/>
            <a:cs typeface="Calibri" panose="020F0502020204030204" pitchFamily="34" charset="0"/>
          </a:endParaRPr>
        </a:p>
      </dgm:t>
    </dgm:pt>
    <dgm:pt modelId="{26C15CFC-E780-4DC0-8454-343485816A06}" type="parTrans" cxnId="{79723549-2577-4550-9F2D-1543E0039043}">
      <dgm:prSet/>
      <dgm:spPr/>
      <dgm:t>
        <a:bodyPr/>
        <a:lstStyle/>
        <a:p>
          <a:endParaRPr lang="en-US"/>
        </a:p>
      </dgm:t>
    </dgm:pt>
    <dgm:pt modelId="{9A628C62-39FF-4DDA-8ACD-E5D0A28F3F82}" type="sibTrans" cxnId="{79723549-2577-4550-9F2D-1543E0039043}">
      <dgm:prSet/>
      <dgm:spPr/>
      <dgm:t>
        <a:bodyPr/>
        <a:lstStyle/>
        <a:p>
          <a:endParaRPr lang="en-US"/>
        </a:p>
      </dgm:t>
    </dgm:pt>
    <dgm:pt modelId="{250CF833-4094-4268-ABF4-0363546D118C}">
      <dgm:prSet phldrT="[Text]" custT="1"/>
      <dgm:spPr/>
      <dgm:t>
        <a:bodyPr/>
        <a:lstStyle/>
        <a:p>
          <a:r>
            <a:rPr lang="en-US" sz="1600" dirty="0" err="1">
              <a:latin typeface="Calibri" panose="020F0502020204030204" pitchFamily="34" charset="0"/>
              <a:cs typeface="Calibri" panose="020F0502020204030204" pitchFamily="34" charset="0"/>
            </a:rPr>
            <a:t>Mejora</a:t>
          </a:r>
          <a:r>
            <a:rPr lang="en-US" sz="1600" dirty="0">
              <a:latin typeface="Calibri" panose="020F0502020204030204" pitchFamily="34" charset="0"/>
              <a:cs typeface="Calibri" panose="020F0502020204030204" pitchFamily="34" charset="0"/>
            </a:rPr>
            <a:t> la </a:t>
          </a:r>
          <a:r>
            <a:rPr lang="en-US" sz="1600" dirty="0" err="1">
              <a:latin typeface="Calibri" panose="020F0502020204030204" pitchFamily="34" charset="0"/>
              <a:cs typeface="Calibri" panose="020F0502020204030204" pitchFamily="34" charset="0"/>
            </a:rPr>
            <a:t>planificación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multisectorial</a:t>
          </a:r>
          <a:endParaRPr lang="en-US" sz="1600" dirty="0">
            <a:latin typeface="Calibri" panose="020F0502020204030204" pitchFamily="34" charset="0"/>
            <a:cs typeface="Calibri" panose="020F0502020204030204" pitchFamily="34" charset="0"/>
          </a:endParaRPr>
        </a:p>
      </dgm:t>
    </dgm:pt>
    <dgm:pt modelId="{0CA9D88B-36F9-4B2B-860C-CBE535F9F35F}" type="parTrans" cxnId="{70960587-5573-4AF6-A5FF-17EACCACFEC4}">
      <dgm:prSet/>
      <dgm:spPr/>
      <dgm:t>
        <a:bodyPr/>
        <a:lstStyle/>
        <a:p>
          <a:endParaRPr lang="en-US"/>
        </a:p>
      </dgm:t>
    </dgm:pt>
    <dgm:pt modelId="{4D81A7C9-64E9-479E-A0A7-790401BD4B10}" type="sibTrans" cxnId="{70960587-5573-4AF6-A5FF-17EACCACFEC4}">
      <dgm:prSet/>
      <dgm:spPr/>
      <dgm:t>
        <a:bodyPr/>
        <a:lstStyle/>
        <a:p>
          <a:endParaRPr lang="en-US"/>
        </a:p>
      </dgm:t>
    </dgm:pt>
    <dgm:pt modelId="{768FF876-5AC6-48AB-A150-4BDA6DBEC16B}">
      <dgm:prSet phldrT="[Text]" custT="1"/>
      <dgm:spPr/>
      <dgm:t>
        <a:bodyPr/>
        <a:lstStyle/>
        <a:p>
          <a:pPr>
            <a:buNone/>
          </a:pPr>
          <a:endParaRPr lang="en-US"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buNone/>
          </a:pPr>
          <a:r>
            <a:rPr lang="es-ES"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Ofrecer diversas oportunidades y recursos. 
</a:t>
          </a:r>
          <a:endParaRPr lang="en-US" sz="1900" dirty="0">
            <a:solidFill>
              <a:schemeClr val="bg1"/>
            </a:solidFill>
            <a:latin typeface="Calibri" panose="020F0502020204030204" pitchFamily="34" charset="0"/>
            <a:cs typeface="Calibri" panose="020F0502020204030204" pitchFamily="34" charset="0"/>
          </a:endParaRPr>
        </a:p>
      </dgm:t>
    </dgm:pt>
    <dgm:pt modelId="{C1C6E1A9-425F-46C3-BCA0-BB43196711CC}" type="parTrans" cxnId="{FDED62CB-75BB-408A-99DA-BE0854750312}">
      <dgm:prSet/>
      <dgm:spPr/>
      <dgm:t>
        <a:bodyPr/>
        <a:lstStyle/>
        <a:p>
          <a:endParaRPr lang="en-US"/>
        </a:p>
      </dgm:t>
    </dgm:pt>
    <dgm:pt modelId="{0DEAA023-99E5-4402-A2E6-BB547B5C2E5D}" type="sibTrans" cxnId="{FDED62CB-75BB-408A-99DA-BE0854750312}">
      <dgm:prSet/>
      <dgm:spPr/>
      <dgm:t>
        <a:bodyPr/>
        <a:lstStyle/>
        <a:p>
          <a:endParaRPr lang="en-US"/>
        </a:p>
      </dgm:t>
    </dgm:pt>
    <dgm:pt modelId="{403ED693-C590-4804-AD8F-D94BEF5D9794}">
      <dgm:prSet phldrT="[Text]" custT="1"/>
      <dgm:spPr/>
      <dgm:t>
        <a:bodyPr/>
        <a:lstStyle/>
        <a:p>
          <a:r>
            <a:rPr lang="en-US" sz="1600" dirty="0" err="1">
              <a:latin typeface="Calibri" panose="020F0502020204030204" pitchFamily="34" charset="0"/>
              <a:cs typeface="Calibri" panose="020F0502020204030204" pitchFamily="34" charset="0"/>
            </a:rPr>
            <a:t>Educa</a:t>
          </a:r>
          <a:r>
            <a:rPr lang="en-US" sz="1600" dirty="0">
              <a:latin typeface="Calibri" panose="020F0502020204030204" pitchFamily="34" charset="0"/>
              <a:cs typeface="Calibri" panose="020F0502020204030204" pitchFamily="34" charset="0"/>
            </a:rPr>
            <a:t> al </a:t>
          </a:r>
          <a:r>
            <a:rPr lang="en-US" sz="1600" dirty="0" err="1">
              <a:latin typeface="Calibri" panose="020F0502020204030204" pitchFamily="34" charset="0"/>
              <a:cs typeface="Calibri" panose="020F0502020204030204" pitchFamily="34" charset="0"/>
            </a:rPr>
            <a:t>público</a:t>
          </a:r>
          <a:endParaRPr lang="en-US" sz="1600" dirty="0">
            <a:latin typeface="Calibri" panose="020F0502020204030204" pitchFamily="34" charset="0"/>
            <a:cs typeface="Calibri" panose="020F0502020204030204" pitchFamily="34" charset="0"/>
          </a:endParaRPr>
        </a:p>
      </dgm:t>
    </dgm:pt>
    <dgm:pt modelId="{A670D3A1-5393-4B4C-9510-F6B7964A64C2}" type="parTrans" cxnId="{91BC44AC-5085-47D4-8499-33D4097F594A}">
      <dgm:prSet/>
      <dgm:spPr/>
      <dgm:t>
        <a:bodyPr/>
        <a:lstStyle/>
        <a:p>
          <a:endParaRPr lang="en-US"/>
        </a:p>
      </dgm:t>
    </dgm:pt>
    <dgm:pt modelId="{41454F99-86A7-4535-9327-BCCB7EC75D32}" type="sibTrans" cxnId="{91BC44AC-5085-47D4-8499-33D4097F594A}">
      <dgm:prSet/>
      <dgm:spPr/>
      <dgm:t>
        <a:bodyPr/>
        <a:lstStyle/>
        <a:p>
          <a:endParaRPr lang="en-US"/>
        </a:p>
      </dgm:t>
    </dgm:pt>
    <dgm:pt modelId="{BD5209AC-84BF-4100-8273-7DF5EB2B0413}">
      <dgm:prSet phldrT="[Text]" custT="1"/>
      <dgm:spPr/>
      <dgm:t>
        <a:bodyPr/>
        <a:lstStyle/>
        <a:p>
          <a:r>
            <a:rPr lang="en-US" sz="19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Participar</a:t>
          </a:r>
          <a:r>
            <a:rPr lang="en-US"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en la </a:t>
          </a:r>
          <a:r>
            <a:rPr lang="en-US" sz="19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comunidad</a:t>
          </a:r>
          <a:r>
            <a:rPr lang="en-US"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1900" dirty="0">
            <a:solidFill>
              <a:schemeClr val="bg1"/>
            </a:solidFill>
            <a:latin typeface="Calibri" panose="020F0502020204030204" pitchFamily="34" charset="0"/>
            <a:cs typeface="Calibri" panose="020F0502020204030204" pitchFamily="34" charset="0"/>
          </a:endParaRPr>
        </a:p>
      </dgm:t>
    </dgm:pt>
    <dgm:pt modelId="{F03803A0-CE0F-4DB5-9346-2B237B298B49}" type="parTrans" cxnId="{635EF601-AE14-446B-A675-F05CD791B88E}">
      <dgm:prSet/>
      <dgm:spPr/>
      <dgm:t>
        <a:bodyPr/>
        <a:lstStyle/>
        <a:p>
          <a:endParaRPr lang="en-US"/>
        </a:p>
      </dgm:t>
    </dgm:pt>
    <dgm:pt modelId="{96624B1C-30E8-4D9B-9410-14C72DE0BF56}" type="sibTrans" cxnId="{635EF601-AE14-446B-A675-F05CD791B88E}">
      <dgm:prSet/>
      <dgm:spPr/>
      <dgm:t>
        <a:bodyPr/>
        <a:lstStyle/>
        <a:p>
          <a:endParaRPr lang="en-US"/>
        </a:p>
      </dgm:t>
    </dgm:pt>
    <dgm:pt modelId="{D431447A-393F-47EA-91B2-E039E91A2F35}">
      <dgm:prSet custT="1"/>
      <dgm:spPr/>
      <dgm:t>
        <a:bodyPr/>
        <a:lstStyle/>
        <a:p>
          <a:r>
            <a:rPr lang="es-ES" sz="1600" dirty="0">
              <a:latin typeface="Calibri" panose="020F0502020204030204" pitchFamily="34" charset="0"/>
              <a:cs typeface="Calibri" panose="020F0502020204030204" pitchFamily="34" charset="0"/>
            </a:rPr>
            <a:t>Reconoce al individuo y a la comunidad</a:t>
          </a:r>
          <a:endParaRPr lang="en-US" sz="1600" dirty="0">
            <a:latin typeface="Calibri" panose="020F0502020204030204" pitchFamily="34" charset="0"/>
            <a:cs typeface="Calibri" panose="020F0502020204030204" pitchFamily="34" charset="0"/>
          </a:endParaRPr>
        </a:p>
      </dgm:t>
    </dgm:pt>
    <dgm:pt modelId="{5EF721DF-C3D4-41A0-8FDE-CF9890ABD9B9}" type="parTrans" cxnId="{924246F2-5726-4E6E-BADC-9BA694CBE66E}">
      <dgm:prSet/>
      <dgm:spPr/>
      <dgm:t>
        <a:bodyPr/>
        <a:lstStyle/>
        <a:p>
          <a:endParaRPr lang="en-US"/>
        </a:p>
      </dgm:t>
    </dgm:pt>
    <dgm:pt modelId="{98A7F5AD-27D1-4F4C-A453-02F012DC797A}" type="sibTrans" cxnId="{924246F2-5726-4E6E-BADC-9BA694CBE66E}">
      <dgm:prSet/>
      <dgm:spPr/>
      <dgm:t>
        <a:bodyPr/>
        <a:lstStyle/>
        <a:p>
          <a:endParaRPr lang="en-US"/>
        </a:p>
      </dgm:t>
    </dgm:pt>
    <dgm:pt modelId="{B160C0B8-53FF-4762-BA76-F0486C75EF50}">
      <dgm:prSet phldrT="[Text]" custT="1"/>
      <dgm:spPr/>
      <dgm:t>
        <a:bodyPr/>
        <a:lstStyle/>
        <a:p>
          <a:r>
            <a:rPr lang="es-ES" sz="1600" dirty="0">
              <a:latin typeface="Calibri" panose="020F0502020204030204" pitchFamily="34" charset="0"/>
              <a:cs typeface="Calibri" panose="020F0502020204030204" pitchFamily="34" charset="0"/>
            </a:rPr>
            <a:t>Facilita el acceso a los servicios </a:t>
          </a:r>
          <a:endParaRPr lang="en-US" sz="1600" dirty="0">
            <a:latin typeface="Calibri" panose="020F0502020204030204" pitchFamily="34" charset="0"/>
            <a:cs typeface="Calibri" panose="020F0502020204030204" pitchFamily="34" charset="0"/>
          </a:endParaRPr>
        </a:p>
      </dgm:t>
    </dgm:pt>
    <dgm:pt modelId="{91E892A7-7CF6-438C-9053-35602CE5DBAC}" type="parTrans" cxnId="{DE5521DB-D975-48E9-B653-366EF1A4A273}">
      <dgm:prSet/>
      <dgm:spPr/>
      <dgm:t>
        <a:bodyPr/>
        <a:lstStyle/>
        <a:p>
          <a:endParaRPr lang="en-US"/>
        </a:p>
      </dgm:t>
    </dgm:pt>
    <dgm:pt modelId="{41C77421-D2E4-4645-80DD-F47A033F2A69}" type="sibTrans" cxnId="{DE5521DB-D975-48E9-B653-366EF1A4A273}">
      <dgm:prSet/>
      <dgm:spPr/>
      <dgm:t>
        <a:bodyPr/>
        <a:lstStyle/>
        <a:p>
          <a:endParaRPr lang="en-US"/>
        </a:p>
      </dgm:t>
    </dgm:pt>
    <dgm:pt modelId="{85F4FF09-B9F3-4807-BD62-6D955CC0C973}">
      <dgm:prSet phldrT="[Text]" custT="1"/>
      <dgm:spPr/>
      <dgm:t>
        <a:bodyPr/>
        <a:lstStyle/>
        <a:p>
          <a:r>
            <a:rPr lang="es-ES" sz="1600" dirty="0">
              <a:latin typeface="Calibri" panose="020F0502020204030204" pitchFamily="34" charset="0"/>
              <a:cs typeface="Calibri" panose="020F0502020204030204" pitchFamily="34" charset="0"/>
            </a:rPr>
            <a:t>Reduce el estigma y el sesgo</a:t>
          </a:r>
          <a:endParaRPr lang="en-US" sz="1600" dirty="0">
            <a:latin typeface="Calibri" panose="020F0502020204030204" pitchFamily="34" charset="0"/>
            <a:cs typeface="Calibri" panose="020F0502020204030204" pitchFamily="34" charset="0"/>
          </a:endParaRPr>
        </a:p>
      </dgm:t>
    </dgm:pt>
    <dgm:pt modelId="{FF9170A4-2DB8-4E20-BCFF-1FA475E038DE}" type="parTrans" cxnId="{E5E45D5A-8C4F-4236-B693-D664A51E56D5}">
      <dgm:prSet/>
      <dgm:spPr/>
      <dgm:t>
        <a:bodyPr/>
        <a:lstStyle/>
        <a:p>
          <a:endParaRPr lang="en-US"/>
        </a:p>
      </dgm:t>
    </dgm:pt>
    <dgm:pt modelId="{83F73166-1C66-41D8-B41D-10ADDBCD7562}" type="sibTrans" cxnId="{E5E45D5A-8C4F-4236-B693-D664A51E56D5}">
      <dgm:prSet/>
      <dgm:spPr/>
      <dgm:t>
        <a:bodyPr/>
        <a:lstStyle/>
        <a:p>
          <a:endParaRPr lang="en-US"/>
        </a:p>
      </dgm:t>
    </dgm:pt>
    <dgm:pt modelId="{7AAE7C91-D37D-429E-BEBF-0E3522EE7C67}">
      <dgm:prSet phldrT="[Text]" custT="1"/>
      <dgm:spPr/>
      <dgm:t>
        <a:bodyPr/>
        <a:lstStyle/>
        <a:p>
          <a:r>
            <a:rPr lang="en-US" sz="1600" dirty="0" err="1">
              <a:latin typeface="Calibri" panose="020F0502020204030204" pitchFamily="34" charset="0"/>
              <a:cs typeface="Calibri" panose="020F0502020204030204" pitchFamily="34" charset="0"/>
            </a:rPr>
            <a:t>Aborda</a:t>
          </a:r>
          <a:r>
            <a:rPr lang="en-US" sz="1600" dirty="0">
              <a:latin typeface="Calibri" panose="020F0502020204030204" pitchFamily="34" charset="0"/>
              <a:cs typeface="Calibri" panose="020F0502020204030204" pitchFamily="34" charset="0"/>
            </a:rPr>
            <a:t> la </a:t>
          </a:r>
          <a:r>
            <a:rPr lang="en-US" sz="1600" dirty="0" err="1">
              <a:latin typeface="Calibri" panose="020F0502020204030204" pitchFamily="34" charset="0"/>
              <a:cs typeface="Calibri" panose="020F0502020204030204" pitchFamily="34" charset="0"/>
            </a:rPr>
            <a:t>discriminación</a:t>
          </a:r>
          <a:endParaRPr lang="en-US" sz="1600" dirty="0">
            <a:latin typeface="Calibri" panose="020F0502020204030204" pitchFamily="34" charset="0"/>
            <a:cs typeface="Calibri" panose="020F0502020204030204" pitchFamily="34" charset="0"/>
          </a:endParaRPr>
        </a:p>
      </dgm:t>
    </dgm:pt>
    <dgm:pt modelId="{A59EE782-54A4-4611-8CCF-0FD1EB322D14}" type="parTrans" cxnId="{88314CBA-1AE7-44B8-ADD2-DED35E8558BF}">
      <dgm:prSet/>
      <dgm:spPr/>
      <dgm:t>
        <a:bodyPr/>
        <a:lstStyle/>
        <a:p>
          <a:endParaRPr lang="en-US"/>
        </a:p>
      </dgm:t>
    </dgm:pt>
    <dgm:pt modelId="{B1681581-C94C-4473-9A34-5C6AB536382F}" type="sibTrans" cxnId="{88314CBA-1AE7-44B8-ADD2-DED35E8558BF}">
      <dgm:prSet/>
      <dgm:spPr/>
      <dgm:t>
        <a:bodyPr/>
        <a:lstStyle/>
        <a:p>
          <a:endParaRPr lang="en-US"/>
        </a:p>
      </dgm:t>
    </dgm:pt>
    <dgm:pt modelId="{3430F606-D396-4F43-B899-92513ACFD99B}">
      <dgm:prSet phldrT="[Text]" custT="1"/>
      <dgm:spPr/>
      <dgm:t>
        <a:bodyPr/>
        <a:lstStyle/>
        <a:p>
          <a:r>
            <a:rPr lang="es-ES" sz="1600" dirty="0">
              <a:latin typeface="Calibri" panose="020F0502020204030204" pitchFamily="34" charset="0"/>
              <a:cs typeface="Calibri" panose="020F0502020204030204" pitchFamily="34" charset="0"/>
            </a:rPr>
            <a:t>Mejora la vinculación con los servicios</a:t>
          </a:r>
          <a:endParaRPr lang="en-US" sz="1600" dirty="0">
            <a:latin typeface="Calibri" panose="020F0502020204030204" pitchFamily="34" charset="0"/>
            <a:cs typeface="Calibri" panose="020F0502020204030204" pitchFamily="34" charset="0"/>
          </a:endParaRPr>
        </a:p>
      </dgm:t>
    </dgm:pt>
    <dgm:pt modelId="{E189458D-9D0A-4D85-8E63-8E7C275D9A20}" type="parTrans" cxnId="{2CFC80A2-F0D4-4912-B937-72B3B9EDD6EC}">
      <dgm:prSet/>
      <dgm:spPr/>
      <dgm:t>
        <a:bodyPr/>
        <a:lstStyle/>
        <a:p>
          <a:endParaRPr lang="en-US"/>
        </a:p>
      </dgm:t>
    </dgm:pt>
    <dgm:pt modelId="{85F231AE-D0A1-4A70-825A-133C9FD4BEBB}" type="sibTrans" cxnId="{2CFC80A2-F0D4-4912-B937-72B3B9EDD6EC}">
      <dgm:prSet/>
      <dgm:spPr/>
      <dgm:t>
        <a:bodyPr/>
        <a:lstStyle/>
        <a:p>
          <a:endParaRPr lang="en-US"/>
        </a:p>
      </dgm:t>
    </dgm:pt>
    <dgm:pt modelId="{07AD6022-EFE3-464A-93A8-AE0FB7E3EC2F}">
      <dgm:prSet custT="1"/>
      <dgm:spPr/>
      <dgm:t>
        <a:bodyPr/>
        <a:lstStyle/>
        <a:p>
          <a:r>
            <a:rPr lang="es-ES" sz="1600" dirty="0">
              <a:latin typeface="Calibri" panose="020F0502020204030204" pitchFamily="34" charset="0"/>
              <a:cs typeface="Calibri" panose="020F0502020204030204" pitchFamily="34" charset="0"/>
            </a:rPr>
            <a:t>Diseña planes de tratamiento y recuperación</a:t>
          </a:r>
          <a:endParaRPr lang="en-US" sz="1600" dirty="0">
            <a:latin typeface="Calibri" panose="020F0502020204030204" pitchFamily="34" charset="0"/>
            <a:cs typeface="Calibri" panose="020F0502020204030204" pitchFamily="34" charset="0"/>
          </a:endParaRPr>
        </a:p>
      </dgm:t>
    </dgm:pt>
    <dgm:pt modelId="{1C2ABB9F-9CD2-47B9-AC22-E1338CC3B85F}" type="parTrans" cxnId="{A28BB35A-BE98-48F5-B8DB-DDAA610DB8CC}">
      <dgm:prSet/>
      <dgm:spPr/>
      <dgm:t>
        <a:bodyPr/>
        <a:lstStyle/>
        <a:p>
          <a:endParaRPr lang="en-US"/>
        </a:p>
      </dgm:t>
    </dgm:pt>
    <dgm:pt modelId="{DFED6C9D-E958-4E6B-AC1C-3D04655F1D89}" type="sibTrans" cxnId="{A28BB35A-BE98-48F5-B8DB-DDAA610DB8CC}">
      <dgm:prSet/>
      <dgm:spPr/>
      <dgm:t>
        <a:bodyPr/>
        <a:lstStyle/>
        <a:p>
          <a:endParaRPr lang="en-US"/>
        </a:p>
      </dgm:t>
    </dgm:pt>
    <dgm:pt modelId="{CCFE4597-60EC-4897-AE6C-8C10A9AF22BE}" type="pres">
      <dgm:prSet presAssocID="{0C9DD5B9-1E5D-4C93-8A0A-F08E6479DC9C}" presName="Name0" presStyleCnt="0">
        <dgm:presLayoutVars>
          <dgm:dir/>
          <dgm:animLvl val="lvl"/>
          <dgm:resizeHandles val="exact"/>
        </dgm:presLayoutVars>
      </dgm:prSet>
      <dgm:spPr/>
    </dgm:pt>
    <dgm:pt modelId="{E9DD288F-3172-479B-97D3-C3320EEFCD3F}" type="pres">
      <dgm:prSet presAssocID="{0C9DD5B9-1E5D-4C93-8A0A-F08E6479DC9C}" presName="tSp" presStyleCnt="0"/>
      <dgm:spPr/>
    </dgm:pt>
    <dgm:pt modelId="{BABDB3B1-11DA-436B-9FCD-EB5EA77C9CAF}" type="pres">
      <dgm:prSet presAssocID="{0C9DD5B9-1E5D-4C93-8A0A-F08E6479DC9C}" presName="bSp" presStyleCnt="0"/>
      <dgm:spPr/>
    </dgm:pt>
    <dgm:pt modelId="{B0ADBD4C-50A2-43AA-BB31-F829C9C446C9}" type="pres">
      <dgm:prSet presAssocID="{0C9DD5B9-1E5D-4C93-8A0A-F08E6479DC9C}" presName="process" presStyleCnt="0"/>
      <dgm:spPr/>
    </dgm:pt>
    <dgm:pt modelId="{6E4EBCCA-6F06-4C79-B2C9-A5824D144147}" type="pres">
      <dgm:prSet presAssocID="{AE26B339-EBD7-4457-A99E-4A7873AC4F9A}" presName="composite1" presStyleCnt="0"/>
      <dgm:spPr/>
    </dgm:pt>
    <dgm:pt modelId="{2809FDDE-F7FE-4526-86CF-4B77DE5859D9}" type="pres">
      <dgm:prSet presAssocID="{AE26B339-EBD7-4457-A99E-4A7873AC4F9A}" presName="dummyNode1" presStyleLbl="node1" presStyleIdx="0" presStyleCnt="4"/>
      <dgm:spPr/>
    </dgm:pt>
    <dgm:pt modelId="{EDE57F76-2BA6-456A-ACA5-4B8FD58484AF}" type="pres">
      <dgm:prSet presAssocID="{AE26B339-EBD7-4457-A99E-4A7873AC4F9A}" presName="childNode1" presStyleLbl="bgAcc1" presStyleIdx="0" presStyleCnt="4" custScaleY="104912" custLinFactNeighborY="10787">
        <dgm:presLayoutVars>
          <dgm:bulletEnabled val="1"/>
        </dgm:presLayoutVars>
      </dgm:prSet>
      <dgm:spPr/>
    </dgm:pt>
    <dgm:pt modelId="{56301E50-F700-4C34-B73B-E0ECC9B70516}" type="pres">
      <dgm:prSet presAssocID="{AE26B339-EBD7-4457-A99E-4A7873AC4F9A}" presName="childNode1tx" presStyleLbl="bgAcc1" presStyleIdx="0" presStyleCnt="4">
        <dgm:presLayoutVars>
          <dgm:bulletEnabled val="1"/>
        </dgm:presLayoutVars>
      </dgm:prSet>
      <dgm:spPr/>
    </dgm:pt>
    <dgm:pt modelId="{CBFF4D47-6328-44F6-8B62-4CD8EF8A19E8}" type="pres">
      <dgm:prSet presAssocID="{AE26B339-EBD7-4457-A99E-4A7873AC4F9A}" presName="parentNode1" presStyleLbl="node1" presStyleIdx="0" presStyleCnt="4" custScaleX="111193" custScaleY="231526" custLinFactY="29489" custLinFactNeighborX="-20307" custLinFactNeighborY="100000">
        <dgm:presLayoutVars>
          <dgm:chMax val="1"/>
          <dgm:bulletEnabled val="1"/>
        </dgm:presLayoutVars>
      </dgm:prSet>
      <dgm:spPr/>
    </dgm:pt>
    <dgm:pt modelId="{7EB852EE-C247-409A-B1AB-F30866C753B8}" type="pres">
      <dgm:prSet presAssocID="{AE26B339-EBD7-4457-A99E-4A7873AC4F9A}" presName="connSite1" presStyleCnt="0"/>
      <dgm:spPr/>
    </dgm:pt>
    <dgm:pt modelId="{3BBD5064-0982-4CAD-927D-1CDE9F19EBEC}" type="pres">
      <dgm:prSet presAssocID="{21FCEFB2-3460-4691-9630-27C6162C2B85}" presName="Name9" presStyleLbl="sibTrans2D1" presStyleIdx="0" presStyleCnt="3" custAng="472099" custScaleX="83711" custLinFactNeighborX="20047" custLinFactNeighborY="6730"/>
      <dgm:spPr/>
    </dgm:pt>
    <dgm:pt modelId="{7038D086-FD11-4091-A997-FBCF6CE4ECF1}" type="pres">
      <dgm:prSet presAssocID="{AC6EC48E-B9A7-49E9-AD96-2F7DA08D470B}" presName="composite2" presStyleCnt="0"/>
      <dgm:spPr/>
    </dgm:pt>
    <dgm:pt modelId="{D74BA5FF-A45D-4195-A326-5E5170DEA24F}" type="pres">
      <dgm:prSet presAssocID="{AC6EC48E-B9A7-49E9-AD96-2F7DA08D470B}" presName="dummyNode2" presStyleLbl="node1" presStyleIdx="0" presStyleCnt="4"/>
      <dgm:spPr/>
    </dgm:pt>
    <dgm:pt modelId="{884D628A-0784-494F-8766-3AD43B35D024}" type="pres">
      <dgm:prSet presAssocID="{AC6EC48E-B9A7-49E9-AD96-2F7DA08D470B}" presName="childNode2" presStyleLbl="bgAcc1" presStyleIdx="1" presStyleCnt="4" custScaleY="179945" custLinFactNeighborX="2534" custLinFactNeighborY="-13807">
        <dgm:presLayoutVars>
          <dgm:bulletEnabled val="1"/>
        </dgm:presLayoutVars>
      </dgm:prSet>
      <dgm:spPr/>
    </dgm:pt>
    <dgm:pt modelId="{24EDA8F4-47A3-47EE-85E4-B3D2E229F7FC}" type="pres">
      <dgm:prSet presAssocID="{AC6EC48E-B9A7-49E9-AD96-2F7DA08D470B}" presName="childNode2tx" presStyleLbl="bgAcc1" presStyleIdx="1" presStyleCnt="4">
        <dgm:presLayoutVars>
          <dgm:bulletEnabled val="1"/>
        </dgm:presLayoutVars>
      </dgm:prSet>
      <dgm:spPr/>
    </dgm:pt>
    <dgm:pt modelId="{B610A6E3-D877-4923-9173-F5E8F9B69C0E}" type="pres">
      <dgm:prSet presAssocID="{AC6EC48E-B9A7-49E9-AD96-2F7DA08D470B}" presName="parentNode2" presStyleLbl="node1" presStyleIdx="1" presStyleCnt="4" custScaleX="119920" custScaleY="193272" custLinFactY="-21982" custLinFactNeighborX="-16991" custLinFactNeighborY="-100000">
        <dgm:presLayoutVars>
          <dgm:chMax val="0"/>
          <dgm:bulletEnabled val="1"/>
        </dgm:presLayoutVars>
      </dgm:prSet>
      <dgm:spPr/>
    </dgm:pt>
    <dgm:pt modelId="{6B54A90E-7787-4AA4-AAE4-C882C9BD4E4B}" type="pres">
      <dgm:prSet presAssocID="{AC6EC48E-B9A7-49E9-AD96-2F7DA08D470B}" presName="connSite2" presStyleCnt="0"/>
      <dgm:spPr/>
    </dgm:pt>
    <dgm:pt modelId="{6C5C5425-7385-4DD4-962B-BD6DD34ADFE9}" type="pres">
      <dgm:prSet presAssocID="{9A628C62-39FF-4DDA-8ACD-E5D0A28F3F82}" presName="Name18" presStyleLbl="sibTrans2D1" presStyleIdx="1" presStyleCnt="3" custLinFactNeighborX="9348" custLinFactNeighborY="445"/>
      <dgm:spPr/>
    </dgm:pt>
    <dgm:pt modelId="{4146BF51-BAA8-4F21-A609-C1536AC1576B}" type="pres">
      <dgm:prSet presAssocID="{768FF876-5AC6-48AB-A150-4BDA6DBEC16B}" presName="composite1" presStyleCnt="0"/>
      <dgm:spPr/>
    </dgm:pt>
    <dgm:pt modelId="{CA15CBDB-5A5C-4055-91CE-95A73D584358}" type="pres">
      <dgm:prSet presAssocID="{768FF876-5AC6-48AB-A150-4BDA6DBEC16B}" presName="dummyNode1" presStyleLbl="node1" presStyleIdx="1" presStyleCnt="4"/>
      <dgm:spPr/>
    </dgm:pt>
    <dgm:pt modelId="{6303E15A-0C4E-409A-948B-D5328ECB4DD4}" type="pres">
      <dgm:prSet presAssocID="{768FF876-5AC6-48AB-A150-4BDA6DBEC16B}" presName="childNode1" presStyleLbl="bgAcc1" presStyleIdx="2" presStyleCnt="4" custScaleY="137583" custLinFactNeighborX="-2671">
        <dgm:presLayoutVars>
          <dgm:bulletEnabled val="1"/>
        </dgm:presLayoutVars>
      </dgm:prSet>
      <dgm:spPr/>
    </dgm:pt>
    <dgm:pt modelId="{6012DAB4-85C8-488D-8BF8-63F0680AD595}" type="pres">
      <dgm:prSet presAssocID="{768FF876-5AC6-48AB-A150-4BDA6DBEC16B}" presName="childNode1tx" presStyleLbl="bgAcc1" presStyleIdx="2" presStyleCnt="4">
        <dgm:presLayoutVars>
          <dgm:bulletEnabled val="1"/>
        </dgm:presLayoutVars>
      </dgm:prSet>
      <dgm:spPr/>
    </dgm:pt>
    <dgm:pt modelId="{DE6A5A0B-2140-4640-86FC-EC4E256162E3}" type="pres">
      <dgm:prSet presAssocID="{768FF876-5AC6-48AB-A150-4BDA6DBEC16B}" presName="parentNode1" presStyleLbl="node1" presStyleIdx="2" presStyleCnt="4" custScaleX="118953" custScaleY="205555" custLinFactY="15471" custLinFactNeighborX="-23527" custLinFactNeighborY="100000">
        <dgm:presLayoutVars>
          <dgm:chMax val="1"/>
          <dgm:bulletEnabled val="1"/>
        </dgm:presLayoutVars>
      </dgm:prSet>
      <dgm:spPr/>
    </dgm:pt>
    <dgm:pt modelId="{C9EDE03B-2231-417F-9C55-870B5A3D1E9C}" type="pres">
      <dgm:prSet presAssocID="{768FF876-5AC6-48AB-A150-4BDA6DBEC16B}" presName="connSite1" presStyleCnt="0"/>
      <dgm:spPr/>
    </dgm:pt>
    <dgm:pt modelId="{EF2DD7DA-65C0-4E6F-8406-8A85E912B216}" type="pres">
      <dgm:prSet presAssocID="{0DEAA023-99E5-4402-A2E6-BB547B5C2E5D}" presName="Name9" presStyleLbl="sibTrans2D1" presStyleIdx="2" presStyleCnt="3" custAng="786590" custScaleX="97669" custLinFactNeighborX="16973" custLinFactNeighborY="-4238"/>
      <dgm:spPr/>
    </dgm:pt>
    <dgm:pt modelId="{6578BD30-C2DC-4BE8-9350-1345BFCFBB03}" type="pres">
      <dgm:prSet presAssocID="{BD5209AC-84BF-4100-8273-7DF5EB2B0413}" presName="composite2" presStyleCnt="0"/>
      <dgm:spPr/>
    </dgm:pt>
    <dgm:pt modelId="{E3D0895C-1CC5-469D-8385-1D835001C99D}" type="pres">
      <dgm:prSet presAssocID="{BD5209AC-84BF-4100-8273-7DF5EB2B0413}" presName="dummyNode2" presStyleLbl="node1" presStyleIdx="2" presStyleCnt="4"/>
      <dgm:spPr/>
    </dgm:pt>
    <dgm:pt modelId="{4BAFECC5-55D8-4F01-B02B-2B80294FD3F1}" type="pres">
      <dgm:prSet presAssocID="{BD5209AC-84BF-4100-8273-7DF5EB2B0413}" presName="childNode2" presStyleLbl="bgAcc1" presStyleIdx="3" presStyleCnt="4" custScaleY="158575" custLinFactNeighborX="1224" custLinFactNeighborY="14835">
        <dgm:presLayoutVars>
          <dgm:bulletEnabled val="1"/>
        </dgm:presLayoutVars>
      </dgm:prSet>
      <dgm:spPr/>
    </dgm:pt>
    <dgm:pt modelId="{1C7DFDC7-E76B-4F1D-BAB9-E25E0F0B7198}" type="pres">
      <dgm:prSet presAssocID="{BD5209AC-84BF-4100-8273-7DF5EB2B0413}" presName="childNode2tx" presStyleLbl="bgAcc1" presStyleIdx="3" presStyleCnt="4">
        <dgm:presLayoutVars>
          <dgm:bulletEnabled val="1"/>
        </dgm:presLayoutVars>
      </dgm:prSet>
      <dgm:spPr/>
    </dgm:pt>
    <dgm:pt modelId="{C33E8709-D4DB-4661-A2B6-F8C5683086EC}" type="pres">
      <dgm:prSet presAssocID="{BD5209AC-84BF-4100-8273-7DF5EB2B0413}" presName="parentNode2" presStyleLbl="node1" presStyleIdx="3" presStyleCnt="4" custScaleX="118149" custScaleY="129217" custLinFactNeighborX="-17667" custLinFactNeighborY="-31375">
        <dgm:presLayoutVars>
          <dgm:chMax val="0"/>
          <dgm:bulletEnabled val="1"/>
        </dgm:presLayoutVars>
      </dgm:prSet>
      <dgm:spPr/>
    </dgm:pt>
    <dgm:pt modelId="{09BDDDBD-69DC-47A7-A5F7-8007E70994FE}" type="pres">
      <dgm:prSet presAssocID="{BD5209AC-84BF-4100-8273-7DF5EB2B0413}" presName="connSite2" presStyleCnt="0"/>
      <dgm:spPr/>
    </dgm:pt>
  </dgm:ptLst>
  <dgm:cxnLst>
    <dgm:cxn modelId="{24B87D01-8156-48EF-B307-D0F432A66C81}" type="presOf" srcId="{0DEAA023-99E5-4402-A2E6-BB547B5C2E5D}" destId="{EF2DD7DA-65C0-4E6F-8406-8A85E912B216}" srcOrd="0" destOrd="0" presId="urn:microsoft.com/office/officeart/2005/8/layout/hProcess4"/>
    <dgm:cxn modelId="{635EF601-AE14-446B-A675-F05CD791B88E}" srcId="{0C9DD5B9-1E5D-4C93-8A0A-F08E6479DC9C}" destId="{BD5209AC-84BF-4100-8273-7DF5EB2B0413}" srcOrd="3" destOrd="0" parTransId="{F03803A0-CE0F-4DB5-9346-2B237B298B49}" sibTransId="{96624B1C-30E8-4D9B-9410-14C72DE0BF56}"/>
    <dgm:cxn modelId="{63269B17-2FA5-49D9-9277-2B49B07BD616}" type="presOf" srcId="{85F4FF09-B9F3-4807-BD62-6D955CC0C973}" destId="{884D628A-0784-494F-8766-3AD43B35D024}" srcOrd="0" destOrd="2" presId="urn:microsoft.com/office/officeart/2005/8/layout/hProcess4"/>
    <dgm:cxn modelId="{25E11538-14E6-4F5C-B1AF-233F73F48383}" type="presOf" srcId="{AC6EC48E-B9A7-49E9-AD96-2F7DA08D470B}" destId="{B610A6E3-D877-4923-9173-F5E8F9B69C0E}" srcOrd="0" destOrd="0" presId="urn:microsoft.com/office/officeart/2005/8/layout/hProcess4"/>
    <dgm:cxn modelId="{DA530F40-53F1-4323-80E9-F909C6E3EBE7}" type="presOf" srcId="{B160C0B8-53FF-4762-BA76-F0486C75EF50}" destId="{884D628A-0784-494F-8766-3AD43B35D024}" srcOrd="0" destOrd="1" presId="urn:microsoft.com/office/officeart/2005/8/layout/hProcess4"/>
    <dgm:cxn modelId="{7B674446-993B-4040-B042-906DD0F5D208}" type="presOf" srcId="{9A628C62-39FF-4DDA-8ACD-E5D0A28F3F82}" destId="{6C5C5425-7385-4DD4-962B-BD6DD34ADFE9}" srcOrd="0" destOrd="0" presId="urn:microsoft.com/office/officeart/2005/8/layout/hProcess4"/>
    <dgm:cxn modelId="{79723549-2577-4550-9F2D-1543E0039043}" srcId="{0C9DD5B9-1E5D-4C93-8A0A-F08E6479DC9C}" destId="{AC6EC48E-B9A7-49E9-AD96-2F7DA08D470B}" srcOrd="1" destOrd="0" parTransId="{26C15CFC-E780-4DC0-8454-343485816A06}" sibTransId="{9A628C62-39FF-4DDA-8ACD-E5D0A28F3F82}"/>
    <dgm:cxn modelId="{738AC34F-683A-42F9-BF06-FEAA7EDC0B4C}" type="presOf" srcId="{21FCEFB2-3460-4691-9630-27C6162C2B85}" destId="{3BBD5064-0982-4CAD-927D-1CDE9F19EBEC}" srcOrd="0" destOrd="0" presId="urn:microsoft.com/office/officeart/2005/8/layout/hProcess4"/>
    <dgm:cxn modelId="{BA8BCA51-C3F2-43DB-A0D9-40094B4D9FB2}" type="presOf" srcId="{0C9DD5B9-1E5D-4C93-8A0A-F08E6479DC9C}" destId="{CCFE4597-60EC-4897-AE6C-8C10A9AF22BE}" srcOrd="0" destOrd="0" presId="urn:microsoft.com/office/officeart/2005/8/layout/hProcess4"/>
    <dgm:cxn modelId="{D19AF472-4776-4C15-A641-DED3E527B412}" type="presOf" srcId="{AE26B339-EBD7-4457-A99E-4A7873AC4F9A}" destId="{CBFF4D47-6328-44F6-8B62-4CD8EF8A19E8}" srcOrd="0" destOrd="0" presId="urn:microsoft.com/office/officeart/2005/8/layout/hProcess4"/>
    <dgm:cxn modelId="{A47DBD75-2514-4B89-AC1A-316E991B9F67}" type="presOf" srcId="{07AD6022-EFE3-464A-93A8-AE0FB7E3EC2F}" destId="{4BAFECC5-55D8-4F01-B02B-2B80294FD3F1}" srcOrd="0" destOrd="0" presId="urn:microsoft.com/office/officeart/2005/8/layout/hProcess4"/>
    <dgm:cxn modelId="{4F5D2057-BB39-4E64-AB1E-1BCDE884767B}" type="presOf" srcId="{39817549-5D9C-4244-B9D6-4A1F0DFF48F4}" destId="{EDE57F76-2BA6-456A-ACA5-4B8FD58484AF}" srcOrd="0" destOrd="1" presId="urn:microsoft.com/office/officeart/2005/8/layout/hProcess4"/>
    <dgm:cxn modelId="{E5E45D5A-8C4F-4236-B693-D664A51E56D5}" srcId="{AC6EC48E-B9A7-49E9-AD96-2F7DA08D470B}" destId="{85F4FF09-B9F3-4807-BD62-6D955CC0C973}" srcOrd="2" destOrd="0" parTransId="{FF9170A4-2DB8-4E20-BCFF-1FA475E038DE}" sibTransId="{83F73166-1C66-41D8-B41D-10ADDBCD7562}"/>
    <dgm:cxn modelId="{A28BB35A-BE98-48F5-B8DB-DDAA610DB8CC}" srcId="{BD5209AC-84BF-4100-8273-7DF5EB2B0413}" destId="{07AD6022-EFE3-464A-93A8-AE0FB7E3EC2F}" srcOrd="0" destOrd="0" parTransId="{1C2ABB9F-9CD2-47B9-AC22-E1338CC3B85F}" sibTransId="{DFED6C9D-E958-4E6B-AC1C-3D04655F1D89}"/>
    <dgm:cxn modelId="{F032E47F-3DBC-4C99-A07C-970477D015D8}" type="presOf" srcId="{250CF833-4094-4268-ABF4-0363546D118C}" destId="{24EDA8F4-47A3-47EE-85E4-B3D2E229F7FC}" srcOrd="1" destOrd="0" presId="urn:microsoft.com/office/officeart/2005/8/layout/hProcess4"/>
    <dgm:cxn modelId="{70960587-5573-4AF6-A5FF-17EACCACFEC4}" srcId="{AC6EC48E-B9A7-49E9-AD96-2F7DA08D470B}" destId="{250CF833-4094-4268-ABF4-0363546D118C}" srcOrd="0" destOrd="0" parTransId="{0CA9D88B-36F9-4B2B-860C-CBE535F9F35F}" sibTransId="{4D81A7C9-64E9-479E-A0A7-790401BD4B10}"/>
    <dgm:cxn modelId="{DE86ED87-4AFC-4FE0-8A16-DFD92AD3EFF6}" type="presOf" srcId="{39817549-5D9C-4244-B9D6-4A1F0DFF48F4}" destId="{56301E50-F700-4C34-B73B-E0ECC9B70516}" srcOrd="1" destOrd="1" presId="urn:microsoft.com/office/officeart/2005/8/layout/hProcess4"/>
    <dgm:cxn modelId="{0DE82E8A-0A87-4D11-B0EC-C3E74F1860B4}" type="presOf" srcId="{B160C0B8-53FF-4762-BA76-F0486C75EF50}" destId="{24EDA8F4-47A3-47EE-85E4-B3D2E229F7FC}" srcOrd="1" destOrd="1" presId="urn:microsoft.com/office/officeart/2005/8/layout/hProcess4"/>
    <dgm:cxn modelId="{AF640D95-9902-4C2D-80B9-6F955B5B5D25}" type="presOf" srcId="{D431447A-393F-47EA-91B2-E039E91A2F35}" destId="{4BAFECC5-55D8-4F01-B02B-2B80294FD3F1}" srcOrd="0" destOrd="1" presId="urn:microsoft.com/office/officeart/2005/8/layout/hProcess4"/>
    <dgm:cxn modelId="{2CFC80A2-F0D4-4912-B937-72B3B9EDD6EC}" srcId="{768FF876-5AC6-48AB-A150-4BDA6DBEC16B}" destId="{3430F606-D396-4F43-B899-92513ACFD99B}" srcOrd="2" destOrd="0" parTransId="{E189458D-9D0A-4D85-8E63-8E7C275D9A20}" sibTransId="{85F231AE-D0A1-4A70-825A-133C9FD4BEBB}"/>
    <dgm:cxn modelId="{6C2DE3A8-7ACF-4371-95AF-0A328839642F}" type="presOf" srcId="{436A985A-FE15-468B-8FBE-B4130FDC79AD}" destId="{56301E50-F700-4C34-B73B-E0ECC9B70516}" srcOrd="1" destOrd="0" presId="urn:microsoft.com/office/officeart/2005/8/layout/hProcess4"/>
    <dgm:cxn modelId="{91BC44AC-5085-47D4-8499-33D4097F594A}" srcId="{768FF876-5AC6-48AB-A150-4BDA6DBEC16B}" destId="{403ED693-C590-4804-AD8F-D94BEF5D9794}" srcOrd="0" destOrd="0" parTransId="{A670D3A1-5393-4B4C-9510-F6B7964A64C2}" sibTransId="{41454F99-86A7-4535-9327-BCCB7EC75D32}"/>
    <dgm:cxn modelId="{B6BACEAC-B42C-4B69-A6A5-1FAC1C979904}" type="presOf" srcId="{7AAE7C91-D37D-429E-BEBF-0E3522EE7C67}" destId="{6303E15A-0C4E-409A-948B-D5328ECB4DD4}" srcOrd="0" destOrd="1" presId="urn:microsoft.com/office/officeart/2005/8/layout/hProcess4"/>
    <dgm:cxn modelId="{785290AD-35F6-47FB-A812-0FC5299A73ED}" type="presOf" srcId="{85F4FF09-B9F3-4807-BD62-6D955CC0C973}" destId="{24EDA8F4-47A3-47EE-85E4-B3D2E229F7FC}" srcOrd="1" destOrd="2" presId="urn:microsoft.com/office/officeart/2005/8/layout/hProcess4"/>
    <dgm:cxn modelId="{E97D5CBA-AC11-4436-90FC-C6BDA0B4FCE8}" type="presOf" srcId="{3430F606-D396-4F43-B899-92513ACFD99B}" destId="{6303E15A-0C4E-409A-948B-D5328ECB4DD4}" srcOrd="0" destOrd="2" presId="urn:microsoft.com/office/officeart/2005/8/layout/hProcess4"/>
    <dgm:cxn modelId="{88314CBA-1AE7-44B8-ADD2-DED35E8558BF}" srcId="{768FF876-5AC6-48AB-A150-4BDA6DBEC16B}" destId="{7AAE7C91-D37D-429E-BEBF-0E3522EE7C67}" srcOrd="1" destOrd="0" parTransId="{A59EE782-54A4-4611-8CCF-0FD1EB322D14}" sibTransId="{B1681581-C94C-4473-9A34-5C6AB536382F}"/>
    <dgm:cxn modelId="{905C85C4-ED73-4D95-A26F-8373E1101301}" srcId="{AE26B339-EBD7-4457-A99E-4A7873AC4F9A}" destId="{436A985A-FE15-468B-8FBE-B4130FDC79AD}" srcOrd="0" destOrd="0" parTransId="{346CD5BC-9C5F-47C9-BFEE-5ED7D43F4F39}" sibTransId="{960DF386-A55C-409C-A0C5-6ED7310B1B5C}"/>
    <dgm:cxn modelId="{548091C6-32D5-4389-B116-D2BAEDEFCBC5}" type="presOf" srcId="{403ED693-C590-4804-AD8F-D94BEF5D9794}" destId="{6303E15A-0C4E-409A-948B-D5328ECB4DD4}" srcOrd="0" destOrd="0" presId="urn:microsoft.com/office/officeart/2005/8/layout/hProcess4"/>
    <dgm:cxn modelId="{931DD8C9-DA74-4F13-99EC-A1273C5F7DC7}" srcId="{AE26B339-EBD7-4457-A99E-4A7873AC4F9A}" destId="{39817549-5D9C-4244-B9D6-4A1F0DFF48F4}" srcOrd="1" destOrd="0" parTransId="{B91369AD-A8D4-4D65-998B-1E1968135912}" sibTransId="{B87CA51B-CEA0-4402-836D-AC96EEDA0963}"/>
    <dgm:cxn modelId="{FDED62CB-75BB-408A-99DA-BE0854750312}" srcId="{0C9DD5B9-1E5D-4C93-8A0A-F08E6479DC9C}" destId="{768FF876-5AC6-48AB-A150-4BDA6DBEC16B}" srcOrd="2" destOrd="0" parTransId="{C1C6E1A9-425F-46C3-BCA0-BB43196711CC}" sibTransId="{0DEAA023-99E5-4402-A2E6-BB547B5C2E5D}"/>
    <dgm:cxn modelId="{4CAA97CD-0C23-4C76-8B46-5DA097EFF15E}" type="presOf" srcId="{BD5209AC-84BF-4100-8273-7DF5EB2B0413}" destId="{C33E8709-D4DB-4661-A2B6-F8C5683086EC}" srcOrd="0" destOrd="0" presId="urn:microsoft.com/office/officeart/2005/8/layout/hProcess4"/>
    <dgm:cxn modelId="{212F4FCF-AFC7-4638-B294-37183B190981}" type="presOf" srcId="{436A985A-FE15-468B-8FBE-B4130FDC79AD}" destId="{EDE57F76-2BA6-456A-ACA5-4B8FD58484AF}" srcOrd="0" destOrd="0" presId="urn:microsoft.com/office/officeart/2005/8/layout/hProcess4"/>
    <dgm:cxn modelId="{3577F1D1-EB58-4D34-8C2A-2466D506882B}" type="presOf" srcId="{D431447A-393F-47EA-91B2-E039E91A2F35}" destId="{1C7DFDC7-E76B-4F1D-BAB9-E25E0F0B7198}" srcOrd="1" destOrd="1" presId="urn:microsoft.com/office/officeart/2005/8/layout/hProcess4"/>
    <dgm:cxn modelId="{D34287D2-7440-4ACF-ABDB-E0A1F79D5F9D}" type="presOf" srcId="{768FF876-5AC6-48AB-A150-4BDA6DBEC16B}" destId="{DE6A5A0B-2140-4640-86FC-EC4E256162E3}" srcOrd="0" destOrd="0" presId="urn:microsoft.com/office/officeart/2005/8/layout/hProcess4"/>
    <dgm:cxn modelId="{07A9C8DA-1C49-4558-9C1E-5602FAF8BCEA}" srcId="{0C9DD5B9-1E5D-4C93-8A0A-F08E6479DC9C}" destId="{AE26B339-EBD7-4457-A99E-4A7873AC4F9A}" srcOrd="0" destOrd="0" parTransId="{6CC5F8C3-9E52-4514-8674-35549EF1CBF4}" sibTransId="{21FCEFB2-3460-4691-9630-27C6162C2B85}"/>
    <dgm:cxn modelId="{DE5521DB-D975-48E9-B653-366EF1A4A273}" srcId="{AC6EC48E-B9A7-49E9-AD96-2F7DA08D470B}" destId="{B160C0B8-53FF-4762-BA76-F0486C75EF50}" srcOrd="1" destOrd="0" parTransId="{91E892A7-7CF6-438C-9053-35602CE5DBAC}" sibTransId="{41C77421-D2E4-4645-80DD-F47A033F2A69}"/>
    <dgm:cxn modelId="{4A63C1EC-B934-4AE1-BC3F-B5EDF5BD93A6}" type="presOf" srcId="{07AD6022-EFE3-464A-93A8-AE0FB7E3EC2F}" destId="{1C7DFDC7-E76B-4F1D-BAB9-E25E0F0B7198}" srcOrd="1" destOrd="0" presId="urn:microsoft.com/office/officeart/2005/8/layout/hProcess4"/>
    <dgm:cxn modelId="{A3FDAAED-13BF-4086-8045-EA3C1BCADE21}" type="presOf" srcId="{250CF833-4094-4268-ABF4-0363546D118C}" destId="{884D628A-0784-494F-8766-3AD43B35D024}" srcOrd="0" destOrd="0" presId="urn:microsoft.com/office/officeart/2005/8/layout/hProcess4"/>
    <dgm:cxn modelId="{511BF4ED-0E1A-48A8-BE96-9EE7D991E02F}" type="presOf" srcId="{403ED693-C590-4804-AD8F-D94BEF5D9794}" destId="{6012DAB4-85C8-488D-8BF8-63F0680AD595}" srcOrd="1" destOrd="0" presId="urn:microsoft.com/office/officeart/2005/8/layout/hProcess4"/>
    <dgm:cxn modelId="{335142F1-3620-4939-BEFA-1FF9C797A0FF}" type="presOf" srcId="{3430F606-D396-4F43-B899-92513ACFD99B}" destId="{6012DAB4-85C8-488D-8BF8-63F0680AD595}" srcOrd="1" destOrd="2" presId="urn:microsoft.com/office/officeart/2005/8/layout/hProcess4"/>
    <dgm:cxn modelId="{924246F2-5726-4E6E-BADC-9BA694CBE66E}" srcId="{BD5209AC-84BF-4100-8273-7DF5EB2B0413}" destId="{D431447A-393F-47EA-91B2-E039E91A2F35}" srcOrd="1" destOrd="0" parTransId="{5EF721DF-C3D4-41A0-8FDE-CF9890ABD9B9}" sibTransId="{98A7F5AD-27D1-4F4C-A453-02F012DC797A}"/>
    <dgm:cxn modelId="{0AC2DEFA-7B81-47B9-912A-3A52A43C4EC7}" type="presOf" srcId="{7AAE7C91-D37D-429E-BEBF-0E3522EE7C67}" destId="{6012DAB4-85C8-488D-8BF8-63F0680AD595}" srcOrd="1" destOrd="1" presId="urn:microsoft.com/office/officeart/2005/8/layout/hProcess4"/>
    <dgm:cxn modelId="{F4CCE774-36C4-4FBD-8AE7-D62427645913}" type="presParOf" srcId="{CCFE4597-60EC-4897-AE6C-8C10A9AF22BE}" destId="{E9DD288F-3172-479B-97D3-C3320EEFCD3F}" srcOrd="0" destOrd="0" presId="urn:microsoft.com/office/officeart/2005/8/layout/hProcess4"/>
    <dgm:cxn modelId="{5E67EA78-1E81-426F-9642-7A98500EA177}" type="presParOf" srcId="{CCFE4597-60EC-4897-AE6C-8C10A9AF22BE}" destId="{BABDB3B1-11DA-436B-9FCD-EB5EA77C9CAF}" srcOrd="1" destOrd="0" presId="urn:microsoft.com/office/officeart/2005/8/layout/hProcess4"/>
    <dgm:cxn modelId="{C798D16A-3326-4A33-9910-D74E9D3D9DAE}" type="presParOf" srcId="{CCFE4597-60EC-4897-AE6C-8C10A9AF22BE}" destId="{B0ADBD4C-50A2-43AA-BB31-F829C9C446C9}" srcOrd="2" destOrd="0" presId="urn:microsoft.com/office/officeart/2005/8/layout/hProcess4"/>
    <dgm:cxn modelId="{13B5FFE2-72E0-4B89-B77E-F4F3E159F413}" type="presParOf" srcId="{B0ADBD4C-50A2-43AA-BB31-F829C9C446C9}" destId="{6E4EBCCA-6F06-4C79-B2C9-A5824D144147}" srcOrd="0" destOrd="0" presId="urn:microsoft.com/office/officeart/2005/8/layout/hProcess4"/>
    <dgm:cxn modelId="{B68B443B-9EB8-4F91-BD29-21E5699A5232}" type="presParOf" srcId="{6E4EBCCA-6F06-4C79-B2C9-A5824D144147}" destId="{2809FDDE-F7FE-4526-86CF-4B77DE5859D9}" srcOrd="0" destOrd="0" presId="urn:microsoft.com/office/officeart/2005/8/layout/hProcess4"/>
    <dgm:cxn modelId="{47CE39C3-5EE0-489A-A36C-65F6947DEEEC}" type="presParOf" srcId="{6E4EBCCA-6F06-4C79-B2C9-A5824D144147}" destId="{EDE57F76-2BA6-456A-ACA5-4B8FD58484AF}" srcOrd="1" destOrd="0" presId="urn:microsoft.com/office/officeart/2005/8/layout/hProcess4"/>
    <dgm:cxn modelId="{F2ECDAFC-AEF2-4B1F-B114-44BA02E71566}" type="presParOf" srcId="{6E4EBCCA-6F06-4C79-B2C9-A5824D144147}" destId="{56301E50-F700-4C34-B73B-E0ECC9B70516}" srcOrd="2" destOrd="0" presId="urn:microsoft.com/office/officeart/2005/8/layout/hProcess4"/>
    <dgm:cxn modelId="{44E9DE10-F0DD-4EB4-9BEE-ED84B3FF6B39}" type="presParOf" srcId="{6E4EBCCA-6F06-4C79-B2C9-A5824D144147}" destId="{CBFF4D47-6328-44F6-8B62-4CD8EF8A19E8}" srcOrd="3" destOrd="0" presId="urn:microsoft.com/office/officeart/2005/8/layout/hProcess4"/>
    <dgm:cxn modelId="{C16AA151-E6FE-4CDB-B174-2A6BF1C8CA3E}" type="presParOf" srcId="{6E4EBCCA-6F06-4C79-B2C9-A5824D144147}" destId="{7EB852EE-C247-409A-B1AB-F30866C753B8}" srcOrd="4" destOrd="0" presId="urn:microsoft.com/office/officeart/2005/8/layout/hProcess4"/>
    <dgm:cxn modelId="{8754CE5A-7566-42AA-9455-32B89D81E136}" type="presParOf" srcId="{B0ADBD4C-50A2-43AA-BB31-F829C9C446C9}" destId="{3BBD5064-0982-4CAD-927D-1CDE9F19EBEC}" srcOrd="1" destOrd="0" presId="urn:microsoft.com/office/officeart/2005/8/layout/hProcess4"/>
    <dgm:cxn modelId="{F58F1A1C-13D0-4528-9F2F-8341B3C1F96C}" type="presParOf" srcId="{B0ADBD4C-50A2-43AA-BB31-F829C9C446C9}" destId="{7038D086-FD11-4091-A997-FBCF6CE4ECF1}" srcOrd="2" destOrd="0" presId="urn:microsoft.com/office/officeart/2005/8/layout/hProcess4"/>
    <dgm:cxn modelId="{CFF91376-9770-4036-9401-0A28C5CED2BF}" type="presParOf" srcId="{7038D086-FD11-4091-A997-FBCF6CE4ECF1}" destId="{D74BA5FF-A45D-4195-A326-5E5170DEA24F}" srcOrd="0" destOrd="0" presId="urn:microsoft.com/office/officeart/2005/8/layout/hProcess4"/>
    <dgm:cxn modelId="{4550B895-1638-41F2-9C6A-E3AF98845E11}" type="presParOf" srcId="{7038D086-FD11-4091-A997-FBCF6CE4ECF1}" destId="{884D628A-0784-494F-8766-3AD43B35D024}" srcOrd="1" destOrd="0" presId="urn:microsoft.com/office/officeart/2005/8/layout/hProcess4"/>
    <dgm:cxn modelId="{5CE20242-0C70-437D-9C2A-2A33B94783E1}" type="presParOf" srcId="{7038D086-FD11-4091-A997-FBCF6CE4ECF1}" destId="{24EDA8F4-47A3-47EE-85E4-B3D2E229F7FC}" srcOrd="2" destOrd="0" presId="urn:microsoft.com/office/officeart/2005/8/layout/hProcess4"/>
    <dgm:cxn modelId="{BF165EE8-EBE2-4AA7-8C5E-EA51C922BD89}" type="presParOf" srcId="{7038D086-FD11-4091-A997-FBCF6CE4ECF1}" destId="{B610A6E3-D877-4923-9173-F5E8F9B69C0E}" srcOrd="3" destOrd="0" presId="urn:microsoft.com/office/officeart/2005/8/layout/hProcess4"/>
    <dgm:cxn modelId="{76F14282-F898-4CFE-BF25-0CC8F066DB2F}" type="presParOf" srcId="{7038D086-FD11-4091-A997-FBCF6CE4ECF1}" destId="{6B54A90E-7787-4AA4-AAE4-C882C9BD4E4B}" srcOrd="4" destOrd="0" presId="urn:microsoft.com/office/officeart/2005/8/layout/hProcess4"/>
    <dgm:cxn modelId="{BCD5A361-EFCF-4695-B660-01FE14AB784A}" type="presParOf" srcId="{B0ADBD4C-50A2-43AA-BB31-F829C9C446C9}" destId="{6C5C5425-7385-4DD4-962B-BD6DD34ADFE9}" srcOrd="3" destOrd="0" presId="urn:microsoft.com/office/officeart/2005/8/layout/hProcess4"/>
    <dgm:cxn modelId="{46D1F918-EDBA-4898-9558-C76694DDE9E3}" type="presParOf" srcId="{B0ADBD4C-50A2-43AA-BB31-F829C9C446C9}" destId="{4146BF51-BAA8-4F21-A609-C1536AC1576B}" srcOrd="4" destOrd="0" presId="urn:microsoft.com/office/officeart/2005/8/layout/hProcess4"/>
    <dgm:cxn modelId="{86E92688-9C40-467C-A1F7-DF902B143283}" type="presParOf" srcId="{4146BF51-BAA8-4F21-A609-C1536AC1576B}" destId="{CA15CBDB-5A5C-4055-91CE-95A73D584358}" srcOrd="0" destOrd="0" presId="urn:microsoft.com/office/officeart/2005/8/layout/hProcess4"/>
    <dgm:cxn modelId="{2D7EFBFA-62E4-41A6-A2CA-58A72801F858}" type="presParOf" srcId="{4146BF51-BAA8-4F21-A609-C1536AC1576B}" destId="{6303E15A-0C4E-409A-948B-D5328ECB4DD4}" srcOrd="1" destOrd="0" presId="urn:microsoft.com/office/officeart/2005/8/layout/hProcess4"/>
    <dgm:cxn modelId="{873AAAEE-7E1A-4E1A-A7E0-D264D815AC5B}" type="presParOf" srcId="{4146BF51-BAA8-4F21-A609-C1536AC1576B}" destId="{6012DAB4-85C8-488D-8BF8-63F0680AD595}" srcOrd="2" destOrd="0" presId="urn:microsoft.com/office/officeart/2005/8/layout/hProcess4"/>
    <dgm:cxn modelId="{859319A7-E886-4943-95B8-B2CB6D18B823}" type="presParOf" srcId="{4146BF51-BAA8-4F21-A609-C1536AC1576B}" destId="{DE6A5A0B-2140-4640-86FC-EC4E256162E3}" srcOrd="3" destOrd="0" presId="urn:microsoft.com/office/officeart/2005/8/layout/hProcess4"/>
    <dgm:cxn modelId="{02260B4E-EF64-43FA-960C-32AA4597D583}" type="presParOf" srcId="{4146BF51-BAA8-4F21-A609-C1536AC1576B}" destId="{C9EDE03B-2231-417F-9C55-870B5A3D1E9C}" srcOrd="4" destOrd="0" presId="urn:microsoft.com/office/officeart/2005/8/layout/hProcess4"/>
    <dgm:cxn modelId="{C0BB66BA-7A31-4251-99D6-24DBD497E4F3}" type="presParOf" srcId="{B0ADBD4C-50A2-43AA-BB31-F829C9C446C9}" destId="{EF2DD7DA-65C0-4E6F-8406-8A85E912B216}" srcOrd="5" destOrd="0" presId="urn:microsoft.com/office/officeart/2005/8/layout/hProcess4"/>
    <dgm:cxn modelId="{E9E1099F-7121-433D-9149-B3641085B849}" type="presParOf" srcId="{B0ADBD4C-50A2-43AA-BB31-F829C9C446C9}" destId="{6578BD30-C2DC-4BE8-9350-1345BFCFBB03}" srcOrd="6" destOrd="0" presId="urn:microsoft.com/office/officeart/2005/8/layout/hProcess4"/>
    <dgm:cxn modelId="{1DF2251F-E9FB-49DA-AF6C-FF79145C39F8}" type="presParOf" srcId="{6578BD30-C2DC-4BE8-9350-1345BFCFBB03}" destId="{E3D0895C-1CC5-469D-8385-1D835001C99D}" srcOrd="0" destOrd="0" presId="urn:microsoft.com/office/officeart/2005/8/layout/hProcess4"/>
    <dgm:cxn modelId="{9A22560A-60CB-4A0A-9C12-C4121589BCE0}" type="presParOf" srcId="{6578BD30-C2DC-4BE8-9350-1345BFCFBB03}" destId="{4BAFECC5-55D8-4F01-B02B-2B80294FD3F1}" srcOrd="1" destOrd="0" presId="urn:microsoft.com/office/officeart/2005/8/layout/hProcess4"/>
    <dgm:cxn modelId="{963FFB12-C930-446A-B934-F01D5646A166}" type="presParOf" srcId="{6578BD30-C2DC-4BE8-9350-1345BFCFBB03}" destId="{1C7DFDC7-E76B-4F1D-BAB9-E25E0F0B7198}" srcOrd="2" destOrd="0" presId="urn:microsoft.com/office/officeart/2005/8/layout/hProcess4"/>
    <dgm:cxn modelId="{E6311481-A29B-4E1F-9B04-8FBC7D6762E0}" type="presParOf" srcId="{6578BD30-C2DC-4BE8-9350-1345BFCFBB03}" destId="{C33E8709-D4DB-4661-A2B6-F8C5683086EC}" srcOrd="3" destOrd="0" presId="urn:microsoft.com/office/officeart/2005/8/layout/hProcess4"/>
    <dgm:cxn modelId="{F8D8C5C4-0A9D-4606-B0A7-3EF6FB4E9342}" type="presParOf" srcId="{6578BD30-C2DC-4BE8-9350-1345BFCFBB03}" destId="{09BDDDBD-69DC-47A7-A5F7-8007E70994F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C1D7F0-2A5B-414E-82F2-BA682D09954F}" type="doc">
      <dgm:prSet loTypeId="urn:microsoft.com/office/officeart/2016/7/layout/HorizontalActionList" loCatId="List" qsTypeId="urn:microsoft.com/office/officeart/2005/8/quickstyle/simple2" qsCatId="simple" csTypeId="urn:microsoft.com/office/officeart/2005/8/colors/accent3_2" csCatId="accent3" phldr="1"/>
      <dgm:spPr/>
      <dgm:t>
        <a:bodyPr/>
        <a:lstStyle/>
        <a:p>
          <a:endParaRPr lang="en-US"/>
        </a:p>
      </dgm:t>
    </dgm:pt>
    <dgm:pt modelId="{A372FEA5-D4AF-4A6E-8BE0-BDF08C13B34B}">
      <dgm:prSet custT="1"/>
      <dgm:spPr/>
      <dgm:t>
        <a:bodyPr/>
        <a:lstStyle/>
        <a:p>
          <a:r>
            <a:rPr lang="en-US" sz="2500" b="1" dirty="0" err="1">
              <a:latin typeface="Calibri" panose="020F0502020204030204" pitchFamily="34" charset="0"/>
              <a:cs typeface="Calibri" panose="020F0502020204030204" pitchFamily="34" charset="0"/>
            </a:rPr>
            <a:t>Recuperación</a:t>
          </a:r>
          <a:r>
            <a:rPr lang="en-US" sz="2500" b="1" dirty="0">
              <a:latin typeface="Calibri" panose="020F0502020204030204" pitchFamily="34" charset="0"/>
              <a:cs typeface="Calibri" panose="020F0502020204030204" pitchFamily="34" charset="0"/>
            </a:rPr>
            <a:t> de </a:t>
          </a:r>
          <a:r>
            <a:rPr lang="en-US" sz="2500" b="1" dirty="0" err="1">
              <a:latin typeface="Calibri" panose="020F0502020204030204" pitchFamily="34" charset="0"/>
              <a:cs typeface="Calibri" panose="020F0502020204030204" pitchFamily="34" charset="0"/>
            </a:rPr>
            <a:t>soporte</a:t>
          </a:r>
          <a:r>
            <a:rPr lang="en-US" sz="2500" b="1" dirty="0">
              <a:latin typeface="Calibri" panose="020F0502020204030204" pitchFamily="34" charset="0"/>
              <a:cs typeface="Calibri" panose="020F0502020204030204" pitchFamily="34" charset="0"/>
            </a:rPr>
            <a:t>
</a:t>
          </a:r>
        </a:p>
      </dgm:t>
    </dgm:pt>
    <dgm:pt modelId="{9D42D550-D114-47C2-8F3E-4E1F589FB653}" type="parTrans" cxnId="{28A6C606-7746-4F0F-B14C-35AE753C1102}">
      <dgm:prSet/>
      <dgm:spPr/>
      <dgm:t>
        <a:bodyPr/>
        <a:lstStyle/>
        <a:p>
          <a:endParaRPr lang="en-US"/>
        </a:p>
      </dgm:t>
    </dgm:pt>
    <dgm:pt modelId="{15E28CE2-FC40-46BE-81D2-133DE180BCF7}" type="sibTrans" cxnId="{28A6C606-7746-4F0F-B14C-35AE753C1102}">
      <dgm:prSet/>
      <dgm:spPr/>
      <dgm:t>
        <a:bodyPr/>
        <a:lstStyle/>
        <a:p>
          <a:endParaRPr lang="en-US"/>
        </a:p>
      </dgm:t>
    </dgm:pt>
    <dgm:pt modelId="{5BAA690E-7987-4300-83F8-E63790F6B981}">
      <dgm:prSet custT="1"/>
      <dgm:spPr/>
      <dgm:t>
        <a:bodyPr/>
        <a:lstStyle/>
        <a:p>
          <a:r>
            <a:rPr lang="es-ES" sz="2400" dirty="0">
              <a:latin typeface="Calibri" panose="020F0502020204030204" pitchFamily="34" charset="0"/>
              <a:cs typeface="Calibri" panose="020F0502020204030204" pitchFamily="34" charset="0"/>
            </a:rPr>
            <a:t>Acceso a una gama de servicios, tratamiento, rehabilitación, apoyo psicosocial y de recuperación para promover la recuperación y la salud mental y el bienestar general
</a:t>
          </a:r>
          <a:endParaRPr lang="en-US" sz="2400" dirty="0">
            <a:latin typeface="Calibri" panose="020F0502020204030204" pitchFamily="34" charset="0"/>
            <a:cs typeface="Calibri" panose="020F0502020204030204" pitchFamily="34" charset="0"/>
          </a:endParaRPr>
        </a:p>
      </dgm:t>
    </dgm:pt>
    <dgm:pt modelId="{CEA16EE2-31E8-4B06-8D68-09D99AA2EF45}" type="parTrans" cxnId="{1C0DCA80-EEA8-4329-AB92-EC1BCBF11503}">
      <dgm:prSet/>
      <dgm:spPr/>
      <dgm:t>
        <a:bodyPr/>
        <a:lstStyle/>
        <a:p>
          <a:endParaRPr lang="en-US"/>
        </a:p>
      </dgm:t>
    </dgm:pt>
    <dgm:pt modelId="{2373C1A8-29E5-4AB8-B73F-E2E60232D794}" type="sibTrans" cxnId="{1C0DCA80-EEA8-4329-AB92-EC1BCBF11503}">
      <dgm:prSet/>
      <dgm:spPr/>
      <dgm:t>
        <a:bodyPr/>
        <a:lstStyle/>
        <a:p>
          <a:endParaRPr lang="en-US"/>
        </a:p>
      </dgm:t>
    </dgm:pt>
    <dgm:pt modelId="{223CD1C2-343B-435E-974C-80E36F256911}">
      <dgm:prSet custT="1"/>
      <dgm:spPr/>
      <dgm:t>
        <a:bodyPr/>
        <a:lstStyle/>
        <a:p>
          <a:pPr>
            <a:lnSpc>
              <a:spcPct val="100000"/>
            </a:lnSpc>
            <a:spcAft>
              <a:spcPts val="0"/>
            </a:spcAft>
          </a:pPr>
          <a:endParaRPr lang="en-US" sz="2500" b="1" dirty="0">
            <a:latin typeface="Calibri" panose="020F0502020204030204" pitchFamily="34" charset="0"/>
            <a:cs typeface="Calibri" panose="020F0502020204030204" pitchFamily="34" charset="0"/>
          </a:endParaRPr>
        </a:p>
        <a:p>
          <a:pPr>
            <a:lnSpc>
              <a:spcPct val="100000"/>
            </a:lnSpc>
            <a:spcAft>
              <a:spcPts val="0"/>
            </a:spcAft>
          </a:pPr>
          <a:r>
            <a:rPr lang="en-US" sz="2500" b="1" dirty="0" err="1">
              <a:latin typeface="Calibri" panose="020F0502020204030204" pitchFamily="34" charset="0"/>
              <a:cs typeface="Calibri" panose="020F0502020204030204" pitchFamily="34" charset="0"/>
            </a:rPr>
            <a:t>Promover</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Integración</a:t>
          </a:r>
          <a:r>
            <a:rPr lang="en-US" sz="2500" b="1" dirty="0">
              <a:latin typeface="Calibri" panose="020F0502020204030204" pitchFamily="34" charset="0"/>
              <a:cs typeface="Calibri" panose="020F0502020204030204" pitchFamily="34" charset="0"/>
            </a:rPr>
            <a:t> </a:t>
          </a:r>
          <a:r>
            <a:rPr lang="en-US" sz="2500" b="1" dirty="0" err="1">
              <a:latin typeface="Calibri" panose="020F0502020204030204" pitchFamily="34" charset="0"/>
              <a:cs typeface="Calibri" panose="020F0502020204030204" pitchFamily="34" charset="0"/>
            </a:rPr>
            <a:t>comunitaria</a:t>
          </a:r>
          <a:r>
            <a:rPr lang="en-US" sz="2500" b="1" dirty="0">
              <a:latin typeface="Calibri" panose="020F0502020204030204" pitchFamily="34" charset="0"/>
              <a:cs typeface="Calibri" panose="020F0502020204030204" pitchFamily="34" charset="0"/>
            </a:rPr>
            <a:t>
</a:t>
          </a:r>
        </a:p>
      </dgm:t>
    </dgm:pt>
    <dgm:pt modelId="{DA6777DE-9B2C-4CCC-BA8D-DC2342125A6F}" type="parTrans" cxnId="{350B05D3-7A99-432B-8563-A9EBA4D768FC}">
      <dgm:prSet/>
      <dgm:spPr/>
      <dgm:t>
        <a:bodyPr/>
        <a:lstStyle/>
        <a:p>
          <a:endParaRPr lang="en-US"/>
        </a:p>
      </dgm:t>
    </dgm:pt>
    <dgm:pt modelId="{5AD77066-F130-4E69-BB08-188D0F3BFE7D}" type="sibTrans" cxnId="{350B05D3-7A99-432B-8563-A9EBA4D768FC}">
      <dgm:prSet/>
      <dgm:spPr/>
      <dgm:t>
        <a:bodyPr/>
        <a:lstStyle/>
        <a:p>
          <a:endParaRPr lang="en-US"/>
        </a:p>
      </dgm:t>
    </dgm:pt>
    <dgm:pt modelId="{1366A68D-1828-4323-8D5D-720D26321906}">
      <dgm:prSet custT="1"/>
      <dgm:spPr/>
      <dgm:t>
        <a:bodyPr/>
        <a:lstStyle/>
        <a:p>
          <a:r>
            <a:rPr lang="es-ES" sz="2400" dirty="0">
              <a:latin typeface="Calibri" panose="020F0502020204030204" pitchFamily="34" charset="0"/>
              <a:cs typeface="Calibri" panose="020F0502020204030204" pitchFamily="34" charset="0"/>
            </a:rPr>
            <a:t>Acceso a servicios de apoyo en la comunidad para promover la integración comunitaria
</a:t>
          </a:r>
          <a:endParaRPr lang="en-US" sz="2400" dirty="0">
            <a:latin typeface="Calibri" panose="020F0502020204030204" pitchFamily="34" charset="0"/>
            <a:cs typeface="Calibri" panose="020F0502020204030204" pitchFamily="34" charset="0"/>
          </a:endParaRPr>
        </a:p>
      </dgm:t>
    </dgm:pt>
    <dgm:pt modelId="{BA9074AE-CFE5-403A-AD0D-648A79CAB2F3}" type="parTrans" cxnId="{0CE75793-E928-44B3-A634-C5A64A7F77D0}">
      <dgm:prSet/>
      <dgm:spPr/>
      <dgm:t>
        <a:bodyPr/>
        <a:lstStyle/>
        <a:p>
          <a:endParaRPr lang="en-US"/>
        </a:p>
      </dgm:t>
    </dgm:pt>
    <dgm:pt modelId="{E3569F4C-AF5B-4A23-B328-DBF2A3F027C0}" type="sibTrans" cxnId="{0CE75793-E928-44B3-A634-C5A64A7F77D0}">
      <dgm:prSet/>
      <dgm:spPr/>
      <dgm:t>
        <a:bodyPr/>
        <a:lstStyle/>
        <a:p>
          <a:endParaRPr lang="en-US"/>
        </a:p>
      </dgm:t>
    </dgm:pt>
    <dgm:pt modelId="{B211C4D7-139D-4DA7-9807-7E0FF43B0596}">
      <dgm:prSet custT="1"/>
      <dgm:spPr/>
      <dgm:t>
        <a:bodyPr/>
        <a:lstStyle/>
        <a:p>
          <a:r>
            <a:rPr lang="es-ES" sz="2500" b="1" dirty="0">
              <a:latin typeface="Calibri" panose="020F0502020204030204" pitchFamily="34" charset="0"/>
              <a:cs typeface="Calibri" panose="020F0502020204030204" pitchFamily="34" charset="0"/>
            </a:rPr>
            <a:t>Mejore los soportes de red 
</a:t>
          </a:r>
          <a:endParaRPr lang="en-US" sz="2500" b="1" dirty="0">
            <a:latin typeface="Calibri" panose="020F0502020204030204" pitchFamily="34" charset="0"/>
            <a:cs typeface="Calibri" panose="020F0502020204030204" pitchFamily="34" charset="0"/>
          </a:endParaRPr>
        </a:p>
      </dgm:t>
    </dgm:pt>
    <dgm:pt modelId="{6CF059DD-22E3-4DE2-9446-6697BFD60FCD}" type="parTrans" cxnId="{7710C7D1-D980-4C25-BBD1-003DF04FB6F5}">
      <dgm:prSet/>
      <dgm:spPr/>
      <dgm:t>
        <a:bodyPr/>
        <a:lstStyle/>
        <a:p>
          <a:endParaRPr lang="en-US"/>
        </a:p>
      </dgm:t>
    </dgm:pt>
    <dgm:pt modelId="{D487A57A-AA41-48D3-84A3-277345E8EC59}" type="sibTrans" cxnId="{7710C7D1-D980-4C25-BBD1-003DF04FB6F5}">
      <dgm:prSet/>
      <dgm:spPr/>
      <dgm:t>
        <a:bodyPr/>
        <a:lstStyle/>
        <a:p>
          <a:endParaRPr lang="en-US"/>
        </a:p>
      </dgm:t>
    </dgm:pt>
    <dgm:pt modelId="{185C6396-0CA7-4DB6-ACC1-F354741470E8}">
      <dgm:prSet custT="1"/>
      <dgm:spPr/>
      <dgm:t>
        <a:bodyPr/>
        <a:lstStyle/>
        <a:p>
          <a:r>
            <a:rPr lang="es-ES" sz="2400" dirty="0">
              <a:latin typeface="Calibri" panose="020F0502020204030204" pitchFamily="34" charset="0"/>
              <a:cs typeface="Calibri" panose="020F0502020204030204" pitchFamily="34" charset="0"/>
            </a:rPr>
            <a:t>Acceso a servicios de apoyo ambiental y comunitario para mejorar los apoyos de la red
</a:t>
          </a:r>
          <a:endParaRPr lang="en-US" sz="2400" dirty="0">
            <a:latin typeface="Calibri" panose="020F0502020204030204" pitchFamily="34" charset="0"/>
            <a:cs typeface="Calibri" panose="020F0502020204030204" pitchFamily="34" charset="0"/>
          </a:endParaRPr>
        </a:p>
      </dgm:t>
    </dgm:pt>
    <dgm:pt modelId="{A8A02D7B-5B03-4D73-A7EE-8CBC051E0BA3}" type="parTrans" cxnId="{67045E1D-E7B6-47D9-9F59-C5E5F8AE41CA}">
      <dgm:prSet/>
      <dgm:spPr/>
      <dgm:t>
        <a:bodyPr/>
        <a:lstStyle/>
        <a:p>
          <a:endParaRPr lang="en-US"/>
        </a:p>
      </dgm:t>
    </dgm:pt>
    <dgm:pt modelId="{BBDE33B8-AE61-45C7-B3F2-5EF4AAA8EE2E}" type="sibTrans" cxnId="{67045E1D-E7B6-47D9-9F59-C5E5F8AE41CA}">
      <dgm:prSet/>
      <dgm:spPr/>
      <dgm:t>
        <a:bodyPr/>
        <a:lstStyle/>
        <a:p>
          <a:endParaRPr lang="en-US"/>
        </a:p>
      </dgm:t>
    </dgm:pt>
    <dgm:pt modelId="{D1FD6D22-EC84-41EF-A7EC-F6B0E362EACF}" type="pres">
      <dgm:prSet presAssocID="{D0C1D7F0-2A5B-414E-82F2-BA682D09954F}" presName="Name0" presStyleCnt="0">
        <dgm:presLayoutVars>
          <dgm:dir/>
          <dgm:animLvl val="lvl"/>
          <dgm:resizeHandles val="exact"/>
        </dgm:presLayoutVars>
      </dgm:prSet>
      <dgm:spPr/>
    </dgm:pt>
    <dgm:pt modelId="{579109DA-9337-4169-9599-414E0EFFFDB0}" type="pres">
      <dgm:prSet presAssocID="{A372FEA5-D4AF-4A6E-8BE0-BDF08C13B34B}" presName="composite" presStyleCnt="0"/>
      <dgm:spPr/>
    </dgm:pt>
    <dgm:pt modelId="{C63C957D-60F1-4F87-8ECE-F79C86936266}" type="pres">
      <dgm:prSet presAssocID="{A372FEA5-D4AF-4A6E-8BE0-BDF08C13B34B}" presName="parTx" presStyleLbl="alignNode1" presStyleIdx="0" presStyleCnt="3" custLinFactNeighborX="-362" custLinFactNeighborY="-19101">
        <dgm:presLayoutVars>
          <dgm:chMax val="0"/>
          <dgm:chPref val="0"/>
        </dgm:presLayoutVars>
      </dgm:prSet>
      <dgm:spPr/>
    </dgm:pt>
    <dgm:pt modelId="{2545038F-DE8B-446D-BF88-EFA9BECACA8C}" type="pres">
      <dgm:prSet presAssocID="{A372FEA5-D4AF-4A6E-8BE0-BDF08C13B34B}" presName="desTx" presStyleLbl="alignAccFollowNode1" presStyleIdx="0" presStyleCnt="3">
        <dgm:presLayoutVars/>
      </dgm:prSet>
      <dgm:spPr/>
    </dgm:pt>
    <dgm:pt modelId="{3C699B80-0DCE-408B-A149-65FCD14EFCE4}" type="pres">
      <dgm:prSet presAssocID="{15E28CE2-FC40-46BE-81D2-133DE180BCF7}" presName="space" presStyleCnt="0"/>
      <dgm:spPr/>
    </dgm:pt>
    <dgm:pt modelId="{9224965E-8C93-4CC3-92D5-9621E05CE832}" type="pres">
      <dgm:prSet presAssocID="{223CD1C2-343B-435E-974C-80E36F256911}" presName="composite" presStyleCnt="0"/>
      <dgm:spPr/>
    </dgm:pt>
    <dgm:pt modelId="{1D771523-8FEF-4CFC-8025-2E8376DDDDE2}" type="pres">
      <dgm:prSet presAssocID="{223CD1C2-343B-435E-974C-80E36F256911}" presName="parTx" presStyleLbl="alignNode1" presStyleIdx="1" presStyleCnt="3">
        <dgm:presLayoutVars>
          <dgm:chMax val="0"/>
          <dgm:chPref val="0"/>
        </dgm:presLayoutVars>
      </dgm:prSet>
      <dgm:spPr/>
    </dgm:pt>
    <dgm:pt modelId="{5B02D64F-E434-4C78-BB1C-F7691610FAD3}" type="pres">
      <dgm:prSet presAssocID="{223CD1C2-343B-435E-974C-80E36F256911}" presName="desTx" presStyleLbl="alignAccFollowNode1" presStyleIdx="1" presStyleCnt="3">
        <dgm:presLayoutVars/>
      </dgm:prSet>
      <dgm:spPr/>
    </dgm:pt>
    <dgm:pt modelId="{5F69E5DE-3DB0-423C-8BDE-2981B9D60015}" type="pres">
      <dgm:prSet presAssocID="{5AD77066-F130-4E69-BB08-188D0F3BFE7D}" presName="space" presStyleCnt="0"/>
      <dgm:spPr/>
    </dgm:pt>
    <dgm:pt modelId="{43F63E28-02AD-419C-B7E3-9A75CC9E703C}" type="pres">
      <dgm:prSet presAssocID="{B211C4D7-139D-4DA7-9807-7E0FF43B0596}" presName="composite" presStyleCnt="0"/>
      <dgm:spPr/>
    </dgm:pt>
    <dgm:pt modelId="{72694A4F-7BDC-4F0D-9437-5653218646A0}" type="pres">
      <dgm:prSet presAssocID="{B211C4D7-139D-4DA7-9807-7E0FF43B0596}" presName="parTx" presStyleLbl="alignNode1" presStyleIdx="2" presStyleCnt="3">
        <dgm:presLayoutVars>
          <dgm:chMax val="0"/>
          <dgm:chPref val="0"/>
        </dgm:presLayoutVars>
      </dgm:prSet>
      <dgm:spPr/>
    </dgm:pt>
    <dgm:pt modelId="{2AFD3A88-83D8-4E91-8D50-F802647367BF}" type="pres">
      <dgm:prSet presAssocID="{B211C4D7-139D-4DA7-9807-7E0FF43B0596}" presName="desTx" presStyleLbl="alignAccFollowNode1" presStyleIdx="2" presStyleCnt="3">
        <dgm:presLayoutVars/>
      </dgm:prSet>
      <dgm:spPr/>
    </dgm:pt>
  </dgm:ptLst>
  <dgm:cxnLst>
    <dgm:cxn modelId="{28A6C606-7746-4F0F-B14C-35AE753C1102}" srcId="{D0C1D7F0-2A5B-414E-82F2-BA682D09954F}" destId="{A372FEA5-D4AF-4A6E-8BE0-BDF08C13B34B}" srcOrd="0" destOrd="0" parTransId="{9D42D550-D114-47C2-8F3E-4E1F589FB653}" sibTransId="{15E28CE2-FC40-46BE-81D2-133DE180BCF7}"/>
    <dgm:cxn modelId="{67045E1D-E7B6-47D9-9F59-C5E5F8AE41CA}" srcId="{B211C4D7-139D-4DA7-9807-7E0FF43B0596}" destId="{185C6396-0CA7-4DB6-ACC1-F354741470E8}" srcOrd="0" destOrd="0" parTransId="{A8A02D7B-5B03-4D73-A7EE-8CBC051E0BA3}" sibTransId="{BBDE33B8-AE61-45C7-B3F2-5EF4AAA8EE2E}"/>
    <dgm:cxn modelId="{62F97D5F-920F-46B1-AEC9-E8131C37CD34}" type="presOf" srcId="{A372FEA5-D4AF-4A6E-8BE0-BDF08C13B34B}" destId="{C63C957D-60F1-4F87-8ECE-F79C86936266}" srcOrd="0" destOrd="0" presId="urn:microsoft.com/office/officeart/2016/7/layout/HorizontalActionList"/>
    <dgm:cxn modelId="{81A3FA67-1DA7-4DF4-9CAC-4044A19337B4}" type="presOf" srcId="{185C6396-0CA7-4DB6-ACC1-F354741470E8}" destId="{2AFD3A88-83D8-4E91-8D50-F802647367BF}" srcOrd="0" destOrd="0" presId="urn:microsoft.com/office/officeart/2016/7/layout/HorizontalActionList"/>
    <dgm:cxn modelId="{1C0DCA80-EEA8-4329-AB92-EC1BCBF11503}" srcId="{A372FEA5-D4AF-4A6E-8BE0-BDF08C13B34B}" destId="{5BAA690E-7987-4300-83F8-E63790F6B981}" srcOrd="0" destOrd="0" parTransId="{CEA16EE2-31E8-4B06-8D68-09D99AA2EF45}" sibTransId="{2373C1A8-29E5-4AB8-B73F-E2E60232D794}"/>
    <dgm:cxn modelId="{0CE75793-E928-44B3-A634-C5A64A7F77D0}" srcId="{223CD1C2-343B-435E-974C-80E36F256911}" destId="{1366A68D-1828-4323-8D5D-720D26321906}" srcOrd="0" destOrd="0" parTransId="{BA9074AE-CFE5-403A-AD0D-648A79CAB2F3}" sibTransId="{E3569F4C-AF5B-4A23-B328-DBF2A3F027C0}"/>
    <dgm:cxn modelId="{658F4C97-1912-480D-AC68-281D715EB021}" type="presOf" srcId="{B211C4D7-139D-4DA7-9807-7E0FF43B0596}" destId="{72694A4F-7BDC-4F0D-9437-5653218646A0}" srcOrd="0" destOrd="0" presId="urn:microsoft.com/office/officeart/2016/7/layout/HorizontalActionList"/>
    <dgm:cxn modelId="{E4765FB3-D897-4A4E-8ADE-B4C1512634A4}" type="presOf" srcId="{5BAA690E-7987-4300-83F8-E63790F6B981}" destId="{2545038F-DE8B-446D-BF88-EFA9BECACA8C}" srcOrd="0" destOrd="0" presId="urn:microsoft.com/office/officeart/2016/7/layout/HorizontalActionList"/>
    <dgm:cxn modelId="{148630B7-A28B-47F9-91B8-E79C5664C3FE}" type="presOf" srcId="{223CD1C2-343B-435E-974C-80E36F256911}" destId="{1D771523-8FEF-4CFC-8025-2E8376DDDDE2}" srcOrd="0" destOrd="0" presId="urn:microsoft.com/office/officeart/2016/7/layout/HorizontalActionList"/>
    <dgm:cxn modelId="{7710C7D1-D980-4C25-BBD1-003DF04FB6F5}" srcId="{D0C1D7F0-2A5B-414E-82F2-BA682D09954F}" destId="{B211C4D7-139D-4DA7-9807-7E0FF43B0596}" srcOrd="2" destOrd="0" parTransId="{6CF059DD-22E3-4DE2-9446-6697BFD60FCD}" sibTransId="{D487A57A-AA41-48D3-84A3-277345E8EC59}"/>
    <dgm:cxn modelId="{350B05D3-7A99-432B-8563-A9EBA4D768FC}" srcId="{D0C1D7F0-2A5B-414E-82F2-BA682D09954F}" destId="{223CD1C2-343B-435E-974C-80E36F256911}" srcOrd="1" destOrd="0" parTransId="{DA6777DE-9B2C-4CCC-BA8D-DC2342125A6F}" sibTransId="{5AD77066-F130-4E69-BB08-188D0F3BFE7D}"/>
    <dgm:cxn modelId="{C73D97EB-DB3C-43D5-8A05-535A32F538FB}" type="presOf" srcId="{1366A68D-1828-4323-8D5D-720D26321906}" destId="{5B02D64F-E434-4C78-BB1C-F7691610FAD3}" srcOrd="0" destOrd="0" presId="urn:microsoft.com/office/officeart/2016/7/layout/HorizontalActionList"/>
    <dgm:cxn modelId="{725B75EC-A542-41F1-BA73-7B305F3AC879}" type="presOf" srcId="{D0C1D7F0-2A5B-414E-82F2-BA682D09954F}" destId="{D1FD6D22-EC84-41EF-A7EC-F6B0E362EACF}" srcOrd="0" destOrd="0" presId="urn:microsoft.com/office/officeart/2016/7/layout/HorizontalActionList"/>
    <dgm:cxn modelId="{B13F53DF-4230-4D8B-A460-C6191EB907CC}" type="presParOf" srcId="{D1FD6D22-EC84-41EF-A7EC-F6B0E362EACF}" destId="{579109DA-9337-4169-9599-414E0EFFFDB0}" srcOrd="0" destOrd="0" presId="urn:microsoft.com/office/officeart/2016/7/layout/HorizontalActionList"/>
    <dgm:cxn modelId="{7939852F-715F-4F13-975E-558C09DFC6A4}" type="presParOf" srcId="{579109DA-9337-4169-9599-414E0EFFFDB0}" destId="{C63C957D-60F1-4F87-8ECE-F79C86936266}" srcOrd="0" destOrd="0" presId="urn:microsoft.com/office/officeart/2016/7/layout/HorizontalActionList"/>
    <dgm:cxn modelId="{91DAAC2E-F799-47A7-9C75-1B29574735FD}" type="presParOf" srcId="{579109DA-9337-4169-9599-414E0EFFFDB0}" destId="{2545038F-DE8B-446D-BF88-EFA9BECACA8C}" srcOrd="1" destOrd="0" presId="urn:microsoft.com/office/officeart/2016/7/layout/HorizontalActionList"/>
    <dgm:cxn modelId="{CC18E9C8-BE27-47F6-A995-9622FA6D0569}" type="presParOf" srcId="{D1FD6D22-EC84-41EF-A7EC-F6B0E362EACF}" destId="{3C699B80-0DCE-408B-A149-65FCD14EFCE4}" srcOrd="1" destOrd="0" presId="urn:microsoft.com/office/officeart/2016/7/layout/HorizontalActionList"/>
    <dgm:cxn modelId="{F612B528-76B4-42E9-B4F3-892E84D96174}" type="presParOf" srcId="{D1FD6D22-EC84-41EF-A7EC-F6B0E362EACF}" destId="{9224965E-8C93-4CC3-92D5-9621E05CE832}" srcOrd="2" destOrd="0" presId="urn:microsoft.com/office/officeart/2016/7/layout/HorizontalActionList"/>
    <dgm:cxn modelId="{C3231B05-7B56-4680-B480-64F5F5D0E7E4}" type="presParOf" srcId="{9224965E-8C93-4CC3-92D5-9621E05CE832}" destId="{1D771523-8FEF-4CFC-8025-2E8376DDDDE2}" srcOrd="0" destOrd="0" presId="urn:microsoft.com/office/officeart/2016/7/layout/HorizontalActionList"/>
    <dgm:cxn modelId="{065492A9-1786-45B0-801F-6DAA57D2D82A}" type="presParOf" srcId="{9224965E-8C93-4CC3-92D5-9621E05CE832}" destId="{5B02D64F-E434-4C78-BB1C-F7691610FAD3}" srcOrd="1" destOrd="0" presId="urn:microsoft.com/office/officeart/2016/7/layout/HorizontalActionList"/>
    <dgm:cxn modelId="{9E139F04-74A1-4B61-AE44-9FBAE909194D}" type="presParOf" srcId="{D1FD6D22-EC84-41EF-A7EC-F6B0E362EACF}" destId="{5F69E5DE-3DB0-423C-8BDE-2981B9D60015}" srcOrd="3" destOrd="0" presId="urn:microsoft.com/office/officeart/2016/7/layout/HorizontalActionList"/>
    <dgm:cxn modelId="{C36FC427-BE30-4FDA-B348-4E94208747D0}" type="presParOf" srcId="{D1FD6D22-EC84-41EF-A7EC-F6B0E362EACF}" destId="{43F63E28-02AD-419C-B7E3-9A75CC9E703C}" srcOrd="4" destOrd="0" presId="urn:microsoft.com/office/officeart/2016/7/layout/HorizontalActionList"/>
    <dgm:cxn modelId="{AB373F3A-D25D-4A56-B963-8693B4D374C6}" type="presParOf" srcId="{43F63E28-02AD-419C-B7E3-9A75CC9E703C}" destId="{72694A4F-7BDC-4F0D-9437-5653218646A0}" srcOrd="0" destOrd="0" presId="urn:microsoft.com/office/officeart/2016/7/layout/HorizontalActionList"/>
    <dgm:cxn modelId="{00AF8574-BEA9-4C61-B334-F6070A0C9AF9}" type="presParOf" srcId="{43F63E28-02AD-419C-B7E3-9A75CC9E703C}" destId="{2AFD3A88-83D8-4E91-8D50-F802647367BF}"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F57F32-64F4-47DD-9B52-8984C532E39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19956FA-C424-4D55-A17B-3D991C239BAE}">
      <dgm:prSet custT="1"/>
      <dgm:spPr/>
      <dgm:t>
        <a:bodyPr/>
        <a:lstStyle/>
        <a:p>
          <a:r>
            <a:rPr lang="es-ES" sz="2600" dirty="0">
              <a:latin typeface="Calibri" panose="020F0502020204030204" pitchFamily="34" charset="0"/>
              <a:cs typeface="Calibri" panose="020F0502020204030204" pitchFamily="34" charset="0"/>
            </a:rPr>
            <a:t>Creencia en comunidades saludables e inclusivas donde las personas con afecciones de salud conductual florecen y tienen un futuro prometedor
</a:t>
          </a:r>
          <a:endParaRPr lang="en-US" sz="2600" dirty="0">
            <a:solidFill>
              <a:schemeClr val="accent1"/>
            </a:solidFill>
          </a:endParaRPr>
        </a:p>
      </dgm:t>
    </dgm:pt>
    <dgm:pt modelId="{16B58EC6-4373-49FA-8BE6-3128B33BD4D1}" type="parTrans" cxnId="{B0C49157-4D70-4D53-991B-F96233E9DB5E}">
      <dgm:prSet/>
      <dgm:spPr/>
      <dgm:t>
        <a:bodyPr/>
        <a:lstStyle/>
        <a:p>
          <a:endParaRPr lang="en-US"/>
        </a:p>
      </dgm:t>
    </dgm:pt>
    <dgm:pt modelId="{A9FC977C-2B36-4CFD-A876-F4C9FC6F8521}" type="sibTrans" cxnId="{B0C49157-4D70-4D53-991B-F96233E9DB5E}">
      <dgm:prSet/>
      <dgm:spPr/>
      <dgm:t>
        <a:bodyPr/>
        <a:lstStyle/>
        <a:p>
          <a:endParaRPr lang="en-US"/>
        </a:p>
      </dgm:t>
    </dgm:pt>
    <dgm:pt modelId="{E894DA17-9EE3-44C7-AAB6-E755A7ECE76C}">
      <dgm:prSet custT="1"/>
      <dgm:spPr/>
      <dgm:t>
        <a:bodyPr/>
        <a:lstStyle/>
        <a:p>
          <a:r>
            <a:rPr lang="es-ES" sz="2600" dirty="0">
              <a:latin typeface="Calibri" panose="020F0502020204030204" pitchFamily="34" charset="0"/>
              <a:cs typeface="Calibri" panose="020F0502020204030204" pitchFamily="34" charset="0"/>
            </a:rPr>
            <a:t>Apreciar la colaboración como un medio para abordar el desarrollo y el aprendizaje de la comunidad
</a:t>
          </a:r>
          <a:endParaRPr lang="en-US" sz="2600" dirty="0">
            <a:latin typeface="Calibri" panose="020F0502020204030204" pitchFamily="34" charset="0"/>
            <a:cs typeface="Calibri" panose="020F0502020204030204" pitchFamily="34" charset="0"/>
          </a:endParaRPr>
        </a:p>
      </dgm:t>
    </dgm:pt>
    <dgm:pt modelId="{76FAC390-6453-441F-9987-18019AE58750}" type="parTrans" cxnId="{444E61FE-F5CB-494D-8EF6-73B50A025812}">
      <dgm:prSet/>
      <dgm:spPr/>
      <dgm:t>
        <a:bodyPr/>
        <a:lstStyle/>
        <a:p>
          <a:endParaRPr lang="en-US"/>
        </a:p>
      </dgm:t>
    </dgm:pt>
    <dgm:pt modelId="{E2007319-9364-4475-9D52-D19805F73804}" type="sibTrans" cxnId="{444E61FE-F5CB-494D-8EF6-73B50A025812}">
      <dgm:prSet/>
      <dgm:spPr/>
      <dgm:t>
        <a:bodyPr/>
        <a:lstStyle/>
        <a:p>
          <a:endParaRPr lang="en-US"/>
        </a:p>
      </dgm:t>
    </dgm:pt>
    <dgm:pt modelId="{53668795-406A-4854-9A98-EA89227D7770}" type="pres">
      <dgm:prSet presAssocID="{BFF57F32-64F4-47DD-9B52-8984C532E39C}" presName="vert0" presStyleCnt="0">
        <dgm:presLayoutVars>
          <dgm:dir/>
          <dgm:animOne val="branch"/>
          <dgm:animLvl val="lvl"/>
        </dgm:presLayoutVars>
      </dgm:prSet>
      <dgm:spPr/>
    </dgm:pt>
    <dgm:pt modelId="{61FE156C-DC43-4C95-97BD-CAF7F527F856}" type="pres">
      <dgm:prSet presAssocID="{019956FA-C424-4D55-A17B-3D991C239BAE}" presName="thickLine" presStyleLbl="alignNode1" presStyleIdx="0" presStyleCnt="2"/>
      <dgm:spPr/>
    </dgm:pt>
    <dgm:pt modelId="{6DBC1D19-83C5-4653-AE4D-BDD2C22565E2}" type="pres">
      <dgm:prSet presAssocID="{019956FA-C424-4D55-A17B-3D991C239BAE}" presName="horz1" presStyleCnt="0"/>
      <dgm:spPr/>
    </dgm:pt>
    <dgm:pt modelId="{EB10E8D9-D6B0-49C3-A2F5-3A8987A13E99}" type="pres">
      <dgm:prSet presAssocID="{019956FA-C424-4D55-A17B-3D991C239BAE}" presName="tx1" presStyleLbl="revTx" presStyleIdx="0" presStyleCnt="2" custScaleY="95766" custLinFactNeighborX="345" custLinFactNeighborY="-2172"/>
      <dgm:spPr/>
    </dgm:pt>
    <dgm:pt modelId="{877339B4-B2A5-48F3-B3C0-C8360E0A6954}" type="pres">
      <dgm:prSet presAssocID="{019956FA-C424-4D55-A17B-3D991C239BAE}" presName="vert1" presStyleCnt="0"/>
      <dgm:spPr/>
    </dgm:pt>
    <dgm:pt modelId="{61DA0876-DED4-4570-A453-547E534E56B6}" type="pres">
      <dgm:prSet presAssocID="{E894DA17-9EE3-44C7-AAB6-E755A7ECE76C}" presName="thickLine" presStyleLbl="alignNode1" presStyleIdx="1" presStyleCnt="2"/>
      <dgm:spPr/>
    </dgm:pt>
    <dgm:pt modelId="{6800771E-FEC3-4803-A7A6-B85F832761D3}" type="pres">
      <dgm:prSet presAssocID="{E894DA17-9EE3-44C7-AAB6-E755A7ECE76C}" presName="horz1" presStyleCnt="0"/>
      <dgm:spPr/>
    </dgm:pt>
    <dgm:pt modelId="{A24AAC3D-4F82-41AA-B776-1B6BEC49F055}" type="pres">
      <dgm:prSet presAssocID="{E894DA17-9EE3-44C7-AAB6-E755A7ECE76C}" presName="tx1" presStyleLbl="revTx" presStyleIdx="1" presStyleCnt="2"/>
      <dgm:spPr/>
    </dgm:pt>
    <dgm:pt modelId="{528D94F5-ED54-4D26-8C90-A315D524766A}" type="pres">
      <dgm:prSet presAssocID="{E894DA17-9EE3-44C7-AAB6-E755A7ECE76C}" presName="vert1" presStyleCnt="0"/>
      <dgm:spPr/>
    </dgm:pt>
  </dgm:ptLst>
  <dgm:cxnLst>
    <dgm:cxn modelId="{B0C49157-4D70-4D53-991B-F96233E9DB5E}" srcId="{BFF57F32-64F4-47DD-9B52-8984C532E39C}" destId="{019956FA-C424-4D55-A17B-3D991C239BAE}" srcOrd="0" destOrd="0" parTransId="{16B58EC6-4373-49FA-8BE6-3128B33BD4D1}" sibTransId="{A9FC977C-2B36-4CFD-A876-F4C9FC6F8521}"/>
    <dgm:cxn modelId="{AF9D3D82-CED4-449F-9997-05381410BC83}" type="presOf" srcId="{019956FA-C424-4D55-A17B-3D991C239BAE}" destId="{EB10E8D9-D6B0-49C3-A2F5-3A8987A13E99}" srcOrd="0" destOrd="0" presId="urn:microsoft.com/office/officeart/2008/layout/LinedList"/>
    <dgm:cxn modelId="{25ED2CD2-0CC3-4B2E-A239-7246CF9BE45B}" type="presOf" srcId="{E894DA17-9EE3-44C7-AAB6-E755A7ECE76C}" destId="{A24AAC3D-4F82-41AA-B776-1B6BEC49F055}" srcOrd="0" destOrd="0" presId="urn:microsoft.com/office/officeart/2008/layout/LinedList"/>
    <dgm:cxn modelId="{796802DA-6745-43D3-B654-2F9E1210F6D9}" type="presOf" srcId="{BFF57F32-64F4-47DD-9B52-8984C532E39C}" destId="{53668795-406A-4854-9A98-EA89227D7770}" srcOrd="0" destOrd="0" presId="urn:microsoft.com/office/officeart/2008/layout/LinedList"/>
    <dgm:cxn modelId="{444E61FE-F5CB-494D-8EF6-73B50A025812}" srcId="{BFF57F32-64F4-47DD-9B52-8984C532E39C}" destId="{E894DA17-9EE3-44C7-AAB6-E755A7ECE76C}" srcOrd="1" destOrd="0" parTransId="{76FAC390-6453-441F-9987-18019AE58750}" sibTransId="{E2007319-9364-4475-9D52-D19805F73804}"/>
    <dgm:cxn modelId="{B8E2EDFC-5DD0-4638-B19E-615790E364D2}" type="presParOf" srcId="{53668795-406A-4854-9A98-EA89227D7770}" destId="{61FE156C-DC43-4C95-97BD-CAF7F527F856}" srcOrd="0" destOrd="0" presId="urn:microsoft.com/office/officeart/2008/layout/LinedList"/>
    <dgm:cxn modelId="{2630DED8-48FB-4B09-9733-64CA7F54BD64}" type="presParOf" srcId="{53668795-406A-4854-9A98-EA89227D7770}" destId="{6DBC1D19-83C5-4653-AE4D-BDD2C22565E2}" srcOrd="1" destOrd="0" presId="urn:microsoft.com/office/officeart/2008/layout/LinedList"/>
    <dgm:cxn modelId="{1681410C-9DFD-48C2-A273-E3693411371D}" type="presParOf" srcId="{6DBC1D19-83C5-4653-AE4D-BDD2C22565E2}" destId="{EB10E8D9-D6B0-49C3-A2F5-3A8987A13E99}" srcOrd="0" destOrd="0" presId="urn:microsoft.com/office/officeart/2008/layout/LinedList"/>
    <dgm:cxn modelId="{07DB9AF9-7FFF-49F5-B512-40E9626E5F0B}" type="presParOf" srcId="{6DBC1D19-83C5-4653-AE4D-BDD2C22565E2}" destId="{877339B4-B2A5-48F3-B3C0-C8360E0A6954}" srcOrd="1" destOrd="0" presId="urn:microsoft.com/office/officeart/2008/layout/LinedList"/>
    <dgm:cxn modelId="{F4B5F87B-0741-4ABA-8864-8C7A81EEDC4F}" type="presParOf" srcId="{53668795-406A-4854-9A98-EA89227D7770}" destId="{61DA0876-DED4-4570-A453-547E534E56B6}" srcOrd="2" destOrd="0" presId="urn:microsoft.com/office/officeart/2008/layout/LinedList"/>
    <dgm:cxn modelId="{8E221EF7-3D25-4094-8168-D17827D50E6B}" type="presParOf" srcId="{53668795-406A-4854-9A98-EA89227D7770}" destId="{6800771E-FEC3-4803-A7A6-B85F832761D3}" srcOrd="3" destOrd="0" presId="urn:microsoft.com/office/officeart/2008/layout/LinedList"/>
    <dgm:cxn modelId="{6AC8E13D-D91B-468A-8B52-F7885816B81E}" type="presParOf" srcId="{6800771E-FEC3-4803-A7A6-B85F832761D3}" destId="{A24AAC3D-4F82-41AA-B776-1B6BEC49F055}" srcOrd="0" destOrd="0" presId="urn:microsoft.com/office/officeart/2008/layout/LinedList"/>
    <dgm:cxn modelId="{6EBD2E12-BFCF-47B0-B009-FC91E98DE055}" type="presParOf" srcId="{6800771E-FEC3-4803-A7A6-B85F832761D3}" destId="{528D94F5-ED54-4D26-8C90-A315D524766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893DE3-8227-4F2E-BC88-1D02D37718A0}" type="doc">
      <dgm:prSet loTypeId="urn:microsoft.com/office/officeart/2005/8/layout/venn1" loCatId="relationship" qsTypeId="urn:microsoft.com/office/officeart/2005/8/quickstyle/simple1" qsCatId="simple" csTypeId="urn:microsoft.com/office/officeart/2005/8/colors/accent1_2" csCatId="accent1" phldr="1"/>
      <dgm:spPr/>
    </dgm:pt>
    <dgm:pt modelId="{B8EBA035-5932-4683-A7E5-6478751C4318}">
      <dgm:prSet phldrT="[Text]" custT="1"/>
      <dgm:spPr/>
      <dgm:t>
        <a:bodyPr/>
        <a:lstStyle/>
        <a:p>
          <a:r>
            <a:rPr lang="en-US" sz="2400" b="1" dirty="0" err="1">
              <a:latin typeface="Calibri" panose="020F0502020204030204" pitchFamily="34" charset="0"/>
              <a:cs typeface="Calibri" panose="020F0502020204030204" pitchFamily="34" charset="0"/>
            </a:rPr>
            <a:t>Autodeterminación</a:t>
          </a:r>
          <a:r>
            <a:rPr lang="en-US" sz="2400" b="1" dirty="0">
              <a:latin typeface="Calibri" panose="020F0502020204030204" pitchFamily="34" charset="0"/>
              <a:cs typeface="Calibri" panose="020F0502020204030204" pitchFamily="34" charset="0"/>
            </a:rPr>
            <a:t> de la </a:t>
          </a:r>
          <a:r>
            <a:rPr lang="en-US" sz="2400" b="1" dirty="0" err="1">
              <a:latin typeface="Calibri" panose="020F0502020204030204" pitchFamily="34" charset="0"/>
              <a:cs typeface="Calibri" panose="020F0502020204030204" pitchFamily="34" charset="0"/>
            </a:rPr>
            <a:t>autonomía</a:t>
          </a:r>
          <a:r>
            <a:rPr lang="en-US" sz="2400" b="1" dirty="0">
              <a:latin typeface="Calibri" panose="020F0502020204030204" pitchFamily="34" charset="0"/>
              <a:cs typeface="Calibri" panose="020F0502020204030204" pitchFamily="34" charset="0"/>
            </a:rPr>
            <a:t>
</a:t>
          </a:r>
        </a:p>
      </dgm:t>
    </dgm:pt>
    <dgm:pt modelId="{9BB9EDC1-C5C9-47EF-949C-9F5C376DCF8D}" type="parTrans" cxnId="{49C6D003-52AB-4A19-A300-770AC575C509}">
      <dgm:prSet/>
      <dgm:spPr/>
      <dgm:t>
        <a:bodyPr/>
        <a:lstStyle/>
        <a:p>
          <a:endParaRPr lang="en-US"/>
        </a:p>
      </dgm:t>
    </dgm:pt>
    <dgm:pt modelId="{C53F86C7-6C2B-4AD5-ABF1-6473FEC73769}" type="sibTrans" cxnId="{49C6D003-52AB-4A19-A300-770AC575C509}">
      <dgm:prSet/>
      <dgm:spPr/>
      <dgm:t>
        <a:bodyPr/>
        <a:lstStyle/>
        <a:p>
          <a:endParaRPr lang="en-US"/>
        </a:p>
      </dgm:t>
    </dgm:pt>
    <dgm:pt modelId="{AD116980-CA24-44E0-95B8-8CBF26AD3C98}">
      <dgm:prSet phldrT="[Text]" custT="1"/>
      <dgm:spPr/>
      <dgm:t>
        <a:bodyPr/>
        <a:lstStyle/>
        <a:p>
          <a:r>
            <a:rPr lang="en-US" sz="2400" b="1" dirty="0" err="1">
              <a:latin typeface="Calibri" panose="020F0502020204030204" pitchFamily="34" charset="0"/>
              <a:cs typeface="Calibri" panose="020F0502020204030204" pitchFamily="34" charset="0"/>
            </a:rPr>
            <a:t>Integración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comunitaria</a:t>
          </a:r>
          <a:r>
            <a:rPr lang="en-US" sz="2400" b="1" dirty="0">
              <a:latin typeface="Calibri" panose="020F0502020204030204" pitchFamily="34" charset="0"/>
              <a:cs typeface="Calibri" panose="020F0502020204030204" pitchFamily="34" charset="0"/>
            </a:rPr>
            <a:t>
</a:t>
          </a:r>
        </a:p>
      </dgm:t>
    </dgm:pt>
    <dgm:pt modelId="{1443FF91-E897-409D-B41F-DE76AB451B4F}" type="parTrans" cxnId="{BFD8BC66-522C-4498-B252-08B9326A62F1}">
      <dgm:prSet/>
      <dgm:spPr/>
      <dgm:t>
        <a:bodyPr/>
        <a:lstStyle/>
        <a:p>
          <a:endParaRPr lang="en-US"/>
        </a:p>
      </dgm:t>
    </dgm:pt>
    <dgm:pt modelId="{63C415FE-356D-478E-9B52-1476CBAD6ED5}" type="sibTrans" cxnId="{BFD8BC66-522C-4498-B252-08B9326A62F1}">
      <dgm:prSet/>
      <dgm:spPr/>
      <dgm:t>
        <a:bodyPr/>
        <a:lstStyle/>
        <a:p>
          <a:endParaRPr lang="en-US"/>
        </a:p>
      </dgm:t>
    </dgm:pt>
    <dgm:pt modelId="{A5A80CC9-42D1-4828-B39E-ABE9FDC45A0E}">
      <dgm:prSet phldrT="[Text]" custT="1"/>
      <dgm:spPr/>
      <dgm:t>
        <a:bodyPr/>
        <a:lstStyle/>
        <a:p>
          <a:r>
            <a:rPr lang="es-ES" sz="2400" b="1" dirty="0">
              <a:latin typeface="Calibri" panose="020F0502020204030204" pitchFamily="34" charset="0"/>
              <a:cs typeface="Calibri" panose="020F0502020204030204" pitchFamily="34" charset="0"/>
            </a:rPr>
            <a:t>Contexto de la prestación de servicios
</a:t>
          </a:r>
          <a:endParaRPr lang="en-US" sz="2400" b="1" dirty="0">
            <a:latin typeface="Calibri" panose="020F0502020204030204" pitchFamily="34" charset="0"/>
            <a:cs typeface="Calibri" panose="020F0502020204030204" pitchFamily="34" charset="0"/>
          </a:endParaRPr>
        </a:p>
      </dgm:t>
    </dgm:pt>
    <dgm:pt modelId="{BF6D5769-5A4C-44D2-9D6E-2F8D49F3D829}" type="parTrans" cxnId="{AD2C7377-1064-485B-9E35-AAF27C1FE4DE}">
      <dgm:prSet/>
      <dgm:spPr/>
      <dgm:t>
        <a:bodyPr/>
        <a:lstStyle/>
        <a:p>
          <a:endParaRPr lang="en-US"/>
        </a:p>
      </dgm:t>
    </dgm:pt>
    <dgm:pt modelId="{B88034DA-B433-4C2D-82CA-663FF9BFF33B}" type="sibTrans" cxnId="{AD2C7377-1064-485B-9E35-AAF27C1FE4DE}">
      <dgm:prSet/>
      <dgm:spPr/>
      <dgm:t>
        <a:bodyPr/>
        <a:lstStyle/>
        <a:p>
          <a:endParaRPr lang="en-US"/>
        </a:p>
      </dgm:t>
    </dgm:pt>
    <dgm:pt modelId="{6F905CC3-83DA-403B-83A7-1DC7B7256192}" type="pres">
      <dgm:prSet presAssocID="{40893DE3-8227-4F2E-BC88-1D02D37718A0}" presName="compositeShape" presStyleCnt="0">
        <dgm:presLayoutVars>
          <dgm:chMax val="7"/>
          <dgm:dir/>
          <dgm:resizeHandles val="exact"/>
        </dgm:presLayoutVars>
      </dgm:prSet>
      <dgm:spPr/>
    </dgm:pt>
    <dgm:pt modelId="{2707C833-AAFB-48AC-9988-908A6B36440E}" type="pres">
      <dgm:prSet presAssocID="{B8EBA035-5932-4683-A7E5-6478751C4318}" presName="circ1" presStyleLbl="vennNode1" presStyleIdx="0" presStyleCnt="3"/>
      <dgm:spPr/>
    </dgm:pt>
    <dgm:pt modelId="{FF384D6C-4113-47EF-B061-613F1499203D}" type="pres">
      <dgm:prSet presAssocID="{B8EBA035-5932-4683-A7E5-6478751C4318}" presName="circ1Tx" presStyleLbl="revTx" presStyleIdx="0" presStyleCnt="0">
        <dgm:presLayoutVars>
          <dgm:chMax val="0"/>
          <dgm:chPref val="0"/>
          <dgm:bulletEnabled val="1"/>
        </dgm:presLayoutVars>
      </dgm:prSet>
      <dgm:spPr/>
    </dgm:pt>
    <dgm:pt modelId="{7F38474E-1209-4FF1-93CE-370E565C2D0F}" type="pres">
      <dgm:prSet presAssocID="{AD116980-CA24-44E0-95B8-8CBF26AD3C98}" presName="circ2" presStyleLbl="vennNode1" presStyleIdx="1" presStyleCnt="3"/>
      <dgm:spPr/>
    </dgm:pt>
    <dgm:pt modelId="{13D3177A-DD03-4BBC-B969-478C7D61D541}" type="pres">
      <dgm:prSet presAssocID="{AD116980-CA24-44E0-95B8-8CBF26AD3C98}" presName="circ2Tx" presStyleLbl="revTx" presStyleIdx="0" presStyleCnt="0">
        <dgm:presLayoutVars>
          <dgm:chMax val="0"/>
          <dgm:chPref val="0"/>
          <dgm:bulletEnabled val="1"/>
        </dgm:presLayoutVars>
      </dgm:prSet>
      <dgm:spPr/>
    </dgm:pt>
    <dgm:pt modelId="{86A24966-6895-412E-9976-0C3C3C3FA119}" type="pres">
      <dgm:prSet presAssocID="{A5A80CC9-42D1-4828-B39E-ABE9FDC45A0E}" presName="circ3" presStyleLbl="vennNode1" presStyleIdx="2" presStyleCnt="3"/>
      <dgm:spPr/>
    </dgm:pt>
    <dgm:pt modelId="{FD66E687-C2E8-4109-B246-DB5579D4FEEB}" type="pres">
      <dgm:prSet presAssocID="{A5A80CC9-42D1-4828-B39E-ABE9FDC45A0E}" presName="circ3Tx" presStyleLbl="revTx" presStyleIdx="0" presStyleCnt="0">
        <dgm:presLayoutVars>
          <dgm:chMax val="0"/>
          <dgm:chPref val="0"/>
          <dgm:bulletEnabled val="1"/>
        </dgm:presLayoutVars>
      </dgm:prSet>
      <dgm:spPr/>
    </dgm:pt>
  </dgm:ptLst>
  <dgm:cxnLst>
    <dgm:cxn modelId="{49C6D003-52AB-4A19-A300-770AC575C509}" srcId="{40893DE3-8227-4F2E-BC88-1D02D37718A0}" destId="{B8EBA035-5932-4683-A7E5-6478751C4318}" srcOrd="0" destOrd="0" parTransId="{9BB9EDC1-C5C9-47EF-949C-9F5C376DCF8D}" sibTransId="{C53F86C7-6C2B-4AD5-ABF1-6473FEC73769}"/>
    <dgm:cxn modelId="{19343007-B617-4789-9DA8-6FFB8F2B6DDC}" type="presOf" srcId="{40893DE3-8227-4F2E-BC88-1D02D37718A0}" destId="{6F905CC3-83DA-403B-83A7-1DC7B7256192}" srcOrd="0" destOrd="0" presId="urn:microsoft.com/office/officeart/2005/8/layout/venn1"/>
    <dgm:cxn modelId="{0CAEBB1F-41DF-46E5-979F-7F315BDAEE4F}" type="presOf" srcId="{AD116980-CA24-44E0-95B8-8CBF26AD3C98}" destId="{7F38474E-1209-4FF1-93CE-370E565C2D0F}" srcOrd="0" destOrd="0" presId="urn:microsoft.com/office/officeart/2005/8/layout/venn1"/>
    <dgm:cxn modelId="{BFD8BC66-522C-4498-B252-08B9326A62F1}" srcId="{40893DE3-8227-4F2E-BC88-1D02D37718A0}" destId="{AD116980-CA24-44E0-95B8-8CBF26AD3C98}" srcOrd="1" destOrd="0" parTransId="{1443FF91-E897-409D-B41F-DE76AB451B4F}" sibTransId="{63C415FE-356D-478E-9B52-1476CBAD6ED5}"/>
    <dgm:cxn modelId="{AD2C7377-1064-485B-9E35-AAF27C1FE4DE}" srcId="{40893DE3-8227-4F2E-BC88-1D02D37718A0}" destId="{A5A80CC9-42D1-4828-B39E-ABE9FDC45A0E}" srcOrd="2" destOrd="0" parTransId="{BF6D5769-5A4C-44D2-9D6E-2F8D49F3D829}" sibTransId="{B88034DA-B433-4C2D-82CA-663FF9BFF33B}"/>
    <dgm:cxn modelId="{009AA278-9055-48C6-9D5C-135E84A73207}" type="presOf" srcId="{AD116980-CA24-44E0-95B8-8CBF26AD3C98}" destId="{13D3177A-DD03-4BBC-B969-478C7D61D541}" srcOrd="1" destOrd="0" presId="urn:microsoft.com/office/officeart/2005/8/layout/venn1"/>
    <dgm:cxn modelId="{74EB1AB6-7EF4-4D10-BDCD-D55AEEA8F031}" type="presOf" srcId="{B8EBA035-5932-4683-A7E5-6478751C4318}" destId="{FF384D6C-4113-47EF-B061-613F1499203D}" srcOrd="1" destOrd="0" presId="urn:microsoft.com/office/officeart/2005/8/layout/venn1"/>
    <dgm:cxn modelId="{B48D15B7-C853-4EF1-BD5F-AB769630F49A}" type="presOf" srcId="{B8EBA035-5932-4683-A7E5-6478751C4318}" destId="{2707C833-AAFB-48AC-9988-908A6B36440E}" srcOrd="0" destOrd="0" presId="urn:microsoft.com/office/officeart/2005/8/layout/venn1"/>
    <dgm:cxn modelId="{876070CD-DAAD-4D28-AFA2-C7FA9A43C892}" type="presOf" srcId="{A5A80CC9-42D1-4828-B39E-ABE9FDC45A0E}" destId="{86A24966-6895-412E-9976-0C3C3C3FA119}" srcOrd="0" destOrd="0" presId="urn:microsoft.com/office/officeart/2005/8/layout/venn1"/>
    <dgm:cxn modelId="{B5B65DF7-B200-4EA8-AF6B-44D7044FBB1E}" type="presOf" srcId="{A5A80CC9-42D1-4828-B39E-ABE9FDC45A0E}" destId="{FD66E687-C2E8-4109-B246-DB5579D4FEEB}" srcOrd="1" destOrd="0" presId="urn:microsoft.com/office/officeart/2005/8/layout/venn1"/>
    <dgm:cxn modelId="{8E553D09-C929-4667-A560-4F2424E02A6F}" type="presParOf" srcId="{6F905CC3-83DA-403B-83A7-1DC7B7256192}" destId="{2707C833-AAFB-48AC-9988-908A6B36440E}" srcOrd="0" destOrd="0" presId="urn:microsoft.com/office/officeart/2005/8/layout/venn1"/>
    <dgm:cxn modelId="{2A6669D1-E847-4377-9532-054B80EEE30E}" type="presParOf" srcId="{6F905CC3-83DA-403B-83A7-1DC7B7256192}" destId="{FF384D6C-4113-47EF-B061-613F1499203D}" srcOrd="1" destOrd="0" presId="urn:microsoft.com/office/officeart/2005/8/layout/venn1"/>
    <dgm:cxn modelId="{CC27F147-863A-4D29-9B5C-4A96D1318E43}" type="presParOf" srcId="{6F905CC3-83DA-403B-83A7-1DC7B7256192}" destId="{7F38474E-1209-4FF1-93CE-370E565C2D0F}" srcOrd="2" destOrd="0" presId="urn:microsoft.com/office/officeart/2005/8/layout/venn1"/>
    <dgm:cxn modelId="{4C03EAA0-793D-4CC2-A0A9-85FD1233713E}" type="presParOf" srcId="{6F905CC3-83DA-403B-83A7-1DC7B7256192}" destId="{13D3177A-DD03-4BBC-B969-478C7D61D541}" srcOrd="3" destOrd="0" presId="urn:microsoft.com/office/officeart/2005/8/layout/venn1"/>
    <dgm:cxn modelId="{E49DE6D5-A6E5-498F-9A2C-CA8AC6FE9484}" type="presParOf" srcId="{6F905CC3-83DA-403B-83A7-1DC7B7256192}" destId="{86A24966-6895-412E-9976-0C3C3C3FA119}" srcOrd="4" destOrd="0" presId="urn:microsoft.com/office/officeart/2005/8/layout/venn1"/>
    <dgm:cxn modelId="{50EB28D7-64B7-4EB6-B08D-A61684F32CFD}" type="presParOf" srcId="{6F905CC3-83DA-403B-83A7-1DC7B7256192}" destId="{FD66E687-C2E8-4109-B246-DB5579D4FEE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893DE3-8227-4F2E-BC88-1D02D37718A0}" type="doc">
      <dgm:prSet loTypeId="urn:microsoft.com/office/officeart/2005/8/layout/venn1" loCatId="relationship" qsTypeId="urn:microsoft.com/office/officeart/2005/8/quickstyle/simple1" qsCatId="simple" csTypeId="urn:microsoft.com/office/officeart/2005/8/colors/accent1_2" csCatId="accent1" phldr="1"/>
      <dgm:spPr/>
    </dgm:pt>
    <dgm:pt modelId="{B8EBA035-5932-4683-A7E5-6478751C4318}">
      <dgm:prSet phldrT="[Text]" custT="1"/>
      <dgm:spPr/>
      <dgm:t>
        <a:bodyPr/>
        <a:lstStyle/>
        <a:p>
          <a:r>
            <a:rPr lang="es-ES" sz="2200" b="1" dirty="0">
              <a:latin typeface="Calibri" panose="020F0502020204030204" pitchFamily="34" charset="0"/>
              <a:cs typeface="Calibri" panose="020F0502020204030204" pitchFamily="34" charset="0"/>
            </a:rPr>
            <a:t>Comunidad orientada a la recuperación
</a:t>
          </a:r>
          <a:endParaRPr lang="en-US" sz="2200" b="1" dirty="0">
            <a:latin typeface="Calibri" panose="020F0502020204030204" pitchFamily="34" charset="0"/>
            <a:cs typeface="Calibri" panose="020F0502020204030204" pitchFamily="34" charset="0"/>
          </a:endParaRPr>
        </a:p>
      </dgm:t>
    </dgm:pt>
    <dgm:pt modelId="{9BB9EDC1-C5C9-47EF-949C-9F5C376DCF8D}" type="parTrans" cxnId="{49C6D003-52AB-4A19-A300-770AC575C509}">
      <dgm:prSet/>
      <dgm:spPr/>
      <dgm:t>
        <a:bodyPr/>
        <a:lstStyle/>
        <a:p>
          <a:endParaRPr lang="en-US"/>
        </a:p>
      </dgm:t>
    </dgm:pt>
    <dgm:pt modelId="{C53F86C7-6C2B-4AD5-ABF1-6473FEC73769}" type="sibTrans" cxnId="{49C6D003-52AB-4A19-A300-770AC575C509}">
      <dgm:prSet/>
      <dgm:spPr/>
      <dgm:t>
        <a:bodyPr/>
        <a:lstStyle/>
        <a:p>
          <a:endParaRPr lang="en-US"/>
        </a:p>
      </dgm:t>
    </dgm:pt>
    <dgm:pt modelId="{AD116980-CA24-44E0-95B8-8CBF26AD3C98}">
      <dgm:prSet phldrT="[Text]" custT="1"/>
      <dgm:spPr/>
      <dgm:t>
        <a:bodyPr/>
        <a:lstStyle/>
        <a:p>
          <a:r>
            <a:rPr lang="es-ES" sz="2200" b="1" dirty="0">
              <a:latin typeface="Calibri" panose="020F0502020204030204" pitchFamily="34" charset="0"/>
              <a:cs typeface="Calibri" panose="020F0502020204030204" pitchFamily="34" charset="0"/>
            </a:rPr>
            <a:t>Contexto de todo el ser y la vida de los individuos
</a:t>
          </a:r>
          <a:endParaRPr lang="en-US" sz="2200" b="1" dirty="0">
            <a:latin typeface="Calibri" panose="020F0502020204030204" pitchFamily="34" charset="0"/>
            <a:cs typeface="Calibri" panose="020F0502020204030204" pitchFamily="34" charset="0"/>
          </a:endParaRPr>
        </a:p>
      </dgm:t>
    </dgm:pt>
    <dgm:pt modelId="{1443FF91-E897-409D-B41F-DE76AB451B4F}" type="parTrans" cxnId="{BFD8BC66-522C-4498-B252-08B9326A62F1}">
      <dgm:prSet/>
      <dgm:spPr/>
      <dgm:t>
        <a:bodyPr/>
        <a:lstStyle/>
        <a:p>
          <a:endParaRPr lang="en-US"/>
        </a:p>
      </dgm:t>
    </dgm:pt>
    <dgm:pt modelId="{63C415FE-356D-478E-9B52-1476CBAD6ED5}" type="sibTrans" cxnId="{BFD8BC66-522C-4498-B252-08B9326A62F1}">
      <dgm:prSet/>
      <dgm:spPr/>
      <dgm:t>
        <a:bodyPr/>
        <a:lstStyle/>
        <a:p>
          <a:endParaRPr lang="en-US"/>
        </a:p>
      </dgm:t>
    </dgm:pt>
    <dgm:pt modelId="{A5A80CC9-42D1-4828-B39E-ABE9FDC45A0E}">
      <dgm:prSet phldrT="[Text]" custT="1"/>
      <dgm:spPr/>
      <dgm:t>
        <a:bodyPr/>
        <a:lstStyle/>
        <a:p>
          <a:r>
            <a:rPr lang="en-US" sz="2200" b="1" dirty="0" err="1">
              <a:latin typeface="Calibri" panose="020F0502020204030204" pitchFamily="34" charset="0"/>
              <a:cs typeface="Calibri" panose="020F0502020204030204" pitchFamily="34" charset="0"/>
            </a:rPr>
            <a:t>Servicios</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Integrales</a:t>
          </a:r>
          <a:r>
            <a:rPr lang="en-US" sz="2200" b="1" dirty="0">
              <a:latin typeface="Calibri" panose="020F0502020204030204" pitchFamily="34" charset="0"/>
              <a:cs typeface="Calibri" panose="020F0502020204030204" pitchFamily="34" charset="0"/>
            </a:rPr>
            <a:t> y </a:t>
          </a:r>
          <a:r>
            <a:rPr lang="en-US" sz="2200" b="1" dirty="0" err="1">
              <a:latin typeface="Calibri" panose="020F0502020204030204" pitchFamily="34" charset="0"/>
              <a:cs typeface="Calibri" panose="020F0502020204030204" pitchFamily="34" charset="0"/>
            </a:rPr>
            <a:t>Holísticos</a:t>
          </a:r>
          <a:r>
            <a:rPr lang="en-US" sz="2200" b="1" dirty="0">
              <a:latin typeface="Calibri" panose="020F0502020204030204" pitchFamily="34" charset="0"/>
              <a:cs typeface="Calibri" panose="020F0502020204030204" pitchFamily="34" charset="0"/>
            </a:rPr>
            <a:t>
</a:t>
          </a:r>
        </a:p>
      </dgm:t>
    </dgm:pt>
    <dgm:pt modelId="{BF6D5769-5A4C-44D2-9D6E-2F8D49F3D829}" type="parTrans" cxnId="{AD2C7377-1064-485B-9E35-AAF27C1FE4DE}">
      <dgm:prSet/>
      <dgm:spPr/>
      <dgm:t>
        <a:bodyPr/>
        <a:lstStyle/>
        <a:p>
          <a:endParaRPr lang="en-US"/>
        </a:p>
      </dgm:t>
    </dgm:pt>
    <dgm:pt modelId="{B88034DA-B433-4C2D-82CA-663FF9BFF33B}" type="sibTrans" cxnId="{AD2C7377-1064-485B-9E35-AAF27C1FE4DE}">
      <dgm:prSet/>
      <dgm:spPr/>
      <dgm:t>
        <a:bodyPr/>
        <a:lstStyle/>
        <a:p>
          <a:endParaRPr lang="en-US"/>
        </a:p>
      </dgm:t>
    </dgm:pt>
    <dgm:pt modelId="{6F905CC3-83DA-403B-83A7-1DC7B7256192}" type="pres">
      <dgm:prSet presAssocID="{40893DE3-8227-4F2E-BC88-1D02D37718A0}" presName="compositeShape" presStyleCnt="0">
        <dgm:presLayoutVars>
          <dgm:chMax val="7"/>
          <dgm:dir/>
          <dgm:resizeHandles val="exact"/>
        </dgm:presLayoutVars>
      </dgm:prSet>
      <dgm:spPr/>
    </dgm:pt>
    <dgm:pt modelId="{2707C833-AAFB-48AC-9988-908A6B36440E}" type="pres">
      <dgm:prSet presAssocID="{B8EBA035-5932-4683-A7E5-6478751C4318}" presName="circ1" presStyleLbl="vennNode1" presStyleIdx="0" presStyleCnt="3" custScaleX="120876" custScaleY="104481" custLinFactNeighborX="-10846" custLinFactNeighborY="-7771"/>
      <dgm:spPr/>
    </dgm:pt>
    <dgm:pt modelId="{FF384D6C-4113-47EF-B061-613F1499203D}" type="pres">
      <dgm:prSet presAssocID="{B8EBA035-5932-4683-A7E5-6478751C4318}" presName="circ1Tx" presStyleLbl="revTx" presStyleIdx="0" presStyleCnt="0">
        <dgm:presLayoutVars>
          <dgm:chMax val="0"/>
          <dgm:chPref val="0"/>
          <dgm:bulletEnabled val="1"/>
        </dgm:presLayoutVars>
      </dgm:prSet>
      <dgm:spPr/>
    </dgm:pt>
    <dgm:pt modelId="{7F38474E-1209-4FF1-93CE-370E565C2D0F}" type="pres">
      <dgm:prSet presAssocID="{AD116980-CA24-44E0-95B8-8CBF26AD3C98}" presName="circ2" presStyleLbl="vennNode1" presStyleIdx="1" presStyleCnt="3" custScaleX="122944" custScaleY="110143" custLinFactNeighborX="7300" custLinFactNeighborY="-757"/>
      <dgm:spPr/>
    </dgm:pt>
    <dgm:pt modelId="{13D3177A-DD03-4BBC-B969-478C7D61D541}" type="pres">
      <dgm:prSet presAssocID="{AD116980-CA24-44E0-95B8-8CBF26AD3C98}" presName="circ2Tx" presStyleLbl="revTx" presStyleIdx="0" presStyleCnt="0">
        <dgm:presLayoutVars>
          <dgm:chMax val="0"/>
          <dgm:chPref val="0"/>
          <dgm:bulletEnabled val="1"/>
        </dgm:presLayoutVars>
      </dgm:prSet>
      <dgm:spPr/>
    </dgm:pt>
    <dgm:pt modelId="{86A24966-6895-412E-9976-0C3C3C3FA119}" type="pres">
      <dgm:prSet presAssocID="{A5A80CC9-42D1-4828-B39E-ABE9FDC45A0E}" presName="circ3" presStyleLbl="vennNode1" presStyleIdx="2" presStyleCnt="3" custScaleX="121004" custScaleY="110654" custLinFactNeighborX="-19267" custLinFactNeighborY="3977"/>
      <dgm:spPr/>
    </dgm:pt>
    <dgm:pt modelId="{FD66E687-C2E8-4109-B246-DB5579D4FEEB}" type="pres">
      <dgm:prSet presAssocID="{A5A80CC9-42D1-4828-B39E-ABE9FDC45A0E}" presName="circ3Tx" presStyleLbl="revTx" presStyleIdx="0" presStyleCnt="0">
        <dgm:presLayoutVars>
          <dgm:chMax val="0"/>
          <dgm:chPref val="0"/>
          <dgm:bulletEnabled val="1"/>
        </dgm:presLayoutVars>
      </dgm:prSet>
      <dgm:spPr/>
    </dgm:pt>
  </dgm:ptLst>
  <dgm:cxnLst>
    <dgm:cxn modelId="{49C6D003-52AB-4A19-A300-770AC575C509}" srcId="{40893DE3-8227-4F2E-BC88-1D02D37718A0}" destId="{B8EBA035-5932-4683-A7E5-6478751C4318}" srcOrd="0" destOrd="0" parTransId="{9BB9EDC1-C5C9-47EF-949C-9F5C376DCF8D}" sibTransId="{C53F86C7-6C2B-4AD5-ABF1-6473FEC73769}"/>
    <dgm:cxn modelId="{04AB7A1B-FCA4-4EAD-8D11-E2EFABA82EEC}" type="presOf" srcId="{AD116980-CA24-44E0-95B8-8CBF26AD3C98}" destId="{7F38474E-1209-4FF1-93CE-370E565C2D0F}" srcOrd="0" destOrd="0" presId="urn:microsoft.com/office/officeart/2005/8/layout/venn1"/>
    <dgm:cxn modelId="{BFD8BC66-522C-4498-B252-08B9326A62F1}" srcId="{40893DE3-8227-4F2E-BC88-1D02D37718A0}" destId="{AD116980-CA24-44E0-95B8-8CBF26AD3C98}" srcOrd="1" destOrd="0" parTransId="{1443FF91-E897-409D-B41F-DE76AB451B4F}" sibTransId="{63C415FE-356D-478E-9B52-1476CBAD6ED5}"/>
    <dgm:cxn modelId="{AD2C7377-1064-485B-9E35-AAF27C1FE4DE}" srcId="{40893DE3-8227-4F2E-BC88-1D02D37718A0}" destId="{A5A80CC9-42D1-4828-B39E-ABE9FDC45A0E}" srcOrd="2" destOrd="0" parTransId="{BF6D5769-5A4C-44D2-9D6E-2F8D49F3D829}" sibTransId="{B88034DA-B433-4C2D-82CA-663FF9BFF33B}"/>
    <dgm:cxn modelId="{1439267D-8740-478E-A689-17882D41098E}" type="presOf" srcId="{A5A80CC9-42D1-4828-B39E-ABE9FDC45A0E}" destId="{86A24966-6895-412E-9976-0C3C3C3FA119}" srcOrd="0" destOrd="0" presId="urn:microsoft.com/office/officeart/2005/8/layout/venn1"/>
    <dgm:cxn modelId="{30E6B3A9-DCA7-402F-A1E9-651130093097}" type="presOf" srcId="{B8EBA035-5932-4683-A7E5-6478751C4318}" destId="{2707C833-AAFB-48AC-9988-908A6B36440E}" srcOrd="0" destOrd="0" presId="urn:microsoft.com/office/officeart/2005/8/layout/venn1"/>
    <dgm:cxn modelId="{C2EC7DB6-9BB4-4E43-8127-3478F23FA22D}" type="presOf" srcId="{40893DE3-8227-4F2E-BC88-1D02D37718A0}" destId="{6F905CC3-83DA-403B-83A7-1DC7B7256192}" srcOrd="0" destOrd="0" presId="urn:microsoft.com/office/officeart/2005/8/layout/venn1"/>
    <dgm:cxn modelId="{F18781C9-BF90-48B3-80EE-3FBCC157748A}" type="presOf" srcId="{AD116980-CA24-44E0-95B8-8CBF26AD3C98}" destId="{13D3177A-DD03-4BBC-B969-478C7D61D541}" srcOrd="1" destOrd="0" presId="urn:microsoft.com/office/officeart/2005/8/layout/venn1"/>
    <dgm:cxn modelId="{4D424CE6-3FDD-487E-8646-F216F2019EBF}" type="presOf" srcId="{B8EBA035-5932-4683-A7E5-6478751C4318}" destId="{FF384D6C-4113-47EF-B061-613F1499203D}" srcOrd="1" destOrd="0" presId="urn:microsoft.com/office/officeart/2005/8/layout/venn1"/>
    <dgm:cxn modelId="{116D31F7-704C-420E-BD28-0E8FA9D6BD41}" type="presOf" srcId="{A5A80CC9-42D1-4828-B39E-ABE9FDC45A0E}" destId="{FD66E687-C2E8-4109-B246-DB5579D4FEEB}" srcOrd="1" destOrd="0" presId="urn:microsoft.com/office/officeart/2005/8/layout/venn1"/>
    <dgm:cxn modelId="{AE27FB3B-9E36-4362-87FD-80A2174437EA}" type="presParOf" srcId="{6F905CC3-83DA-403B-83A7-1DC7B7256192}" destId="{2707C833-AAFB-48AC-9988-908A6B36440E}" srcOrd="0" destOrd="0" presId="urn:microsoft.com/office/officeart/2005/8/layout/venn1"/>
    <dgm:cxn modelId="{C348EE98-1DA0-475D-80D3-8BCE0FEB12BA}" type="presParOf" srcId="{6F905CC3-83DA-403B-83A7-1DC7B7256192}" destId="{FF384D6C-4113-47EF-B061-613F1499203D}" srcOrd="1" destOrd="0" presId="urn:microsoft.com/office/officeart/2005/8/layout/venn1"/>
    <dgm:cxn modelId="{D202CB6E-FF7F-47D9-9151-8A6A955B9241}" type="presParOf" srcId="{6F905CC3-83DA-403B-83A7-1DC7B7256192}" destId="{7F38474E-1209-4FF1-93CE-370E565C2D0F}" srcOrd="2" destOrd="0" presId="urn:microsoft.com/office/officeart/2005/8/layout/venn1"/>
    <dgm:cxn modelId="{F7A23B7C-1A62-4073-B151-1F657DCD898B}" type="presParOf" srcId="{6F905CC3-83DA-403B-83A7-1DC7B7256192}" destId="{13D3177A-DD03-4BBC-B969-478C7D61D541}" srcOrd="3" destOrd="0" presId="urn:microsoft.com/office/officeart/2005/8/layout/venn1"/>
    <dgm:cxn modelId="{76D68C14-59A4-4222-B486-7030DFD648C7}" type="presParOf" srcId="{6F905CC3-83DA-403B-83A7-1DC7B7256192}" destId="{86A24966-6895-412E-9976-0C3C3C3FA119}" srcOrd="4" destOrd="0" presId="urn:microsoft.com/office/officeart/2005/8/layout/venn1"/>
    <dgm:cxn modelId="{37466930-ACDA-40F6-A175-DB53EB71EDFB}" type="presParOf" srcId="{6F905CC3-83DA-403B-83A7-1DC7B7256192}" destId="{FD66E687-C2E8-4109-B246-DB5579D4FEE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D7699C-2F87-4740-92D3-94340D9950A0}"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0047A44C-DBF3-43AB-9169-36F48E3C2FFE}">
      <dgm:prSet custT="1"/>
      <dgm:spPr/>
      <dgm:t>
        <a:bodyPr/>
        <a:lstStyle/>
        <a:p>
          <a:r>
            <a:rPr lang="en-US" sz="2800" dirty="0">
              <a:latin typeface="Calibri" panose="020F0502020204030204" pitchFamily="34" charset="0"/>
              <a:cs typeface="Calibri" panose="020F0502020204030204" pitchFamily="34" charset="0"/>
            </a:rPr>
            <a:t>No son </a:t>
          </a:r>
          <a:r>
            <a:rPr lang="en-US" sz="2800" dirty="0" err="1">
              <a:latin typeface="Calibri" panose="020F0502020204030204" pitchFamily="34" charset="0"/>
              <a:cs typeface="Calibri" panose="020F0502020204030204" pitchFamily="34" charset="0"/>
            </a:rPr>
            <a:t>clínicos</a:t>
          </a:r>
          <a:r>
            <a:rPr lang="en-US" sz="2800" dirty="0">
              <a:latin typeface="Calibri" panose="020F0502020204030204" pitchFamily="34" charset="0"/>
              <a:cs typeface="Calibri" panose="020F0502020204030204" pitchFamily="34" charset="0"/>
            </a:rPr>
            <a:t>
</a:t>
          </a:r>
        </a:p>
      </dgm:t>
    </dgm:pt>
    <dgm:pt modelId="{4E9458D3-7646-4B53-9FFA-7E962077CE75}" type="parTrans" cxnId="{4566A6E3-2AC3-495F-B74F-C90892DFF279}">
      <dgm:prSet/>
      <dgm:spPr/>
      <dgm:t>
        <a:bodyPr/>
        <a:lstStyle/>
        <a:p>
          <a:endParaRPr lang="en-US"/>
        </a:p>
      </dgm:t>
    </dgm:pt>
    <dgm:pt modelId="{C31457D2-33C5-45D5-84AB-9ED17C299F6A}" type="sibTrans" cxnId="{4566A6E3-2AC3-495F-B74F-C90892DFF279}">
      <dgm:prSet/>
      <dgm:spPr/>
      <dgm:t>
        <a:bodyPr/>
        <a:lstStyle/>
        <a:p>
          <a:endParaRPr lang="en-US"/>
        </a:p>
      </dgm:t>
    </dgm:pt>
    <dgm:pt modelId="{681AFC04-1EB9-4242-A149-B4DCCA3E0F49}">
      <dgm:prSet custT="1"/>
      <dgm:spPr/>
      <dgm:t>
        <a:bodyPr/>
        <a:lstStyle/>
        <a:p>
          <a:r>
            <a:rPr lang="en-US" sz="2800" dirty="0" err="1">
              <a:latin typeface="Calibri" panose="020F0502020204030204" pitchFamily="34" charset="0"/>
              <a:cs typeface="Calibri" panose="020F0502020204030204" pitchFamily="34" charset="0"/>
            </a:rPr>
            <a:t>Fomentar</a:t>
          </a:r>
          <a:r>
            <a:rPr lang="en-US" sz="2800" dirty="0">
              <a:latin typeface="Calibri" panose="020F0502020204030204" pitchFamily="34" charset="0"/>
              <a:cs typeface="Calibri" panose="020F0502020204030204" pitchFamily="34" charset="0"/>
            </a:rPr>
            <a:t> el </a:t>
          </a:r>
          <a:r>
            <a:rPr lang="en-US" sz="2800" dirty="0" err="1">
              <a:latin typeface="Calibri" panose="020F0502020204030204" pitchFamily="34" charset="0"/>
              <a:cs typeface="Calibri" panose="020F0502020204030204" pitchFamily="34" charset="0"/>
            </a:rPr>
            <a:t>compromiso</a:t>
          </a:r>
          <a:r>
            <a:rPr lang="en-US" sz="2800" dirty="0">
              <a:latin typeface="Calibri" panose="020F0502020204030204" pitchFamily="34" charset="0"/>
              <a:cs typeface="Calibri" panose="020F0502020204030204" pitchFamily="34" charset="0"/>
            </a:rPr>
            <a:t>
</a:t>
          </a:r>
        </a:p>
      </dgm:t>
    </dgm:pt>
    <dgm:pt modelId="{8C1B67F1-B6AC-4250-9679-B1E84CC6D09E}" type="parTrans" cxnId="{4846E488-A3CE-48B1-9625-09F7AE5305AB}">
      <dgm:prSet/>
      <dgm:spPr/>
      <dgm:t>
        <a:bodyPr/>
        <a:lstStyle/>
        <a:p>
          <a:endParaRPr lang="en-US"/>
        </a:p>
      </dgm:t>
    </dgm:pt>
    <dgm:pt modelId="{379213CE-EDC8-428A-92F7-EF387F3B0BFC}" type="sibTrans" cxnId="{4846E488-A3CE-48B1-9625-09F7AE5305AB}">
      <dgm:prSet/>
      <dgm:spPr/>
      <dgm:t>
        <a:bodyPr/>
        <a:lstStyle/>
        <a:p>
          <a:endParaRPr lang="en-US"/>
        </a:p>
      </dgm:t>
    </dgm:pt>
    <dgm:pt modelId="{7E4D4FBD-B3EC-4AC7-B9C7-6EB70A357BE4}">
      <dgm:prSet custT="1"/>
      <dgm:spPr/>
      <dgm:t>
        <a:bodyPr/>
        <a:lstStyle/>
        <a:p>
          <a:r>
            <a:rPr lang="en-US" sz="2800" dirty="0" err="1">
              <a:latin typeface="Calibri" panose="020F0502020204030204" pitchFamily="34" charset="0"/>
              <a:cs typeface="Calibri" panose="020F0502020204030204" pitchFamily="34" charset="0"/>
            </a:rPr>
            <a:t>Soporte</a:t>
          </a:r>
          <a:r>
            <a:rPr lang="en-US" sz="2800" dirty="0">
              <a:latin typeface="Calibri" panose="020F0502020204030204" pitchFamily="34" charset="0"/>
              <a:cs typeface="Calibri" panose="020F0502020204030204" pitchFamily="34" charset="0"/>
            </a:rPr>
            <a:t> de </a:t>
          </a:r>
          <a:r>
            <a:rPr lang="en-US" sz="2800" dirty="0" err="1">
              <a:latin typeface="Calibri" panose="020F0502020204030204" pitchFamily="34" charset="0"/>
              <a:cs typeface="Calibri" panose="020F0502020204030204" pitchFamily="34" charset="0"/>
            </a:rPr>
            <a:t>resiliencia</a:t>
          </a:r>
          <a:r>
            <a:rPr lang="en-US" sz="2800" dirty="0">
              <a:latin typeface="Calibri" panose="020F0502020204030204" pitchFamily="34" charset="0"/>
              <a:cs typeface="Calibri" panose="020F0502020204030204" pitchFamily="34" charset="0"/>
            </a:rPr>
            <a:t>
</a:t>
          </a:r>
        </a:p>
      </dgm:t>
    </dgm:pt>
    <dgm:pt modelId="{4C616E91-39A3-4D1B-9F80-C3E35FE3E739}" type="parTrans" cxnId="{EBA22E4F-C775-4A5C-BDD7-7A616A7DF851}">
      <dgm:prSet/>
      <dgm:spPr/>
      <dgm:t>
        <a:bodyPr/>
        <a:lstStyle/>
        <a:p>
          <a:endParaRPr lang="en-US"/>
        </a:p>
      </dgm:t>
    </dgm:pt>
    <dgm:pt modelId="{22284BC6-97E2-4F24-B292-92573E2EE651}" type="sibTrans" cxnId="{EBA22E4F-C775-4A5C-BDD7-7A616A7DF851}">
      <dgm:prSet/>
      <dgm:spPr/>
      <dgm:t>
        <a:bodyPr/>
        <a:lstStyle/>
        <a:p>
          <a:endParaRPr lang="en-US"/>
        </a:p>
      </dgm:t>
    </dgm:pt>
    <dgm:pt modelId="{D4576417-C434-490C-971C-79A7DF028109}">
      <dgm:prSet custT="1"/>
      <dgm:spPr/>
      <dgm:t>
        <a:bodyPr/>
        <a:lstStyle/>
        <a:p>
          <a:r>
            <a:rPr lang="es-ES" sz="2800" dirty="0">
              <a:latin typeface="Calibri" panose="020F0502020204030204" pitchFamily="34" charset="0"/>
              <a:cs typeface="Calibri" panose="020F0502020204030204" pitchFamily="34" charset="0"/>
            </a:rPr>
            <a:t>Puertas abiertas al acceso al servicio 
</a:t>
          </a:r>
          <a:endParaRPr lang="en-US" sz="2800" dirty="0">
            <a:latin typeface="Calibri" panose="020F0502020204030204" pitchFamily="34" charset="0"/>
            <a:cs typeface="Calibri" panose="020F0502020204030204" pitchFamily="34" charset="0"/>
          </a:endParaRPr>
        </a:p>
      </dgm:t>
    </dgm:pt>
    <dgm:pt modelId="{05EB2A4F-A92F-412A-A960-58096280FF17}" type="parTrans" cxnId="{BF97EA9C-2F28-44D0-B060-445BA16201B8}">
      <dgm:prSet/>
      <dgm:spPr/>
      <dgm:t>
        <a:bodyPr/>
        <a:lstStyle/>
        <a:p>
          <a:endParaRPr lang="en-US"/>
        </a:p>
      </dgm:t>
    </dgm:pt>
    <dgm:pt modelId="{DD325E0A-4E43-4C46-9C09-F577BC8D6FE1}" type="sibTrans" cxnId="{BF97EA9C-2F28-44D0-B060-445BA16201B8}">
      <dgm:prSet/>
      <dgm:spPr/>
      <dgm:t>
        <a:bodyPr/>
        <a:lstStyle/>
        <a:p>
          <a:endParaRPr lang="en-US"/>
        </a:p>
      </dgm:t>
    </dgm:pt>
    <dgm:pt modelId="{244AF52B-EDAC-427D-8FA9-4ACE17326E8F}">
      <dgm:prSet custT="1"/>
      <dgm:spPr/>
      <dgm:t>
        <a:bodyPr/>
        <a:lstStyle/>
        <a:p>
          <a:r>
            <a:rPr lang="es-ES" sz="2800" dirty="0">
              <a:latin typeface="Calibri" panose="020F0502020204030204" pitchFamily="34" charset="0"/>
              <a:cs typeface="Calibri" panose="020F0502020204030204" pitchFamily="34" charset="0"/>
            </a:rPr>
            <a:t>Apoyar la recuperación a largo plazo
</a:t>
          </a:r>
          <a:endParaRPr lang="en-US" sz="2800" dirty="0">
            <a:latin typeface="Calibri" panose="020F0502020204030204" pitchFamily="34" charset="0"/>
            <a:cs typeface="Calibri" panose="020F0502020204030204" pitchFamily="34" charset="0"/>
          </a:endParaRPr>
        </a:p>
      </dgm:t>
    </dgm:pt>
    <dgm:pt modelId="{F487428D-886B-4CFC-A7D5-D811ECCB24BC}" type="parTrans" cxnId="{E98593CC-6E91-4E4B-BA7D-89DBAFEAC8C9}">
      <dgm:prSet/>
      <dgm:spPr/>
      <dgm:t>
        <a:bodyPr/>
        <a:lstStyle/>
        <a:p>
          <a:endParaRPr lang="en-US"/>
        </a:p>
      </dgm:t>
    </dgm:pt>
    <dgm:pt modelId="{9A7F9582-BE60-4934-8C70-04C929C73B77}" type="sibTrans" cxnId="{E98593CC-6E91-4E4B-BA7D-89DBAFEAC8C9}">
      <dgm:prSet/>
      <dgm:spPr/>
      <dgm:t>
        <a:bodyPr/>
        <a:lstStyle/>
        <a:p>
          <a:endParaRPr lang="en-US"/>
        </a:p>
      </dgm:t>
    </dgm:pt>
    <dgm:pt modelId="{46578CDE-B97F-4EE5-ADE8-5E731C5079C4}" type="pres">
      <dgm:prSet presAssocID="{D6D7699C-2F87-4740-92D3-94340D9950A0}" presName="root" presStyleCnt="0">
        <dgm:presLayoutVars>
          <dgm:dir/>
          <dgm:resizeHandles val="exact"/>
        </dgm:presLayoutVars>
      </dgm:prSet>
      <dgm:spPr/>
    </dgm:pt>
    <dgm:pt modelId="{B71C6A35-3764-495E-878D-4DC25A309122}" type="pres">
      <dgm:prSet presAssocID="{0047A44C-DBF3-43AB-9169-36F48E3C2FFE}" presName="compNode" presStyleCnt="0"/>
      <dgm:spPr/>
    </dgm:pt>
    <dgm:pt modelId="{712E0F02-D47A-4FD8-BED3-85BBBFBD5095}" type="pres">
      <dgm:prSet presAssocID="{0047A44C-DBF3-43AB-9169-36F48E3C2FF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415A2A91-B157-4D66-BCE2-A2B84D3B2866}" type="pres">
      <dgm:prSet presAssocID="{0047A44C-DBF3-43AB-9169-36F48E3C2FFE}" presName="spaceRect" presStyleCnt="0"/>
      <dgm:spPr/>
    </dgm:pt>
    <dgm:pt modelId="{DF90A1F4-304B-4AC4-9A4D-1CC0859726B9}" type="pres">
      <dgm:prSet presAssocID="{0047A44C-DBF3-43AB-9169-36F48E3C2FFE}" presName="textRect" presStyleLbl="revTx" presStyleIdx="0" presStyleCnt="5">
        <dgm:presLayoutVars>
          <dgm:chMax val="1"/>
          <dgm:chPref val="1"/>
        </dgm:presLayoutVars>
      </dgm:prSet>
      <dgm:spPr/>
    </dgm:pt>
    <dgm:pt modelId="{91B7B23E-CAE3-428B-A014-8A02E5944005}" type="pres">
      <dgm:prSet presAssocID="{C31457D2-33C5-45D5-84AB-9ED17C299F6A}" presName="sibTrans" presStyleCnt="0"/>
      <dgm:spPr/>
    </dgm:pt>
    <dgm:pt modelId="{0E9D6745-3F6A-4B94-AA90-AF64E8A3D6FF}" type="pres">
      <dgm:prSet presAssocID="{681AFC04-1EB9-4242-A149-B4DCCA3E0F49}" presName="compNode" presStyleCnt="0"/>
      <dgm:spPr/>
    </dgm:pt>
    <dgm:pt modelId="{BB3BBBF0-F140-4D8A-9424-A026197B43E3}" type="pres">
      <dgm:prSet presAssocID="{681AFC04-1EB9-4242-A149-B4DCCA3E0F4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184DB972-D18F-4AC8-A9BD-53A6DD98EA51}" type="pres">
      <dgm:prSet presAssocID="{681AFC04-1EB9-4242-A149-B4DCCA3E0F49}" presName="spaceRect" presStyleCnt="0"/>
      <dgm:spPr/>
    </dgm:pt>
    <dgm:pt modelId="{8F7F1AF1-2FFA-4A84-B0D2-AE4B4EA76EE2}" type="pres">
      <dgm:prSet presAssocID="{681AFC04-1EB9-4242-A149-B4DCCA3E0F49}" presName="textRect" presStyleLbl="revTx" presStyleIdx="1" presStyleCnt="5" custScaleX="124961">
        <dgm:presLayoutVars>
          <dgm:chMax val="1"/>
          <dgm:chPref val="1"/>
        </dgm:presLayoutVars>
      </dgm:prSet>
      <dgm:spPr/>
    </dgm:pt>
    <dgm:pt modelId="{6C0EF1FE-CDDD-496E-85F7-711DEB05D73B}" type="pres">
      <dgm:prSet presAssocID="{379213CE-EDC8-428A-92F7-EF387F3B0BFC}" presName="sibTrans" presStyleCnt="0"/>
      <dgm:spPr/>
    </dgm:pt>
    <dgm:pt modelId="{7202FD1C-6D0C-4A2C-8AA1-AF50714F8C64}" type="pres">
      <dgm:prSet presAssocID="{7E4D4FBD-B3EC-4AC7-B9C7-6EB70A357BE4}" presName="compNode" presStyleCnt="0"/>
      <dgm:spPr/>
    </dgm:pt>
    <dgm:pt modelId="{5DF3EA25-4710-4764-910C-255419033F7A}" type="pres">
      <dgm:prSet presAssocID="{7E4D4FBD-B3EC-4AC7-B9C7-6EB70A357BE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l center"/>
        </a:ext>
      </dgm:extLst>
    </dgm:pt>
    <dgm:pt modelId="{0CE6BE9F-2D46-44F3-93AE-6174C3182304}" type="pres">
      <dgm:prSet presAssocID="{7E4D4FBD-B3EC-4AC7-B9C7-6EB70A357BE4}" presName="spaceRect" presStyleCnt="0"/>
      <dgm:spPr/>
    </dgm:pt>
    <dgm:pt modelId="{3274C9CA-6363-4A19-A5B8-656EE9796F23}" type="pres">
      <dgm:prSet presAssocID="{7E4D4FBD-B3EC-4AC7-B9C7-6EB70A357BE4}" presName="textRect" presStyleLbl="revTx" presStyleIdx="2" presStyleCnt="5">
        <dgm:presLayoutVars>
          <dgm:chMax val="1"/>
          <dgm:chPref val="1"/>
        </dgm:presLayoutVars>
      </dgm:prSet>
      <dgm:spPr/>
    </dgm:pt>
    <dgm:pt modelId="{99F0B6EE-308D-4472-8E9C-D303B5738FA3}" type="pres">
      <dgm:prSet presAssocID="{22284BC6-97E2-4F24-B292-92573E2EE651}" presName="sibTrans" presStyleCnt="0"/>
      <dgm:spPr/>
    </dgm:pt>
    <dgm:pt modelId="{F598A7CC-28F0-4277-B7E6-F4C7768BFCFB}" type="pres">
      <dgm:prSet presAssocID="{D4576417-C434-490C-971C-79A7DF028109}" presName="compNode" presStyleCnt="0"/>
      <dgm:spPr/>
    </dgm:pt>
    <dgm:pt modelId="{182A5008-91CA-4BBF-8890-EFB80C077F8D}" type="pres">
      <dgm:prSet presAssocID="{D4576417-C434-490C-971C-79A7DF02810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9C7BB7A7-D970-46AA-B952-275000E8B6CF}" type="pres">
      <dgm:prSet presAssocID="{D4576417-C434-490C-971C-79A7DF028109}" presName="spaceRect" presStyleCnt="0"/>
      <dgm:spPr/>
    </dgm:pt>
    <dgm:pt modelId="{426A406F-FF6E-4036-A7C8-9CD187A44BD3}" type="pres">
      <dgm:prSet presAssocID="{D4576417-C434-490C-971C-79A7DF028109}" presName="textRect" presStyleLbl="revTx" presStyleIdx="3" presStyleCnt="5">
        <dgm:presLayoutVars>
          <dgm:chMax val="1"/>
          <dgm:chPref val="1"/>
        </dgm:presLayoutVars>
      </dgm:prSet>
      <dgm:spPr/>
    </dgm:pt>
    <dgm:pt modelId="{92C9304C-3C3D-4142-90D0-761E39F03853}" type="pres">
      <dgm:prSet presAssocID="{DD325E0A-4E43-4C46-9C09-F577BC8D6FE1}" presName="sibTrans" presStyleCnt="0"/>
      <dgm:spPr/>
    </dgm:pt>
    <dgm:pt modelId="{FCDF093C-1B9F-4BD8-9C21-2FCBC08DD779}" type="pres">
      <dgm:prSet presAssocID="{244AF52B-EDAC-427D-8FA9-4ACE17326E8F}" presName="compNode" presStyleCnt="0"/>
      <dgm:spPr/>
    </dgm:pt>
    <dgm:pt modelId="{81ACD66A-8D2C-4904-9FF1-3B91CD414557}" type="pres">
      <dgm:prSet presAssocID="{244AF52B-EDAC-427D-8FA9-4ACE17326E8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107FFA1D-0583-4BE6-806C-A7F9F29C1487}" type="pres">
      <dgm:prSet presAssocID="{244AF52B-EDAC-427D-8FA9-4ACE17326E8F}" presName="spaceRect" presStyleCnt="0"/>
      <dgm:spPr/>
    </dgm:pt>
    <dgm:pt modelId="{0109B485-18F4-4F10-BE80-6D9909E2791F}" type="pres">
      <dgm:prSet presAssocID="{244AF52B-EDAC-427D-8FA9-4ACE17326E8F}" presName="textRect" presStyleLbl="revTx" presStyleIdx="4" presStyleCnt="5" custScaleX="156781">
        <dgm:presLayoutVars>
          <dgm:chMax val="1"/>
          <dgm:chPref val="1"/>
        </dgm:presLayoutVars>
      </dgm:prSet>
      <dgm:spPr/>
    </dgm:pt>
  </dgm:ptLst>
  <dgm:cxnLst>
    <dgm:cxn modelId="{87EF0E42-86DF-44F8-8E85-E8FF7C2586E6}" type="presOf" srcId="{244AF52B-EDAC-427D-8FA9-4ACE17326E8F}" destId="{0109B485-18F4-4F10-BE80-6D9909E2791F}" srcOrd="0" destOrd="0" presId="urn:microsoft.com/office/officeart/2018/2/layout/IconLabelList"/>
    <dgm:cxn modelId="{EBA22E4F-C775-4A5C-BDD7-7A616A7DF851}" srcId="{D6D7699C-2F87-4740-92D3-94340D9950A0}" destId="{7E4D4FBD-B3EC-4AC7-B9C7-6EB70A357BE4}" srcOrd="2" destOrd="0" parTransId="{4C616E91-39A3-4D1B-9F80-C3E35FE3E739}" sibTransId="{22284BC6-97E2-4F24-B292-92573E2EE651}"/>
    <dgm:cxn modelId="{A3417A4F-F03B-473C-B757-551E76A14AA4}" type="presOf" srcId="{D4576417-C434-490C-971C-79A7DF028109}" destId="{426A406F-FF6E-4036-A7C8-9CD187A44BD3}" srcOrd="0" destOrd="0" presId="urn:microsoft.com/office/officeart/2018/2/layout/IconLabelList"/>
    <dgm:cxn modelId="{D4A47A73-01A8-44BD-9708-1D8617284F5E}" type="presOf" srcId="{681AFC04-1EB9-4242-A149-B4DCCA3E0F49}" destId="{8F7F1AF1-2FFA-4A84-B0D2-AE4B4EA76EE2}" srcOrd="0" destOrd="0" presId="urn:microsoft.com/office/officeart/2018/2/layout/IconLabelList"/>
    <dgm:cxn modelId="{BE20027D-7943-4F01-A509-56A0154BFDF8}" type="presOf" srcId="{0047A44C-DBF3-43AB-9169-36F48E3C2FFE}" destId="{DF90A1F4-304B-4AC4-9A4D-1CC0859726B9}" srcOrd="0" destOrd="0" presId="urn:microsoft.com/office/officeart/2018/2/layout/IconLabelList"/>
    <dgm:cxn modelId="{4846E488-A3CE-48B1-9625-09F7AE5305AB}" srcId="{D6D7699C-2F87-4740-92D3-94340D9950A0}" destId="{681AFC04-1EB9-4242-A149-B4DCCA3E0F49}" srcOrd="1" destOrd="0" parTransId="{8C1B67F1-B6AC-4250-9679-B1E84CC6D09E}" sibTransId="{379213CE-EDC8-428A-92F7-EF387F3B0BFC}"/>
    <dgm:cxn modelId="{BF97EA9C-2F28-44D0-B060-445BA16201B8}" srcId="{D6D7699C-2F87-4740-92D3-94340D9950A0}" destId="{D4576417-C434-490C-971C-79A7DF028109}" srcOrd="3" destOrd="0" parTransId="{05EB2A4F-A92F-412A-A960-58096280FF17}" sibTransId="{DD325E0A-4E43-4C46-9C09-F577BC8D6FE1}"/>
    <dgm:cxn modelId="{E8E874BA-7701-4EA0-B00E-833DACBFB426}" type="presOf" srcId="{7E4D4FBD-B3EC-4AC7-B9C7-6EB70A357BE4}" destId="{3274C9CA-6363-4A19-A5B8-656EE9796F23}" srcOrd="0" destOrd="0" presId="urn:microsoft.com/office/officeart/2018/2/layout/IconLabelList"/>
    <dgm:cxn modelId="{E98593CC-6E91-4E4B-BA7D-89DBAFEAC8C9}" srcId="{D6D7699C-2F87-4740-92D3-94340D9950A0}" destId="{244AF52B-EDAC-427D-8FA9-4ACE17326E8F}" srcOrd="4" destOrd="0" parTransId="{F487428D-886B-4CFC-A7D5-D811ECCB24BC}" sibTransId="{9A7F9582-BE60-4934-8C70-04C929C73B77}"/>
    <dgm:cxn modelId="{4566A6E3-2AC3-495F-B74F-C90892DFF279}" srcId="{D6D7699C-2F87-4740-92D3-94340D9950A0}" destId="{0047A44C-DBF3-43AB-9169-36F48E3C2FFE}" srcOrd="0" destOrd="0" parTransId="{4E9458D3-7646-4B53-9FFA-7E962077CE75}" sibTransId="{C31457D2-33C5-45D5-84AB-9ED17C299F6A}"/>
    <dgm:cxn modelId="{7501D7FD-DDE9-40D7-B8AC-AC05D98AC235}" type="presOf" srcId="{D6D7699C-2F87-4740-92D3-94340D9950A0}" destId="{46578CDE-B97F-4EE5-ADE8-5E731C5079C4}" srcOrd="0" destOrd="0" presId="urn:microsoft.com/office/officeart/2018/2/layout/IconLabelList"/>
    <dgm:cxn modelId="{677C0623-7811-4541-B2DA-AAD559025AE3}" type="presParOf" srcId="{46578CDE-B97F-4EE5-ADE8-5E731C5079C4}" destId="{B71C6A35-3764-495E-878D-4DC25A309122}" srcOrd="0" destOrd="0" presId="urn:microsoft.com/office/officeart/2018/2/layout/IconLabelList"/>
    <dgm:cxn modelId="{A852A6F4-D1EB-4DA8-9DDE-4D5FB98979AE}" type="presParOf" srcId="{B71C6A35-3764-495E-878D-4DC25A309122}" destId="{712E0F02-D47A-4FD8-BED3-85BBBFBD5095}" srcOrd="0" destOrd="0" presId="urn:microsoft.com/office/officeart/2018/2/layout/IconLabelList"/>
    <dgm:cxn modelId="{032792EA-3199-4D1E-91CA-4DEABCE0CBC5}" type="presParOf" srcId="{B71C6A35-3764-495E-878D-4DC25A309122}" destId="{415A2A91-B157-4D66-BCE2-A2B84D3B2866}" srcOrd="1" destOrd="0" presId="urn:microsoft.com/office/officeart/2018/2/layout/IconLabelList"/>
    <dgm:cxn modelId="{D0769EBD-29AA-42A6-9E00-D1FE2B874772}" type="presParOf" srcId="{B71C6A35-3764-495E-878D-4DC25A309122}" destId="{DF90A1F4-304B-4AC4-9A4D-1CC0859726B9}" srcOrd="2" destOrd="0" presId="urn:microsoft.com/office/officeart/2018/2/layout/IconLabelList"/>
    <dgm:cxn modelId="{72B954E2-4199-4F0C-9B45-ECC727EC8D5D}" type="presParOf" srcId="{46578CDE-B97F-4EE5-ADE8-5E731C5079C4}" destId="{91B7B23E-CAE3-428B-A014-8A02E5944005}" srcOrd="1" destOrd="0" presId="urn:microsoft.com/office/officeart/2018/2/layout/IconLabelList"/>
    <dgm:cxn modelId="{7B69EFDA-2680-4F07-A651-B9C0EA374E69}" type="presParOf" srcId="{46578CDE-B97F-4EE5-ADE8-5E731C5079C4}" destId="{0E9D6745-3F6A-4B94-AA90-AF64E8A3D6FF}" srcOrd="2" destOrd="0" presId="urn:microsoft.com/office/officeart/2018/2/layout/IconLabelList"/>
    <dgm:cxn modelId="{0D9C46F3-874E-497B-888E-AB5EF10F4D40}" type="presParOf" srcId="{0E9D6745-3F6A-4B94-AA90-AF64E8A3D6FF}" destId="{BB3BBBF0-F140-4D8A-9424-A026197B43E3}" srcOrd="0" destOrd="0" presId="urn:microsoft.com/office/officeart/2018/2/layout/IconLabelList"/>
    <dgm:cxn modelId="{D7CC434C-0B5A-4DBB-AC6B-0A3C790F7074}" type="presParOf" srcId="{0E9D6745-3F6A-4B94-AA90-AF64E8A3D6FF}" destId="{184DB972-D18F-4AC8-A9BD-53A6DD98EA51}" srcOrd="1" destOrd="0" presId="urn:microsoft.com/office/officeart/2018/2/layout/IconLabelList"/>
    <dgm:cxn modelId="{CBECD9C8-2A07-475C-BB14-6EF4F72F9CEE}" type="presParOf" srcId="{0E9D6745-3F6A-4B94-AA90-AF64E8A3D6FF}" destId="{8F7F1AF1-2FFA-4A84-B0D2-AE4B4EA76EE2}" srcOrd="2" destOrd="0" presId="urn:microsoft.com/office/officeart/2018/2/layout/IconLabelList"/>
    <dgm:cxn modelId="{A884A11D-EE0E-4CC5-8DED-37A7B6E56BBD}" type="presParOf" srcId="{46578CDE-B97F-4EE5-ADE8-5E731C5079C4}" destId="{6C0EF1FE-CDDD-496E-85F7-711DEB05D73B}" srcOrd="3" destOrd="0" presId="urn:microsoft.com/office/officeart/2018/2/layout/IconLabelList"/>
    <dgm:cxn modelId="{4C5B4003-D662-44C1-A003-CD3ABCD7AC77}" type="presParOf" srcId="{46578CDE-B97F-4EE5-ADE8-5E731C5079C4}" destId="{7202FD1C-6D0C-4A2C-8AA1-AF50714F8C64}" srcOrd="4" destOrd="0" presId="urn:microsoft.com/office/officeart/2018/2/layout/IconLabelList"/>
    <dgm:cxn modelId="{FEBD7768-82AD-4B6F-83CE-E797E183AD3E}" type="presParOf" srcId="{7202FD1C-6D0C-4A2C-8AA1-AF50714F8C64}" destId="{5DF3EA25-4710-4764-910C-255419033F7A}" srcOrd="0" destOrd="0" presId="urn:microsoft.com/office/officeart/2018/2/layout/IconLabelList"/>
    <dgm:cxn modelId="{9AE3BBA5-158C-4A03-BE3C-7364D037128E}" type="presParOf" srcId="{7202FD1C-6D0C-4A2C-8AA1-AF50714F8C64}" destId="{0CE6BE9F-2D46-44F3-93AE-6174C3182304}" srcOrd="1" destOrd="0" presId="urn:microsoft.com/office/officeart/2018/2/layout/IconLabelList"/>
    <dgm:cxn modelId="{260AAADA-CFEB-4BFB-B7FA-FF49CFF45C00}" type="presParOf" srcId="{7202FD1C-6D0C-4A2C-8AA1-AF50714F8C64}" destId="{3274C9CA-6363-4A19-A5B8-656EE9796F23}" srcOrd="2" destOrd="0" presId="urn:microsoft.com/office/officeart/2018/2/layout/IconLabelList"/>
    <dgm:cxn modelId="{C68B46E0-20E7-420B-A782-A977F6B83486}" type="presParOf" srcId="{46578CDE-B97F-4EE5-ADE8-5E731C5079C4}" destId="{99F0B6EE-308D-4472-8E9C-D303B5738FA3}" srcOrd="5" destOrd="0" presId="urn:microsoft.com/office/officeart/2018/2/layout/IconLabelList"/>
    <dgm:cxn modelId="{9FE73141-0419-453F-B261-FD32C137206D}" type="presParOf" srcId="{46578CDE-B97F-4EE5-ADE8-5E731C5079C4}" destId="{F598A7CC-28F0-4277-B7E6-F4C7768BFCFB}" srcOrd="6" destOrd="0" presId="urn:microsoft.com/office/officeart/2018/2/layout/IconLabelList"/>
    <dgm:cxn modelId="{BDF97810-079B-492D-A9CB-C6A72A2FADE8}" type="presParOf" srcId="{F598A7CC-28F0-4277-B7E6-F4C7768BFCFB}" destId="{182A5008-91CA-4BBF-8890-EFB80C077F8D}" srcOrd="0" destOrd="0" presId="urn:microsoft.com/office/officeart/2018/2/layout/IconLabelList"/>
    <dgm:cxn modelId="{8EB97FC4-F362-40A8-B129-28C8D1FBD2C9}" type="presParOf" srcId="{F598A7CC-28F0-4277-B7E6-F4C7768BFCFB}" destId="{9C7BB7A7-D970-46AA-B952-275000E8B6CF}" srcOrd="1" destOrd="0" presId="urn:microsoft.com/office/officeart/2018/2/layout/IconLabelList"/>
    <dgm:cxn modelId="{F30AD12A-FDE1-4E50-B51C-3C448F885BE8}" type="presParOf" srcId="{F598A7CC-28F0-4277-B7E6-F4C7768BFCFB}" destId="{426A406F-FF6E-4036-A7C8-9CD187A44BD3}" srcOrd="2" destOrd="0" presId="urn:microsoft.com/office/officeart/2018/2/layout/IconLabelList"/>
    <dgm:cxn modelId="{077CF82E-1325-475D-9F12-8C25EF0A4623}" type="presParOf" srcId="{46578CDE-B97F-4EE5-ADE8-5E731C5079C4}" destId="{92C9304C-3C3D-4142-90D0-761E39F03853}" srcOrd="7" destOrd="0" presId="urn:microsoft.com/office/officeart/2018/2/layout/IconLabelList"/>
    <dgm:cxn modelId="{C5313F1C-7D2E-4025-BD1E-C0A8A79F7B02}" type="presParOf" srcId="{46578CDE-B97F-4EE5-ADE8-5E731C5079C4}" destId="{FCDF093C-1B9F-4BD8-9C21-2FCBC08DD779}" srcOrd="8" destOrd="0" presId="urn:microsoft.com/office/officeart/2018/2/layout/IconLabelList"/>
    <dgm:cxn modelId="{1B301A99-0952-46B9-8602-099A9DD45CC9}" type="presParOf" srcId="{FCDF093C-1B9F-4BD8-9C21-2FCBC08DD779}" destId="{81ACD66A-8D2C-4904-9FF1-3B91CD414557}" srcOrd="0" destOrd="0" presId="urn:microsoft.com/office/officeart/2018/2/layout/IconLabelList"/>
    <dgm:cxn modelId="{82159094-ACA9-421E-86D0-0CFEA47F10FB}" type="presParOf" srcId="{FCDF093C-1B9F-4BD8-9C21-2FCBC08DD779}" destId="{107FFA1D-0583-4BE6-806C-A7F9F29C1487}" srcOrd="1" destOrd="0" presId="urn:microsoft.com/office/officeart/2018/2/layout/IconLabelList"/>
    <dgm:cxn modelId="{2EF7A833-FFFD-4CD2-8186-0EB9C2EBB6AD}" type="presParOf" srcId="{FCDF093C-1B9F-4BD8-9C21-2FCBC08DD779}" destId="{0109B485-18F4-4F10-BE80-6D9909E2791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E724F3-F185-49EC-879C-C4F3FC8B15E7}"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B65C41CD-A697-4A98-BC78-1ED9A1E4FB26}">
      <dgm:prSet custT="1"/>
      <dgm:spPr/>
      <dgm:t>
        <a:bodyPr/>
        <a:lstStyle/>
        <a:p>
          <a:r>
            <a:rPr lang="es-ES" sz="2400" dirty="0">
              <a:latin typeface="Calibri" panose="020F0502020204030204" pitchFamily="34" charset="0"/>
              <a:cs typeface="Calibri" panose="020F0502020204030204" pitchFamily="34" charset="0"/>
            </a:rPr>
            <a:t>Incorporar recursos sociales, legales y de otro tipo 
</a:t>
          </a:r>
          <a:endParaRPr lang="en-US" sz="2400" dirty="0">
            <a:latin typeface="Calibri" panose="020F0502020204030204" pitchFamily="34" charset="0"/>
            <a:cs typeface="Calibri" panose="020F0502020204030204" pitchFamily="34" charset="0"/>
          </a:endParaRPr>
        </a:p>
      </dgm:t>
    </dgm:pt>
    <dgm:pt modelId="{1E5D1AB7-BE3C-4EAE-8603-A56BC273DBDE}" type="parTrans" cxnId="{5B2B927F-47FA-4B30-B125-09667E7B0990}">
      <dgm:prSet/>
      <dgm:spPr/>
      <dgm:t>
        <a:bodyPr/>
        <a:lstStyle/>
        <a:p>
          <a:endParaRPr lang="en-US"/>
        </a:p>
      </dgm:t>
    </dgm:pt>
    <dgm:pt modelId="{488037E3-61CB-4294-879C-B378242037E3}" type="sibTrans" cxnId="{5B2B927F-47FA-4B30-B125-09667E7B0990}">
      <dgm:prSet/>
      <dgm:spPr/>
      <dgm:t>
        <a:bodyPr/>
        <a:lstStyle/>
        <a:p>
          <a:endParaRPr lang="en-US"/>
        </a:p>
      </dgm:t>
    </dgm:pt>
    <dgm:pt modelId="{C2DD19E4-29B3-468E-8338-DABBD32D5363}">
      <dgm:prSet custT="1"/>
      <dgm:spPr/>
      <dgm:t>
        <a:bodyPr/>
        <a:lstStyle/>
        <a:p>
          <a:r>
            <a:rPr lang="es-ES" sz="2400" dirty="0">
              <a:latin typeface="Calibri" panose="020F0502020204030204" pitchFamily="34" charset="0"/>
              <a:cs typeface="Calibri" panose="020F0502020204030204" pitchFamily="34" charset="0"/>
            </a:rPr>
            <a:t>Facilitar y apoyar la recuperación y el bienestar para reducir o eliminar las barreras </a:t>
          </a:r>
          <a:r>
            <a:rPr lang="es-ES" sz="2400" i="1" dirty="0">
              <a:latin typeface="Calibri" panose="020F0502020204030204" pitchFamily="34" charset="0"/>
              <a:cs typeface="Calibri" panose="020F0502020204030204" pitchFamily="34" charset="0"/>
            </a:rPr>
            <a:t>ambientales o personales </a:t>
          </a:r>
          <a:r>
            <a:rPr lang="es-ES" sz="2400" dirty="0">
              <a:latin typeface="Calibri" panose="020F0502020204030204" pitchFamily="34" charset="0"/>
              <a:cs typeface="Calibri" panose="020F0502020204030204" pitchFamily="34" charset="0"/>
            </a:rPr>
            <a:t>para la recuperación
</a:t>
          </a:r>
          <a:endParaRPr lang="en-US" sz="2400" dirty="0">
            <a:latin typeface="Calibri" panose="020F0502020204030204" pitchFamily="34" charset="0"/>
            <a:cs typeface="Calibri" panose="020F0502020204030204" pitchFamily="34" charset="0"/>
          </a:endParaRPr>
        </a:p>
      </dgm:t>
    </dgm:pt>
    <dgm:pt modelId="{D4FE08ED-5338-491B-9D8A-11B2F221434D}" type="parTrans" cxnId="{C91BEBF1-BF1F-4655-9D85-1B766179096E}">
      <dgm:prSet/>
      <dgm:spPr/>
      <dgm:t>
        <a:bodyPr/>
        <a:lstStyle/>
        <a:p>
          <a:endParaRPr lang="en-US"/>
        </a:p>
      </dgm:t>
    </dgm:pt>
    <dgm:pt modelId="{C1D449EC-1903-450A-8330-E447A70708B7}" type="sibTrans" cxnId="{C91BEBF1-BF1F-4655-9D85-1B766179096E}">
      <dgm:prSet/>
      <dgm:spPr/>
      <dgm:t>
        <a:bodyPr/>
        <a:lstStyle/>
        <a:p>
          <a:endParaRPr lang="en-US"/>
        </a:p>
      </dgm:t>
    </dgm:pt>
    <dgm:pt modelId="{B12A1D00-B3A6-43D8-8EA8-19185FB5B3BF}">
      <dgm:prSet custT="1"/>
      <dgm:spPr/>
      <dgm:t>
        <a:bodyPr/>
        <a:lstStyle/>
        <a:p>
          <a:r>
            <a:rPr lang="es-ES" sz="2400" dirty="0">
              <a:latin typeface="Calibri" panose="020F0502020204030204" pitchFamily="34" charset="0"/>
              <a:cs typeface="Calibri" panose="020F0502020204030204" pitchFamily="34" charset="0"/>
            </a:rPr>
            <a:t>Ofrecer diversas oportunidades y servicios de apoyo 
</a:t>
          </a:r>
          <a:endParaRPr lang="en-US" sz="2400" dirty="0">
            <a:latin typeface="Calibri" panose="020F0502020204030204" pitchFamily="34" charset="0"/>
            <a:cs typeface="Calibri" panose="020F0502020204030204" pitchFamily="34" charset="0"/>
          </a:endParaRPr>
        </a:p>
      </dgm:t>
    </dgm:pt>
    <dgm:pt modelId="{7132B178-1618-4797-9512-374FEA3D7261}" type="parTrans" cxnId="{315935C3-47CD-474A-B08B-F1F592DBC04B}">
      <dgm:prSet/>
      <dgm:spPr/>
      <dgm:t>
        <a:bodyPr/>
        <a:lstStyle/>
        <a:p>
          <a:endParaRPr lang="en-US"/>
        </a:p>
      </dgm:t>
    </dgm:pt>
    <dgm:pt modelId="{F7A06F3B-B716-44F3-88D2-267295D3F120}" type="sibTrans" cxnId="{315935C3-47CD-474A-B08B-F1F592DBC04B}">
      <dgm:prSet/>
      <dgm:spPr/>
      <dgm:t>
        <a:bodyPr/>
        <a:lstStyle/>
        <a:p>
          <a:endParaRPr lang="en-US"/>
        </a:p>
      </dgm:t>
    </dgm:pt>
    <dgm:pt modelId="{0DF32E40-6D77-49FC-8E3A-1066FC9A0E2A}">
      <dgm:prSet custT="1"/>
      <dgm:spPr/>
      <dgm:t>
        <a:bodyPr/>
        <a:lstStyle/>
        <a:p>
          <a:r>
            <a:rPr lang="es-ES" sz="2400" dirty="0">
              <a:latin typeface="Calibri" panose="020F0502020204030204" pitchFamily="34" charset="0"/>
              <a:cs typeface="Calibri" panose="020F0502020204030204" pitchFamily="34" charset="0"/>
            </a:rPr>
            <a:t>Ocurren a través del continuo de atención 
</a:t>
          </a:r>
          <a:endParaRPr lang="en-US" sz="2400" dirty="0">
            <a:latin typeface="Calibri" panose="020F0502020204030204" pitchFamily="34" charset="0"/>
            <a:cs typeface="Calibri" panose="020F0502020204030204" pitchFamily="34" charset="0"/>
          </a:endParaRPr>
        </a:p>
      </dgm:t>
    </dgm:pt>
    <dgm:pt modelId="{3EAEA82B-A320-4C79-AFBB-F0E2BAA6A5F2}" type="parTrans" cxnId="{1279B4E4-479F-47B4-97B4-CA98E6A82409}">
      <dgm:prSet/>
      <dgm:spPr/>
      <dgm:t>
        <a:bodyPr/>
        <a:lstStyle/>
        <a:p>
          <a:endParaRPr lang="en-US"/>
        </a:p>
      </dgm:t>
    </dgm:pt>
    <dgm:pt modelId="{9103E674-B738-4DE6-8774-DB5F23E85D9B}" type="sibTrans" cxnId="{1279B4E4-479F-47B4-97B4-CA98E6A82409}">
      <dgm:prSet/>
      <dgm:spPr/>
      <dgm:t>
        <a:bodyPr/>
        <a:lstStyle/>
        <a:p>
          <a:endParaRPr lang="en-US"/>
        </a:p>
      </dgm:t>
    </dgm:pt>
    <dgm:pt modelId="{B4A91601-6CBF-47D4-A104-AF6B669102D5}">
      <dgm:prSet custT="1"/>
      <dgm:spPr/>
      <dgm:t>
        <a:bodyPr/>
        <a:lstStyle/>
        <a:p>
          <a:r>
            <a:rPr lang="es-ES" sz="2400" dirty="0">
              <a:latin typeface="Calibri" panose="020F0502020204030204" pitchFamily="34" charset="0"/>
              <a:cs typeface="Calibri" panose="020F0502020204030204" pitchFamily="34" charset="0"/>
            </a:rPr>
            <a:t>Desempeñe un papel fundamental en el viaje de recuperación
</a:t>
          </a:r>
          <a:endParaRPr lang="en-US" sz="2400" dirty="0">
            <a:latin typeface="Calibri" panose="020F0502020204030204" pitchFamily="34" charset="0"/>
            <a:cs typeface="Calibri" panose="020F0502020204030204" pitchFamily="34" charset="0"/>
          </a:endParaRPr>
        </a:p>
      </dgm:t>
    </dgm:pt>
    <dgm:pt modelId="{8482E06E-5C72-47FF-8206-F1A15514D21C}" type="parTrans" cxnId="{F31EBECC-3BE0-4AA0-9204-C833A68AAC7D}">
      <dgm:prSet/>
      <dgm:spPr/>
      <dgm:t>
        <a:bodyPr/>
        <a:lstStyle/>
        <a:p>
          <a:endParaRPr lang="en-US"/>
        </a:p>
      </dgm:t>
    </dgm:pt>
    <dgm:pt modelId="{D03FBEF0-F914-472C-A719-67B22E0FEF79}" type="sibTrans" cxnId="{F31EBECC-3BE0-4AA0-9204-C833A68AAC7D}">
      <dgm:prSet/>
      <dgm:spPr/>
      <dgm:t>
        <a:bodyPr/>
        <a:lstStyle/>
        <a:p>
          <a:endParaRPr lang="en-US"/>
        </a:p>
      </dgm:t>
    </dgm:pt>
    <dgm:pt modelId="{86808F64-020A-4B0E-A8FF-F32ECA2AF7BA}">
      <dgm:prSet custT="1"/>
      <dgm:spPr/>
      <dgm:t>
        <a:bodyPr/>
        <a:lstStyle/>
        <a:p>
          <a:r>
            <a:rPr lang="es-ES" sz="2400" dirty="0">
              <a:latin typeface="Calibri" panose="020F0502020204030204" pitchFamily="34" charset="0"/>
              <a:cs typeface="Calibri" panose="020F0502020204030204" pitchFamily="34" charset="0"/>
            </a:rPr>
            <a:t>Siga las mejores prácticas de persona primero y puerta no equivocada para proporcionar resultados individuales y familiares exitosos</a:t>
          </a:r>
          <a:r>
            <a:rPr lang="en-US" sz="2400" dirty="0">
              <a:latin typeface="Calibri" panose="020F0502020204030204" pitchFamily="34" charset="0"/>
              <a:cs typeface="Calibri" panose="020F0502020204030204" pitchFamily="34" charset="0"/>
            </a:rPr>
            <a:t>.</a:t>
          </a:r>
        </a:p>
      </dgm:t>
    </dgm:pt>
    <dgm:pt modelId="{BE8FB0F8-BDF5-4561-AC98-1AC77FC5E411}" type="parTrans" cxnId="{F3B6FCCE-F6E0-43EA-BDBB-6525832ED87C}">
      <dgm:prSet/>
      <dgm:spPr/>
      <dgm:t>
        <a:bodyPr/>
        <a:lstStyle/>
        <a:p>
          <a:endParaRPr lang="en-US"/>
        </a:p>
      </dgm:t>
    </dgm:pt>
    <dgm:pt modelId="{AA6A275A-1EE1-4F8B-8FE5-866C84A036D0}" type="sibTrans" cxnId="{F3B6FCCE-F6E0-43EA-BDBB-6525832ED87C}">
      <dgm:prSet/>
      <dgm:spPr/>
      <dgm:t>
        <a:bodyPr/>
        <a:lstStyle/>
        <a:p>
          <a:endParaRPr lang="en-US"/>
        </a:p>
      </dgm:t>
    </dgm:pt>
    <dgm:pt modelId="{2E8999E8-B560-4B26-A658-0DFB126529FA}" type="pres">
      <dgm:prSet presAssocID="{6EE724F3-F185-49EC-879C-C4F3FC8B15E7}" presName="vert0" presStyleCnt="0">
        <dgm:presLayoutVars>
          <dgm:dir/>
          <dgm:animOne val="branch"/>
          <dgm:animLvl val="lvl"/>
        </dgm:presLayoutVars>
      </dgm:prSet>
      <dgm:spPr/>
    </dgm:pt>
    <dgm:pt modelId="{1B0A6257-2082-4E44-87E0-A892057946A1}" type="pres">
      <dgm:prSet presAssocID="{B65C41CD-A697-4A98-BC78-1ED9A1E4FB26}" presName="thickLine" presStyleLbl="alignNode1" presStyleIdx="0" presStyleCnt="6"/>
      <dgm:spPr/>
    </dgm:pt>
    <dgm:pt modelId="{1C9908D5-E738-41EE-9BAC-C03AA095FC75}" type="pres">
      <dgm:prSet presAssocID="{B65C41CD-A697-4A98-BC78-1ED9A1E4FB26}" presName="horz1" presStyleCnt="0"/>
      <dgm:spPr/>
    </dgm:pt>
    <dgm:pt modelId="{EBCAE7A2-0688-45C2-8E2F-8C52D3CB1693}" type="pres">
      <dgm:prSet presAssocID="{B65C41CD-A697-4A98-BC78-1ED9A1E4FB26}" presName="tx1" presStyleLbl="revTx" presStyleIdx="0" presStyleCnt="6" custScaleY="55940"/>
      <dgm:spPr/>
    </dgm:pt>
    <dgm:pt modelId="{08D7E7B5-0C11-4006-A91C-63B6048798E5}" type="pres">
      <dgm:prSet presAssocID="{B65C41CD-A697-4A98-BC78-1ED9A1E4FB26}" presName="vert1" presStyleCnt="0"/>
      <dgm:spPr/>
    </dgm:pt>
    <dgm:pt modelId="{2D764657-C789-4836-BDE2-6EB27D35D30D}" type="pres">
      <dgm:prSet presAssocID="{C2DD19E4-29B3-468E-8338-DABBD32D5363}" presName="thickLine" presStyleLbl="alignNode1" presStyleIdx="1" presStyleCnt="6" custLinFactNeighborY="-5076"/>
      <dgm:spPr/>
    </dgm:pt>
    <dgm:pt modelId="{2762D241-53C4-4710-8FE6-6CFD2F269830}" type="pres">
      <dgm:prSet presAssocID="{C2DD19E4-29B3-468E-8338-DABBD32D5363}" presName="horz1" presStyleCnt="0"/>
      <dgm:spPr/>
    </dgm:pt>
    <dgm:pt modelId="{B534E8B2-BE6C-4AE3-A99C-7E60D3D6BE23}" type="pres">
      <dgm:prSet presAssocID="{C2DD19E4-29B3-468E-8338-DABBD32D5363}" presName="tx1" presStyleLbl="revTx" presStyleIdx="1" presStyleCnt="6" custScaleY="92171"/>
      <dgm:spPr/>
    </dgm:pt>
    <dgm:pt modelId="{75957076-05B1-4123-9F4C-129332344A3E}" type="pres">
      <dgm:prSet presAssocID="{C2DD19E4-29B3-468E-8338-DABBD32D5363}" presName="vert1" presStyleCnt="0"/>
      <dgm:spPr/>
    </dgm:pt>
    <dgm:pt modelId="{886B0EC5-906E-4D95-BEFF-CAAE805D93FA}" type="pres">
      <dgm:prSet presAssocID="{B12A1D00-B3A6-43D8-8EA8-19185FB5B3BF}" presName="thickLine" presStyleLbl="alignNode1" presStyleIdx="2" presStyleCnt="6" custLinFactNeighborY="-17980"/>
      <dgm:spPr/>
    </dgm:pt>
    <dgm:pt modelId="{76D7BB32-A97D-46D6-A62A-415FB5647EFB}" type="pres">
      <dgm:prSet presAssocID="{B12A1D00-B3A6-43D8-8EA8-19185FB5B3BF}" presName="horz1" presStyleCnt="0"/>
      <dgm:spPr/>
    </dgm:pt>
    <dgm:pt modelId="{1E3CA390-ACB0-449C-ADA3-39F7CC45F984}" type="pres">
      <dgm:prSet presAssocID="{B12A1D00-B3A6-43D8-8EA8-19185FB5B3BF}" presName="tx1" presStyleLbl="revTx" presStyleIdx="2" presStyleCnt="6" custScaleY="70537" custLinFactNeighborY="-1822"/>
      <dgm:spPr/>
    </dgm:pt>
    <dgm:pt modelId="{350297B9-FC4B-491A-9CCE-B5D152A925A3}" type="pres">
      <dgm:prSet presAssocID="{B12A1D00-B3A6-43D8-8EA8-19185FB5B3BF}" presName="vert1" presStyleCnt="0"/>
      <dgm:spPr/>
    </dgm:pt>
    <dgm:pt modelId="{6C5EE3BD-761E-4742-B41D-505131F6A311}" type="pres">
      <dgm:prSet presAssocID="{0DF32E40-6D77-49FC-8E3A-1066FC9A0E2A}" presName="thickLine" presStyleLbl="alignNode1" presStyleIdx="3" presStyleCnt="6" custLinFactNeighborY="-44873"/>
      <dgm:spPr/>
    </dgm:pt>
    <dgm:pt modelId="{1428B1FA-E81C-4858-BD8C-09EB79878277}" type="pres">
      <dgm:prSet presAssocID="{0DF32E40-6D77-49FC-8E3A-1066FC9A0E2A}" presName="horz1" presStyleCnt="0"/>
      <dgm:spPr/>
    </dgm:pt>
    <dgm:pt modelId="{7CEEAE33-51A9-46B4-91F7-07789587D773}" type="pres">
      <dgm:prSet presAssocID="{0DF32E40-6D77-49FC-8E3A-1066FC9A0E2A}" presName="tx1" presStyleLbl="revTx" presStyleIdx="3" presStyleCnt="6" custScaleY="52798" custLinFactNeighborY="-14314"/>
      <dgm:spPr/>
    </dgm:pt>
    <dgm:pt modelId="{A7DF3E9E-FA94-4B6B-B2AD-F9C1992A52D4}" type="pres">
      <dgm:prSet presAssocID="{0DF32E40-6D77-49FC-8E3A-1066FC9A0E2A}" presName="vert1" presStyleCnt="0"/>
      <dgm:spPr/>
    </dgm:pt>
    <dgm:pt modelId="{963900B5-BFE1-4502-90CD-00820E31703A}" type="pres">
      <dgm:prSet presAssocID="{B4A91601-6CBF-47D4-A104-AF6B669102D5}" presName="thickLine" presStyleLbl="alignNode1" presStyleIdx="4" presStyleCnt="6" custLinFactNeighborY="-31643"/>
      <dgm:spPr/>
    </dgm:pt>
    <dgm:pt modelId="{EA8CD6FA-9DDF-4740-ADD5-4AF998B44C25}" type="pres">
      <dgm:prSet presAssocID="{B4A91601-6CBF-47D4-A104-AF6B669102D5}" presName="horz1" presStyleCnt="0"/>
      <dgm:spPr/>
    </dgm:pt>
    <dgm:pt modelId="{F0431BAE-BCE6-4C25-ABDD-3B711904189E}" type="pres">
      <dgm:prSet presAssocID="{B4A91601-6CBF-47D4-A104-AF6B669102D5}" presName="tx1" presStyleLbl="revTx" presStyleIdx="4" presStyleCnt="6" custScaleY="55440" custLinFactNeighborX="362" custLinFactNeighborY="-8187"/>
      <dgm:spPr/>
    </dgm:pt>
    <dgm:pt modelId="{2F8CC386-3FE8-4586-8454-E7741CD56FBF}" type="pres">
      <dgm:prSet presAssocID="{B4A91601-6CBF-47D4-A104-AF6B669102D5}" presName="vert1" presStyleCnt="0"/>
      <dgm:spPr/>
    </dgm:pt>
    <dgm:pt modelId="{7E03C417-D869-4EAB-BB70-CB8E5489F21F}" type="pres">
      <dgm:prSet presAssocID="{86808F64-020A-4B0E-A8FF-F32ECA2AF7BA}" presName="thickLine" presStyleLbl="alignNode1" presStyleIdx="5" presStyleCnt="6" custLinFactNeighborY="-10526"/>
      <dgm:spPr/>
    </dgm:pt>
    <dgm:pt modelId="{36283FA1-CC0D-484F-8D13-26D151A4E963}" type="pres">
      <dgm:prSet presAssocID="{86808F64-020A-4B0E-A8FF-F32ECA2AF7BA}" presName="horz1" presStyleCnt="0"/>
      <dgm:spPr/>
    </dgm:pt>
    <dgm:pt modelId="{0E9F07A8-9E31-4E16-9EA6-A38D5AD7BF06}" type="pres">
      <dgm:prSet presAssocID="{86808F64-020A-4B0E-A8FF-F32ECA2AF7BA}" presName="tx1" presStyleLbl="revTx" presStyleIdx="5" presStyleCnt="6" custLinFactNeighborY="-2454"/>
      <dgm:spPr/>
    </dgm:pt>
    <dgm:pt modelId="{3639870E-3F7A-4FC8-B43D-4D1D36D6E249}" type="pres">
      <dgm:prSet presAssocID="{86808F64-020A-4B0E-A8FF-F32ECA2AF7BA}" presName="vert1" presStyleCnt="0"/>
      <dgm:spPr/>
    </dgm:pt>
  </dgm:ptLst>
  <dgm:cxnLst>
    <dgm:cxn modelId="{A40AB70C-8CB7-4847-9537-9778201CADEB}" type="presOf" srcId="{B65C41CD-A697-4A98-BC78-1ED9A1E4FB26}" destId="{EBCAE7A2-0688-45C2-8E2F-8C52D3CB1693}" srcOrd="0" destOrd="0" presId="urn:microsoft.com/office/officeart/2008/layout/LinedList"/>
    <dgm:cxn modelId="{51FBB512-5270-40B0-AFC5-98ECAA3FEE13}" type="presOf" srcId="{6EE724F3-F185-49EC-879C-C4F3FC8B15E7}" destId="{2E8999E8-B560-4B26-A658-0DFB126529FA}" srcOrd="0" destOrd="0" presId="urn:microsoft.com/office/officeart/2008/layout/LinedList"/>
    <dgm:cxn modelId="{C38D5B1F-240D-4A04-BA78-414A3E7DFFDE}" type="presOf" srcId="{B12A1D00-B3A6-43D8-8EA8-19185FB5B3BF}" destId="{1E3CA390-ACB0-449C-ADA3-39F7CC45F984}" srcOrd="0" destOrd="0" presId="urn:microsoft.com/office/officeart/2008/layout/LinedList"/>
    <dgm:cxn modelId="{27688430-0290-4D92-86FC-CE269DC175DF}" type="presOf" srcId="{C2DD19E4-29B3-468E-8338-DABBD32D5363}" destId="{B534E8B2-BE6C-4AE3-A99C-7E60D3D6BE23}" srcOrd="0" destOrd="0" presId="urn:microsoft.com/office/officeart/2008/layout/LinedList"/>
    <dgm:cxn modelId="{C8EBF668-F68A-4B46-979F-3CB31627CCF6}" type="presOf" srcId="{0DF32E40-6D77-49FC-8E3A-1066FC9A0E2A}" destId="{7CEEAE33-51A9-46B4-91F7-07789587D773}" srcOrd="0" destOrd="0" presId="urn:microsoft.com/office/officeart/2008/layout/LinedList"/>
    <dgm:cxn modelId="{5B2B927F-47FA-4B30-B125-09667E7B0990}" srcId="{6EE724F3-F185-49EC-879C-C4F3FC8B15E7}" destId="{B65C41CD-A697-4A98-BC78-1ED9A1E4FB26}" srcOrd="0" destOrd="0" parTransId="{1E5D1AB7-BE3C-4EAE-8603-A56BC273DBDE}" sibTransId="{488037E3-61CB-4294-879C-B378242037E3}"/>
    <dgm:cxn modelId="{75B8F19D-C37C-42AD-859A-1A7FE7D34514}" type="presOf" srcId="{B4A91601-6CBF-47D4-A104-AF6B669102D5}" destId="{F0431BAE-BCE6-4C25-ABDD-3B711904189E}" srcOrd="0" destOrd="0" presId="urn:microsoft.com/office/officeart/2008/layout/LinedList"/>
    <dgm:cxn modelId="{D4B54EA4-0695-48D4-A660-14C516FA75E2}" type="presOf" srcId="{86808F64-020A-4B0E-A8FF-F32ECA2AF7BA}" destId="{0E9F07A8-9E31-4E16-9EA6-A38D5AD7BF06}" srcOrd="0" destOrd="0" presId="urn:microsoft.com/office/officeart/2008/layout/LinedList"/>
    <dgm:cxn modelId="{315935C3-47CD-474A-B08B-F1F592DBC04B}" srcId="{6EE724F3-F185-49EC-879C-C4F3FC8B15E7}" destId="{B12A1D00-B3A6-43D8-8EA8-19185FB5B3BF}" srcOrd="2" destOrd="0" parTransId="{7132B178-1618-4797-9512-374FEA3D7261}" sibTransId="{F7A06F3B-B716-44F3-88D2-267295D3F120}"/>
    <dgm:cxn modelId="{F31EBECC-3BE0-4AA0-9204-C833A68AAC7D}" srcId="{6EE724F3-F185-49EC-879C-C4F3FC8B15E7}" destId="{B4A91601-6CBF-47D4-A104-AF6B669102D5}" srcOrd="4" destOrd="0" parTransId="{8482E06E-5C72-47FF-8206-F1A15514D21C}" sibTransId="{D03FBEF0-F914-472C-A719-67B22E0FEF79}"/>
    <dgm:cxn modelId="{F3B6FCCE-F6E0-43EA-BDBB-6525832ED87C}" srcId="{6EE724F3-F185-49EC-879C-C4F3FC8B15E7}" destId="{86808F64-020A-4B0E-A8FF-F32ECA2AF7BA}" srcOrd="5" destOrd="0" parTransId="{BE8FB0F8-BDF5-4561-AC98-1AC77FC5E411}" sibTransId="{AA6A275A-1EE1-4F8B-8FE5-866C84A036D0}"/>
    <dgm:cxn modelId="{1279B4E4-479F-47B4-97B4-CA98E6A82409}" srcId="{6EE724F3-F185-49EC-879C-C4F3FC8B15E7}" destId="{0DF32E40-6D77-49FC-8E3A-1066FC9A0E2A}" srcOrd="3" destOrd="0" parTransId="{3EAEA82B-A320-4C79-AFBB-F0E2BAA6A5F2}" sibTransId="{9103E674-B738-4DE6-8774-DB5F23E85D9B}"/>
    <dgm:cxn modelId="{C91BEBF1-BF1F-4655-9D85-1B766179096E}" srcId="{6EE724F3-F185-49EC-879C-C4F3FC8B15E7}" destId="{C2DD19E4-29B3-468E-8338-DABBD32D5363}" srcOrd="1" destOrd="0" parTransId="{D4FE08ED-5338-491B-9D8A-11B2F221434D}" sibTransId="{C1D449EC-1903-450A-8330-E447A70708B7}"/>
    <dgm:cxn modelId="{ECFAB387-94CC-4418-8CAC-EE9E8FDF2141}" type="presParOf" srcId="{2E8999E8-B560-4B26-A658-0DFB126529FA}" destId="{1B0A6257-2082-4E44-87E0-A892057946A1}" srcOrd="0" destOrd="0" presId="urn:microsoft.com/office/officeart/2008/layout/LinedList"/>
    <dgm:cxn modelId="{214829A1-9BAB-4BC6-8E76-F3580C0072D8}" type="presParOf" srcId="{2E8999E8-B560-4B26-A658-0DFB126529FA}" destId="{1C9908D5-E738-41EE-9BAC-C03AA095FC75}" srcOrd="1" destOrd="0" presId="urn:microsoft.com/office/officeart/2008/layout/LinedList"/>
    <dgm:cxn modelId="{A1116410-4D7A-44CD-B909-762108E791E8}" type="presParOf" srcId="{1C9908D5-E738-41EE-9BAC-C03AA095FC75}" destId="{EBCAE7A2-0688-45C2-8E2F-8C52D3CB1693}" srcOrd="0" destOrd="0" presId="urn:microsoft.com/office/officeart/2008/layout/LinedList"/>
    <dgm:cxn modelId="{2D583080-F310-4383-94AD-CF39EE0E4BC6}" type="presParOf" srcId="{1C9908D5-E738-41EE-9BAC-C03AA095FC75}" destId="{08D7E7B5-0C11-4006-A91C-63B6048798E5}" srcOrd="1" destOrd="0" presId="urn:microsoft.com/office/officeart/2008/layout/LinedList"/>
    <dgm:cxn modelId="{1AE4764B-25CD-4CE8-B1DC-254CA4B98E50}" type="presParOf" srcId="{2E8999E8-B560-4B26-A658-0DFB126529FA}" destId="{2D764657-C789-4836-BDE2-6EB27D35D30D}" srcOrd="2" destOrd="0" presId="urn:microsoft.com/office/officeart/2008/layout/LinedList"/>
    <dgm:cxn modelId="{102DA66C-9696-4FD3-9DFB-8B7E549AAA16}" type="presParOf" srcId="{2E8999E8-B560-4B26-A658-0DFB126529FA}" destId="{2762D241-53C4-4710-8FE6-6CFD2F269830}" srcOrd="3" destOrd="0" presId="urn:microsoft.com/office/officeart/2008/layout/LinedList"/>
    <dgm:cxn modelId="{9946CC81-5CDC-4F71-A9E9-7607CABF96D0}" type="presParOf" srcId="{2762D241-53C4-4710-8FE6-6CFD2F269830}" destId="{B534E8B2-BE6C-4AE3-A99C-7E60D3D6BE23}" srcOrd="0" destOrd="0" presId="urn:microsoft.com/office/officeart/2008/layout/LinedList"/>
    <dgm:cxn modelId="{5EDA9438-E1DA-467C-87C0-B977FECA9B2C}" type="presParOf" srcId="{2762D241-53C4-4710-8FE6-6CFD2F269830}" destId="{75957076-05B1-4123-9F4C-129332344A3E}" srcOrd="1" destOrd="0" presId="urn:microsoft.com/office/officeart/2008/layout/LinedList"/>
    <dgm:cxn modelId="{5D030EE2-81EA-48C4-9A1E-49751AD63903}" type="presParOf" srcId="{2E8999E8-B560-4B26-A658-0DFB126529FA}" destId="{886B0EC5-906E-4D95-BEFF-CAAE805D93FA}" srcOrd="4" destOrd="0" presId="urn:microsoft.com/office/officeart/2008/layout/LinedList"/>
    <dgm:cxn modelId="{ABCC7ED3-B5CD-4670-BE7C-832ED135E7A2}" type="presParOf" srcId="{2E8999E8-B560-4B26-A658-0DFB126529FA}" destId="{76D7BB32-A97D-46D6-A62A-415FB5647EFB}" srcOrd="5" destOrd="0" presId="urn:microsoft.com/office/officeart/2008/layout/LinedList"/>
    <dgm:cxn modelId="{08D5D4EA-262C-4806-9335-2F55BDC707EA}" type="presParOf" srcId="{76D7BB32-A97D-46D6-A62A-415FB5647EFB}" destId="{1E3CA390-ACB0-449C-ADA3-39F7CC45F984}" srcOrd="0" destOrd="0" presId="urn:microsoft.com/office/officeart/2008/layout/LinedList"/>
    <dgm:cxn modelId="{9BF69A27-F0FF-42B9-B528-3396DBA4F613}" type="presParOf" srcId="{76D7BB32-A97D-46D6-A62A-415FB5647EFB}" destId="{350297B9-FC4B-491A-9CCE-B5D152A925A3}" srcOrd="1" destOrd="0" presId="urn:microsoft.com/office/officeart/2008/layout/LinedList"/>
    <dgm:cxn modelId="{6E61B712-37F6-472C-A00A-C1874CF84F32}" type="presParOf" srcId="{2E8999E8-B560-4B26-A658-0DFB126529FA}" destId="{6C5EE3BD-761E-4742-B41D-505131F6A311}" srcOrd="6" destOrd="0" presId="urn:microsoft.com/office/officeart/2008/layout/LinedList"/>
    <dgm:cxn modelId="{6F91C694-4E59-493A-9A15-24C67A4643AC}" type="presParOf" srcId="{2E8999E8-B560-4B26-A658-0DFB126529FA}" destId="{1428B1FA-E81C-4858-BD8C-09EB79878277}" srcOrd="7" destOrd="0" presId="urn:microsoft.com/office/officeart/2008/layout/LinedList"/>
    <dgm:cxn modelId="{7EBB9E4F-59B5-4C60-AE1D-216875698756}" type="presParOf" srcId="{1428B1FA-E81C-4858-BD8C-09EB79878277}" destId="{7CEEAE33-51A9-46B4-91F7-07789587D773}" srcOrd="0" destOrd="0" presId="urn:microsoft.com/office/officeart/2008/layout/LinedList"/>
    <dgm:cxn modelId="{43B2448C-5621-4934-88C7-D60FF2281B24}" type="presParOf" srcId="{1428B1FA-E81C-4858-BD8C-09EB79878277}" destId="{A7DF3E9E-FA94-4B6B-B2AD-F9C1992A52D4}" srcOrd="1" destOrd="0" presId="urn:microsoft.com/office/officeart/2008/layout/LinedList"/>
    <dgm:cxn modelId="{98685099-5876-4BAB-A685-FB98746E6299}" type="presParOf" srcId="{2E8999E8-B560-4B26-A658-0DFB126529FA}" destId="{963900B5-BFE1-4502-90CD-00820E31703A}" srcOrd="8" destOrd="0" presId="urn:microsoft.com/office/officeart/2008/layout/LinedList"/>
    <dgm:cxn modelId="{43D46724-405C-4F86-8EBD-AAAD484D4DEC}" type="presParOf" srcId="{2E8999E8-B560-4B26-A658-0DFB126529FA}" destId="{EA8CD6FA-9DDF-4740-ADD5-4AF998B44C25}" srcOrd="9" destOrd="0" presId="urn:microsoft.com/office/officeart/2008/layout/LinedList"/>
    <dgm:cxn modelId="{E0FD894B-0486-4A04-BD33-49941AA625C1}" type="presParOf" srcId="{EA8CD6FA-9DDF-4740-ADD5-4AF998B44C25}" destId="{F0431BAE-BCE6-4C25-ABDD-3B711904189E}" srcOrd="0" destOrd="0" presId="urn:microsoft.com/office/officeart/2008/layout/LinedList"/>
    <dgm:cxn modelId="{0F232016-68BC-4BEF-BE44-71543D14C18E}" type="presParOf" srcId="{EA8CD6FA-9DDF-4740-ADD5-4AF998B44C25}" destId="{2F8CC386-3FE8-4586-8454-E7741CD56FBF}" srcOrd="1" destOrd="0" presId="urn:microsoft.com/office/officeart/2008/layout/LinedList"/>
    <dgm:cxn modelId="{A300C0C7-0EB2-430E-9A2C-AE44462831C3}" type="presParOf" srcId="{2E8999E8-B560-4B26-A658-0DFB126529FA}" destId="{7E03C417-D869-4EAB-BB70-CB8E5489F21F}" srcOrd="10" destOrd="0" presId="urn:microsoft.com/office/officeart/2008/layout/LinedList"/>
    <dgm:cxn modelId="{4E0FE3C1-5214-4891-83A1-F5B11015A0A7}" type="presParOf" srcId="{2E8999E8-B560-4B26-A658-0DFB126529FA}" destId="{36283FA1-CC0D-484F-8D13-26D151A4E963}" srcOrd="11" destOrd="0" presId="urn:microsoft.com/office/officeart/2008/layout/LinedList"/>
    <dgm:cxn modelId="{C9960957-C8E0-4627-A0E7-FD4AF17A7F09}" type="presParOf" srcId="{36283FA1-CC0D-484F-8D13-26D151A4E963}" destId="{0E9F07A8-9E31-4E16-9EA6-A38D5AD7BF06}" srcOrd="0" destOrd="0" presId="urn:microsoft.com/office/officeart/2008/layout/LinedList"/>
    <dgm:cxn modelId="{8047FD4A-CEC7-4923-AC95-051D9504B487}" type="presParOf" srcId="{36283FA1-CC0D-484F-8D13-26D151A4E963}" destId="{3639870E-3F7A-4FC8-B43D-4D1D36D6E24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18DA64-A604-4091-A9BA-B30B7802EE87}"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3380B14D-E861-4647-8DF6-4C0059B561BD}">
      <dgm:prSet custT="1"/>
      <dgm:spPr/>
      <dgm:t>
        <a:bodyPr/>
        <a:lstStyle/>
        <a:p>
          <a:r>
            <a:rPr lang="es-ES" sz="2000" dirty="0">
              <a:latin typeface="Calibri" panose="020F0502020204030204" pitchFamily="34" charset="0"/>
              <a:cs typeface="Calibri" panose="020F0502020204030204" pitchFamily="34" charset="0"/>
            </a:rPr>
            <a:t>Honrando los muchos caminos de la recuperación
</a:t>
          </a:r>
          <a:endParaRPr lang="en-US" sz="2000" dirty="0">
            <a:latin typeface="Calibri" panose="020F0502020204030204" pitchFamily="34" charset="0"/>
            <a:cs typeface="Calibri" panose="020F0502020204030204" pitchFamily="34" charset="0"/>
          </a:endParaRPr>
        </a:p>
      </dgm:t>
    </dgm:pt>
    <dgm:pt modelId="{0D7EEF2E-0771-4885-ACF0-CF3F73FF591F}" type="parTrans" cxnId="{0575CDEA-43AB-492E-9508-484AC1AB7794}">
      <dgm:prSet/>
      <dgm:spPr/>
      <dgm:t>
        <a:bodyPr/>
        <a:lstStyle/>
        <a:p>
          <a:endParaRPr lang="en-US"/>
        </a:p>
      </dgm:t>
    </dgm:pt>
    <dgm:pt modelId="{CE908C62-BE69-4873-98CF-9D557082430C}" type="sibTrans" cxnId="{0575CDEA-43AB-492E-9508-484AC1AB7794}">
      <dgm:prSet/>
      <dgm:spPr/>
      <dgm:t>
        <a:bodyPr/>
        <a:lstStyle/>
        <a:p>
          <a:endParaRPr lang="en-US"/>
        </a:p>
      </dgm:t>
    </dgm:pt>
    <dgm:pt modelId="{90D6FC83-9E26-4B66-9A47-3EEF182E9706}">
      <dgm:prSet custT="1"/>
      <dgm:spPr/>
      <dgm:t>
        <a:bodyPr/>
        <a:lstStyle/>
        <a:p>
          <a:r>
            <a:rPr lang="en-US" sz="2400" dirty="0">
              <a:latin typeface="Calibri" panose="020F0502020204030204" pitchFamily="34" charset="0"/>
              <a:cs typeface="Calibri" panose="020F0502020204030204" pitchFamily="34" charset="0"/>
            </a:rPr>
            <a:t>	</a:t>
          </a:r>
          <a:r>
            <a:rPr lang="es-ES" sz="2000" dirty="0">
              <a:latin typeface="Calibri" panose="020F0502020204030204" pitchFamily="34" charset="0"/>
              <a:cs typeface="Calibri" panose="020F0502020204030204" pitchFamily="34" charset="0"/>
            </a:rPr>
            <a:t>Adoptar un enfoque centrado en la persona</a:t>
          </a:r>
          <a:endParaRPr lang="en-US" sz="2000" dirty="0">
            <a:latin typeface="Calibri" panose="020F0502020204030204" pitchFamily="34" charset="0"/>
            <a:cs typeface="Calibri" panose="020F0502020204030204" pitchFamily="34" charset="0"/>
          </a:endParaRPr>
        </a:p>
      </dgm:t>
    </dgm:pt>
    <dgm:pt modelId="{72B20EA2-EA73-47B7-9368-522A0D534242}" type="parTrans" cxnId="{0DEA3722-C740-462E-93FD-D3B5A483C643}">
      <dgm:prSet/>
      <dgm:spPr/>
      <dgm:t>
        <a:bodyPr/>
        <a:lstStyle/>
        <a:p>
          <a:endParaRPr lang="en-US"/>
        </a:p>
      </dgm:t>
    </dgm:pt>
    <dgm:pt modelId="{6079F199-F118-4208-8968-167B022A015A}" type="sibTrans" cxnId="{0DEA3722-C740-462E-93FD-D3B5A483C643}">
      <dgm:prSet/>
      <dgm:spPr/>
      <dgm:t>
        <a:bodyPr/>
        <a:lstStyle/>
        <a:p>
          <a:endParaRPr lang="en-US"/>
        </a:p>
      </dgm:t>
    </dgm:pt>
    <dgm:pt modelId="{F1AB4DDD-F9CA-442E-8564-B4F3E00D3842}">
      <dgm:prSet custT="1"/>
      <dgm:spPr/>
      <dgm:t>
        <a:bodyPr/>
        <a:lstStyle/>
        <a:p>
          <a:r>
            <a:rPr lang="en-US" sz="2400" dirty="0">
              <a:latin typeface="Calibri" panose="020F0502020204030204" pitchFamily="34" charset="0"/>
              <a:cs typeface="Calibri" panose="020F0502020204030204" pitchFamily="34" charset="0"/>
            </a:rPr>
            <a:t>		</a:t>
          </a:r>
          <a:r>
            <a:rPr lang="es-ES" sz="2000" dirty="0">
              <a:latin typeface="Calibri" panose="020F0502020204030204" pitchFamily="34" charset="0"/>
              <a:cs typeface="Calibri" panose="020F0502020204030204" pitchFamily="34" charset="0"/>
            </a:rPr>
            <a:t>Proporcionar una toma de decisiones colaborativa y colaborativa y compartida</a:t>
          </a:r>
          <a:endParaRPr lang="en-US" sz="2000" dirty="0">
            <a:latin typeface="Calibri" panose="020F0502020204030204" pitchFamily="34" charset="0"/>
            <a:cs typeface="Calibri" panose="020F0502020204030204" pitchFamily="34" charset="0"/>
          </a:endParaRPr>
        </a:p>
      </dgm:t>
    </dgm:pt>
    <dgm:pt modelId="{216785D9-4582-40E6-B3A3-06A95181B10A}" type="parTrans" cxnId="{14DD5FAB-93A9-4FAB-9E76-124C8A82797E}">
      <dgm:prSet/>
      <dgm:spPr/>
      <dgm:t>
        <a:bodyPr/>
        <a:lstStyle/>
        <a:p>
          <a:endParaRPr lang="en-US"/>
        </a:p>
      </dgm:t>
    </dgm:pt>
    <dgm:pt modelId="{0D4F888F-EE1F-41C5-A25C-C8D3E2C57196}" type="sibTrans" cxnId="{14DD5FAB-93A9-4FAB-9E76-124C8A82797E}">
      <dgm:prSet/>
      <dgm:spPr/>
      <dgm:t>
        <a:bodyPr/>
        <a:lstStyle/>
        <a:p>
          <a:endParaRPr lang="en-US"/>
        </a:p>
      </dgm:t>
    </dgm:pt>
    <dgm:pt modelId="{B9AFB371-40C0-4B0C-80BA-F6F0E8F6B7C8}">
      <dgm:prSet custT="1"/>
      <dgm:spPr/>
      <dgm:t>
        <a:bodyPr/>
        <a:lstStyle/>
        <a:p>
          <a:r>
            <a:rPr lang="en-US" sz="2400" dirty="0">
              <a:latin typeface="Calibri" panose="020F0502020204030204" pitchFamily="34" charset="0"/>
              <a:cs typeface="Calibri" panose="020F0502020204030204" pitchFamily="34" charset="0"/>
            </a:rPr>
            <a:t>				</a:t>
          </a:r>
          <a:r>
            <a:rPr lang="es-ES" sz="2000" dirty="0">
              <a:latin typeface="Calibri" panose="020F0502020204030204" pitchFamily="34" charset="0"/>
              <a:cs typeface="Calibri" panose="020F0502020204030204" pitchFamily="34" charset="0"/>
            </a:rPr>
            <a:t>Practicar la planificación centrada en la persona</a:t>
          </a:r>
          <a:endParaRPr lang="en-US" sz="2000" dirty="0">
            <a:latin typeface="Calibri" panose="020F0502020204030204" pitchFamily="34" charset="0"/>
            <a:cs typeface="Calibri" panose="020F0502020204030204" pitchFamily="34" charset="0"/>
          </a:endParaRPr>
        </a:p>
      </dgm:t>
    </dgm:pt>
    <dgm:pt modelId="{C536E06D-D261-4EE3-9CA6-DD44AC5313BC}" type="parTrans" cxnId="{D0D81118-A315-4A6E-83E3-CCB930473145}">
      <dgm:prSet/>
      <dgm:spPr/>
      <dgm:t>
        <a:bodyPr/>
        <a:lstStyle/>
        <a:p>
          <a:endParaRPr lang="en-US"/>
        </a:p>
      </dgm:t>
    </dgm:pt>
    <dgm:pt modelId="{0D6B83B1-93AC-4761-97BA-16B9D39A786E}" type="sibTrans" cxnId="{D0D81118-A315-4A6E-83E3-CCB930473145}">
      <dgm:prSet/>
      <dgm:spPr/>
      <dgm:t>
        <a:bodyPr/>
        <a:lstStyle/>
        <a:p>
          <a:endParaRPr lang="en-US"/>
        </a:p>
      </dgm:t>
    </dgm:pt>
    <dgm:pt modelId="{8257391C-07DC-4D6B-B729-E0622C136048}">
      <dgm:prSet custT="1"/>
      <dgm:spPr/>
      <dgm:t>
        <a:bodyPr/>
        <a:lstStyle/>
        <a:p>
          <a:pPr algn="ctr"/>
          <a:r>
            <a:rPr lang="es-ES" sz="2000" b="1" dirty="0">
              <a:latin typeface="Calibri" panose="020F0502020204030204" pitchFamily="34" charset="0"/>
              <a:cs typeface="Calibri" panose="020F0502020204030204" pitchFamily="34" charset="0"/>
            </a:rPr>
            <a:t>Reconozca que las prácticas holísticas culturalmente preferidas de algún individuo pueden entrar en conflicto con los prejuicios o valores personales del proveedor. </a:t>
          </a:r>
          <a:r>
            <a:rPr lang="es-ES" sz="2600" b="1" dirty="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dgm:t>
    </dgm:pt>
    <dgm:pt modelId="{C8D931E5-69D0-4406-A04C-8154037DE4C6}" type="parTrans" cxnId="{33C18B50-5CFB-4514-A316-57BBD571A287}">
      <dgm:prSet/>
      <dgm:spPr/>
      <dgm:t>
        <a:bodyPr/>
        <a:lstStyle/>
        <a:p>
          <a:endParaRPr lang="en-US"/>
        </a:p>
      </dgm:t>
    </dgm:pt>
    <dgm:pt modelId="{8446B040-3DC6-4221-8154-7EAB47058C4A}" type="sibTrans" cxnId="{33C18B50-5CFB-4514-A316-57BBD571A287}">
      <dgm:prSet/>
      <dgm:spPr/>
      <dgm:t>
        <a:bodyPr/>
        <a:lstStyle/>
        <a:p>
          <a:endParaRPr lang="en-US"/>
        </a:p>
      </dgm:t>
    </dgm:pt>
    <dgm:pt modelId="{062A0044-CB05-4DEE-8226-EF8B1A413584}" type="pres">
      <dgm:prSet presAssocID="{A318DA64-A604-4091-A9BA-B30B7802EE87}" presName="vert0" presStyleCnt="0">
        <dgm:presLayoutVars>
          <dgm:dir/>
          <dgm:animOne val="branch"/>
          <dgm:animLvl val="lvl"/>
        </dgm:presLayoutVars>
      </dgm:prSet>
      <dgm:spPr/>
    </dgm:pt>
    <dgm:pt modelId="{3D2C2EFC-0CF0-47F3-8EDA-2AB576A21561}" type="pres">
      <dgm:prSet presAssocID="{3380B14D-E861-4647-8DF6-4C0059B561BD}" presName="thickLine" presStyleLbl="alignNode1" presStyleIdx="0" presStyleCnt="5"/>
      <dgm:spPr/>
    </dgm:pt>
    <dgm:pt modelId="{FCE89404-498D-4B3F-AB83-264331D8969B}" type="pres">
      <dgm:prSet presAssocID="{3380B14D-E861-4647-8DF6-4C0059B561BD}" presName="horz1" presStyleCnt="0"/>
      <dgm:spPr/>
    </dgm:pt>
    <dgm:pt modelId="{9316DD7D-0346-464F-9D89-2B4C0253425A}" type="pres">
      <dgm:prSet presAssocID="{3380B14D-E861-4647-8DF6-4C0059B561BD}" presName="tx1" presStyleLbl="revTx" presStyleIdx="0" presStyleCnt="5" custLinFactNeighborX="-561" custLinFactNeighborY="20226"/>
      <dgm:spPr/>
    </dgm:pt>
    <dgm:pt modelId="{CD2C0E63-6799-4E85-89C3-57C452DFFA5D}" type="pres">
      <dgm:prSet presAssocID="{3380B14D-E861-4647-8DF6-4C0059B561BD}" presName="vert1" presStyleCnt="0"/>
      <dgm:spPr/>
    </dgm:pt>
    <dgm:pt modelId="{23A16116-4071-4637-9B44-09402475707A}" type="pres">
      <dgm:prSet presAssocID="{90D6FC83-9E26-4B66-9A47-3EEF182E9706}" presName="thickLine" presStyleLbl="alignNode1" presStyleIdx="1" presStyleCnt="5"/>
      <dgm:spPr/>
    </dgm:pt>
    <dgm:pt modelId="{2877C17D-3F7F-48B5-8E23-F3F78B805B81}" type="pres">
      <dgm:prSet presAssocID="{90D6FC83-9E26-4B66-9A47-3EEF182E9706}" presName="horz1" presStyleCnt="0"/>
      <dgm:spPr/>
    </dgm:pt>
    <dgm:pt modelId="{FA627D51-E4DB-4D33-8BCE-4081AA9F5BA4}" type="pres">
      <dgm:prSet presAssocID="{90D6FC83-9E26-4B66-9A47-3EEF182E9706}" presName="tx1" presStyleLbl="revTx" presStyleIdx="1" presStyleCnt="5" custLinFactNeighborX="-561" custLinFactNeighborY="16434"/>
      <dgm:spPr/>
    </dgm:pt>
    <dgm:pt modelId="{16C603F4-B917-472F-8814-D542013B04E0}" type="pres">
      <dgm:prSet presAssocID="{90D6FC83-9E26-4B66-9A47-3EEF182E9706}" presName="vert1" presStyleCnt="0"/>
      <dgm:spPr/>
    </dgm:pt>
    <dgm:pt modelId="{1151881B-FC2F-4F7B-81E4-10D73E195D6E}" type="pres">
      <dgm:prSet presAssocID="{F1AB4DDD-F9CA-442E-8564-B4F3E00D3842}" presName="thickLine" presStyleLbl="alignNode1" presStyleIdx="2" presStyleCnt="5"/>
      <dgm:spPr/>
    </dgm:pt>
    <dgm:pt modelId="{34031184-2B05-44B2-96A5-A47CA09DF608}" type="pres">
      <dgm:prSet presAssocID="{F1AB4DDD-F9CA-442E-8564-B4F3E00D3842}" presName="horz1" presStyleCnt="0"/>
      <dgm:spPr/>
    </dgm:pt>
    <dgm:pt modelId="{2CEAABAB-80C1-4D30-889F-4E1D6663B46E}" type="pres">
      <dgm:prSet presAssocID="{F1AB4DDD-F9CA-442E-8564-B4F3E00D3842}" presName="tx1" presStyleLbl="revTx" presStyleIdx="2" presStyleCnt="5" custLinFactNeighborX="-561" custLinFactNeighborY="17698"/>
      <dgm:spPr/>
    </dgm:pt>
    <dgm:pt modelId="{3968CECB-0B16-4587-9F03-44AEF2623712}" type="pres">
      <dgm:prSet presAssocID="{F1AB4DDD-F9CA-442E-8564-B4F3E00D3842}" presName="vert1" presStyleCnt="0"/>
      <dgm:spPr/>
    </dgm:pt>
    <dgm:pt modelId="{52B6BCDD-7DC7-4E52-BCA4-56F7C30EC411}" type="pres">
      <dgm:prSet presAssocID="{B9AFB371-40C0-4B0C-80BA-F6F0E8F6B7C8}" presName="thickLine" presStyleLbl="alignNode1" presStyleIdx="3" presStyleCnt="5"/>
      <dgm:spPr/>
    </dgm:pt>
    <dgm:pt modelId="{41B9BFF1-412F-4627-8BD7-F4FA97F1BE56}" type="pres">
      <dgm:prSet presAssocID="{B9AFB371-40C0-4B0C-80BA-F6F0E8F6B7C8}" presName="horz1" presStyleCnt="0"/>
      <dgm:spPr/>
    </dgm:pt>
    <dgm:pt modelId="{0AFE558C-5C58-40E8-A6D8-3E8915A3AFEF}" type="pres">
      <dgm:prSet presAssocID="{B9AFB371-40C0-4B0C-80BA-F6F0E8F6B7C8}" presName="tx1" presStyleLbl="revTx" presStyleIdx="3" presStyleCnt="5" custLinFactNeighborX="-561" custLinFactNeighborY="16434"/>
      <dgm:spPr/>
    </dgm:pt>
    <dgm:pt modelId="{9E222674-6D76-4061-BBC7-90785393D2AD}" type="pres">
      <dgm:prSet presAssocID="{B9AFB371-40C0-4B0C-80BA-F6F0E8F6B7C8}" presName="vert1" presStyleCnt="0"/>
      <dgm:spPr/>
    </dgm:pt>
    <dgm:pt modelId="{8C6C8167-C096-4935-B869-1D2757DDC2E1}" type="pres">
      <dgm:prSet presAssocID="{8257391C-07DC-4D6B-B729-E0622C136048}" presName="thickLine" presStyleLbl="alignNode1" presStyleIdx="4" presStyleCnt="5"/>
      <dgm:spPr/>
    </dgm:pt>
    <dgm:pt modelId="{A02A586F-7B98-4FF4-932D-CD3AA30F1472}" type="pres">
      <dgm:prSet presAssocID="{8257391C-07DC-4D6B-B729-E0622C136048}" presName="horz1" presStyleCnt="0"/>
      <dgm:spPr/>
    </dgm:pt>
    <dgm:pt modelId="{8EAF605C-9EF4-4CB5-A311-DF3D7B8F805E}" type="pres">
      <dgm:prSet presAssocID="{8257391C-07DC-4D6B-B729-E0622C136048}" presName="tx1" presStyleLbl="revTx" presStyleIdx="4" presStyleCnt="5" custScaleX="90709" custLinFactNeighborX="4085" custLinFactNeighborY="61"/>
      <dgm:spPr/>
    </dgm:pt>
    <dgm:pt modelId="{6F338531-EE8D-4496-806C-687BA1D287BF}" type="pres">
      <dgm:prSet presAssocID="{8257391C-07DC-4D6B-B729-E0622C136048}" presName="vert1" presStyleCnt="0"/>
      <dgm:spPr/>
    </dgm:pt>
  </dgm:ptLst>
  <dgm:cxnLst>
    <dgm:cxn modelId="{E072B807-7B79-43C7-80D0-2FE2DCA9ECDA}" type="presOf" srcId="{90D6FC83-9E26-4B66-9A47-3EEF182E9706}" destId="{FA627D51-E4DB-4D33-8BCE-4081AA9F5BA4}" srcOrd="0" destOrd="0" presId="urn:microsoft.com/office/officeart/2008/layout/LinedList"/>
    <dgm:cxn modelId="{D0D81118-A315-4A6E-83E3-CCB930473145}" srcId="{A318DA64-A604-4091-A9BA-B30B7802EE87}" destId="{B9AFB371-40C0-4B0C-80BA-F6F0E8F6B7C8}" srcOrd="3" destOrd="0" parTransId="{C536E06D-D261-4EE3-9CA6-DD44AC5313BC}" sibTransId="{0D6B83B1-93AC-4761-97BA-16B9D39A786E}"/>
    <dgm:cxn modelId="{0DEA3722-C740-462E-93FD-D3B5A483C643}" srcId="{A318DA64-A604-4091-A9BA-B30B7802EE87}" destId="{90D6FC83-9E26-4B66-9A47-3EEF182E9706}" srcOrd="1" destOrd="0" parTransId="{72B20EA2-EA73-47B7-9368-522A0D534242}" sibTransId="{6079F199-F118-4208-8968-167B022A015A}"/>
    <dgm:cxn modelId="{EA567B2F-302A-40E7-BCD9-C9269906D525}" type="presOf" srcId="{F1AB4DDD-F9CA-442E-8564-B4F3E00D3842}" destId="{2CEAABAB-80C1-4D30-889F-4E1D6663B46E}" srcOrd="0" destOrd="0" presId="urn:microsoft.com/office/officeart/2008/layout/LinedList"/>
    <dgm:cxn modelId="{89BE0344-9148-4C46-BEEA-197B865C7041}" type="presOf" srcId="{B9AFB371-40C0-4B0C-80BA-F6F0E8F6B7C8}" destId="{0AFE558C-5C58-40E8-A6D8-3E8915A3AFEF}" srcOrd="0" destOrd="0" presId="urn:microsoft.com/office/officeart/2008/layout/LinedList"/>
    <dgm:cxn modelId="{FEBE1A68-1880-47C1-86C9-717D4800B85D}" type="presOf" srcId="{3380B14D-E861-4647-8DF6-4C0059B561BD}" destId="{9316DD7D-0346-464F-9D89-2B4C0253425A}" srcOrd="0" destOrd="0" presId="urn:microsoft.com/office/officeart/2008/layout/LinedList"/>
    <dgm:cxn modelId="{C6AA094A-D33B-43C7-B00A-5D194502764E}" type="presOf" srcId="{8257391C-07DC-4D6B-B729-E0622C136048}" destId="{8EAF605C-9EF4-4CB5-A311-DF3D7B8F805E}" srcOrd="0" destOrd="0" presId="urn:microsoft.com/office/officeart/2008/layout/LinedList"/>
    <dgm:cxn modelId="{D322064B-3E8E-4173-8DB7-0FCD75C5990F}" type="presOf" srcId="{A318DA64-A604-4091-A9BA-B30B7802EE87}" destId="{062A0044-CB05-4DEE-8226-EF8B1A413584}" srcOrd="0" destOrd="0" presId="urn:microsoft.com/office/officeart/2008/layout/LinedList"/>
    <dgm:cxn modelId="{33C18B50-5CFB-4514-A316-57BBD571A287}" srcId="{A318DA64-A604-4091-A9BA-B30B7802EE87}" destId="{8257391C-07DC-4D6B-B729-E0622C136048}" srcOrd="4" destOrd="0" parTransId="{C8D931E5-69D0-4406-A04C-8154037DE4C6}" sibTransId="{8446B040-3DC6-4221-8154-7EAB47058C4A}"/>
    <dgm:cxn modelId="{14DD5FAB-93A9-4FAB-9E76-124C8A82797E}" srcId="{A318DA64-A604-4091-A9BA-B30B7802EE87}" destId="{F1AB4DDD-F9CA-442E-8564-B4F3E00D3842}" srcOrd="2" destOrd="0" parTransId="{216785D9-4582-40E6-B3A3-06A95181B10A}" sibTransId="{0D4F888F-EE1F-41C5-A25C-C8D3E2C57196}"/>
    <dgm:cxn modelId="{0575CDEA-43AB-492E-9508-484AC1AB7794}" srcId="{A318DA64-A604-4091-A9BA-B30B7802EE87}" destId="{3380B14D-E861-4647-8DF6-4C0059B561BD}" srcOrd="0" destOrd="0" parTransId="{0D7EEF2E-0771-4885-ACF0-CF3F73FF591F}" sibTransId="{CE908C62-BE69-4873-98CF-9D557082430C}"/>
    <dgm:cxn modelId="{761EDB4E-EDA7-4BFD-8BC0-3D7B583B7E38}" type="presParOf" srcId="{062A0044-CB05-4DEE-8226-EF8B1A413584}" destId="{3D2C2EFC-0CF0-47F3-8EDA-2AB576A21561}" srcOrd="0" destOrd="0" presId="urn:microsoft.com/office/officeart/2008/layout/LinedList"/>
    <dgm:cxn modelId="{AE36400C-124C-415F-A659-1E05ACB2A027}" type="presParOf" srcId="{062A0044-CB05-4DEE-8226-EF8B1A413584}" destId="{FCE89404-498D-4B3F-AB83-264331D8969B}" srcOrd="1" destOrd="0" presId="urn:microsoft.com/office/officeart/2008/layout/LinedList"/>
    <dgm:cxn modelId="{AA23A446-EDB2-44EE-992D-AEF7A969FA36}" type="presParOf" srcId="{FCE89404-498D-4B3F-AB83-264331D8969B}" destId="{9316DD7D-0346-464F-9D89-2B4C0253425A}" srcOrd="0" destOrd="0" presId="urn:microsoft.com/office/officeart/2008/layout/LinedList"/>
    <dgm:cxn modelId="{99EF0595-4BE1-42B9-B4EF-03AE920BE5E2}" type="presParOf" srcId="{FCE89404-498D-4B3F-AB83-264331D8969B}" destId="{CD2C0E63-6799-4E85-89C3-57C452DFFA5D}" srcOrd="1" destOrd="0" presId="urn:microsoft.com/office/officeart/2008/layout/LinedList"/>
    <dgm:cxn modelId="{465B7851-763F-44DF-8B59-D7DC12FD85DA}" type="presParOf" srcId="{062A0044-CB05-4DEE-8226-EF8B1A413584}" destId="{23A16116-4071-4637-9B44-09402475707A}" srcOrd="2" destOrd="0" presId="urn:microsoft.com/office/officeart/2008/layout/LinedList"/>
    <dgm:cxn modelId="{54E147E1-E9F6-4B25-AF90-1AA87C3A9FC0}" type="presParOf" srcId="{062A0044-CB05-4DEE-8226-EF8B1A413584}" destId="{2877C17D-3F7F-48B5-8E23-F3F78B805B81}" srcOrd="3" destOrd="0" presId="urn:microsoft.com/office/officeart/2008/layout/LinedList"/>
    <dgm:cxn modelId="{E0C1F5F8-668D-4A10-8144-45A0BF206B30}" type="presParOf" srcId="{2877C17D-3F7F-48B5-8E23-F3F78B805B81}" destId="{FA627D51-E4DB-4D33-8BCE-4081AA9F5BA4}" srcOrd="0" destOrd="0" presId="urn:microsoft.com/office/officeart/2008/layout/LinedList"/>
    <dgm:cxn modelId="{1FBE4466-A5F3-4007-9555-3463B4769279}" type="presParOf" srcId="{2877C17D-3F7F-48B5-8E23-F3F78B805B81}" destId="{16C603F4-B917-472F-8814-D542013B04E0}" srcOrd="1" destOrd="0" presId="urn:microsoft.com/office/officeart/2008/layout/LinedList"/>
    <dgm:cxn modelId="{14D86EB0-AA96-4EBB-90CE-2FA86D37958E}" type="presParOf" srcId="{062A0044-CB05-4DEE-8226-EF8B1A413584}" destId="{1151881B-FC2F-4F7B-81E4-10D73E195D6E}" srcOrd="4" destOrd="0" presId="urn:microsoft.com/office/officeart/2008/layout/LinedList"/>
    <dgm:cxn modelId="{32A9D582-8ECB-4DA5-8C79-B898697822E2}" type="presParOf" srcId="{062A0044-CB05-4DEE-8226-EF8B1A413584}" destId="{34031184-2B05-44B2-96A5-A47CA09DF608}" srcOrd="5" destOrd="0" presId="urn:microsoft.com/office/officeart/2008/layout/LinedList"/>
    <dgm:cxn modelId="{CADF9235-0B56-451B-A244-55ED7179C655}" type="presParOf" srcId="{34031184-2B05-44B2-96A5-A47CA09DF608}" destId="{2CEAABAB-80C1-4D30-889F-4E1D6663B46E}" srcOrd="0" destOrd="0" presId="urn:microsoft.com/office/officeart/2008/layout/LinedList"/>
    <dgm:cxn modelId="{9B7F6646-28F6-4F1C-878E-E4129140126F}" type="presParOf" srcId="{34031184-2B05-44B2-96A5-A47CA09DF608}" destId="{3968CECB-0B16-4587-9F03-44AEF2623712}" srcOrd="1" destOrd="0" presId="urn:microsoft.com/office/officeart/2008/layout/LinedList"/>
    <dgm:cxn modelId="{F561B97A-0CBA-44C7-AB0A-EE7DD29DB69C}" type="presParOf" srcId="{062A0044-CB05-4DEE-8226-EF8B1A413584}" destId="{52B6BCDD-7DC7-4E52-BCA4-56F7C30EC411}" srcOrd="6" destOrd="0" presId="urn:microsoft.com/office/officeart/2008/layout/LinedList"/>
    <dgm:cxn modelId="{EE0BC487-A812-4929-9DCA-1CCC1B9FB8E8}" type="presParOf" srcId="{062A0044-CB05-4DEE-8226-EF8B1A413584}" destId="{41B9BFF1-412F-4627-8BD7-F4FA97F1BE56}" srcOrd="7" destOrd="0" presId="urn:microsoft.com/office/officeart/2008/layout/LinedList"/>
    <dgm:cxn modelId="{999F9111-34D0-40BA-AA63-4F7460418418}" type="presParOf" srcId="{41B9BFF1-412F-4627-8BD7-F4FA97F1BE56}" destId="{0AFE558C-5C58-40E8-A6D8-3E8915A3AFEF}" srcOrd="0" destOrd="0" presId="urn:microsoft.com/office/officeart/2008/layout/LinedList"/>
    <dgm:cxn modelId="{2370DBA1-9477-4EC0-9A32-D96E64F3536F}" type="presParOf" srcId="{41B9BFF1-412F-4627-8BD7-F4FA97F1BE56}" destId="{9E222674-6D76-4061-BBC7-90785393D2AD}" srcOrd="1" destOrd="0" presId="urn:microsoft.com/office/officeart/2008/layout/LinedList"/>
    <dgm:cxn modelId="{E3D46848-095A-48AF-B643-E6F1D2DDF2BA}" type="presParOf" srcId="{062A0044-CB05-4DEE-8226-EF8B1A413584}" destId="{8C6C8167-C096-4935-B869-1D2757DDC2E1}" srcOrd="8" destOrd="0" presId="urn:microsoft.com/office/officeart/2008/layout/LinedList"/>
    <dgm:cxn modelId="{B8341DBB-3735-40F1-8AAC-6D5839B0396C}" type="presParOf" srcId="{062A0044-CB05-4DEE-8226-EF8B1A413584}" destId="{A02A586F-7B98-4FF4-932D-CD3AA30F1472}" srcOrd="9" destOrd="0" presId="urn:microsoft.com/office/officeart/2008/layout/LinedList"/>
    <dgm:cxn modelId="{A2B046CE-57D0-4DC4-8F88-8378CE8A5DD0}" type="presParOf" srcId="{A02A586F-7B98-4FF4-932D-CD3AA30F1472}" destId="{8EAF605C-9EF4-4CB5-A311-DF3D7B8F805E}" srcOrd="0" destOrd="0" presId="urn:microsoft.com/office/officeart/2008/layout/LinedList"/>
    <dgm:cxn modelId="{5FD18248-FC08-4742-AA8C-751331BAA309}" type="presParOf" srcId="{A02A586F-7B98-4FF4-932D-CD3AA30F1472}" destId="{6F338531-EE8D-4496-806C-687BA1D287B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7A1F8A-F193-401C-B127-5FD168B69C87}" type="doc">
      <dgm:prSet loTypeId="urn:microsoft.com/office/officeart/2005/8/layout/cycle5" loCatId="cycle" qsTypeId="urn:microsoft.com/office/officeart/2005/8/quickstyle/3d9" qsCatId="3D" csTypeId="urn:microsoft.com/office/officeart/2005/8/colors/colorful1" csCatId="colorful" phldr="1"/>
      <dgm:spPr/>
      <dgm:t>
        <a:bodyPr/>
        <a:lstStyle/>
        <a:p>
          <a:endParaRPr lang="en-US"/>
        </a:p>
      </dgm:t>
    </dgm:pt>
    <dgm:pt modelId="{1D809C53-256C-42D2-BBB9-BE48007DD7BE}">
      <dgm:prSet phldrT="[Text]"/>
      <dgm:spPr/>
      <dgm:t>
        <a:bodyPr/>
        <a:lstStyle/>
        <a:p>
          <a:r>
            <a:rPr lang="en-US" dirty="0"/>
            <a:t>Recovery-Oriented Principles (CONNECT)</a:t>
          </a:r>
        </a:p>
      </dgm:t>
    </dgm:pt>
    <dgm:pt modelId="{D1DEDCF9-40D3-439B-8860-C9F64F6C8464}" type="parTrans" cxnId="{F563DE43-BD1F-417B-A33F-DAB564947A89}">
      <dgm:prSet/>
      <dgm:spPr/>
      <dgm:t>
        <a:bodyPr/>
        <a:lstStyle/>
        <a:p>
          <a:endParaRPr lang="en-US"/>
        </a:p>
      </dgm:t>
    </dgm:pt>
    <dgm:pt modelId="{F755D210-C57E-49A0-8D00-C3D72495BB4B}" type="sibTrans" cxnId="{F563DE43-BD1F-417B-A33F-DAB564947A89}">
      <dgm:prSet/>
      <dgm:spPr/>
      <dgm:t>
        <a:bodyPr/>
        <a:lstStyle/>
        <a:p>
          <a:endParaRPr lang="en-US"/>
        </a:p>
      </dgm:t>
    </dgm:pt>
    <dgm:pt modelId="{1A20CFC2-9F6A-42D0-A7E3-A0A5D2CD1EE4}">
      <dgm:prSet phldrT="[Text]"/>
      <dgm:spPr/>
      <dgm:t>
        <a:bodyPr/>
        <a:lstStyle/>
        <a:p>
          <a:r>
            <a:rPr lang="en-US" dirty="0"/>
            <a:t>Practices (HOPE)</a:t>
          </a:r>
        </a:p>
      </dgm:t>
    </dgm:pt>
    <dgm:pt modelId="{B5E08B32-24B1-47CE-ACEC-C869B1C0CBCF}" type="parTrans" cxnId="{DDA9FB26-670A-42E3-8F72-A23A7668B8FE}">
      <dgm:prSet/>
      <dgm:spPr/>
      <dgm:t>
        <a:bodyPr/>
        <a:lstStyle/>
        <a:p>
          <a:endParaRPr lang="en-US"/>
        </a:p>
      </dgm:t>
    </dgm:pt>
    <dgm:pt modelId="{55FD3838-B518-4057-B61B-47C998EE23B1}" type="sibTrans" cxnId="{DDA9FB26-670A-42E3-8F72-A23A7668B8FE}">
      <dgm:prSet/>
      <dgm:spPr/>
      <dgm:t>
        <a:bodyPr/>
        <a:lstStyle/>
        <a:p>
          <a:endParaRPr lang="en-US"/>
        </a:p>
      </dgm:t>
    </dgm:pt>
    <dgm:pt modelId="{9355404E-9B62-4344-9C26-398C58AF4BDB}" type="pres">
      <dgm:prSet presAssocID="{927A1F8A-F193-401C-B127-5FD168B69C87}" presName="cycle" presStyleCnt="0">
        <dgm:presLayoutVars>
          <dgm:dir/>
          <dgm:resizeHandles val="exact"/>
        </dgm:presLayoutVars>
      </dgm:prSet>
      <dgm:spPr/>
    </dgm:pt>
    <dgm:pt modelId="{81F48D2B-DBF7-4AF3-BFE5-5817B6F597CA}" type="pres">
      <dgm:prSet presAssocID="{1D809C53-256C-42D2-BBB9-BE48007DD7BE}" presName="node" presStyleLbl="node1" presStyleIdx="0" presStyleCnt="2">
        <dgm:presLayoutVars>
          <dgm:bulletEnabled val="1"/>
        </dgm:presLayoutVars>
      </dgm:prSet>
      <dgm:spPr/>
    </dgm:pt>
    <dgm:pt modelId="{72C91257-95EA-4CDF-88FC-D51F8E310374}" type="pres">
      <dgm:prSet presAssocID="{1D809C53-256C-42D2-BBB9-BE48007DD7BE}" presName="spNode" presStyleCnt="0"/>
      <dgm:spPr/>
    </dgm:pt>
    <dgm:pt modelId="{C082DE15-48F9-4042-821A-0E5F138766A7}" type="pres">
      <dgm:prSet presAssocID="{F755D210-C57E-49A0-8D00-C3D72495BB4B}" presName="sibTrans" presStyleLbl="sibTrans1D1" presStyleIdx="0" presStyleCnt="2"/>
      <dgm:spPr/>
    </dgm:pt>
    <dgm:pt modelId="{57234914-A8CF-4EBA-985E-EB65AACFCDEC}" type="pres">
      <dgm:prSet presAssocID="{1A20CFC2-9F6A-42D0-A7E3-A0A5D2CD1EE4}" presName="node" presStyleLbl="node1" presStyleIdx="1" presStyleCnt="2">
        <dgm:presLayoutVars>
          <dgm:bulletEnabled val="1"/>
        </dgm:presLayoutVars>
      </dgm:prSet>
      <dgm:spPr/>
    </dgm:pt>
    <dgm:pt modelId="{80928205-5B46-4545-9AAA-3096C90355CA}" type="pres">
      <dgm:prSet presAssocID="{1A20CFC2-9F6A-42D0-A7E3-A0A5D2CD1EE4}" presName="spNode" presStyleCnt="0"/>
      <dgm:spPr/>
    </dgm:pt>
    <dgm:pt modelId="{A0FEDE47-928E-40EA-A091-A5700EF5A1E1}" type="pres">
      <dgm:prSet presAssocID="{55FD3838-B518-4057-B61B-47C998EE23B1}" presName="sibTrans" presStyleLbl="sibTrans1D1" presStyleIdx="1" presStyleCnt="2"/>
      <dgm:spPr/>
    </dgm:pt>
  </dgm:ptLst>
  <dgm:cxnLst>
    <dgm:cxn modelId="{D548BA02-C1F2-43EC-AAB2-35E35DA0C9B9}" type="presOf" srcId="{F755D210-C57E-49A0-8D00-C3D72495BB4B}" destId="{C082DE15-48F9-4042-821A-0E5F138766A7}" srcOrd="0" destOrd="0" presId="urn:microsoft.com/office/officeart/2005/8/layout/cycle5"/>
    <dgm:cxn modelId="{F2FC9213-678F-4C9B-B635-B75B7FCA749B}" type="presOf" srcId="{927A1F8A-F193-401C-B127-5FD168B69C87}" destId="{9355404E-9B62-4344-9C26-398C58AF4BDB}" srcOrd="0" destOrd="0" presId="urn:microsoft.com/office/officeart/2005/8/layout/cycle5"/>
    <dgm:cxn modelId="{DDA9FB26-670A-42E3-8F72-A23A7668B8FE}" srcId="{927A1F8A-F193-401C-B127-5FD168B69C87}" destId="{1A20CFC2-9F6A-42D0-A7E3-A0A5D2CD1EE4}" srcOrd="1" destOrd="0" parTransId="{B5E08B32-24B1-47CE-ACEC-C869B1C0CBCF}" sibTransId="{55FD3838-B518-4057-B61B-47C998EE23B1}"/>
    <dgm:cxn modelId="{5F14B730-76EC-4177-8878-A6AC0943A151}" type="presOf" srcId="{1A20CFC2-9F6A-42D0-A7E3-A0A5D2CD1EE4}" destId="{57234914-A8CF-4EBA-985E-EB65AACFCDEC}" srcOrd="0" destOrd="0" presId="urn:microsoft.com/office/officeart/2005/8/layout/cycle5"/>
    <dgm:cxn modelId="{F563DE43-BD1F-417B-A33F-DAB564947A89}" srcId="{927A1F8A-F193-401C-B127-5FD168B69C87}" destId="{1D809C53-256C-42D2-BBB9-BE48007DD7BE}" srcOrd="0" destOrd="0" parTransId="{D1DEDCF9-40D3-439B-8860-C9F64F6C8464}" sibTransId="{F755D210-C57E-49A0-8D00-C3D72495BB4B}"/>
    <dgm:cxn modelId="{CB95266E-5E23-4CF8-AF69-CED56C064B3F}" type="presOf" srcId="{55FD3838-B518-4057-B61B-47C998EE23B1}" destId="{A0FEDE47-928E-40EA-A091-A5700EF5A1E1}" srcOrd="0" destOrd="0" presId="urn:microsoft.com/office/officeart/2005/8/layout/cycle5"/>
    <dgm:cxn modelId="{F80D619D-97E6-42FC-AB03-7E6882A31154}" type="presOf" srcId="{1D809C53-256C-42D2-BBB9-BE48007DD7BE}" destId="{81F48D2B-DBF7-4AF3-BFE5-5817B6F597CA}" srcOrd="0" destOrd="0" presId="urn:microsoft.com/office/officeart/2005/8/layout/cycle5"/>
    <dgm:cxn modelId="{3B361650-CABF-4448-AA4B-60A2F53A80F9}" type="presParOf" srcId="{9355404E-9B62-4344-9C26-398C58AF4BDB}" destId="{81F48D2B-DBF7-4AF3-BFE5-5817B6F597CA}" srcOrd="0" destOrd="0" presId="urn:microsoft.com/office/officeart/2005/8/layout/cycle5"/>
    <dgm:cxn modelId="{25E3A9D2-9814-403E-AA8F-0B9192B5BB43}" type="presParOf" srcId="{9355404E-9B62-4344-9C26-398C58AF4BDB}" destId="{72C91257-95EA-4CDF-88FC-D51F8E310374}" srcOrd="1" destOrd="0" presId="urn:microsoft.com/office/officeart/2005/8/layout/cycle5"/>
    <dgm:cxn modelId="{E8EDE8B9-A082-4F84-8473-DBFC1FEE9F4B}" type="presParOf" srcId="{9355404E-9B62-4344-9C26-398C58AF4BDB}" destId="{C082DE15-48F9-4042-821A-0E5F138766A7}" srcOrd="2" destOrd="0" presId="urn:microsoft.com/office/officeart/2005/8/layout/cycle5"/>
    <dgm:cxn modelId="{EE0091D9-AE37-4117-9C54-D8DB238D1611}" type="presParOf" srcId="{9355404E-9B62-4344-9C26-398C58AF4BDB}" destId="{57234914-A8CF-4EBA-985E-EB65AACFCDEC}" srcOrd="3" destOrd="0" presId="urn:microsoft.com/office/officeart/2005/8/layout/cycle5"/>
    <dgm:cxn modelId="{E5AB8EB0-80A6-457C-94A9-F98108AA844C}" type="presParOf" srcId="{9355404E-9B62-4344-9C26-398C58AF4BDB}" destId="{80928205-5B46-4545-9AAA-3096C90355CA}" srcOrd="4" destOrd="0" presId="urn:microsoft.com/office/officeart/2005/8/layout/cycle5"/>
    <dgm:cxn modelId="{2EE655DD-9ACB-463E-9FF1-B1EA21E0E08F}" type="presParOf" srcId="{9355404E-9B62-4344-9C26-398C58AF4BDB}" destId="{A0FEDE47-928E-40EA-A091-A5700EF5A1E1}"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0" y="190605"/>
          <a:ext cx="2712874"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1
</a:t>
          </a:r>
          <a:r>
            <a:rPr lang="es-ES" sz="1400" b="1" kern="1200" dirty="0">
              <a:solidFill>
                <a:schemeClr val="tx1"/>
              </a:solidFill>
              <a:latin typeface="Calibri" panose="020F0502020204030204" pitchFamily="34" charset="0"/>
              <a:cs typeface="Calibri" panose="020F0502020204030204" pitchFamily="34" charset="0"/>
            </a:rPr>
            <a:t>Identificar los principios básicos en la prestación de servicios integrales y holísticos</a:t>
          </a:r>
          <a:r>
            <a:rPr lang="es-ES" sz="1700" b="1" kern="1200" dirty="0">
              <a:solidFill>
                <a:schemeClr val="tx1"/>
              </a:solidFill>
              <a:latin typeface="Calibri" panose="020F0502020204030204" pitchFamily="34" charset="0"/>
              <a:cs typeface="Calibri" panose="020F0502020204030204" pitchFamily="34" charset="0"/>
            </a:rPr>
            <a:t>
</a:t>
          </a:r>
          <a:endParaRPr lang="en-US" sz="1700" b="1" kern="1200" dirty="0">
            <a:solidFill>
              <a:schemeClr val="accent1">
                <a:lumMod val="75000"/>
              </a:schemeClr>
            </a:solidFill>
            <a:latin typeface="Calibri" panose="020F0502020204030204" pitchFamily="34" charset="0"/>
            <a:cs typeface="Calibri" panose="020F0502020204030204" pitchFamily="34" charset="0"/>
          </a:endParaRPr>
        </a:p>
      </dsp:txBody>
      <dsp:txXfrm>
        <a:off x="0" y="1549725"/>
        <a:ext cx="2712874" cy="2145978"/>
      </dsp:txXfrm>
    </dsp:sp>
    <dsp:sp modelId="{94E9EF1A-1D07-4210-9402-6C559E90358A}">
      <dsp:nvSpPr>
        <dsp:cNvPr id="0" name=""/>
        <dsp:cNvSpPr/>
      </dsp:nvSpPr>
      <dsp:spPr>
        <a:xfrm>
          <a:off x="82388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23882" y="549949"/>
        <a:ext cx="1072989" cy="1072989"/>
      </dsp:txXfrm>
    </dsp:sp>
    <dsp:sp modelId="{B9E74D06-8974-46A7-BDE8-CAC0846523DB}">
      <dsp:nvSpPr>
        <dsp:cNvPr id="0" name=""/>
        <dsp:cNvSpPr/>
      </dsp:nvSpPr>
      <dsp:spPr>
        <a:xfrm>
          <a:off x="83009"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F367E-8502-4FE8-BAE7-DD0216BBE5F4}">
      <dsp:nvSpPr>
        <dsp:cNvPr id="0" name=""/>
        <dsp:cNvSpPr/>
      </dsp:nvSpPr>
      <dsp:spPr>
        <a:xfrm>
          <a:off x="297228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2
</a:t>
          </a:r>
          <a:r>
            <a:rPr lang="es-ES" sz="1400" b="1" kern="1200" dirty="0">
              <a:solidFill>
                <a:schemeClr val="tx1"/>
              </a:solidFill>
              <a:latin typeface="Calibri" panose="020F0502020204030204" pitchFamily="34" charset="0"/>
              <a:cs typeface="Calibri" panose="020F0502020204030204" pitchFamily="34" charset="0"/>
            </a:rPr>
            <a:t>Identificar los valores y actitudes necesarios para crear un sistema de atención que ofrezca una gama de servicios integral y holística
</a:t>
          </a:r>
          <a:endParaRPr lang="en-US" sz="1400" b="1" kern="1200" dirty="0">
            <a:solidFill>
              <a:schemeClr val="accent1">
                <a:lumMod val="75000"/>
              </a:schemeClr>
            </a:solidFill>
            <a:latin typeface="Calibri" panose="020F0502020204030204" pitchFamily="34" charset="0"/>
            <a:cs typeface="Calibri" panose="020F0502020204030204" pitchFamily="34" charset="0"/>
          </a:endParaRPr>
        </a:p>
      </dsp:txBody>
      <dsp:txXfrm>
        <a:off x="2972288" y="1551406"/>
        <a:ext cx="2554736" cy="2145978"/>
      </dsp:txXfrm>
    </dsp:sp>
    <dsp:sp modelId="{64DEC11D-BC31-4708-AD6D-FCD869F29A77}">
      <dsp:nvSpPr>
        <dsp:cNvPr id="0" name=""/>
        <dsp:cNvSpPr/>
      </dsp:nvSpPr>
      <dsp:spPr>
        <a:xfrm>
          <a:off x="371316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713162" y="549949"/>
        <a:ext cx="1072989" cy="1072989"/>
      </dsp:txXfrm>
    </dsp:sp>
    <dsp:sp modelId="{E2B2538A-D96F-4DCA-8CF3-F0FB434F3801}">
      <dsp:nvSpPr>
        <dsp:cNvPr id="0" name=""/>
        <dsp:cNvSpPr/>
      </dsp:nvSpPr>
      <dsp:spPr>
        <a:xfrm>
          <a:off x="297228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578249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3
</a:t>
          </a:r>
          <a:r>
            <a:rPr lang="es-ES" sz="1400" b="1" kern="1200" dirty="0">
              <a:solidFill>
                <a:schemeClr val="tx1"/>
              </a:solidFill>
              <a:latin typeface="Calibri" panose="020F0502020204030204" pitchFamily="34" charset="0"/>
              <a:cs typeface="Calibri" panose="020F0502020204030204" pitchFamily="34" charset="0"/>
            </a:rPr>
            <a:t>Comprender las mejores prácticas de los Servicios de Apoyo a la Recuperación y las Organizaciones Comunitarias de Recuperación</a:t>
          </a:r>
          <a:endParaRPr lang="en-US" sz="1400" b="1" kern="1200" dirty="0">
            <a:latin typeface="Calibri" panose="020F0502020204030204" pitchFamily="34" charset="0"/>
            <a:cs typeface="Calibri" panose="020F0502020204030204" pitchFamily="34" charset="0"/>
          </a:endParaRPr>
        </a:p>
      </dsp:txBody>
      <dsp:txXfrm>
        <a:off x="5782498" y="1551406"/>
        <a:ext cx="2554736" cy="2145978"/>
      </dsp:txXfrm>
    </dsp:sp>
    <dsp:sp modelId="{82EE2C17-F664-4616-8F76-97637F08E124}">
      <dsp:nvSpPr>
        <dsp:cNvPr id="0" name=""/>
        <dsp:cNvSpPr/>
      </dsp:nvSpPr>
      <dsp:spPr>
        <a:xfrm>
          <a:off x="652337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523372" y="549949"/>
        <a:ext cx="1072989" cy="1072989"/>
      </dsp:txXfrm>
    </dsp:sp>
    <dsp:sp modelId="{96383FDE-483E-4E6D-B151-4FC41C065094}">
      <dsp:nvSpPr>
        <dsp:cNvPr id="0" name=""/>
        <dsp:cNvSpPr/>
      </dsp:nvSpPr>
      <dsp:spPr>
        <a:xfrm>
          <a:off x="578249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8592709" y="192286"/>
          <a:ext cx="2691593"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4
</a:t>
          </a:r>
          <a:r>
            <a:rPr lang="es-ES" sz="1400" b="1" kern="1200" dirty="0">
              <a:solidFill>
                <a:schemeClr val="tx1"/>
              </a:solidFill>
              <a:latin typeface="Calibri" panose="020F0502020204030204" pitchFamily="34" charset="0"/>
              <a:cs typeface="Calibri" panose="020F0502020204030204" pitchFamily="34" charset="0"/>
            </a:rPr>
            <a:t>Aplique las mejores prácticas para ofrecer una gama de servicios integral y holística
</a:t>
          </a:r>
          <a:endParaRPr lang="en-US" sz="1400" b="1" kern="1200" dirty="0">
            <a:latin typeface="Calibri" panose="020F0502020204030204" pitchFamily="34" charset="0"/>
            <a:cs typeface="Calibri" panose="020F0502020204030204" pitchFamily="34" charset="0"/>
          </a:endParaRPr>
        </a:p>
      </dsp:txBody>
      <dsp:txXfrm>
        <a:off x="8592709" y="1551406"/>
        <a:ext cx="2691593" cy="2145978"/>
      </dsp:txXfrm>
    </dsp:sp>
    <dsp:sp modelId="{3CBA3CC0-D70A-4B98-9329-64604EDF25F0}">
      <dsp:nvSpPr>
        <dsp:cNvPr id="0" name=""/>
        <dsp:cNvSpPr/>
      </dsp:nvSpPr>
      <dsp:spPr>
        <a:xfrm>
          <a:off x="9402011"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402011" y="549949"/>
        <a:ext cx="1072989" cy="1072989"/>
      </dsp:txXfrm>
    </dsp:sp>
    <dsp:sp modelId="{5BE72261-3EB3-4585-8739-2FFBAED12B80}">
      <dsp:nvSpPr>
        <dsp:cNvPr id="0" name=""/>
        <dsp:cNvSpPr/>
      </dsp:nvSpPr>
      <dsp:spPr>
        <a:xfrm>
          <a:off x="8661137"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57F76-2BA6-456A-ACA5-4B8FD58484AF}">
      <dsp:nvSpPr>
        <dsp:cNvPr id="0" name=""/>
        <dsp:cNvSpPr/>
      </dsp:nvSpPr>
      <dsp:spPr>
        <a:xfrm>
          <a:off x="5425" y="1814652"/>
          <a:ext cx="2105053" cy="1821512"/>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cs typeface="Calibri" panose="020F0502020204030204" pitchFamily="34" charset="0"/>
            </a:rPr>
            <a:t>Se centra en la persona </a:t>
          </a:r>
          <a:r>
            <a:rPr lang="en-US" sz="1600" kern="1200" dirty="0" err="1">
              <a:latin typeface="Calibri" panose="020F0502020204030204" pitchFamily="34" charset="0"/>
              <a:cs typeface="Calibri" panose="020F0502020204030204" pitchFamily="34" charset="0"/>
            </a:rPr>
            <a:t>completa</a:t>
          </a:r>
          <a:endParaRPr lang="en-US"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s-ES" sz="1600" kern="1200" dirty="0">
              <a:latin typeface="Calibri" panose="020F0502020204030204" pitchFamily="34" charset="0"/>
              <a:cs typeface="Calibri" panose="020F0502020204030204" pitchFamily="34" charset="0"/>
            </a:rPr>
            <a:t>Proporciona servicios holísticos y alternativos</a:t>
          </a:r>
          <a:endParaRPr lang="en-US" sz="1900" kern="1200" dirty="0">
            <a:latin typeface="Calibri" panose="020F0502020204030204" pitchFamily="34" charset="0"/>
            <a:cs typeface="Calibri" panose="020F0502020204030204" pitchFamily="34" charset="0"/>
          </a:endParaRPr>
        </a:p>
      </dsp:txBody>
      <dsp:txXfrm>
        <a:off x="47343" y="1856570"/>
        <a:ext cx="2021217" cy="1347352"/>
      </dsp:txXfrm>
    </dsp:sp>
    <dsp:sp modelId="{3BBD5064-0982-4CAD-927D-1CDE9F19EBEC}">
      <dsp:nvSpPr>
        <dsp:cNvPr id="0" name=""/>
        <dsp:cNvSpPr/>
      </dsp:nvSpPr>
      <dsp:spPr>
        <a:xfrm rot="472099">
          <a:off x="1103438" y="2370735"/>
          <a:ext cx="2830377" cy="3381129"/>
        </a:xfrm>
        <a:prstGeom prst="leftCircularArrow">
          <a:avLst>
            <a:gd name="adj1" fmla="val 2187"/>
            <a:gd name="adj2" fmla="val 263162"/>
            <a:gd name="adj3" fmla="val 202580"/>
            <a:gd name="adj4" fmla="val 7188396"/>
            <a:gd name="adj5" fmla="val 25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FF4D47-6328-44F6-8B62-4CD8EF8A19E8}">
      <dsp:nvSpPr>
        <dsp:cNvPr id="0" name=""/>
        <dsp:cNvSpPr/>
      </dsp:nvSpPr>
      <dsp:spPr>
        <a:xfrm>
          <a:off x="0" y="3508371"/>
          <a:ext cx="2080597" cy="17227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 sz="1900" b="1" kern="1200" dirty="0">
              <a:solidFill>
                <a:schemeClr val="bg1"/>
              </a:solidFill>
              <a:latin typeface="Calibri" panose="020F0502020204030204" pitchFamily="34" charset="0"/>
              <a:cs typeface="Calibri" panose="020F0502020204030204" pitchFamily="34" charset="0"/>
            </a:rPr>
            <a:t>Ofrezca una gama de servicios integral y holística.
</a:t>
          </a:r>
          <a:endParaRPr lang="en-US" sz="1900" kern="1200" dirty="0">
            <a:solidFill>
              <a:schemeClr val="bg1"/>
            </a:solidFill>
            <a:latin typeface="Calibri" panose="020F0502020204030204" pitchFamily="34" charset="0"/>
            <a:cs typeface="Calibri" panose="020F0502020204030204" pitchFamily="34" charset="0"/>
          </a:endParaRPr>
        </a:p>
      </dsp:txBody>
      <dsp:txXfrm>
        <a:off x="50459" y="3558830"/>
        <a:ext cx="1979679" cy="1621862"/>
      </dsp:txXfrm>
    </dsp:sp>
    <dsp:sp modelId="{884D628A-0784-494F-8766-3AD43B35D024}">
      <dsp:nvSpPr>
        <dsp:cNvPr id="0" name=""/>
        <dsp:cNvSpPr/>
      </dsp:nvSpPr>
      <dsp:spPr>
        <a:xfrm>
          <a:off x="2854581" y="993164"/>
          <a:ext cx="2105053" cy="3124257"/>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latin typeface="Calibri" panose="020F0502020204030204" pitchFamily="34" charset="0"/>
              <a:cs typeface="Calibri" panose="020F0502020204030204" pitchFamily="34" charset="0"/>
            </a:rPr>
            <a:t>Mejora</a:t>
          </a:r>
          <a:r>
            <a:rPr lang="en-US" sz="1600" kern="1200" dirty="0">
              <a:latin typeface="Calibri" panose="020F0502020204030204" pitchFamily="34" charset="0"/>
              <a:cs typeface="Calibri" panose="020F0502020204030204" pitchFamily="34" charset="0"/>
            </a:rPr>
            <a:t> la </a:t>
          </a:r>
          <a:r>
            <a:rPr lang="en-US" sz="1600" kern="1200" dirty="0" err="1">
              <a:latin typeface="Calibri" panose="020F0502020204030204" pitchFamily="34" charset="0"/>
              <a:cs typeface="Calibri" panose="020F0502020204030204" pitchFamily="34" charset="0"/>
            </a:rPr>
            <a:t>planificación</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multisectorial</a:t>
          </a:r>
          <a:endParaRPr lang="en-US"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s-ES" sz="1600" kern="1200" dirty="0">
              <a:latin typeface="Calibri" panose="020F0502020204030204" pitchFamily="34" charset="0"/>
              <a:cs typeface="Calibri" panose="020F0502020204030204" pitchFamily="34" charset="0"/>
            </a:rPr>
            <a:t>Facilita el acceso a los servicios </a:t>
          </a:r>
          <a:endParaRPr lang="en-US"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s-ES" sz="1600" kern="1200" dirty="0">
              <a:latin typeface="Calibri" panose="020F0502020204030204" pitchFamily="34" charset="0"/>
              <a:cs typeface="Calibri" panose="020F0502020204030204" pitchFamily="34" charset="0"/>
            </a:rPr>
            <a:t>Reduce el estigma y el sesgo</a:t>
          </a:r>
          <a:endParaRPr lang="en-US" sz="1600" kern="1200" dirty="0">
            <a:latin typeface="Calibri" panose="020F0502020204030204" pitchFamily="34" charset="0"/>
            <a:cs typeface="Calibri" panose="020F0502020204030204" pitchFamily="34" charset="0"/>
          </a:endParaRPr>
        </a:p>
      </dsp:txBody>
      <dsp:txXfrm>
        <a:off x="2916236" y="1724303"/>
        <a:ext cx="1981743" cy="2331463"/>
      </dsp:txXfrm>
    </dsp:sp>
    <dsp:sp modelId="{6C5C5425-7385-4DD4-962B-BD6DD34ADFE9}">
      <dsp:nvSpPr>
        <dsp:cNvPr id="0" name=""/>
        <dsp:cNvSpPr/>
      </dsp:nvSpPr>
      <dsp:spPr>
        <a:xfrm>
          <a:off x="3513271" y="-107528"/>
          <a:ext cx="3345916" cy="3345916"/>
        </a:xfrm>
        <a:prstGeom prst="circularArrow">
          <a:avLst>
            <a:gd name="adj1" fmla="val 2210"/>
            <a:gd name="adj2" fmla="val 266073"/>
            <a:gd name="adj3" fmla="val 20886112"/>
            <a:gd name="adj4" fmla="val 13903206"/>
            <a:gd name="adj5" fmla="val 257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10A6E3-D877-4923-9173-F5E8F9B69C0E}">
      <dsp:nvSpPr>
        <dsp:cNvPr id="0" name=""/>
        <dsp:cNvSpPr/>
      </dsp:nvSpPr>
      <dsp:spPr>
        <a:xfrm>
          <a:off x="2764733" y="300167"/>
          <a:ext cx="2243893" cy="1438133"/>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 sz="1900" b="1" kern="1200" dirty="0">
              <a:solidFill>
                <a:schemeClr val="bg1"/>
              </a:solidFill>
              <a:latin typeface="Calibri" panose="020F0502020204030204" pitchFamily="34" charset="0"/>
              <a:cs typeface="Calibri" panose="020F0502020204030204" pitchFamily="34" charset="0"/>
            </a:rPr>
            <a:t>Relaciones de colaboración y práctica reflexiva</a:t>
          </a:r>
          <a:r>
            <a:rPr lang="en-US" sz="1900" b="1" kern="1200" dirty="0">
              <a:solidFill>
                <a:schemeClr val="bg1"/>
              </a:solidFill>
              <a:latin typeface="Calibri" panose="020F0502020204030204" pitchFamily="34" charset="0"/>
              <a:cs typeface="Calibri" panose="020F0502020204030204" pitchFamily="34" charset="0"/>
            </a:rPr>
            <a:t>.</a:t>
          </a:r>
          <a:endParaRPr lang="en-US" sz="1900" kern="1200" dirty="0">
            <a:solidFill>
              <a:schemeClr val="bg1"/>
            </a:solidFill>
            <a:latin typeface="Calibri" panose="020F0502020204030204" pitchFamily="34" charset="0"/>
            <a:cs typeface="Calibri" panose="020F0502020204030204" pitchFamily="34" charset="0"/>
          </a:endParaRPr>
        </a:p>
      </dsp:txBody>
      <dsp:txXfrm>
        <a:off x="2806854" y="342288"/>
        <a:ext cx="2159651" cy="1353891"/>
      </dsp:txXfrm>
    </dsp:sp>
    <dsp:sp modelId="{6303E15A-0C4E-409A-948B-D5328ECB4DD4}">
      <dsp:nvSpPr>
        <dsp:cNvPr id="0" name=""/>
        <dsp:cNvSpPr/>
      </dsp:nvSpPr>
      <dsp:spPr>
        <a:xfrm>
          <a:off x="5622476" y="1394082"/>
          <a:ext cx="2105053" cy="2388755"/>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latin typeface="Calibri" panose="020F0502020204030204" pitchFamily="34" charset="0"/>
              <a:cs typeface="Calibri" panose="020F0502020204030204" pitchFamily="34" charset="0"/>
            </a:rPr>
            <a:t>Educa</a:t>
          </a:r>
          <a:r>
            <a:rPr lang="en-US" sz="1600" kern="1200" dirty="0">
              <a:latin typeface="Calibri" panose="020F0502020204030204" pitchFamily="34" charset="0"/>
              <a:cs typeface="Calibri" panose="020F0502020204030204" pitchFamily="34" charset="0"/>
            </a:rPr>
            <a:t> al </a:t>
          </a:r>
          <a:r>
            <a:rPr lang="en-US" sz="1600" kern="1200" dirty="0" err="1">
              <a:latin typeface="Calibri" panose="020F0502020204030204" pitchFamily="34" charset="0"/>
              <a:cs typeface="Calibri" panose="020F0502020204030204" pitchFamily="34" charset="0"/>
            </a:rPr>
            <a:t>público</a:t>
          </a:r>
          <a:endParaRPr lang="en-US"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err="1">
              <a:latin typeface="Calibri" panose="020F0502020204030204" pitchFamily="34" charset="0"/>
              <a:cs typeface="Calibri" panose="020F0502020204030204" pitchFamily="34" charset="0"/>
            </a:rPr>
            <a:t>Aborda</a:t>
          </a:r>
          <a:r>
            <a:rPr lang="en-US" sz="1600" kern="1200" dirty="0">
              <a:latin typeface="Calibri" panose="020F0502020204030204" pitchFamily="34" charset="0"/>
              <a:cs typeface="Calibri" panose="020F0502020204030204" pitchFamily="34" charset="0"/>
            </a:rPr>
            <a:t> la </a:t>
          </a:r>
          <a:r>
            <a:rPr lang="en-US" sz="1600" kern="1200" dirty="0" err="1">
              <a:latin typeface="Calibri" panose="020F0502020204030204" pitchFamily="34" charset="0"/>
              <a:cs typeface="Calibri" panose="020F0502020204030204" pitchFamily="34" charset="0"/>
            </a:rPr>
            <a:t>discriminación</a:t>
          </a:r>
          <a:endParaRPr lang="en-US"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s-ES" sz="1600" kern="1200" dirty="0">
              <a:latin typeface="Calibri" panose="020F0502020204030204" pitchFamily="34" charset="0"/>
              <a:cs typeface="Calibri" panose="020F0502020204030204" pitchFamily="34" charset="0"/>
            </a:rPr>
            <a:t>Mejora la vinculación con los servicios</a:t>
          </a:r>
          <a:endParaRPr lang="en-US" sz="1600" kern="1200" dirty="0">
            <a:latin typeface="Calibri" panose="020F0502020204030204" pitchFamily="34" charset="0"/>
            <a:cs typeface="Calibri" panose="020F0502020204030204" pitchFamily="34" charset="0"/>
          </a:endParaRPr>
        </a:p>
      </dsp:txBody>
      <dsp:txXfrm>
        <a:off x="5677448" y="1449054"/>
        <a:ext cx="1995109" cy="1766935"/>
      </dsp:txXfrm>
    </dsp:sp>
    <dsp:sp modelId="{EF2DD7DA-65C0-4E6F-8406-8A85E912B216}">
      <dsp:nvSpPr>
        <dsp:cNvPr id="0" name=""/>
        <dsp:cNvSpPr/>
      </dsp:nvSpPr>
      <dsp:spPr>
        <a:xfrm rot="786590">
          <a:off x="6658735" y="2227189"/>
          <a:ext cx="3131804" cy="3206549"/>
        </a:xfrm>
        <a:prstGeom prst="leftCircularArrow">
          <a:avLst>
            <a:gd name="adj1" fmla="val 2306"/>
            <a:gd name="adj2" fmla="val 278252"/>
            <a:gd name="adj3" fmla="val 1008511"/>
            <a:gd name="adj4" fmla="val 7979237"/>
            <a:gd name="adj5" fmla="val 2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6A5A0B-2140-4640-86FC-EC4E256162E3}">
      <dsp:nvSpPr>
        <dsp:cNvPr id="0" name=""/>
        <dsp:cNvSpPr/>
      </dsp:nvSpPr>
      <dsp:spPr>
        <a:xfrm>
          <a:off x="5528944" y="3551026"/>
          <a:ext cx="2225799" cy="152953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endParaRPr lang="en-US" sz="1900" b="1"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ctr" defTabSz="844550">
            <a:lnSpc>
              <a:spcPct val="90000"/>
            </a:lnSpc>
            <a:spcBef>
              <a:spcPct val="0"/>
            </a:spcBef>
            <a:spcAft>
              <a:spcPct val="35000"/>
            </a:spcAft>
            <a:buNone/>
          </a:pPr>
          <a:r>
            <a:rPr lang="es-ES" sz="1900" b="1"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Ofrecer diversas oportunidades y recursos. 
</a:t>
          </a:r>
          <a:endParaRPr lang="en-US" sz="1900" kern="1200" dirty="0">
            <a:solidFill>
              <a:schemeClr val="bg1"/>
            </a:solidFill>
            <a:latin typeface="Calibri" panose="020F0502020204030204" pitchFamily="34" charset="0"/>
            <a:cs typeface="Calibri" panose="020F0502020204030204" pitchFamily="34" charset="0"/>
          </a:endParaRPr>
        </a:p>
      </dsp:txBody>
      <dsp:txXfrm>
        <a:off x="5573742" y="3595824"/>
        <a:ext cx="2136203" cy="1439934"/>
      </dsp:txXfrm>
    </dsp:sp>
    <dsp:sp modelId="{4BAFECC5-55D8-4F01-B02B-2B80294FD3F1}">
      <dsp:nvSpPr>
        <dsp:cNvPr id="0" name=""/>
        <dsp:cNvSpPr/>
      </dsp:nvSpPr>
      <dsp:spPr>
        <a:xfrm>
          <a:off x="8572883" y="1663444"/>
          <a:ext cx="2105053" cy="2753225"/>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s-ES" sz="1600" kern="1200" dirty="0">
              <a:latin typeface="Calibri" panose="020F0502020204030204" pitchFamily="34" charset="0"/>
              <a:cs typeface="Calibri" panose="020F0502020204030204" pitchFamily="34" charset="0"/>
            </a:rPr>
            <a:t>Diseña planes de tratamiento y recuperación</a:t>
          </a:r>
          <a:endParaRPr lang="en-US"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s-ES" sz="1600" kern="1200" dirty="0">
              <a:latin typeface="Calibri" panose="020F0502020204030204" pitchFamily="34" charset="0"/>
              <a:cs typeface="Calibri" panose="020F0502020204030204" pitchFamily="34" charset="0"/>
            </a:rPr>
            <a:t>Reconoce al individuo y a la comunidad</a:t>
          </a:r>
          <a:endParaRPr lang="en-US" sz="1600" kern="1200" dirty="0">
            <a:latin typeface="Calibri" panose="020F0502020204030204" pitchFamily="34" charset="0"/>
            <a:cs typeface="Calibri" panose="020F0502020204030204" pitchFamily="34" charset="0"/>
          </a:endParaRPr>
        </a:p>
      </dsp:txBody>
      <dsp:txXfrm>
        <a:off x="8634538" y="2315076"/>
        <a:ext cx="1981743" cy="2039938"/>
      </dsp:txXfrm>
    </dsp:sp>
    <dsp:sp modelId="{C33E8709-D4DB-4661-A2B6-F8C5683086EC}">
      <dsp:nvSpPr>
        <dsp:cNvPr id="0" name=""/>
        <dsp:cNvSpPr/>
      </dsp:nvSpPr>
      <dsp:spPr>
        <a:xfrm>
          <a:off x="8514531" y="1200162"/>
          <a:ext cx="2210755" cy="96150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Participar</a:t>
          </a:r>
          <a:r>
            <a:rPr lang="en-US" sz="1900" b="1"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en la </a:t>
          </a:r>
          <a:r>
            <a:rPr lang="en-US" sz="1900" b="1" kern="12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comunidad</a:t>
          </a:r>
          <a:r>
            <a:rPr lang="en-US" sz="1900" b="1"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1900" kern="1200" dirty="0">
            <a:solidFill>
              <a:schemeClr val="bg1"/>
            </a:solidFill>
            <a:latin typeface="Calibri" panose="020F0502020204030204" pitchFamily="34" charset="0"/>
            <a:cs typeface="Calibri" panose="020F0502020204030204" pitchFamily="34" charset="0"/>
          </a:endParaRPr>
        </a:p>
      </dsp:txBody>
      <dsp:txXfrm>
        <a:off x="8542692" y="1228323"/>
        <a:ext cx="2154433" cy="905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C957D-60F1-4F87-8ECE-F79C86936266}">
      <dsp:nvSpPr>
        <dsp:cNvPr id="0" name=""/>
        <dsp:cNvSpPr/>
      </dsp:nvSpPr>
      <dsp:spPr>
        <a:xfrm>
          <a:off x="2719" y="0"/>
          <a:ext cx="3681565" cy="1104469"/>
        </a:xfrm>
        <a:prstGeom prst="rect">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90925" tIns="290925" rIns="290925" bIns="290925" numCol="1" spcCol="1270" anchor="ctr" anchorCtr="0">
          <a:noAutofit/>
        </a:bodyPr>
        <a:lstStyle/>
        <a:p>
          <a:pPr marL="0" lvl="0" indent="0" algn="ctr" defTabSz="1111250">
            <a:lnSpc>
              <a:spcPct val="90000"/>
            </a:lnSpc>
            <a:spcBef>
              <a:spcPct val="0"/>
            </a:spcBef>
            <a:spcAft>
              <a:spcPct val="35000"/>
            </a:spcAft>
            <a:buNone/>
          </a:pPr>
          <a:r>
            <a:rPr lang="en-US" sz="2500" b="1" kern="1200" dirty="0" err="1">
              <a:latin typeface="Calibri" panose="020F0502020204030204" pitchFamily="34" charset="0"/>
              <a:cs typeface="Calibri" panose="020F0502020204030204" pitchFamily="34" charset="0"/>
            </a:rPr>
            <a:t>Recuperación</a:t>
          </a:r>
          <a:r>
            <a:rPr lang="en-US" sz="2500" b="1" kern="1200" dirty="0">
              <a:latin typeface="Calibri" panose="020F0502020204030204" pitchFamily="34" charset="0"/>
              <a:cs typeface="Calibri" panose="020F0502020204030204" pitchFamily="34" charset="0"/>
            </a:rPr>
            <a:t> de </a:t>
          </a:r>
          <a:r>
            <a:rPr lang="en-US" sz="2500" b="1" kern="1200" dirty="0" err="1">
              <a:latin typeface="Calibri" panose="020F0502020204030204" pitchFamily="34" charset="0"/>
              <a:cs typeface="Calibri" panose="020F0502020204030204" pitchFamily="34" charset="0"/>
            </a:rPr>
            <a:t>soporte</a:t>
          </a:r>
          <a:r>
            <a:rPr lang="en-US" sz="2500" b="1" kern="1200" dirty="0">
              <a:latin typeface="Calibri" panose="020F0502020204030204" pitchFamily="34" charset="0"/>
              <a:cs typeface="Calibri" panose="020F0502020204030204" pitchFamily="34" charset="0"/>
            </a:rPr>
            <a:t>
</a:t>
          </a:r>
        </a:p>
      </dsp:txBody>
      <dsp:txXfrm>
        <a:off x="2719" y="0"/>
        <a:ext cx="3681565" cy="1104469"/>
      </dsp:txXfrm>
    </dsp:sp>
    <dsp:sp modelId="{2545038F-DE8B-446D-BF88-EFA9BECACA8C}">
      <dsp:nvSpPr>
        <dsp:cNvPr id="0" name=""/>
        <dsp:cNvSpPr/>
      </dsp:nvSpPr>
      <dsp:spPr>
        <a:xfrm>
          <a:off x="16046" y="1105009"/>
          <a:ext cx="3681565" cy="3399412"/>
        </a:xfrm>
        <a:prstGeom prst="rect">
          <a:avLst/>
        </a:prstGeom>
        <a:solidFill>
          <a:schemeClr val="accent3">
            <a:alpha val="90000"/>
            <a:tint val="40000"/>
            <a:hueOff val="0"/>
            <a:satOff val="0"/>
            <a:lumOff val="0"/>
            <a:alphaOff val="0"/>
          </a:schemeClr>
        </a:solidFill>
        <a:ln w="22225"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657" tIns="363657" rIns="363657" bIns="363657" numCol="1" spcCol="1270" anchor="t"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Acceso a una gama de servicios, tratamiento, rehabilitación, apoyo psicosocial y de recuperación para promover la recuperación y la salud mental y el bienestar general
</a:t>
          </a:r>
          <a:endParaRPr lang="en-US" sz="2400" kern="1200" dirty="0">
            <a:latin typeface="Calibri" panose="020F0502020204030204" pitchFamily="34" charset="0"/>
            <a:cs typeface="Calibri" panose="020F0502020204030204" pitchFamily="34" charset="0"/>
          </a:endParaRPr>
        </a:p>
      </dsp:txBody>
      <dsp:txXfrm>
        <a:off x="16046" y="1105009"/>
        <a:ext cx="3681565" cy="3399412"/>
      </dsp:txXfrm>
    </dsp:sp>
    <dsp:sp modelId="{1D771523-8FEF-4CFC-8025-2E8376DDDDE2}">
      <dsp:nvSpPr>
        <dsp:cNvPr id="0" name=""/>
        <dsp:cNvSpPr/>
      </dsp:nvSpPr>
      <dsp:spPr>
        <a:xfrm>
          <a:off x="3805401" y="539"/>
          <a:ext cx="3681565" cy="1104469"/>
        </a:xfrm>
        <a:prstGeom prst="rect">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90925" tIns="290925" rIns="290925" bIns="290925" numCol="1" spcCol="1270" anchor="ctr" anchorCtr="0">
          <a:noAutofit/>
        </a:bodyPr>
        <a:lstStyle/>
        <a:p>
          <a:pPr marL="0" lvl="0" indent="0" algn="ctr" defTabSz="1111250">
            <a:lnSpc>
              <a:spcPct val="100000"/>
            </a:lnSpc>
            <a:spcBef>
              <a:spcPct val="0"/>
            </a:spcBef>
            <a:spcAft>
              <a:spcPts val="0"/>
            </a:spcAft>
            <a:buNone/>
          </a:pPr>
          <a:endParaRPr lang="en-US" sz="2500" b="1" kern="1200" dirty="0">
            <a:latin typeface="Calibri" panose="020F0502020204030204" pitchFamily="34" charset="0"/>
            <a:cs typeface="Calibri" panose="020F0502020204030204" pitchFamily="34" charset="0"/>
          </a:endParaRPr>
        </a:p>
        <a:p>
          <a:pPr marL="0" lvl="0" indent="0" algn="ctr" defTabSz="1111250">
            <a:lnSpc>
              <a:spcPct val="100000"/>
            </a:lnSpc>
            <a:spcBef>
              <a:spcPct val="0"/>
            </a:spcBef>
            <a:spcAft>
              <a:spcPts val="0"/>
            </a:spcAft>
            <a:buNone/>
          </a:pPr>
          <a:r>
            <a:rPr lang="en-US" sz="2500" b="1" kern="1200" dirty="0" err="1">
              <a:latin typeface="Calibri" panose="020F0502020204030204" pitchFamily="34" charset="0"/>
              <a:cs typeface="Calibri" panose="020F0502020204030204" pitchFamily="34" charset="0"/>
            </a:rPr>
            <a:t>Promover</a:t>
          </a:r>
          <a:r>
            <a:rPr lang="en-US" sz="2500" b="1" kern="1200" dirty="0">
              <a:latin typeface="Calibri" panose="020F0502020204030204" pitchFamily="34" charset="0"/>
              <a:cs typeface="Calibri" panose="020F0502020204030204" pitchFamily="34" charset="0"/>
            </a:rPr>
            <a:t> 
</a:t>
          </a:r>
          <a:r>
            <a:rPr lang="en-US" sz="2500" b="1" kern="1200" dirty="0" err="1">
              <a:latin typeface="Calibri" panose="020F0502020204030204" pitchFamily="34" charset="0"/>
              <a:cs typeface="Calibri" panose="020F0502020204030204" pitchFamily="34" charset="0"/>
            </a:rPr>
            <a:t>Integración</a:t>
          </a:r>
          <a:r>
            <a:rPr lang="en-US" sz="2500" b="1" kern="1200" dirty="0">
              <a:latin typeface="Calibri" panose="020F0502020204030204" pitchFamily="34" charset="0"/>
              <a:cs typeface="Calibri" panose="020F0502020204030204" pitchFamily="34" charset="0"/>
            </a:rPr>
            <a:t> </a:t>
          </a:r>
          <a:r>
            <a:rPr lang="en-US" sz="2500" b="1" kern="1200" dirty="0" err="1">
              <a:latin typeface="Calibri" panose="020F0502020204030204" pitchFamily="34" charset="0"/>
              <a:cs typeface="Calibri" panose="020F0502020204030204" pitchFamily="34" charset="0"/>
            </a:rPr>
            <a:t>comunitaria</a:t>
          </a:r>
          <a:r>
            <a:rPr lang="en-US" sz="2500" b="1" kern="1200" dirty="0">
              <a:latin typeface="Calibri" panose="020F0502020204030204" pitchFamily="34" charset="0"/>
              <a:cs typeface="Calibri" panose="020F0502020204030204" pitchFamily="34" charset="0"/>
            </a:rPr>
            <a:t>
</a:t>
          </a:r>
        </a:p>
      </dsp:txBody>
      <dsp:txXfrm>
        <a:off x="3805401" y="539"/>
        <a:ext cx="3681565" cy="1104469"/>
      </dsp:txXfrm>
    </dsp:sp>
    <dsp:sp modelId="{5B02D64F-E434-4C78-BB1C-F7691610FAD3}">
      <dsp:nvSpPr>
        <dsp:cNvPr id="0" name=""/>
        <dsp:cNvSpPr/>
      </dsp:nvSpPr>
      <dsp:spPr>
        <a:xfrm>
          <a:off x="3805401" y="1105009"/>
          <a:ext cx="3681565" cy="3399412"/>
        </a:xfrm>
        <a:prstGeom prst="rect">
          <a:avLst/>
        </a:prstGeom>
        <a:solidFill>
          <a:schemeClr val="accent3">
            <a:alpha val="90000"/>
            <a:tint val="40000"/>
            <a:hueOff val="0"/>
            <a:satOff val="0"/>
            <a:lumOff val="0"/>
            <a:alphaOff val="0"/>
          </a:schemeClr>
        </a:solidFill>
        <a:ln w="22225"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657" tIns="363657" rIns="363657" bIns="363657" numCol="1" spcCol="1270" anchor="t"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Acceso a servicios de apoyo en la comunidad para promover la integración comunitaria
</a:t>
          </a:r>
          <a:endParaRPr lang="en-US" sz="2400" kern="1200" dirty="0">
            <a:latin typeface="Calibri" panose="020F0502020204030204" pitchFamily="34" charset="0"/>
            <a:cs typeface="Calibri" panose="020F0502020204030204" pitchFamily="34" charset="0"/>
          </a:endParaRPr>
        </a:p>
      </dsp:txBody>
      <dsp:txXfrm>
        <a:off x="3805401" y="1105009"/>
        <a:ext cx="3681565" cy="3399412"/>
      </dsp:txXfrm>
    </dsp:sp>
    <dsp:sp modelId="{72694A4F-7BDC-4F0D-9437-5653218646A0}">
      <dsp:nvSpPr>
        <dsp:cNvPr id="0" name=""/>
        <dsp:cNvSpPr/>
      </dsp:nvSpPr>
      <dsp:spPr>
        <a:xfrm>
          <a:off x="7594755" y="539"/>
          <a:ext cx="3681565" cy="1104469"/>
        </a:xfrm>
        <a:prstGeom prst="rect">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90925" tIns="290925" rIns="290925" bIns="290925" numCol="1" spcCol="1270" anchor="ctr" anchorCtr="0">
          <a:noAutofit/>
        </a:bodyPr>
        <a:lstStyle/>
        <a:p>
          <a:pPr marL="0" lvl="0" indent="0" algn="ctr" defTabSz="1111250">
            <a:lnSpc>
              <a:spcPct val="90000"/>
            </a:lnSpc>
            <a:spcBef>
              <a:spcPct val="0"/>
            </a:spcBef>
            <a:spcAft>
              <a:spcPct val="35000"/>
            </a:spcAft>
            <a:buNone/>
          </a:pPr>
          <a:r>
            <a:rPr lang="es-ES" sz="2500" b="1" kern="1200" dirty="0">
              <a:latin typeface="Calibri" panose="020F0502020204030204" pitchFamily="34" charset="0"/>
              <a:cs typeface="Calibri" panose="020F0502020204030204" pitchFamily="34" charset="0"/>
            </a:rPr>
            <a:t>Mejore los soportes de red 
</a:t>
          </a:r>
          <a:endParaRPr lang="en-US" sz="2500" b="1" kern="1200" dirty="0">
            <a:latin typeface="Calibri" panose="020F0502020204030204" pitchFamily="34" charset="0"/>
            <a:cs typeface="Calibri" panose="020F0502020204030204" pitchFamily="34" charset="0"/>
          </a:endParaRPr>
        </a:p>
      </dsp:txBody>
      <dsp:txXfrm>
        <a:off x="7594755" y="539"/>
        <a:ext cx="3681565" cy="1104469"/>
      </dsp:txXfrm>
    </dsp:sp>
    <dsp:sp modelId="{2AFD3A88-83D8-4E91-8D50-F802647367BF}">
      <dsp:nvSpPr>
        <dsp:cNvPr id="0" name=""/>
        <dsp:cNvSpPr/>
      </dsp:nvSpPr>
      <dsp:spPr>
        <a:xfrm>
          <a:off x="7594755" y="1105009"/>
          <a:ext cx="3681565" cy="3399412"/>
        </a:xfrm>
        <a:prstGeom prst="rect">
          <a:avLst/>
        </a:prstGeom>
        <a:solidFill>
          <a:schemeClr val="accent3">
            <a:alpha val="90000"/>
            <a:tint val="40000"/>
            <a:hueOff val="0"/>
            <a:satOff val="0"/>
            <a:lumOff val="0"/>
            <a:alphaOff val="0"/>
          </a:schemeClr>
        </a:solidFill>
        <a:ln w="22225"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657" tIns="363657" rIns="363657" bIns="363657" numCol="1" spcCol="1270" anchor="t"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Acceso a servicios de apoyo ambiental y comunitario para mejorar los apoyos de la red
</a:t>
          </a:r>
          <a:endParaRPr lang="en-US" sz="2400" kern="1200" dirty="0">
            <a:latin typeface="Calibri" panose="020F0502020204030204" pitchFamily="34" charset="0"/>
            <a:cs typeface="Calibri" panose="020F0502020204030204" pitchFamily="34" charset="0"/>
          </a:endParaRPr>
        </a:p>
      </dsp:txBody>
      <dsp:txXfrm>
        <a:off x="7594755" y="1105009"/>
        <a:ext cx="3681565" cy="3399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E156C-DC43-4C95-97BD-CAF7F527F856}">
      <dsp:nvSpPr>
        <dsp:cNvPr id="0" name=""/>
        <dsp:cNvSpPr/>
      </dsp:nvSpPr>
      <dsp:spPr>
        <a:xfrm>
          <a:off x="0" y="258"/>
          <a:ext cx="6888479"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10E8D9-D6B0-49C3-A2F5-3A8987A13E99}">
      <dsp:nvSpPr>
        <dsp:cNvPr id="0" name=""/>
        <dsp:cNvSpPr/>
      </dsp:nvSpPr>
      <dsp:spPr>
        <a:xfrm>
          <a:off x="0" y="0"/>
          <a:ext cx="6888479" cy="1797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dirty="0">
              <a:latin typeface="Calibri" panose="020F0502020204030204" pitchFamily="34" charset="0"/>
              <a:cs typeface="Calibri" panose="020F0502020204030204" pitchFamily="34" charset="0"/>
            </a:rPr>
            <a:t>Creencia en comunidades saludables e inclusivas donde las personas con afecciones de salud conductual florecen y tienen un futuro prometedor
</a:t>
          </a:r>
          <a:endParaRPr lang="en-US" sz="2600" kern="1200" dirty="0">
            <a:solidFill>
              <a:schemeClr val="accent1"/>
            </a:solidFill>
          </a:endParaRPr>
        </a:p>
      </dsp:txBody>
      <dsp:txXfrm>
        <a:off x="0" y="0"/>
        <a:ext cx="6888479" cy="1797343"/>
      </dsp:txXfrm>
    </dsp:sp>
    <dsp:sp modelId="{61DA0876-DED4-4570-A453-547E534E56B6}">
      <dsp:nvSpPr>
        <dsp:cNvPr id="0" name=""/>
        <dsp:cNvSpPr/>
      </dsp:nvSpPr>
      <dsp:spPr>
        <a:xfrm>
          <a:off x="0" y="1797601"/>
          <a:ext cx="6888479"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4AAC3D-4F82-41AA-B776-1B6BEC49F055}">
      <dsp:nvSpPr>
        <dsp:cNvPr id="0" name=""/>
        <dsp:cNvSpPr/>
      </dsp:nvSpPr>
      <dsp:spPr>
        <a:xfrm>
          <a:off x="0" y="1797601"/>
          <a:ext cx="6888479" cy="1876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kern="1200" dirty="0">
              <a:latin typeface="Calibri" panose="020F0502020204030204" pitchFamily="34" charset="0"/>
              <a:cs typeface="Calibri" panose="020F0502020204030204" pitchFamily="34" charset="0"/>
            </a:rPr>
            <a:t>Apreciar la colaboración como un medio para abordar el desarrollo y el aprendizaje de la comunidad
</a:t>
          </a:r>
          <a:endParaRPr lang="en-US" sz="2600" kern="1200" dirty="0">
            <a:latin typeface="Calibri" panose="020F0502020204030204" pitchFamily="34" charset="0"/>
            <a:cs typeface="Calibri" panose="020F0502020204030204" pitchFamily="34" charset="0"/>
          </a:endParaRPr>
        </a:p>
      </dsp:txBody>
      <dsp:txXfrm>
        <a:off x="0" y="1797601"/>
        <a:ext cx="6888479" cy="18768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7C833-AAFB-48AC-9988-908A6B36440E}">
      <dsp:nvSpPr>
        <dsp:cNvPr id="0" name=""/>
        <dsp:cNvSpPr/>
      </dsp:nvSpPr>
      <dsp:spPr>
        <a:xfrm>
          <a:off x="1758755" y="126030"/>
          <a:ext cx="2607523" cy="2607523"/>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Calibri" panose="020F0502020204030204" pitchFamily="34" charset="0"/>
              <a:cs typeface="Calibri" panose="020F0502020204030204" pitchFamily="34" charset="0"/>
            </a:rPr>
            <a:t>Autodeterminación</a:t>
          </a:r>
          <a:r>
            <a:rPr lang="en-US" sz="2400" b="1" kern="1200" dirty="0">
              <a:latin typeface="Calibri" panose="020F0502020204030204" pitchFamily="34" charset="0"/>
              <a:cs typeface="Calibri" panose="020F0502020204030204" pitchFamily="34" charset="0"/>
            </a:rPr>
            <a:t> de la </a:t>
          </a:r>
          <a:r>
            <a:rPr lang="en-US" sz="2400" b="1" kern="1200" dirty="0" err="1">
              <a:latin typeface="Calibri" panose="020F0502020204030204" pitchFamily="34" charset="0"/>
              <a:cs typeface="Calibri" panose="020F0502020204030204" pitchFamily="34" charset="0"/>
            </a:rPr>
            <a:t>autonomía</a:t>
          </a:r>
          <a:r>
            <a:rPr lang="en-US" sz="2400" b="1" kern="1200" dirty="0">
              <a:latin typeface="Calibri" panose="020F0502020204030204" pitchFamily="34" charset="0"/>
              <a:cs typeface="Calibri" panose="020F0502020204030204" pitchFamily="34" charset="0"/>
            </a:rPr>
            <a:t>
</a:t>
          </a:r>
        </a:p>
      </dsp:txBody>
      <dsp:txXfrm>
        <a:off x="2106424" y="582347"/>
        <a:ext cx="1912184" cy="1173385"/>
      </dsp:txXfrm>
    </dsp:sp>
    <dsp:sp modelId="{7F38474E-1209-4FF1-93CE-370E565C2D0F}">
      <dsp:nvSpPr>
        <dsp:cNvPr id="0" name=""/>
        <dsp:cNvSpPr/>
      </dsp:nvSpPr>
      <dsp:spPr>
        <a:xfrm>
          <a:off x="2699636" y="1755732"/>
          <a:ext cx="2607523" cy="2607523"/>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Calibri" panose="020F0502020204030204" pitchFamily="34" charset="0"/>
              <a:cs typeface="Calibri" panose="020F0502020204030204" pitchFamily="34" charset="0"/>
            </a:rPr>
            <a:t>Integración</a:t>
          </a:r>
          <a:r>
            <a:rPr lang="en-US" sz="2400" b="1" kern="1200" dirty="0">
              <a:latin typeface="Calibri" panose="020F0502020204030204" pitchFamily="34" charset="0"/>
              <a:cs typeface="Calibri" panose="020F0502020204030204" pitchFamily="34" charset="0"/>
            </a:rPr>
            <a:t> </a:t>
          </a:r>
          <a:r>
            <a:rPr lang="en-US" sz="2400" b="1" kern="1200" dirty="0" err="1">
              <a:latin typeface="Calibri" panose="020F0502020204030204" pitchFamily="34" charset="0"/>
              <a:cs typeface="Calibri" panose="020F0502020204030204" pitchFamily="34" charset="0"/>
            </a:rPr>
            <a:t>comunitaria</a:t>
          </a:r>
          <a:r>
            <a:rPr lang="en-US" sz="2400" b="1" kern="1200" dirty="0">
              <a:latin typeface="Calibri" panose="020F0502020204030204" pitchFamily="34" charset="0"/>
              <a:cs typeface="Calibri" panose="020F0502020204030204" pitchFamily="34" charset="0"/>
            </a:rPr>
            <a:t>
</a:t>
          </a:r>
        </a:p>
      </dsp:txBody>
      <dsp:txXfrm>
        <a:off x="3497104" y="2429343"/>
        <a:ext cx="1564514" cy="1434138"/>
      </dsp:txXfrm>
    </dsp:sp>
    <dsp:sp modelId="{86A24966-6895-412E-9976-0C3C3C3FA119}">
      <dsp:nvSpPr>
        <dsp:cNvPr id="0" name=""/>
        <dsp:cNvSpPr/>
      </dsp:nvSpPr>
      <dsp:spPr>
        <a:xfrm>
          <a:off x="817873" y="1755732"/>
          <a:ext cx="2607523" cy="2607523"/>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alibri" panose="020F0502020204030204" pitchFamily="34" charset="0"/>
              <a:cs typeface="Calibri" panose="020F0502020204030204" pitchFamily="34" charset="0"/>
            </a:rPr>
            <a:t>Contexto de la prestación de servicios
</a:t>
          </a:r>
          <a:endParaRPr lang="en-US" sz="2400" b="1" kern="1200" dirty="0">
            <a:latin typeface="Calibri" panose="020F0502020204030204" pitchFamily="34" charset="0"/>
            <a:cs typeface="Calibri" panose="020F0502020204030204" pitchFamily="34" charset="0"/>
          </a:endParaRPr>
        </a:p>
      </dsp:txBody>
      <dsp:txXfrm>
        <a:off x="1063415" y="2429343"/>
        <a:ext cx="1564514" cy="14341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7C833-AAFB-48AC-9988-908A6B36440E}">
      <dsp:nvSpPr>
        <dsp:cNvPr id="0" name=""/>
        <dsp:cNvSpPr/>
      </dsp:nvSpPr>
      <dsp:spPr>
        <a:xfrm>
          <a:off x="1291295" y="0"/>
          <a:ext cx="3151870" cy="2724367"/>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s-ES" sz="2200" b="1" kern="1200" dirty="0">
              <a:latin typeface="Calibri" panose="020F0502020204030204" pitchFamily="34" charset="0"/>
              <a:cs typeface="Calibri" panose="020F0502020204030204" pitchFamily="34" charset="0"/>
            </a:rPr>
            <a:t>Comunidad orientada a la recuperación
</a:t>
          </a:r>
          <a:endParaRPr lang="en-US" sz="2200" b="1" kern="1200" dirty="0">
            <a:latin typeface="Calibri" panose="020F0502020204030204" pitchFamily="34" charset="0"/>
            <a:cs typeface="Calibri" panose="020F0502020204030204" pitchFamily="34" charset="0"/>
          </a:endParaRPr>
        </a:p>
      </dsp:txBody>
      <dsp:txXfrm>
        <a:off x="1711544" y="476764"/>
        <a:ext cx="2311371" cy="1225965"/>
      </dsp:txXfrm>
    </dsp:sp>
    <dsp:sp modelId="{7F38474E-1209-4FF1-93CE-370E565C2D0F}">
      <dsp:nvSpPr>
        <dsp:cNvPr id="0" name=""/>
        <dsp:cNvSpPr/>
      </dsp:nvSpPr>
      <dsp:spPr>
        <a:xfrm>
          <a:off x="2678376" y="1563512"/>
          <a:ext cx="3205794" cy="2872005"/>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s-ES" sz="2200" b="1" kern="1200" dirty="0">
              <a:latin typeface="Calibri" panose="020F0502020204030204" pitchFamily="34" charset="0"/>
              <a:cs typeface="Calibri" panose="020F0502020204030204" pitchFamily="34" charset="0"/>
            </a:rPr>
            <a:t>Contexto de todo el ser y la vida de los individuos
</a:t>
          </a:r>
          <a:endParaRPr lang="en-US" sz="2200" b="1" kern="1200" dirty="0">
            <a:latin typeface="Calibri" panose="020F0502020204030204" pitchFamily="34" charset="0"/>
            <a:cs typeface="Calibri" panose="020F0502020204030204" pitchFamily="34" charset="0"/>
          </a:endParaRPr>
        </a:p>
      </dsp:txBody>
      <dsp:txXfrm>
        <a:off x="3658814" y="2305447"/>
        <a:ext cx="1923476" cy="1579602"/>
      </dsp:txXfrm>
    </dsp:sp>
    <dsp:sp modelId="{86A24966-6895-412E-9976-0C3C3C3FA119}">
      <dsp:nvSpPr>
        <dsp:cNvPr id="0" name=""/>
        <dsp:cNvSpPr/>
      </dsp:nvSpPr>
      <dsp:spPr>
        <a:xfrm>
          <a:off x="129165" y="1603957"/>
          <a:ext cx="3155208" cy="2885329"/>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dirty="0" err="1">
              <a:latin typeface="Calibri" panose="020F0502020204030204" pitchFamily="34" charset="0"/>
              <a:cs typeface="Calibri" panose="020F0502020204030204" pitchFamily="34" charset="0"/>
            </a:rPr>
            <a:t>Servicios</a:t>
          </a:r>
          <a:r>
            <a:rPr lang="en-US" sz="2200" b="1" kern="1200" dirty="0">
              <a:latin typeface="Calibri" panose="020F0502020204030204" pitchFamily="34" charset="0"/>
              <a:cs typeface="Calibri" panose="020F0502020204030204" pitchFamily="34" charset="0"/>
            </a:rPr>
            <a:t> </a:t>
          </a:r>
          <a:r>
            <a:rPr lang="en-US" sz="2200" b="1" kern="1200" dirty="0" err="1">
              <a:latin typeface="Calibri" panose="020F0502020204030204" pitchFamily="34" charset="0"/>
              <a:cs typeface="Calibri" panose="020F0502020204030204" pitchFamily="34" charset="0"/>
            </a:rPr>
            <a:t>Integrales</a:t>
          </a:r>
          <a:r>
            <a:rPr lang="en-US" sz="2200" b="1" kern="1200" dirty="0">
              <a:latin typeface="Calibri" panose="020F0502020204030204" pitchFamily="34" charset="0"/>
              <a:cs typeface="Calibri" panose="020F0502020204030204" pitchFamily="34" charset="0"/>
            </a:rPr>
            <a:t> y </a:t>
          </a:r>
          <a:r>
            <a:rPr lang="en-US" sz="2200" b="1" kern="1200" dirty="0" err="1">
              <a:latin typeface="Calibri" panose="020F0502020204030204" pitchFamily="34" charset="0"/>
              <a:cs typeface="Calibri" panose="020F0502020204030204" pitchFamily="34" charset="0"/>
            </a:rPr>
            <a:t>Holísticos</a:t>
          </a:r>
          <a:r>
            <a:rPr lang="en-US" sz="2200" b="1" kern="1200" dirty="0">
              <a:latin typeface="Calibri" panose="020F0502020204030204" pitchFamily="34" charset="0"/>
              <a:cs typeface="Calibri" panose="020F0502020204030204" pitchFamily="34" charset="0"/>
            </a:rPr>
            <a:t>
</a:t>
          </a:r>
        </a:p>
      </dsp:txBody>
      <dsp:txXfrm>
        <a:off x="426280" y="2349334"/>
        <a:ext cx="1893124" cy="15869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E0F02-D47A-4FD8-BED3-85BBBFBD5095}">
      <dsp:nvSpPr>
        <dsp:cNvPr id="0" name=""/>
        <dsp:cNvSpPr/>
      </dsp:nvSpPr>
      <dsp:spPr>
        <a:xfrm>
          <a:off x="1198419" y="420628"/>
          <a:ext cx="651005" cy="6510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F90A1F4-304B-4AC4-9A4D-1CC0859726B9}">
      <dsp:nvSpPr>
        <dsp:cNvPr id="0" name=""/>
        <dsp:cNvSpPr/>
      </dsp:nvSpPr>
      <dsp:spPr>
        <a:xfrm>
          <a:off x="800582" y="1427133"/>
          <a:ext cx="1446679" cy="136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No son </a:t>
          </a:r>
          <a:r>
            <a:rPr lang="en-US" sz="2800" kern="1200" dirty="0" err="1">
              <a:latin typeface="Calibri" panose="020F0502020204030204" pitchFamily="34" charset="0"/>
              <a:cs typeface="Calibri" panose="020F0502020204030204" pitchFamily="34" charset="0"/>
            </a:rPr>
            <a:t>clínicos</a:t>
          </a:r>
          <a:r>
            <a:rPr lang="en-US" sz="2800" kern="1200" dirty="0">
              <a:latin typeface="Calibri" panose="020F0502020204030204" pitchFamily="34" charset="0"/>
              <a:cs typeface="Calibri" panose="020F0502020204030204" pitchFamily="34" charset="0"/>
            </a:rPr>
            <a:t>
</a:t>
          </a:r>
        </a:p>
      </dsp:txBody>
      <dsp:txXfrm>
        <a:off x="800582" y="1427133"/>
        <a:ext cx="1446679" cy="1363248"/>
      </dsp:txXfrm>
    </dsp:sp>
    <dsp:sp modelId="{BB3BBBF0-F140-4D8A-9424-A026197B43E3}">
      <dsp:nvSpPr>
        <dsp:cNvPr id="0" name=""/>
        <dsp:cNvSpPr/>
      </dsp:nvSpPr>
      <dsp:spPr>
        <a:xfrm>
          <a:off x="3078820" y="420628"/>
          <a:ext cx="651005" cy="6510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7F1AF1-2FFA-4A84-B0D2-AE4B4EA76EE2}">
      <dsp:nvSpPr>
        <dsp:cNvPr id="0" name=""/>
        <dsp:cNvSpPr/>
      </dsp:nvSpPr>
      <dsp:spPr>
        <a:xfrm>
          <a:off x="2500431" y="1427133"/>
          <a:ext cx="1807785" cy="136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dirty="0" err="1">
              <a:latin typeface="Calibri" panose="020F0502020204030204" pitchFamily="34" charset="0"/>
              <a:cs typeface="Calibri" panose="020F0502020204030204" pitchFamily="34" charset="0"/>
            </a:rPr>
            <a:t>Fomentar</a:t>
          </a:r>
          <a:r>
            <a:rPr lang="en-US" sz="2800" kern="1200" dirty="0">
              <a:latin typeface="Calibri" panose="020F0502020204030204" pitchFamily="34" charset="0"/>
              <a:cs typeface="Calibri" panose="020F0502020204030204" pitchFamily="34" charset="0"/>
            </a:rPr>
            <a:t> el </a:t>
          </a:r>
          <a:r>
            <a:rPr lang="en-US" sz="2800" kern="1200" dirty="0" err="1">
              <a:latin typeface="Calibri" panose="020F0502020204030204" pitchFamily="34" charset="0"/>
              <a:cs typeface="Calibri" panose="020F0502020204030204" pitchFamily="34" charset="0"/>
            </a:rPr>
            <a:t>compromiso</a:t>
          </a:r>
          <a:r>
            <a:rPr lang="en-US" sz="2800" kern="1200" dirty="0">
              <a:latin typeface="Calibri" panose="020F0502020204030204" pitchFamily="34" charset="0"/>
              <a:cs typeface="Calibri" panose="020F0502020204030204" pitchFamily="34" charset="0"/>
            </a:rPr>
            <a:t>
</a:t>
          </a:r>
        </a:p>
      </dsp:txBody>
      <dsp:txXfrm>
        <a:off x="2500431" y="1427133"/>
        <a:ext cx="1807785" cy="1363248"/>
      </dsp:txXfrm>
    </dsp:sp>
    <dsp:sp modelId="{5DF3EA25-4710-4764-910C-255419033F7A}">
      <dsp:nvSpPr>
        <dsp:cNvPr id="0" name=""/>
        <dsp:cNvSpPr/>
      </dsp:nvSpPr>
      <dsp:spPr>
        <a:xfrm>
          <a:off x="4959222" y="420628"/>
          <a:ext cx="651005" cy="6510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274C9CA-6363-4A19-A5B8-656EE9796F23}">
      <dsp:nvSpPr>
        <dsp:cNvPr id="0" name=""/>
        <dsp:cNvSpPr/>
      </dsp:nvSpPr>
      <dsp:spPr>
        <a:xfrm>
          <a:off x="4561385" y="1427133"/>
          <a:ext cx="1446679" cy="136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dirty="0" err="1">
              <a:latin typeface="Calibri" panose="020F0502020204030204" pitchFamily="34" charset="0"/>
              <a:cs typeface="Calibri" panose="020F0502020204030204" pitchFamily="34" charset="0"/>
            </a:rPr>
            <a:t>Soporte</a:t>
          </a:r>
          <a:r>
            <a:rPr lang="en-US" sz="2800" kern="1200" dirty="0">
              <a:latin typeface="Calibri" panose="020F0502020204030204" pitchFamily="34" charset="0"/>
              <a:cs typeface="Calibri" panose="020F0502020204030204" pitchFamily="34" charset="0"/>
            </a:rPr>
            <a:t> de </a:t>
          </a:r>
          <a:r>
            <a:rPr lang="en-US" sz="2800" kern="1200" dirty="0" err="1">
              <a:latin typeface="Calibri" panose="020F0502020204030204" pitchFamily="34" charset="0"/>
              <a:cs typeface="Calibri" panose="020F0502020204030204" pitchFamily="34" charset="0"/>
            </a:rPr>
            <a:t>resiliencia</a:t>
          </a:r>
          <a:r>
            <a:rPr lang="en-US" sz="2800" kern="1200" dirty="0">
              <a:latin typeface="Calibri" panose="020F0502020204030204" pitchFamily="34" charset="0"/>
              <a:cs typeface="Calibri" panose="020F0502020204030204" pitchFamily="34" charset="0"/>
            </a:rPr>
            <a:t>
</a:t>
          </a:r>
        </a:p>
      </dsp:txBody>
      <dsp:txXfrm>
        <a:off x="4561385" y="1427133"/>
        <a:ext cx="1446679" cy="1363248"/>
      </dsp:txXfrm>
    </dsp:sp>
    <dsp:sp modelId="{182A5008-91CA-4BBF-8890-EFB80C077F8D}">
      <dsp:nvSpPr>
        <dsp:cNvPr id="0" name=""/>
        <dsp:cNvSpPr/>
      </dsp:nvSpPr>
      <dsp:spPr>
        <a:xfrm>
          <a:off x="6659070" y="420628"/>
          <a:ext cx="651005" cy="6510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6A406F-FF6E-4036-A7C8-9CD187A44BD3}">
      <dsp:nvSpPr>
        <dsp:cNvPr id="0" name=""/>
        <dsp:cNvSpPr/>
      </dsp:nvSpPr>
      <dsp:spPr>
        <a:xfrm>
          <a:off x="6261234" y="1427133"/>
          <a:ext cx="1446679" cy="136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s-ES" sz="2800" kern="1200" dirty="0">
              <a:latin typeface="Calibri" panose="020F0502020204030204" pitchFamily="34" charset="0"/>
              <a:cs typeface="Calibri" panose="020F0502020204030204" pitchFamily="34" charset="0"/>
            </a:rPr>
            <a:t>Puertas abiertas al acceso al servicio 
</a:t>
          </a:r>
          <a:endParaRPr lang="en-US" sz="2800" kern="1200" dirty="0">
            <a:latin typeface="Calibri" panose="020F0502020204030204" pitchFamily="34" charset="0"/>
            <a:cs typeface="Calibri" panose="020F0502020204030204" pitchFamily="34" charset="0"/>
          </a:endParaRPr>
        </a:p>
      </dsp:txBody>
      <dsp:txXfrm>
        <a:off x="6261234" y="1427133"/>
        <a:ext cx="1446679" cy="1363248"/>
      </dsp:txXfrm>
    </dsp:sp>
    <dsp:sp modelId="{81ACD66A-8D2C-4904-9FF1-3B91CD414557}">
      <dsp:nvSpPr>
        <dsp:cNvPr id="0" name=""/>
        <dsp:cNvSpPr/>
      </dsp:nvSpPr>
      <dsp:spPr>
        <a:xfrm>
          <a:off x="8769639" y="420628"/>
          <a:ext cx="651005" cy="6510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109B485-18F4-4F10-BE80-6D9909E2791F}">
      <dsp:nvSpPr>
        <dsp:cNvPr id="0" name=""/>
        <dsp:cNvSpPr/>
      </dsp:nvSpPr>
      <dsp:spPr>
        <a:xfrm>
          <a:off x="7961082" y="1427133"/>
          <a:ext cx="2268118" cy="1363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s-ES" sz="2800" kern="1200" dirty="0">
              <a:latin typeface="Calibri" panose="020F0502020204030204" pitchFamily="34" charset="0"/>
              <a:cs typeface="Calibri" panose="020F0502020204030204" pitchFamily="34" charset="0"/>
            </a:rPr>
            <a:t>Apoyar la recuperación a largo plazo
</a:t>
          </a:r>
          <a:endParaRPr lang="en-US" sz="2800" kern="1200" dirty="0">
            <a:latin typeface="Calibri" panose="020F0502020204030204" pitchFamily="34" charset="0"/>
            <a:cs typeface="Calibri" panose="020F0502020204030204" pitchFamily="34" charset="0"/>
          </a:endParaRPr>
        </a:p>
      </dsp:txBody>
      <dsp:txXfrm>
        <a:off x="7961082" y="1427133"/>
        <a:ext cx="2268118" cy="13632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A6257-2082-4E44-87E0-A892057946A1}">
      <dsp:nvSpPr>
        <dsp:cNvPr id="0" name=""/>
        <dsp:cNvSpPr/>
      </dsp:nvSpPr>
      <dsp:spPr>
        <a:xfrm>
          <a:off x="0" y="1055"/>
          <a:ext cx="11029615" cy="0"/>
        </a:xfrm>
        <a:prstGeom prst="line">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EBCAE7A2-0688-45C2-8E2F-8C52D3CB1693}">
      <dsp:nvSpPr>
        <dsp:cNvPr id="0" name=""/>
        <dsp:cNvSpPr/>
      </dsp:nvSpPr>
      <dsp:spPr>
        <a:xfrm>
          <a:off x="0" y="1055"/>
          <a:ext cx="11029615" cy="52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Incorporar recursos sociales, legales y de otro tipo 
</a:t>
          </a:r>
          <a:endParaRPr lang="en-US" sz="2400" kern="1200" dirty="0">
            <a:latin typeface="Calibri" panose="020F0502020204030204" pitchFamily="34" charset="0"/>
            <a:cs typeface="Calibri" panose="020F0502020204030204" pitchFamily="34" charset="0"/>
          </a:endParaRPr>
        </a:p>
      </dsp:txBody>
      <dsp:txXfrm>
        <a:off x="0" y="1055"/>
        <a:ext cx="11029615" cy="523316"/>
      </dsp:txXfrm>
    </dsp:sp>
    <dsp:sp modelId="{2D764657-C789-4836-BDE2-6EB27D35D30D}">
      <dsp:nvSpPr>
        <dsp:cNvPr id="0" name=""/>
        <dsp:cNvSpPr/>
      </dsp:nvSpPr>
      <dsp:spPr>
        <a:xfrm>
          <a:off x="0" y="480603"/>
          <a:ext cx="11029615" cy="0"/>
        </a:xfrm>
        <a:prstGeom prst="line">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B534E8B2-BE6C-4AE3-A99C-7E60D3D6BE23}">
      <dsp:nvSpPr>
        <dsp:cNvPr id="0" name=""/>
        <dsp:cNvSpPr/>
      </dsp:nvSpPr>
      <dsp:spPr>
        <a:xfrm>
          <a:off x="0" y="524371"/>
          <a:ext cx="11029615" cy="86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Facilitar y apoyar la recuperación y el bienestar para reducir o eliminar las barreras </a:t>
          </a:r>
          <a:r>
            <a:rPr lang="es-ES" sz="2400" i="1" kern="1200" dirty="0">
              <a:latin typeface="Calibri" panose="020F0502020204030204" pitchFamily="34" charset="0"/>
              <a:cs typeface="Calibri" panose="020F0502020204030204" pitchFamily="34" charset="0"/>
            </a:rPr>
            <a:t>ambientales o personales </a:t>
          </a:r>
          <a:r>
            <a:rPr lang="es-ES" sz="2400" kern="1200" dirty="0">
              <a:latin typeface="Calibri" panose="020F0502020204030204" pitchFamily="34" charset="0"/>
              <a:cs typeface="Calibri" panose="020F0502020204030204" pitchFamily="34" charset="0"/>
            </a:rPr>
            <a:t>para la recuperación
</a:t>
          </a:r>
          <a:endParaRPr lang="en-US" sz="2400" kern="1200" dirty="0">
            <a:latin typeface="Calibri" panose="020F0502020204030204" pitchFamily="34" charset="0"/>
            <a:cs typeface="Calibri" panose="020F0502020204030204" pitchFamily="34" charset="0"/>
          </a:endParaRPr>
        </a:p>
      </dsp:txBody>
      <dsp:txXfrm>
        <a:off x="0" y="524371"/>
        <a:ext cx="11029615" cy="862255"/>
      </dsp:txXfrm>
    </dsp:sp>
    <dsp:sp modelId="{886B0EC5-906E-4D95-BEFF-CAAE805D93FA}">
      <dsp:nvSpPr>
        <dsp:cNvPr id="0" name=""/>
        <dsp:cNvSpPr/>
      </dsp:nvSpPr>
      <dsp:spPr>
        <a:xfrm>
          <a:off x="0" y="1267982"/>
          <a:ext cx="11029615" cy="0"/>
        </a:xfrm>
        <a:prstGeom prst="line">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1E3CA390-ACB0-449C-ADA3-39F7CC45F984}">
      <dsp:nvSpPr>
        <dsp:cNvPr id="0" name=""/>
        <dsp:cNvSpPr/>
      </dsp:nvSpPr>
      <dsp:spPr>
        <a:xfrm>
          <a:off x="0" y="1369582"/>
          <a:ext cx="11029615" cy="65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Ofrecer diversas oportunidades y servicios de apoyo 
</a:t>
          </a:r>
          <a:endParaRPr lang="en-US" sz="2400" kern="1200" dirty="0">
            <a:latin typeface="Calibri" panose="020F0502020204030204" pitchFamily="34" charset="0"/>
            <a:cs typeface="Calibri" panose="020F0502020204030204" pitchFamily="34" charset="0"/>
          </a:endParaRPr>
        </a:p>
      </dsp:txBody>
      <dsp:txXfrm>
        <a:off x="0" y="1369582"/>
        <a:ext cx="11029615" cy="659870"/>
      </dsp:txXfrm>
    </dsp:sp>
    <dsp:sp modelId="{6C5EE3BD-761E-4742-B41D-505131F6A311}">
      <dsp:nvSpPr>
        <dsp:cNvPr id="0" name=""/>
        <dsp:cNvSpPr/>
      </dsp:nvSpPr>
      <dsp:spPr>
        <a:xfrm>
          <a:off x="0" y="1824859"/>
          <a:ext cx="11029615" cy="0"/>
        </a:xfrm>
        <a:prstGeom prst="line">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7CEEAE33-51A9-46B4-91F7-07789587D773}">
      <dsp:nvSpPr>
        <dsp:cNvPr id="0" name=""/>
        <dsp:cNvSpPr/>
      </dsp:nvSpPr>
      <dsp:spPr>
        <a:xfrm>
          <a:off x="0" y="1912591"/>
          <a:ext cx="11029615" cy="493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Ocurren a través del continuo de atención 
</a:t>
          </a:r>
          <a:endParaRPr lang="en-US" sz="2400" kern="1200" dirty="0">
            <a:latin typeface="Calibri" panose="020F0502020204030204" pitchFamily="34" charset="0"/>
            <a:cs typeface="Calibri" panose="020F0502020204030204" pitchFamily="34" charset="0"/>
          </a:endParaRPr>
        </a:p>
      </dsp:txBody>
      <dsp:txXfrm>
        <a:off x="0" y="1912591"/>
        <a:ext cx="11029615" cy="493923"/>
      </dsp:txXfrm>
    </dsp:sp>
    <dsp:sp modelId="{963900B5-BFE1-4502-90CD-00820E31703A}">
      <dsp:nvSpPr>
        <dsp:cNvPr id="0" name=""/>
        <dsp:cNvSpPr/>
      </dsp:nvSpPr>
      <dsp:spPr>
        <a:xfrm>
          <a:off x="0" y="2376308"/>
          <a:ext cx="11029615" cy="0"/>
        </a:xfrm>
        <a:prstGeom prst="line">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F0431BAE-BCE6-4C25-ABDD-3B711904189E}">
      <dsp:nvSpPr>
        <dsp:cNvPr id="0" name=""/>
        <dsp:cNvSpPr/>
      </dsp:nvSpPr>
      <dsp:spPr>
        <a:xfrm>
          <a:off x="0" y="2463832"/>
          <a:ext cx="11029615" cy="51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Desempeñe un papel fundamental en el viaje de recuperación
</a:t>
          </a:r>
          <a:endParaRPr lang="en-US" sz="2400" kern="1200" dirty="0">
            <a:latin typeface="Calibri" panose="020F0502020204030204" pitchFamily="34" charset="0"/>
            <a:cs typeface="Calibri" panose="020F0502020204030204" pitchFamily="34" charset="0"/>
          </a:endParaRPr>
        </a:p>
      </dsp:txBody>
      <dsp:txXfrm>
        <a:off x="0" y="2463832"/>
        <a:ext cx="11029615" cy="518638"/>
      </dsp:txXfrm>
    </dsp:sp>
    <dsp:sp modelId="{7E03C417-D869-4EAB-BB70-CB8E5489F21F}">
      <dsp:nvSpPr>
        <dsp:cNvPr id="0" name=""/>
        <dsp:cNvSpPr/>
      </dsp:nvSpPr>
      <dsp:spPr>
        <a:xfrm>
          <a:off x="0" y="2960589"/>
          <a:ext cx="11029615" cy="0"/>
        </a:xfrm>
        <a:prstGeom prst="line">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0E9F07A8-9E31-4E16-9EA6-A38D5AD7BF06}">
      <dsp:nvSpPr>
        <dsp:cNvPr id="0" name=""/>
        <dsp:cNvSpPr/>
      </dsp:nvSpPr>
      <dsp:spPr>
        <a:xfrm>
          <a:off x="0" y="3036102"/>
          <a:ext cx="11029615" cy="935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latin typeface="Calibri" panose="020F0502020204030204" pitchFamily="34" charset="0"/>
              <a:cs typeface="Calibri" panose="020F0502020204030204" pitchFamily="34" charset="0"/>
            </a:rPr>
            <a:t>Siga las mejores prácticas de persona primero y puerta no equivocada para proporcionar resultados individuales y familiares exitosos</a:t>
          </a:r>
          <a:r>
            <a:rPr lang="en-US" sz="2400" kern="1200" dirty="0">
              <a:latin typeface="Calibri" panose="020F0502020204030204" pitchFamily="34" charset="0"/>
              <a:cs typeface="Calibri" panose="020F0502020204030204" pitchFamily="34" charset="0"/>
            </a:rPr>
            <a:t>.</a:t>
          </a:r>
        </a:p>
      </dsp:txBody>
      <dsp:txXfrm>
        <a:off x="0" y="3036102"/>
        <a:ext cx="11029615" cy="9354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C2EFC-0CF0-47F3-8EDA-2AB576A21561}">
      <dsp:nvSpPr>
        <dsp:cNvPr id="0" name=""/>
        <dsp:cNvSpPr/>
      </dsp:nvSpPr>
      <dsp:spPr>
        <a:xfrm>
          <a:off x="0" y="485"/>
          <a:ext cx="11029615"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9316DD7D-0346-464F-9D89-2B4C0253425A}">
      <dsp:nvSpPr>
        <dsp:cNvPr id="0" name=""/>
        <dsp:cNvSpPr/>
      </dsp:nvSpPr>
      <dsp:spPr>
        <a:xfrm>
          <a:off x="0" y="161256"/>
          <a:ext cx="11029615" cy="794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Calibri" panose="020F0502020204030204" pitchFamily="34" charset="0"/>
              <a:cs typeface="Calibri" panose="020F0502020204030204" pitchFamily="34" charset="0"/>
            </a:rPr>
            <a:t>Honrando los muchos caminos de la recuperación
</a:t>
          </a:r>
          <a:endParaRPr lang="en-US" sz="2000" kern="1200" dirty="0">
            <a:latin typeface="Calibri" panose="020F0502020204030204" pitchFamily="34" charset="0"/>
            <a:cs typeface="Calibri" panose="020F0502020204030204" pitchFamily="34" charset="0"/>
          </a:endParaRPr>
        </a:p>
      </dsp:txBody>
      <dsp:txXfrm>
        <a:off x="0" y="161256"/>
        <a:ext cx="11029615" cy="794875"/>
      </dsp:txXfrm>
    </dsp:sp>
    <dsp:sp modelId="{23A16116-4071-4637-9B44-09402475707A}">
      <dsp:nvSpPr>
        <dsp:cNvPr id="0" name=""/>
        <dsp:cNvSpPr/>
      </dsp:nvSpPr>
      <dsp:spPr>
        <a:xfrm>
          <a:off x="0" y="795360"/>
          <a:ext cx="11029615"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FA627D51-E4DB-4D33-8BCE-4081AA9F5BA4}">
      <dsp:nvSpPr>
        <dsp:cNvPr id="0" name=""/>
        <dsp:cNvSpPr/>
      </dsp:nvSpPr>
      <dsp:spPr>
        <a:xfrm>
          <a:off x="0" y="925990"/>
          <a:ext cx="11029615" cy="794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	</a:t>
          </a:r>
          <a:r>
            <a:rPr lang="es-ES" sz="2000" kern="1200" dirty="0">
              <a:latin typeface="Calibri" panose="020F0502020204030204" pitchFamily="34" charset="0"/>
              <a:cs typeface="Calibri" panose="020F0502020204030204" pitchFamily="34" charset="0"/>
            </a:rPr>
            <a:t>Adoptar un enfoque centrado en la persona</a:t>
          </a:r>
          <a:endParaRPr lang="en-US" sz="2000" kern="1200" dirty="0">
            <a:latin typeface="Calibri" panose="020F0502020204030204" pitchFamily="34" charset="0"/>
            <a:cs typeface="Calibri" panose="020F0502020204030204" pitchFamily="34" charset="0"/>
          </a:endParaRPr>
        </a:p>
      </dsp:txBody>
      <dsp:txXfrm>
        <a:off x="0" y="925990"/>
        <a:ext cx="11029615" cy="794875"/>
      </dsp:txXfrm>
    </dsp:sp>
    <dsp:sp modelId="{1151881B-FC2F-4F7B-81E4-10D73E195D6E}">
      <dsp:nvSpPr>
        <dsp:cNvPr id="0" name=""/>
        <dsp:cNvSpPr/>
      </dsp:nvSpPr>
      <dsp:spPr>
        <a:xfrm>
          <a:off x="0" y="1590236"/>
          <a:ext cx="11029615"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2CEAABAB-80C1-4D30-889F-4E1D6663B46E}">
      <dsp:nvSpPr>
        <dsp:cNvPr id="0" name=""/>
        <dsp:cNvSpPr/>
      </dsp:nvSpPr>
      <dsp:spPr>
        <a:xfrm>
          <a:off x="0" y="1730913"/>
          <a:ext cx="11029615" cy="794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		</a:t>
          </a:r>
          <a:r>
            <a:rPr lang="es-ES" sz="2000" kern="1200" dirty="0">
              <a:latin typeface="Calibri" panose="020F0502020204030204" pitchFamily="34" charset="0"/>
              <a:cs typeface="Calibri" panose="020F0502020204030204" pitchFamily="34" charset="0"/>
            </a:rPr>
            <a:t>Proporcionar una toma de decisiones colaborativa y colaborativa y compartida</a:t>
          </a:r>
          <a:endParaRPr lang="en-US" sz="2000" kern="1200" dirty="0">
            <a:latin typeface="Calibri" panose="020F0502020204030204" pitchFamily="34" charset="0"/>
            <a:cs typeface="Calibri" panose="020F0502020204030204" pitchFamily="34" charset="0"/>
          </a:endParaRPr>
        </a:p>
      </dsp:txBody>
      <dsp:txXfrm>
        <a:off x="0" y="1730913"/>
        <a:ext cx="11029615" cy="794875"/>
      </dsp:txXfrm>
    </dsp:sp>
    <dsp:sp modelId="{52B6BCDD-7DC7-4E52-BCA4-56F7C30EC411}">
      <dsp:nvSpPr>
        <dsp:cNvPr id="0" name=""/>
        <dsp:cNvSpPr/>
      </dsp:nvSpPr>
      <dsp:spPr>
        <a:xfrm>
          <a:off x="0" y="2385111"/>
          <a:ext cx="11029615"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0AFE558C-5C58-40E8-A6D8-3E8915A3AFEF}">
      <dsp:nvSpPr>
        <dsp:cNvPr id="0" name=""/>
        <dsp:cNvSpPr/>
      </dsp:nvSpPr>
      <dsp:spPr>
        <a:xfrm>
          <a:off x="0" y="2515741"/>
          <a:ext cx="11029615" cy="794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				</a:t>
          </a:r>
          <a:r>
            <a:rPr lang="es-ES" sz="2000" kern="1200" dirty="0">
              <a:latin typeface="Calibri" panose="020F0502020204030204" pitchFamily="34" charset="0"/>
              <a:cs typeface="Calibri" panose="020F0502020204030204" pitchFamily="34" charset="0"/>
            </a:rPr>
            <a:t>Practicar la planificación centrada en la persona</a:t>
          </a:r>
          <a:endParaRPr lang="en-US" sz="2000" kern="1200" dirty="0">
            <a:latin typeface="Calibri" panose="020F0502020204030204" pitchFamily="34" charset="0"/>
            <a:cs typeface="Calibri" panose="020F0502020204030204" pitchFamily="34" charset="0"/>
          </a:endParaRPr>
        </a:p>
      </dsp:txBody>
      <dsp:txXfrm>
        <a:off x="0" y="2515741"/>
        <a:ext cx="11029615" cy="794875"/>
      </dsp:txXfrm>
    </dsp:sp>
    <dsp:sp modelId="{8C6C8167-C096-4935-B869-1D2757DDC2E1}">
      <dsp:nvSpPr>
        <dsp:cNvPr id="0" name=""/>
        <dsp:cNvSpPr/>
      </dsp:nvSpPr>
      <dsp:spPr>
        <a:xfrm>
          <a:off x="0" y="3179987"/>
          <a:ext cx="11029615"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8EAF605C-9EF4-4CB5-A311-DF3D7B8F805E}">
      <dsp:nvSpPr>
        <dsp:cNvPr id="0" name=""/>
        <dsp:cNvSpPr/>
      </dsp:nvSpPr>
      <dsp:spPr>
        <a:xfrm>
          <a:off x="450559" y="3180472"/>
          <a:ext cx="10004853" cy="794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Reconozca que las prácticas holísticas culturalmente preferidas de algún individuo pueden entrar en conflicto con los prejuicios o valores personales del proveedor. </a:t>
          </a:r>
          <a:r>
            <a:rPr lang="es-ES" sz="2600" b="1" kern="1200" dirty="0">
              <a:latin typeface="Calibri" panose="020F0502020204030204" pitchFamily="34" charset="0"/>
              <a:cs typeface="Calibri" panose="020F0502020204030204" pitchFamily="34" charset="0"/>
            </a:rPr>
            <a:t>
</a:t>
          </a:r>
          <a:endParaRPr lang="en-US" sz="2600" kern="1200" dirty="0">
            <a:latin typeface="Calibri" panose="020F0502020204030204" pitchFamily="34" charset="0"/>
            <a:cs typeface="Calibri" panose="020F0502020204030204" pitchFamily="34" charset="0"/>
          </a:endParaRPr>
        </a:p>
      </dsp:txBody>
      <dsp:txXfrm>
        <a:off x="450559" y="3180472"/>
        <a:ext cx="10004853" cy="7948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48D2B-DBF7-4AF3-BFE5-5817B6F597CA}">
      <dsp:nvSpPr>
        <dsp:cNvPr id="0" name=""/>
        <dsp:cNvSpPr/>
      </dsp:nvSpPr>
      <dsp:spPr>
        <a:xfrm>
          <a:off x="612" y="993710"/>
          <a:ext cx="1325426" cy="861527"/>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a:lnSpc>
              <a:spcPct val="90000"/>
            </a:lnSpc>
            <a:spcBef>
              <a:spcPct val="0"/>
            </a:spcBef>
            <a:spcAft>
              <a:spcPct val="35000"/>
            </a:spcAft>
            <a:buNone/>
          </a:pPr>
          <a:r>
            <a:rPr lang="en-US" sz="1200" kern="1200" dirty="0"/>
            <a:t>Recovery-Oriented Principles (CONNECT)</a:t>
          </a:r>
        </a:p>
      </dsp:txBody>
      <dsp:txXfrm>
        <a:off x="42668" y="1035766"/>
        <a:ext cx="1241314" cy="777415"/>
      </dsp:txXfrm>
    </dsp:sp>
    <dsp:sp modelId="{C082DE15-48F9-4042-821A-0E5F138766A7}">
      <dsp:nvSpPr>
        <dsp:cNvPr id="0" name=""/>
        <dsp:cNvSpPr/>
      </dsp:nvSpPr>
      <dsp:spPr>
        <a:xfrm>
          <a:off x="663325" y="692900"/>
          <a:ext cx="1463146" cy="1463146"/>
        </a:xfrm>
        <a:custGeom>
          <a:avLst/>
          <a:gdLst/>
          <a:ahLst/>
          <a:cxnLst/>
          <a:rect l="0" t="0" r="0" b="0"/>
          <a:pathLst>
            <a:path>
              <a:moveTo>
                <a:pt x="307758" y="135267"/>
              </a:moveTo>
              <a:arcTo wR="731573" hR="731573" stAng="14075836" swAng="4248328"/>
            </a:path>
          </a:pathLst>
        </a:custGeom>
        <a:noFill/>
        <a:ln w="12700" cap="rnd" cmpd="sng" algn="ctr">
          <a:solidFill>
            <a:schemeClr val="accent2">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 modelId="{57234914-A8CF-4EBA-985E-EB65AACFCDEC}">
      <dsp:nvSpPr>
        <dsp:cNvPr id="0" name=""/>
        <dsp:cNvSpPr/>
      </dsp:nvSpPr>
      <dsp:spPr>
        <a:xfrm>
          <a:off x="1463759" y="993710"/>
          <a:ext cx="1325426" cy="861527"/>
        </a:xfrm>
        <a:prstGeom prst="round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533400">
            <a:lnSpc>
              <a:spcPct val="90000"/>
            </a:lnSpc>
            <a:spcBef>
              <a:spcPct val="0"/>
            </a:spcBef>
            <a:spcAft>
              <a:spcPct val="35000"/>
            </a:spcAft>
            <a:buNone/>
          </a:pPr>
          <a:r>
            <a:rPr lang="en-US" sz="1200" kern="1200" dirty="0"/>
            <a:t>Practices (HOPE)</a:t>
          </a:r>
        </a:p>
      </dsp:txBody>
      <dsp:txXfrm>
        <a:off x="1505815" y="1035766"/>
        <a:ext cx="1241314" cy="777415"/>
      </dsp:txXfrm>
    </dsp:sp>
    <dsp:sp modelId="{A0FEDE47-928E-40EA-A091-A5700EF5A1E1}">
      <dsp:nvSpPr>
        <dsp:cNvPr id="0" name=""/>
        <dsp:cNvSpPr/>
      </dsp:nvSpPr>
      <dsp:spPr>
        <a:xfrm>
          <a:off x="663325" y="692900"/>
          <a:ext cx="1463146" cy="1463146"/>
        </a:xfrm>
        <a:custGeom>
          <a:avLst/>
          <a:gdLst/>
          <a:ahLst/>
          <a:cxnLst/>
          <a:rect l="0" t="0" r="0" b="0"/>
          <a:pathLst>
            <a:path>
              <a:moveTo>
                <a:pt x="1155388" y="1327878"/>
              </a:moveTo>
              <a:arcTo wR="731573" hR="731573" stAng="3275836" swAng="4248328"/>
            </a:path>
          </a:pathLst>
        </a:custGeom>
        <a:noFill/>
        <a:ln w="12700" cap="rnd" cmpd="sng" algn="ctr">
          <a:solidFill>
            <a:schemeClr val="accent3">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10/5/2022</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10/5/2022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Calibri" panose="020F0502020204030204" pitchFamily="34" charset="0"/>
                <a:cs typeface="Calibri" panose="020F0502020204030204" pitchFamily="34" charset="0"/>
              </a:rPr>
              <a:t>EN ESTA SIGUIENTE SECCIÓN VAMOS A EXPLORAR LOS VALORES Y ACTITUDES QUE SON NECESARIOS PROMOVER
EL PRINCIPIO BÁSICO DE Ofrecer una Matriz de Servicios Integral y Holística</a:t>
            </a:r>
            <a:r>
              <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Open Sans Semibold" panose="020B0706030804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1" dirty="0"/>
          </a:p>
          <a:p>
            <a:endParaRPr lang="en-US" sz="1600"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468623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baseline="0" dirty="0">
                <a:latin typeface="Calibri" panose="020F0502020204030204" pitchFamily="34" charset="0"/>
                <a:cs typeface="Calibri" panose="020F0502020204030204" pitchFamily="34" charset="0"/>
              </a:rPr>
              <a:t>Resalte la siguiente instrucción después de completar la diapositiva</a:t>
            </a:r>
            <a:r>
              <a:rPr lang="en-US" sz="1200" b="0" baseline="0" dirty="0">
                <a:latin typeface="Calibri" panose="020F0502020204030204" pitchFamily="34" charset="0"/>
                <a:cs typeface="Calibri" panose="020F0502020204030204" pitchFamily="34" charset="0"/>
              </a:rPr>
              <a:t>.</a:t>
            </a:r>
          </a:p>
          <a:p>
            <a:endParaRPr lang="en-US" sz="1200" b="0"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b="0" baseline="0" dirty="0">
                <a:latin typeface="Calibri" panose="020F0502020204030204" pitchFamily="34" charset="0"/>
                <a:cs typeface="Calibri" panose="020F0502020204030204" pitchFamily="34" charset="0"/>
              </a:rPr>
              <a:t>La colaboración y las asociaciones fortalecen la integración comunitaria</a:t>
            </a:r>
            <a:r>
              <a:rPr lang="en-US" sz="1200" dirty="0">
                <a:latin typeface="Calibri" panose="020F0502020204030204" pitchFamily="34" charset="0"/>
                <a:cs typeface="Calibri" panose="020F0502020204030204" pitchFamily="34" charset="0"/>
              </a:rPr>
              <a:t>.</a:t>
            </a:r>
          </a:p>
          <a:p>
            <a:endParaRPr lang="en-US" b="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405763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err="1"/>
              <a:t>Resalte</a:t>
            </a:r>
            <a:r>
              <a:rPr lang="en-US" sz="1200" dirty="0"/>
              <a:t> las </a:t>
            </a:r>
            <a:r>
              <a:rPr lang="en-US" sz="1200" dirty="0" err="1"/>
              <a:t>siguientes</a:t>
            </a:r>
            <a:r>
              <a:rPr lang="en-US" sz="1200" dirty="0"/>
              <a:t> </a:t>
            </a:r>
            <a:r>
              <a:rPr lang="en-US" sz="1200" dirty="0" err="1"/>
              <a:t>declaraciones</a:t>
            </a:r>
            <a:r>
              <a:rPr lang="en-US" sz="1200" dirty="0"/>
              <a:t>:</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s-ES" sz="1200" dirty="0"/>
              <a:t>La comunidad es donde viven y trabajan las personas a las que servimos</a:t>
            </a:r>
            <a:r>
              <a:rPr lang="en-US" sz="1200" dirty="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La comunidad también es donde pueden recuperarse y vivir una calidad de vida</a:t>
            </a:r>
            <a:r>
              <a:rPr lang="en-US" sz="1200" dirty="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El individuo logra esto al conectarse con el significado a través de sus propias costumbres, tradiciones, cultura y educación</a:t>
            </a:r>
            <a:r>
              <a:rPr lang="en-US" sz="1200" dirty="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Como proveedores, debemos ser conscientes, reconocer y respetar la diversidad dentro de la comunidad local donde reside el individuo</a:t>
            </a:r>
            <a:r>
              <a:rPr lang="en-US" sz="1200" dirty="0"/>
              <a:t>.  </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2104484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1200" b="1" dirty="0"/>
              <a:t>Enfatizar que pasamos de ver los síntomas y tratar los síntomas a ver todo el yo del individuo y satisfacer las diversas necesidades del individuo</a:t>
            </a:r>
            <a:r>
              <a:rPr lang="en-US" sz="1200" b="1" dirty="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Ofrecer servicios integrales y holísticos satisface las diversas necesidades del individuo</a:t>
            </a:r>
            <a:r>
              <a:rPr lang="en-US" sz="1200" dirty="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Aprender del individuo en recuperación y su familia y sistema de apoyo, fortalece la asociación de colaboración</a:t>
            </a:r>
            <a:r>
              <a:rPr lang="en-US" sz="1200" dirty="0"/>
              <a: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3503495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a:p>
            <a:pPr marL="0" indent="0">
              <a:buFont typeface="Arial" panose="020B0604020202020204" pitchFamily="34" charset="0"/>
              <a:buNone/>
            </a:pPr>
            <a:r>
              <a:rPr lang="en-US" sz="1200" b="0" dirty="0" err="1"/>
              <a:t>Resalte</a:t>
            </a:r>
            <a:r>
              <a:rPr lang="en-US" sz="1200" b="0" dirty="0"/>
              <a:t> las </a:t>
            </a:r>
            <a:r>
              <a:rPr lang="en-US" sz="1200" b="0" dirty="0" err="1"/>
              <a:t>siguientes</a:t>
            </a:r>
            <a:r>
              <a:rPr lang="en-US" sz="1200" b="0" dirty="0"/>
              <a:t> </a:t>
            </a:r>
            <a:r>
              <a:rPr lang="en-US" sz="1200" b="0" dirty="0" err="1"/>
              <a:t>declaraciones</a:t>
            </a:r>
            <a:r>
              <a:rPr lang="en-US" sz="1200" b="0" dirty="0"/>
              <a:t>:</a:t>
            </a:r>
          </a:p>
          <a:p>
            <a:pPr marL="0" indent="0">
              <a:buFont typeface="Arial" panose="020B0604020202020204" pitchFamily="34" charset="0"/>
              <a:buNone/>
            </a:pPr>
            <a:endParaRPr lang="en-US" sz="1200" b="1" dirty="0"/>
          </a:p>
          <a:p>
            <a:pPr marL="171450" indent="-171450">
              <a:buFont typeface="Arial" panose="020B0604020202020204" pitchFamily="34" charset="0"/>
              <a:buChar char="•"/>
            </a:pPr>
            <a:r>
              <a:rPr lang="es-ES" sz="1200" b="0" dirty="0"/>
              <a:t>La recuperación se fomenta a través de la participación activa al ofrecer apoyo en el proceso de recuperación del individuo</a:t>
            </a:r>
            <a:r>
              <a:rPr lang="en-US" sz="1200" b="0" dirty="0"/>
              <a:t>.</a:t>
            </a:r>
          </a:p>
          <a:p>
            <a:pPr marL="171450" indent="-171450">
              <a:buFont typeface="Arial" panose="020B0604020202020204" pitchFamily="34" charset="0"/>
              <a:buChar char="•"/>
            </a:pPr>
            <a:endParaRPr lang="en-US" sz="1200" b="0" dirty="0"/>
          </a:p>
          <a:p>
            <a:pPr marL="171450" indent="-171450">
              <a:buFont typeface="Arial" panose="020B0604020202020204" pitchFamily="34" charset="0"/>
              <a:buChar char="•"/>
            </a:pPr>
            <a:r>
              <a:rPr lang="es-ES" sz="1200" b="0" dirty="0"/>
              <a:t>Aprender del individuo en recuperación y su familia y sistema de apoyo fortalece la asociación de colaboración</a:t>
            </a:r>
            <a:r>
              <a:rPr lang="en-US" sz="1200" b="0" dirty="0"/>
              <a:t>.</a:t>
            </a:r>
          </a:p>
          <a:p>
            <a:endParaRPr lang="en-US" sz="1600" dirty="0"/>
          </a:p>
          <a:p>
            <a:endParaRPr lang="en-US" sz="1600" dirty="0"/>
          </a:p>
          <a:p>
            <a:endParaRPr lang="en-US" sz="1600"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2950080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dirty="0"/>
              <a:t>Enfatizar que respetar a las personas como socios requiere confianza y respeto mutuo</a:t>
            </a:r>
            <a:r>
              <a:rPr lang="en-US" sz="1200" dirty="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La asociación se convierte en la base para ofrecer una gama de servicios integral y holística</a:t>
            </a:r>
            <a:r>
              <a:rPr lang="en-US" sz="1200" dirty="0"/>
              <a:t>.</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2966563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rPr>
              <a:t>EN ESTA SIGUIENTE SECCIÓN VAMOS A EXPLORAR LA BASE DE CONOCIMIENTO QUE ES NECESARIO PROMOVER
EL PRINCIPIO BÁSICO DE Ofrecer una Matriz de Servicios Integral y Holística</a:t>
            </a:r>
            <a:r>
              <a:rPr kumimoji="0" lang="en-US" sz="1200" b="1" i="1" u="none" strike="noStrike" kern="1200" cap="all" spc="0" normalizeH="0" baseline="0" noProof="0" dirty="0">
                <a:ln>
                  <a:noFill/>
                </a:ln>
                <a:solidFill>
                  <a:srgbClr val="000000"/>
                </a:solidFill>
                <a:effectLst/>
                <a:uLnTx/>
                <a:uFillTx/>
                <a:latin typeface="+mn-lt"/>
                <a:ea typeface="+mn-ea"/>
                <a:cs typeface="Calibri" panose="020F0502020204030204" pitchFamily="34" charset="0"/>
              </a:rPr>
              <a:t>.</a:t>
            </a:r>
            <a:endParaRPr kumimoji="0" lang="en-US" sz="1200" b="1" i="1" u="none" strike="noStrike" kern="1200" cap="all" spc="0" normalizeH="0" baseline="0" noProof="0" dirty="0">
              <a:ln>
                <a:noFill/>
              </a:ln>
              <a:solidFill>
                <a:srgbClr val="000000"/>
              </a:solidFill>
              <a:effectLst/>
              <a:uLnTx/>
              <a:uFillTx/>
              <a:latin typeface="+mn-lt"/>
              <a:ea typeface="Open Sans Semibold" panose="020B0706030804020204" pitchFamily="34" charset="0"/>
              <a:cs typeface="Calibri" panose="020F0502020204030204" pitchFamily="34" charset="0"/>
            </a:endParaRPr>
          </a:p>
          <a:p>
            <a:endParaRPr lang="en-US" sz="1800" dirty="0"/>
          </a:p>
          <a:p>
            <a:endParaRPr lang="en-US" sz="18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2085811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1200"/>
              </a:spcAft>
              <a:buFont typeface="Arial" panose="020B0604020202020204" pitchFamily="34" charset="0"/>
              <a:buChar char="•"/>
            </a:pPr>
            <a:r>
              <a:rPr lang="es-ES" sz="1200" b="0" dirty="0">
                <a:effectLst/>
                <a:latin typeface="Calibri" panose="020F0502020204030204" pitchFamily="34" charset="0"/>
                <a:ea typeface="Calibri" panose="020F0502020204030204" pitchFamily="34" charset="0"/>
                <a:cs typeface="Times New Roman" panose="02020603050405020304" pitchFamily="18" charset="0"/>
              </a:rPr>
              <a:t>Explique que los proveedores de servicios deben permanecer conectados a programas clave, servicios y servicios de soporte de recuperación en la comunidad</a:t>
            </a:r>
            <a:r>
              <a:rPr lang="en-US" sz="1200" b="0" baseline="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1200"/>
              </a:spcAft>
              <a:buFont typeface="Arial" panose="020B0604020202020204" pitchFamily="34" charset="0"/>
              <a:buNone/>
            </a:pPr>
            <a:endParaRPr lang="en-US" sz="1200" b="0" baseline="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1200"/>
              </a:spcAft>
              <a:buFont typeface="Arial" panose="020B0604020202020204" pitchFamily="34" charset="0"/>
              <a:buChar char="•"/>
            </a:pPr>
            <a:r>
              <a:rPr lang="es-ES" sz="1200" b="0" baseline="0" dirty="0">
                <a:effectLst/>
                <a:latin typeface="Calibri" panose="020F0502020204030204" pitchFamily="34" charset="0"/>
                <a:ea typeface="Calibri" panose="020F0502020204030204" pitchFamily="34" charset="0"/>
                <a:cs typeface="Times New Roman" panose="02020603050405020304" pitchFamily="18" charset="0"/>
              </a:rPr>
              <a:t>La naturaleza social de la comunidad abarca la diversidad, las fortalezas y las habilidades locales; respetar las expectativas, valores y procesos locales</a:t>
            </a:r>
            <a:r>
              <a:rPr lang="en-US" sz="1200" dirty="0">
                <a:latin typeface="Calibri" panose="020F0502020204030204" pitchFamily="34" charset="0"/>
                <a:cs typeface="Calibri" panose="020F0502020204030204" pitchFamily="34" charset="0"/>
              </a:rPr>
              <a:t>.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Arial" panose="020B0604020202020204" pitchFamily="34" charset="0"/>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Arial" panose="020B0604020202020204" pitchFamily="34" charset="0"/>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3441439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Arial" panose="020B0604020202020204" pitchFamily="34" charset="0"/>
              <a:buNone/>
            </a:pPr>
            <a:r>
              <a:rPr lang="es-ES" dirty="0"/>
              <a:t>Asistir a reuniones comunitarias, participar en planes de mejora de la salud y evaluaciones de necesidades de salud garantiza asociaciones de colaboración</a:t>
            </a:r>
            <a:r>
              <a:rPr lang="en-US" dirty="0"/>
              <a:t>.</a:t>
            </a:r>
          </a:p>
          <a:p>
            <a:pPr marL="171450" marR="0" lvl="0" indent="-171450">
              <a:lnSpc>
                <a:spcPct val="107000"/>
              </a:lnSpc>
              <a:spcBef>
                <a:spcPts val="0"/>
              </a:spcBef>
              <a:spcAft>
                <a:spcPts val="1200"/>
              </a:spcAft>
              <a:buFont typeface="Arial" panose="020B0604020202020204" pitchFamily="34" charset="0"/>
              <a:buChar char="•"/>
            </a:pPr>
            <a:endParaRPr lang="en-US" dirty="0"/>
          </a:p>
          <a:p>
            <a:pPr marL="171450" marR="0" lvl="0" indent="-171450">
              <a:lnSpc>
                <a:spcPct val="107000"/>
              </a:lnSpc>
              <a:spcBef>
                <a:spcPts val="0"/>
              </a:spcBef>
              <a:spcAft>
                <a:spcPts val="1200"/>
              </a:spcAft>
              <a:buFont typeface="Arial" panose="020B0604020202020204" pitchFamily="34" charset="0"/>
              <a:buChar char="•"/>
            </a:pPr>
            <a:r>
              <a:rPr lang="es-ES" dirty="0"/>
              <a:t>Las asociaciones de colaboración garantizarán la financiación, el desarrollo comunitario y brindarán oportunidades sostenibles para las personas a las que servimos</a:t>
            </a:r>
            <a:r>
              <a:rPr lang="en-US" dirty="0"/>
              <a:t>.</a:t>
            </a:r>
          </a:p>
          <a:p>
            <a:pPr marL="171450" marR="0" lvl="0" indent="-171450">
              <a:lnSpc>
                <a:spcPct val="107000"/>
              </a:lnSpc>
              <a:spcBef>
                <a:spcPts val="0"/>
              </a:spcBef>
              <a:spcAft>
                <a:spcPts val="1200"/>
              </a:spcAft>
              <a:buFont typeface="Arial" panose="020B0604020202020204" pitchFamily="34" charset="0"/>
              <a:buChar char="•"/>
            </a:pPr>
            <a:endParaRPr lang="en-US" dirty="0"/>
          </a:p>
          <a:p>
            <a:pPr marL="171450" marR="0" lvl="0" indent="-171450">
              <a:lnSpc>
                <a:spcPct val="107000"/>
              </a:lnSpc>
              <a:spcBef>
                <a:spcPts val="0"/>
              </a:spcBef>
              <a:spcAft>
                <a:spcPts val="1200"/>
              </a:spcAft>
              <a:buFont typeface="Arial" panose="020B0604020202020204" pitchFamily="34" charset="0"/>
              <a:buChar char="•"/>
            </a:pPr>
            <a:r>
              <a:rPr lang="es-ES" sz="1200" dirty="0"/>
              <a:t>Involucrar a los socios de la comunidad ayudará a educar al público, abordar la discriminación y mejorar la vinculación con los servicios</a:t>
            </a:r>
            <a:r>
              <a:rPr lang="en-US" sz="1200" dirty="0"/>
              <a:t>.</a:t>
            </a:r>
          </a:p>
          <a:p>
            <a:pPr marL="171450" marR="0" lvl="0" indent="-171450">
              <a:lnSpc>
                <a:spcPct val="107000"/>
              </a:lnSpc>
              <a:spcBef>
                <a:spcPts val="0"/>
              </a:spcBef>
              <a:spcAft>
                <a:spcPts val="1200"/>
              </a:spcAft>
              <a:buFont typeface="Arial" panose="020B0604020202020204" pitchFamily="34" charset="0"/>
              <a:buChar char="•"/>
            </a:pPr>
            <a:endParaRPr lang="en-US" sz="1200" dirty="0"/>
          </a:p>
          <a:p>
            <a:pPr marL="171450" marR="0" lvl="0" indent="-171450">
              <a:lnSpc>
                <a:spcPct val="107000"/>
              </a:lnSpc>
              <a:spcBef>
                <a:spcPts val="0"/>
              </a:spcBef>
              <a:spcAft>
                <a:spcPts val="1200"/>
              </a:spcAft>
              <a:buFont typeface="Arial" panose="020B0604020202020204" pitchFamily="34" charset="0"/>
              <a:buChar char="•"/>
            </a:pPr>
            <a:r>
              <a:rPr lang="es-ES" sz="1200" dirty="0"/>
              <a:t>La práctica orientada a la recuperación alienta la formación de asociaciones multisectoriales para promover el desarrollo de acuerdos de servicios que apoyen la inclusión y para abordar las políticas y prácticas que restringen las oportunidades</a:t>
            </a:r>
            <a:r>
              <a:rPr lang="en-US" sz="1200" dirty="0"/>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3342462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Comparta que los puntos de intersección demuestran la forma en que cada componente se basa en el siguiente para crear una base de recuperación</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19</a:t>
            </a:fld>
            <a:endParaRPr lang="en-US" noProof="0" dirty="0"/>
          </a:p>
        </p:txBody>
      </p:sp>
    </p:spTree>
    <p:extLst>
      <p:ext uri="{BB962C8B-B14F-4D97-AF65-F5344CB8AC3E}">
        <p14:creationId xmlns:p14="http://schemas.microsoft.com/office/powerpoint/2010/main" val="275629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mn-lt"/>
              </a:rPr>
              <a:t> </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4173423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s-ES" sz="1200" dirty="0">
                <a:effectLst/>
                <a:latin typeface="Calibri" panose="020F0502020204030204" pitchFamily="34" charset="0"/>
                <a:ea typeface="Calibri" panose="020F0502020204030204" pitchFamily="34" charset="0"/>
                <a:cs typeface="Calibri" panose="020F0502020204030204" pitchFamily="34" charset="0"/>
              </a:rPr>
              <a:t>La base de la integración comunitaria requiere una asociación de colaboración con los individuos, su familia y red de apoyo, y la comunidad</a:t>
            </a:r>
            <a:r>
              <a:rPr lang="en-US" sz="1200" dirty="0">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Calibri" panose="020F0502020204030204" pitchFamily="34" charset="0"/>
                <a:cs typeface="Calibri" panose="020F0502020204030204" pitchFamily="34" charset="0"/>
              </a:rPr>
              <a:t>Las asociaciones de colaboración se enriquecen con la resiliencia, la experiencia y la participación de aquellos que han experimentado desafíos con la salud mental y el uso de sustancias</a:t>
            </a:r>
            <a:r>
              <a:rPr lang="en-US" sz="1200" dirty="0">
                <a:latin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mn-lt"/>
                <a:ea typeface="+mn-ea"/>
                <a:cs typeface="+mn-cs"/>
              </a:rPr>
              <a:t>Las experiencias pueden ser de primera mano o dentro de la familia de un individuo</a:t>
            </a:r>
            <a:r>
              <a:rPr lang="en-US"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Calibri" panose="020F0502020204030204" pitchFamily="34" charset="0"/>
                <a:cs typeface="Calibri" panose="020F0502020204030204" pitchFamily="34" charset="0"/>
              </a:rPr>
              <a:t>Avanzar en la recuperación también incluye colaborar con iniciativas nacionales y regionales para promover un trato justo y equitativo para todos, eliminar las barreras a la ciudadanía plena y crear un contexto social que fomente resultados positivos de salud conductual y bienestar</a:t>
            </a:r>
            <a:r>
              <a:rPr lang="en-US" sz="1200" dirty="0">
                <a:latin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2242359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Enfatizar que cuando un individuo gana eficacia y </a:t>
            </a:r>
            <a:r>
              <a:rPr lang="es-ES" sz="1200" dirty="0" err="1">
                <a:effectLst/>
                <a:latin typeface="Calibri" panose="020F0502020204030204" pitchFamily="34" charset="0"/>
                <a:ea typeface="Calibri" panose="020F0502020204030204" pitchFamily="34" charset="0"/>
                <a:cs typeface="Times New Roman" panose="02020603050405020304" pitchFamily="18" charset="0"/>
              </a:rPr>
              <a:t>auto-agencia</a:t>
            </a:r>
            <a:r>
              <a:rPr lang="es-ES" sz="1200" dirty="0">
                <a:effectLst/>
                <a:latin typeface="Calibri" panose="020F0502020204030204" pitchFamily="34" charset="0"/>
                <a:ea typeface="Calibri" panose="020F0502020204030204" pitchFamily="34" charset="0"/>
                <a:cs typeface="Times New Roman" panose="02020603050405020304" pitchFamily="18" charset="0"/>
              </a:rPr>
              <a:t>, la autodeterminación, el control personal y la elección seguirán</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La integración de la comunidad se produce al garantizar el acceso a un arreglo de discos de servicios integral y holístico</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lvl="1"/>
            <a:endParaRPr lang="en-US" sz="1800" dirty="0">
              <a:latin typeface="Calibri" panose="020F0502020204030204" pitchFamily="34" charset="0"/>
              <a:cs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3500894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Arial" panose="020B0604020202020204" pitchFamily="34" charset="0"/>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Destaque lo siguiente sobre los servicios de soporte de recuperación</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nSpc>
                <a:spcPct val="107000"/>
              </a:lnSpc>
              <a:spcBef>
                <a:spcPts val="0"/>
              </a:spcBef>
              <a:spcAft>
                <a:spcPts val="12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12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Los servicios de apoyo reducen o eliminan las barreras personales y ambientales para la recuperación</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12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Los servicios de apoyo son una parte fundamental para poner a la persona en primer lugar y respetar la diversidad de las necesidades de las personas</a:t>
            </a:r>
            <a:r>
              <a:rPr lang="en-US" sz="1200" dirty="0">
                <a:solidFill>
                  <a:srgbClr val="FFFFFF"/>
                </a:solidFill>
                <a:latin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1326071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Resalte lo siguiente en </a:t>
            </a:r>
            <a:r>
              <a:rPr lang="es-ES" sz="1200" dirty="0" err="1">
                <a:effectLst/>
                <a:latin typeface="Calibri" panose="020F0502020204030204" pitchFamily="34" charset="0"/>
                <a:ea typeface="Calibri" panose="020F0502020204030204" pitchFamily="34" charset="0"/>
                <a:cs typeface="Times New Roman" panose="02020603050405020304" pitchFamily="18" charset="0"/>
              </a:rPr>
              <a:t>Recovery</a:t>
            </a: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r>
              <a:rPr lang="es-ES" sz="1200" dirty="0" err="1">
                <a:effectLst/>
                <a:latin typeface="Calibri" panose="020F0502020204030204" pitchFamily="34" charset="0"/>
                <a:ea typeface="Calibri" panose="020F0502020204030204" pitchFamily="34" charset="0"/>
                <a:cs typeface="Times New Roman" panose="02020603050405020304" pitchFamily="18" charset="0"/>
              </a:rPr>
              <a:t>Support</a:t>
            </a:r>
            <a:r>
              <a:rPr lang="es-ES" sz="1200" dirty="0">
                <a:effectLst/>
                <a:latin typeface="Calibri" panose="020F0502020204030204" pitchFamily="34" charset="0"/>
                <a:ea typeface="Calibri" panose="020F0502020204030204" pitchFamily="34" charset="0"/>
                <a:cs typeface="Times New Roman" panose="02020603050405020304" pitchFamily="18" charset="0"/>
              </a:rPr>
              <a:t> Services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12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Los Servicios de Apoyo a la Recuperación son parte del Sistema de Atención Orientado a la Recuperación</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nSpc>
                <a:spcPct val="107000"/>
              </a:lnSpc>
              <a:spcBef>
                <a:spcPts val="0"/>
              </a:spcBef>
              <a:spcAft>
                <a:spcPts val="12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12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Los Servicios de Apoyo a la Recuperación son servicios no clínicos que incorporan recursos sociales, legales y de otro tipo para facilitar la recuperación y el bienestar y reducir o eliminar las barreras ambientales o personales para la recuperación</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120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23</a:t>
            </a:fld>
            <a:endParaRPr lang="en-US"/>
          </a:p>
        </p:txBody>
      </p:sp>
    </p:spTree>
    <p:extLst>
      <p:ext uri="{BB962C8B-B14F-4D97-AF65-F5344CB8AC3E}">
        <p14:creationId xmlns:p14="http://schemas.microsoft.com/office/powerpoint/2010/main" val="3522125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Calibri" panose="020F0502020204030204" pitchFamily="34" charset="0"/>
              </a:rPr>
              <a:t> El propósito de esta diapositiva es enumerar los diversos servicios integrales que las personas pueden necesitar</a:t>
            </a:r>
            <a:r>
              <a:rPr lang="en-US" sz="12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800"/>
              </a:spcAft>
            </a:pPr>
            <a:endParaRPr lang="en-US" sz="1200" dirty="0">
              <a:effectLst/>
              <a:latin typeface="Calibri" panose="020F0502020204030204" pitchFamily="34" charset="0"/>
              <a:cs typeface="Calibri" panose="020F0502020204030204" pitchFamily="34" charset="0"/>
            </a:endParaRPr>
          </a:p>
          <a:p>
            <a:pPr marL="457200" marR="0" indent="-457200">
              <a:lnSpc>
                <a:spcPct val="107000"/>
              </a:lnSpc>
              <a:spcBef>
                <a:spcPts val="0"/>
              </a:spcBef>
              <a:spcAft>
                <a:spcPts val="800"/>
              </a:spcAft>
              <a:buFont typeface="Arial" panose="020B0604020202020204" pitchFamily="34" charset="0"/>
              <a:buChar char="•"/>
            </a:pPr>
            <a:r>
              <a:rPr lang="es-ES" sz="1200" dirty="0">
                <a:latin typeface="Calibri" panose="020F0502020204030204" pitchFamily="34" charset="0"/>
                <a:cs typeface="Calibri" panose="020F0502020204030204" pitchFamily="34" charset="0"/>
              </a:rPr>
              <a:t>Apoyamos la recuperación mediante la creación de asociaciones de servicios y el fomento de las conexiones comunitarias para que las personas a las que servimos tengan acceso a servicios holísticos y alternativos que apoyarán su recuperación</a:t>
            </a:r>
            <a:r>
              <a:rPr lang="en-US" sz="1200" dirty="0">
                <a:latin typeface="Calibri" panose="020F0502020204030204" pitchFamily="34" charset="0"/>
                <a:cs typeface="Calibri" panose="020F0502020204030204" pitchFamily="34" charset="0"/>
              </a:rPr>
              <a:t>.</a:t>
            </a:r>
          </a:p>
          <a:p>
            <a:pPr marL="457200" marR="0" indent="-457200">
              <a:lnSpc>
                <a:spcPct val="107000"/>
              </a:lnSpc>
              <a:spcBef>
                <a:spcPts val="0"/>
              </a:spcBef>
              <a:spcAft>
                <a:spcPts val="800"/>
              </a:spcAft>
              <a:buFont typeface="Arial" panose="020B0604020202020204" pitchFamily="34" charset="0"/>
              <a:buChar char="•"/>
            </a:pPr>
            <a:endParaRPr lang="en-US" sz="2800" dirty="0"/>
          </a:p>
          <a:p>
            <a:pPr marL="0" marR="0" indent="0">
              <a:lnSpc>
                <a:spcPct val="107000"/>
              </a:lnSpc>
              <a:spcBef>
                <a:spcPts val="0"/>
              </a:spcBef>
              <a:spcAft>
                <a:spcPts val="800"/>
              </a:spcAft>
              <a:buFont typeface="Arial" panose="020B0604020202020204" pitchFamily="34" charset="0"/>
              <a:buNone/>
            </a:pPr>
            <a:endParaRPr lang="en-US" sz="2800" dirty="0"/>
          </a:p>
          <a:p>
            <a:pPr marL="457200" marR="0" indent="-45720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24</a:t>
            </a:fld>
            <a:endParaRPr lang="en-US" noProof="0" dirty="0"/>
          </a:p>
        </p:txBody>
      </p:sp>
    </p:spTree>
    <p:extLst>
      <p:ext uri="{BB962C8B-B14F-4D97-AF65-F5344CB8AC3E}">
        <p14:creationId xmlns:p14="http://schemas.microsoft.com/office/powerpoint/2010/main" val="3500894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s-ES" sz="1200" b="0" dirty="0"/>
              <a:t>Enfatizar que como proveedores, aseguramos el acceso a servicios integrales</a:t>
            </a:r>
            <a:r>
              <a:rPr lang="en-US" sz="1200" b="0" dirty="0"/>
              <a:t>.</a:t>
            </a:r>
          </a:p>
          <a:p>
            <a:pPr marL="285750" indent="-285750">
              <a:buFont typeface="Arial" panose="020B0604020202020204" pitchFamily="34" charset="0"/>
              <a:buChar char="•"/>
            </a:pPr>
            <a:endParaRPr lang="en-US" sz="1200" b="0" dirty="0"/>
          </a:p>
          <a:p>
            <a:pPr marL="285750" indent="-285750">
              <a:buFont typeface="Arial" panose="020B0604020202020204" pitchFamily="34" charset="0"/>
              <a:buChar char="•"/>
            </a:pPr>
            <a:r>
              <a:rPr lang="en-US" sz="1200" b="0" dirty="0" err="1"/>
              <a:t>Medios</a:t>
            </a:r>
            <a:r>
              <a:rPr lang="en-US" sz="1200" b="0" dirty="0"/>
              <a:t> de </a:t>
            </a:r>
            <a:r>
              <a:rPr lang="en-US" sz="1200" b="0" dirty="0" err="1"/>
              <a:t>acceso</a:t>
            </a:r>
            <a:r>
              <a:rPr lang="en-US" sz="1200" b="0" dirty="0"/>
              <a:t>:</a:t>
            </a:r>
          </a:p>
          <a:p>
            <a:pPr marL="742950" lvl="1" indent="-285750">
              <a:buFont typeface="Arial" panose="020B0604020202020204" pitchFamily="34" charset="0"/>
              <a:buChar char="•"/>
            </a:pPr>
            <a:r>
              <a:rPr lang="es-ES" sz="1200" b="0" dirty="0"/>
              <a:t>Detección adecuada de medicamentos y MAT
Evaluación integral para incluir a toda la persona
Tratamiento que apoya a toda la persona</a:t>
            </a:r>
            <a:endParaRPr lang="en-US" sz="1600" b="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615065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t>Enfatizar que existe la necesidad de que las personas tengan una opción en el enfoque, las intervenciones o las modalidades al seleccionar los servicios de asesoramiento</a:t>
            </a:r>
            <a:r>
              <a:rPr lang="en-US" sz="1200" dirty="0"/>
              <a:t>.</a:t>
            </a:r>
          </a:p>
          <a:p>
            <a:endParaRPr lang="en-US" sz="1200" dirty="0"/>
          </a:p>
          <a:p>
            <a:pPr marL="171450" indent="-171450">
              <a:buFont typeface="Arial" panose="020B0604020202020204" pitchFamily="34" charset="0"/>
              <a:buChar char="•"/>
            </a:pPr>
            <a:r>
              <a:rPr lang="es-ES" sz="1200" dirty="0"/>
              <a:t>Ofrecer servicios basados en la familia fortalece la red de apoyo de las personas en recuperación</a:t>
            </a:r>
            <a:r>
              <a:rPr lang="en-US" sz="1200" dirty="0"/>
              <a:t>.</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2628063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Calibri" panose="020F0502020204030204" pitchFamily="34" charset="0"/>
                <a:cs typeface="Calibri" panose="020F0502020204030204" pitchFamily="34" charset="0"/>
              </a:rPr>
              <a:t>Resalte</a:t>
            </a:r>
            <a:r>
              <a:rPr lang="en-US" sz="1200" dirty="0">
                <a:latin typeface="Calibri" panose="020F0502020204030204" pitchFamily="34" charset="0"/>
                <a:cs typeface="Calibri" panose="020F0502020204030204" pitchFamily="34" charset="0"/>
              </a:rPr>
              <a:t> lo </a:t>
            </a:r>
            <a:r>
              <a:rPr lang="en-US" sz="1200" dirty="0" err="1">
                <a:latin typeface="Calibri" panose="020F0502020204030204" pitchFamily="34" charset="0"/>
                <a:cs typeface="Calibri" panose="020F0502020204030204" pitchFamily="34" charset="0"/>
              </a:rPr>
              <a:t>siguiente</a:t>
            </a:r>
            <a:r>
              <a:rPr lang="en-US" sz="1200" dirty="0">
                <a:latin typeface="Calibri" panose="020F0502020204030204" pitchFamily="34" charset="0"/>
                <a:cs typeface="Calibri" panose="020F0502020204030204" pitchFamily="34" charset="0"/>
              </a:rPr>
              <a:t>:</a:t>
            </a:r>
          </a:p>
          <a:p>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sz="1200" dirty="0">
                <a:latin typeface="Calibri" panose="020F0502020204030204" pitchFamily="34" charset="0"/>
                <a:cs typeface="Calibri" panose="020F0502020204030204" pitchFamily="34" charset="0"/>
              </a:rPr>
              <a:t>Los servicios informados sobre trauma abordan los síntomas continuos del trauma</a:t>
            </a:r>
            <a:r>
              <a:rPr lang="en-US" sz="12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1200" b="0" i="0" dirty="0">
              <a:solidFill>
                <a:srgbClr val="1E1E1E"/>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b="0" i="0" dirty="0">
                <a:solidFill>
                  <a:srgbClr val="1E1E1E"/>
                </a:solidFill>
                <a:effectLst/>
                <a:latin typeface="Calibri" panose="020F0502020204030204" pitchFamily="34" charset="0"/>
                <a:cs typeface="Calibri" panose="020F0502020204030204" pitchFamily="34" charset="0"/>
              </a:rPr>
              <a:t>El trauma es </a:t>
            </a:r>
            <a:r>
              <a:rPr lang="en-US" sz="1200" b="0" i="0" dirty="0" err="1">
                <a:solidFill>
                  <a:srgbClr val="1E1E1E"/>
                </a:solidFill>
                <a:effectLst/>
                <a:latin typeface="Calibri" panose="020F0502020204030204" pitchFamily="34" charset="0"/>
                <a:cs typeface="Calibri" panose="020F0502020204030204" pitchFamily="34" charset="0"/>
              </a:rPr>
              <a:t>común</a:t>
            </a:r>
            <a:r>
              <a:rPr lang="en-US" sz="1200" b="0" i="0" dirty="0">
                <a:solidFill>
                  <a:srgbClr val="1E1E1E"/>
                </a:solidFill>
                <a:effectLst/>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1200" b="0" i="0" dirty="0">
              <a:solidFill>
                <a:srgbClr val="1E1E1E"/>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sz="1200" b="0" i="0" dirty="0">
                <a:solidFill>
                  <a:srgbClr val="1E1E1E"/>
                </a:solidFill>
                <a:effectLst/>
                <a:latin typeface="Calibri" panose="020F0502020204030204" pitchFamily="34" charset="0"/>
                <a:cs typeface="Calibri" panose="020F0502020204030204" pitchFamily="34" charset="0"/>
              </a:rPr>
              <a:t>Reconocer y comprender que cada persona a la que servimos puede haber experimentado un trauma grave</a:t>
            </a:r>
            <a:r>
              <a:rPr lang="en-US" sz="1200" b="0" i="0" dirty="0">
                <a:solidFill>
                  <a:srgbClr val="1E1E1E"/>
                </a:solidFill>
                <a:effectLst/>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es-ES" sz="1200" dirty="0">
                <a:latin typeface="Calibri" panose="020F0502020204030204" pitchFamily="34" charset="0"/>
                <a:cs typeface="Calibri" panose="020F0502020204030204" pitchFamily="34" charset="0"/>
              </a:rPr>
              <a:t>Cuestionar y explicar la razón detrás de la pregunta es un ejemplo de servicios informados sobre el trauma </a:t>
            </a:r>
            <a:endParaRPr lang="en-US" sz="1200" b="1"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Calibri" panose="020F0502020204030204" pitchFamily="34" charset="0"/>
                <a:cs typeface="Calibri" panose="020F0502020204030204" pitchFamily="34" charset="0"/>
              </a:rPr>
              <a:t>La raíz de la gestión del bienestar y la recuperación es la esperanza</a:t>
            </a:r>
            <a:r>
              <a:rPr lang="en-US" sz="12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Access to wellness management supports the whole person.</a:t>
            </a:r>
          </a:p>
          <a:p>
            <a:pPr marL="742950" lvl="1" indent="-285750">
              <a:buFont typeface="Arial" panose="020B0604020202020204" pitchFamily="34" charset="0"/>
              <a:buChar char="•"/>
            </a:pPr>
            <a:endParaRPr lang="en-US" sz="1200" b="0" i="0" dirty="0">
              <a:solidFill>
                <a:srgbClr val="4F4F4F"/>
              </a:solidFill>
              <a:effectLst/>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s-ES" sz="1200" b="0" i="0" dirty="0">
                <a:solidFill>
                  <a:srgbClr val="4F4F4F"/>
                </a:solidFill>
                <a:effectLst/>
                <a:latin typeface="Calibri" panose="020F0502020204030204" pitchFamily="34" charset="0"/>
                <a:cs typeface="Calibri" panose="020F0502020204030204" pitchFamily="34" charset="0"/>
              </a:rPr>
              <a:t>Las intervenciones y servicios de gestión del bienestar y recuperación deben ofrecerse como parte del tratamiento básico de todos los individuos</a:t>
            </a:r>
            <a:r>
              <a:rPr lang="en-US" sz="1200" b="0" i="0" dirty="0">
                <a:solidFill>
                  <a:srgbClr val="4F4F4F"/>
                </a:solidFill>
                <a:effectLst/>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endParaRPr lang="en-US" sz="1200" b="0" i="0" dirty="0">
              <a:solidFill>
                <a:srgbClr val="4F4F4F"/>
              </a:solidFill>
              <a:effectLst/>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s-ES" sz="1200" b="0" i="0" dirty="0">
                <a:solidFill>
                  <a:srgbClr val="4F4F4F"/>
                </a:solidFill>
                <a:effectLst/>
                <a:latin typeface="Calibri" panose="020F0502020204030204" pitchFamily="34" charset="0"/>
                <a:cs typeface="Calibri" panose="020F0502020204030204" pitchFamily="34" charset="0"/>
              </a:rPr>
              <a:t>Existen aplicaciones manuales de la gestión de la recuperación del bienestar, como los planes de acción de recuperación del bienestar (WRAP) y la facilitación de directivas anticipadas psiquiátricas.</a:t>
            </a:r>
            <a:r>
              <a:rPr lang="en-US" sz="1200" b="0" i="0" dirty="0">
                <a:solidFill>
                  <a:srgbClr val="4F4F4F"/>
                </a:solidFill>
                <a:effectLst/>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endParaRPr lang="en-US" sz="1200" b="0" i="0" dirty="0">
              <a:solidFill>
                <a:srgbClr val="4F4F4F"/>
              </a:solidFill>
              <a:effectLst/>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s-ES" sz="1200" b="0" i="0" dirty="0">
                <a:solidFill>
                  <a:srgbClr val="4F4F4F"/>
                </a:solidFill>
                <a:effectLst/>
                <a:latin typeface="Calibri" panose="020F0502020204030204" pitchFamily="34" charset="0"/>
                <a:cs typeface="Calibri" panose="020F0502020204030204" pitchFamily="34" charset="0"/>
              </a:rPr>
              <a:t>Parte de la gestión del bienestar requiere que el personal tenga conocimiento de las intervenciones de bienestar específicas proporcionadas por la organización y dentro de la comunidad.</a:t>
            </a:r>
            <a:r>
              <a:rPr lang="en-US" sz="1200" b="0" i="0" dirty="0">
                <a:solidFill>
                  <a:srgbClr val="4F4F4F"/>
                </a:solidFill>
                <a:effectLst/>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pPr>
            <a:endParaRPr lang="en-US" sz="2400" b="0" i="0" dirty="0">
              <a:solidFill>
                <a:srgbClr val="4F4F4F"/>
              </a:solidFill>
              <a:effectLst/>
              <a:latin typeface="Roboto" panose="02000000000000000000" pitchFamily="2" charset="0"/>
            </a:endParaRPr>
          </a:p>
          <a:p>
            <a:pPr marL="742950" lvl="1" indent="-285750">
              <a:buFont typeface="Arial" panose="020B0604020202020204" pitchFamily="34" charset="0"/>
              <a:buChar char="•"/>
            </a:pPr>
            <a:endParaRPr lang="en-US" sz="16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4002489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Calibri" panose="020F0502020204030204" pitchFamily="34" charset="0"/>
                <a:cs typeface="Calibri" panose="020F0502020204030204" pitchFamily="34" charset="0"/>
              </a:rPr>
              <a:t>Resalte</a:t>
            </a:r>
            <a:r>
              <a:rPr lang="en-US" sz="1200" dirty="0">
                <a:latin typeface="Calibri" panose="020F0502020204030204" pitchFamily="34" charset="0"/>
                <a:cs typeface="Calibri" panose="020F0502020204030204" pitchFamily="34" charset="0"/>
              </a:rPr>
              <a:t> lo </a:t>
            </a:r>
            <a:r>
              <a:rPr lang="en-US" sz="1200" dirty="0" err="1">
                <a:latin typeface="Calibri" panose="020F0502020204030204" pitchFamily="34" charset="0"/>
                <a:cs typeface="Calibri" panose="020F0502020204030204" pitchFamily="34" charset="0"/>
              </a:rPr>
              <a:t>siguiente</a:t>
            </a:r>
            <a:r>
              <a:rPr lang="en-US" sz="1200" dirty="0">
                <a:latin typeface="Calibri" panose="020F0502020204030204" pitchFamily="34" charset="0"/>
                <a:cs typeface="Calibri" panose="020F0502020204030204" pitchFamily="34" charset="0"/>
              </a:rPr>
              <a:t>:</a:t>
            </a:r>
          </a:p>
          <a:p>
            <a:endParaRPr lang="en-US" sz="1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s-ES" sz="1200" b="0" i="0" dirty="0">
                <a:solidFill>
                  <a:srgbClr val="4F4F4F"/>
                </a:solidFill>
                <a:effectLst/>
                <a:latin typeface="Calibri" panose="020F0502020204030204" pitchFamily="34" charset="0"/>
                <a:cs typeface="Calibri" panose="020F0502020204030204" pitchFamily="34" charset="0"/>
              </a:rPr>
              <a:t>Parte de la gestión del bienestar es tener conocimiento de intervenciones de bienestar específicas que son proporcionadas por la organización y dentro de la comunidad.</a:t>
            </a:r>
            <a:r>
              <a:rPr lang="en-US" sz="1200" b="0" i="0" dirty="0">
                <a:solidFill>
                  <a:srgbClr val="4F4F4F"/>
                </a:solidFill>
                <a:effectLst/>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pPr>
            <a:endParaRPr lang="en-US" sz="2400" b="0" i="0" dirty="0">
              <a:solidFill>
                <a:srgbClr val="4F4F4F"/>
              </a:solidFill>
              <a:effectLst/>
              <a:latin typeface="Roboto" panose="02000000000000000000" pitchFamily="2" charset="0"/>
            </a:endParaRPr>
          </a:p>
          <a:p>
            <a:pPr marL="742950" lvl="1" indent="-285750">
              <a:buFont typeface="Arial" panose="020B0604020202020204" pitchFamily="34" charset="0"/>
              <a:buChar char="•"/>
            </a:pPr>
            <a:endParaRPr lang="en-US" sz="16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3813094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a:latin typeface="Calibri" panose="020F0502020204030204" pitchFamily="34" charset="0"/>
              <a:cs typeface="Calibri" panose="020F0502020204030204" pitchFamily="34" charset="0"/>
            </a:endParaRPr>
          </a:p>
          <a:p>
            <a:pPr algn="l">
              <a:buFont typeface="Arial" panose="020B0604020202020204" pitchFamily="34" charset="0"/>
              <a:buNone/>
            </a:pPr>
            <a:r>
              <a:rPr lang="es-ES" sz="1200" b="0" i="0" dirty="0">
                <a:solidFill>
                  <a:srgbClr val="404040"/>
                </a:solidFill>
                <a:effectLst/>
                <a:latin typeface="Calibri" panose="020F0502020204030204" pitchFamily="34" charset="0"/>
                <a:cs typeface="Calibri" panose="020F0502020204030204" pitchFamily="34" charset="0"/>
              </a:rPr>
              <a:t>Los RCO son las mejores prácticas</a:t>
            </a:r>
            <a:r>
              <a:rPr lang="en-US" sz="1200" b="0" i="0" baseline="0" dirty="0">
                <a:solidFill>
                  <a:srgbClr val="404040"/>
                </a:solidFill>
                <a:effectLst/>
                <a:latin typeface="Calibri" panose="020F0502020204030204" pitchFamily="34" charset="0"/>
                <a:cs typeface="Calibri" panose="020F0502020204030204" pitchFamily="34" charset="0"/>
              </a:rPr>
              <a:t>.</a:t>
            </a:r>
          </a:p>
          <a:p>
            <a:pPr algn="l">
              <a:buFont typeface="Arial" panose="020B0604020202020204" pitchFamily="34" charset="0"/>
              <a:buNone/>
            </a:pPr>
            <a:r>
              <a:rPr lang="es-ES" sz="1200" b="0" i="0" baseline="0" dirty="0">
                <a:solidFill>
                  <a:srgbClr val="404040"/>
                </a:solidFill>
                <a:effectLst/>
                <a:latin typeface="Calibri" panose="020F0502020204030204" pitchFamily="34" charset="0"/>
                <a:cs typeface="Calibri" panose="020F0502020204030204" pitchFamily="34" charset="0"/>
              </a:rPr>
              <a:t>Los RCO pueden proporcionar los siguientes servicios</a:t>
            </a:r>
            <a:r>
              <a:rPr lang="en-US" sz="1200" b="0" i="0" baseline="0" dirty="0">
                <a:solidFill>
                  <a:srgbClr val="404040"/>
                </a:solidFill>
                <a:effectLst/>
                <a:latin typeface="Calibri" panose="020F0502020204030204" pitchFamily="34" charset="0"/>
                <a:cs typeface="Calibri" panose="020F0502020204030204" pitchFamily="34" charset="0"/>
              </a:rPr>
              <a:t>:</a:t>
            </a:r>
            <a:endParaRPr lang="en-US" sz="1200" b="0" i="0" dirty="0">
              <a:solidFill>
                <a:srgbClr val="404040"/>
              </a:solidFill>
              <a:effectLst/>
              <a:latin typeface="Calibri" panose="020F0502020204030204" pitchFamily="34" charset="0"/>
              <a:cs typeface="Calibri" panose="020F0502020204030204" pitchFamily="34" charset="0"/>
            </a:endParaRPr>
          </a:p>
          <a:p>
            <a:pPr algn="l">
              <a:buFont typeface="Arial" panose="020B0604020202020204" pitchFamily="34" charset="0"/>
              <a:buNone/>
            </a:pPr>
            <a:endParaRPr lang="en-US" sz="1200" b="0" i="0" dirty="0">
              <a:solidFill>
                <a:srgbClr val="40404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s-ES" sz="1200" b="0" i="0" dirty="0">
                <a:solidFill>
                  <a:srgbClr val="404040"/>
                </a:solidFill>
                <a:effectLst/>
                <a:latin typeface="Calibri" panose="020F0502020204030204" pitchFamily="34" charset="0"/>
                <a:cs typeface="Calibri" panose="020F0502020204030204" pitchFamily="34" charset="0"/>
              </a:rPr>
              <a:t>llevar a cabo encuestas de evaluación de las necesidades de apoyo a la recuperación local en curso o grupos focales</a:t>
            </a:r>
            <a:endParaRPr lang="en-US" sz="1200" b="0" i="0" dirty="0">
              <a:solidFill>
                <a:srgbClr val="40404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s-ES" sz="1200" b="0" i="0" dirty="0">
                <a:solidFill>
                  <a:srgbClr val="404040"/>
                </a:solidFill>
                <a:effectLst/>
                <a:latin typeface="Calibri" panose="020F0502020204030204" pitchFamily="34" charset="0"/>
                <a:cs typeface="Calibri" panose="020F0502020204030204" pitchFamily="34" charset="0"/>
              </a:rPr>
              <a:t>organizar actividades de promoción y políticas centradas en la recuperación
aumentar la capacidad y la experiencia de la fuerza laboral de recuperación a través de la capacitación y la educación</a:t>
            </a:r>
            <a:endParaRPr lang="en-US" sz="1200" b="0" i="0" dirty="0">
              <a:solidFill>
                <a:srgbClr val="40404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s-ES" sz="1200" b="0" i="0" dirty="0">
                <a:solidFill>
                  <a:srgbClr val="404040"/>
                </a:solidFill>
                <a:effectLst/>
                <a:latin typeface="Calibri" panose="020F0502020204030204" pitchFamily="34" charset="0"/>
                <a:cs typeface="Calibri" panose="020F0502020204030204" pitchFamily="34" charset="0"/>
              </a:rPr>
              <a:t>llevar a cabo programas de divulgación centrados en la recuperación para involucrar a las personas que buscan recuperación, en recuperación o que necesitan servicios o eventos de apoyo centrados en la recuperación para educar y aumentar la conciencia pública</a:t>
            </a:r>
            <a:endParaRPr lang="en-US" sz="1200" b="0" i="0" dirty="0">
              <a:solidFill>
                <a:srgbClr val="40404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s-ES" sz="1200" b="0" i="0" dirty="0">
                <a:solidFill>
                  <a:srgbClr val="404040"/>
                </a:solidFill>
                <a:effectLst/>
                <a:latin typeface="Calibri" panose="020F0502020204030204" pitchFamily="34" charset="0"/>
                <a:cs typeface="Calibri" panose="020F0502020204030204" pitchFamily="34" charset="0"/>
              </a:rPr>
              <a:t>llevar a cabo eventos de educación pública y profesional centrados en la recuperación</a:t>
            </a:r>
            <a:endParaRPr lang="en-US" sz="1200" b="0" i="0" dirty="0">
              <a:solidFill>
                <a:srgbClr val="40404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sz="1200" b="0" i="0" dirty="0">
              <a:solidFill>
                <a:srgbClr val="40404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s-ES" sz="1200" b="0" i="0" dirty="0">
                <a:solidFill>
                  <a:srgbClr val="404040"/>
                </a:solidFill>
                <a:effectLst/>
                <a:latin typeface="Calibri" panose="020F0502020204030204" pitchFamily="34" charset="0"/>
                <a:cs typeface="Calibri" panose="020F0502020204030204" pitchFamily="34" charset="0"/>
              </a:rPr>
              <a:t>proporcionar servicios de soporte de recuperación entre pares (PRSS)
apoyar el desarrollo de instituciones de apoyo a la recuperación (por ejemplo, programas de apoyo a la recuperación basados en la educación, centros comunitarios de recuperación, cafés de recuperación, ministerios de recuperación, programas de empleo centrados en la recuperación, programas de reingreso penitenciario centrados en la recuperación, etc.)
organizar eventos de celebración de la recuperación local, regional o nacional
colaborar en la integración de actividades centradas en la recuperación dentro de las iniciativas locales de prevención, reducción de daños, intervención temprana y tratamiento</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2475851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rPr>
              <a:t>EN ESTA SIGUIENTE SECCIÓN VAMOS A EXPLORAR
EL PRINCIPIO BÁSICO DE ofrecer una matriz de servicios integral y holística.
</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3554708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Calibri" panose="020F0502020204030204" pitchFamily="34" charset="0"/>
                <a:cs typeface="Calibri" panose="020F0502020204030204" pitchFamily="34" charset="0"/>
              </a:rPr>
              <a:t>EN ESTA SIGUIENTE SECCIÓN VAMOS A EXPLORAR CÓMO 
EL PRINCIPIO BÁSICO DE Ofrecer un Conjunto de Servicios Integral y Holístico SE PONE EN PRÁCTICA</a:t>
            </a:r>
            <a:r>
              <a:rPr lang="en-US" sz="1200" b="1" i="0" baseline="0" dirty="0">
                <a:latin typeface="Calibri" panose="020F0502020204030204" pitchFamily="34" charset="0"/>
                <a:cs typeface="Calibri" panose="020F0502020204030204" pitchFamily="34" charset="0"/>
              </a:rPr>
              <a:t>.</a:t>
            </a:r>
            <a:endParaRPr lang="en-US" sz="1200" b="1" i="0" dirty="0">
              <a:latin typeface="Calibri" panose="020F0502020204030204" pitchFamily="34" charset="0"/>
              <a:cs typeface="Calibri" panose="020F0502020204030204" pitchFamily="34" charset="0"/>
            </a:endParaRPr>
          </a:p>
          <a:p>
            <a:endParaRPr lang="en-US" sz="1600" b="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30</a:t>
            </a:fld>
            <a:endParaRPr lang="en-US" noProof="0" dirty="0"/>
          </a:p>
        </p:txBody>
      </p:sp>
    </p:spTree>
    <p:extLst>
      <p:ext uri="{BB962C8B-B14F-4D97-AF65-F5344CB8AC3E}">
        <p14:creationId xmlns:p14="http://schemas.microsoft.com/office/powerpoint/2010/main" val="2025402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La recuperación es impulsada por la persona y es fundamental honrar los muchos caminos de la recuperación.</a:t>
            </a:r>
            <a:endParaRPr lang="en-US"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Debido a que la recuperación es impulsada por la persona, adoptamos un enfoque centrado en la persona.</a:t>
            </a: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El enfoque centrado en la persona requiere que ofrezcamos una gama de servicios integral y holística</a:t>
            </a:r>
            <a:r>
              <a:rPr lang="en-US" sz="120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También debemos vincularnos con otros servicios comunitarios y de apoyo a la recuperación que requieren una asociación de colaboración con la comunidad y con las personas a las que servimos.</a:t>
            </a: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Esta asociación se fortalece a través de la toma de decisiones compartida</a:t>
            </a:r>
            <a:r>
              <a:rPr lang="en-US" sz="120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b="1" dirty="0">
                <a:latin typeface="Calibri" panose="020F0502020204030204" pitchFamily="34" charset="0"/>
                <a:cs typeface="Calibri" panose="020F0502020204030204" pitchFamily="34" charset="0"/>
              </a:rPr>
              <a:t>Reconocer que las prácticas holísticas culturalmente preferidas de algún individuo pueden entrar en conflicto con los prejuicios o valores personales del proveedor.</a:t>
            </a:r>
            <a:endParaRPr lang="en-US" sz="1200" b="1"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600" dirty="0"/>
          </a:p>
        </p:txBody>
      </p:sp>
      <p:sp>
        <p:nvSpPr>
          <p:cNvPr id="4" name="Slide Number Placeholder 3"/>
          <p:cNvSpPr>
            <a:spLocks noGrp="1"/>
          </p:cNvSpPr>
          <p:nvPr>
            <p:ph type="sldNum" sz="quarter" idx="5"/>
          </p:nvPr>
        </p:nvSpPr>
        <p:spPr/>
        <p:txBody>
          <a:bodyPr/>
          <a:lstStyle/>
          <a:p>
            <a:fld id="{69D2F9AB-3C90-481E-8C34-4F549BF455D7}" type="slidenum">
              <a:rPr lang="en-US" smtClean="0"/>
              <a:t>31</a:t>
            </a:fld>
            <a:endParaRPr lang="en-US" dirty="0"/>
          </a:p>
        </p:txBody>
      </p:sp>
    </p:spTree>
    <p:extLst>
      <p:ext uri="{BB962C8B-B14F-4D97-AF65-F5344CB8AC3E}">
        <p14:creationId xmlns:p14="http://schemas.microsoft.com/office/powerpoint/2010/main" val="3098280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s-ES" dirty="0"/>
              <a:t>Ser visible establece presencia en la comunidad</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s-ES" dirty="0"/>
              <a:t>Si bien es posible que usted no sea el que asista a estas reuniones, usted es una extensión de la organización y puede ser abordado con preguntas sobre las formas de acceder a los servicios.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s-ES" dirty="0"/>
              <a:t>Enfatizar que las RCO son un ejemplo de asociaciones dirigidas por pares</a:t>
            </a:r>
            <a:r>
              <a:rPr lang="en-US" dirty="0"/>
              <a:t>.</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2379059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Comparte que practicamos mucho la apertura</a:t>
            </a:r>
            <a:r>
              <a:rPr lang="en-US" dirty="0"/>
              <a:t>.</a:t>
            </a:r>
          </a:p>
          <a:p>
            <a:endParaRPr lang="en-US" dirty="0"/>
          </a:p>
          <a:p>
            <a:r>
              <a:rPr lang="es-ES" dirty="0"/>
              <a:t>Esta apertura mantiene al individuo en el centro de su recuperación y el enfoque estará en ayudar al individuo a seleccionar los servicios que mejorarán su recuperación.</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377033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t>Resalta los puntos principales al revisar la diapositiva</a:t>
            </a:r>
            <a:r>
              <a:rPr lang="en-US" sz="1200" dirty="0"/>
              <a:t>:</a:t>
            </a:r>
          </a:p>
          <a:p>
            <a:endParaRPr lang="en-US" sz="1200" dirty="0"/>
          </a:p>
          <a:p>
            <a:pPr marL="171450" indent="-171450">
              <a:buFont typeface="Arial" panose="020B0604020202020204" pitchFamily="34" charset="0"/>
              <a:buChar char="•"/>
            </a:pPr>
            <a:r>
              <a:rPr lang="es-ES" sz="1200" dirty="0"/>
              <a:t>Las familias también se benefician cuando hay coordinación y comunicación entre los servicios.</a:t>
            </a: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Las familias pueden desempeñar un papel valioso en el desarrollo y diseño de programas y servicios y en la defensa de un cambio de sistema más amplio.</a:t>
            </a:r>
          </a:p>
          <a:p>
            <a:pPr marL="0" indent="0">
              <a:buFont typeface="Arial" panose="020B0604020202020204" pitchFamily="34" charset="0"/>
              <a:buNone/>
            </a:pPr>
            <a:endParaRPr lang="en-US" sz="1200" dirty="0"/>
          </a:p>
          <a:p>
            <a:r>
              <a:rPr lang="es-ES" sz="1200" b="1" dirty="0"/>
              <a:t>La inclusión de trabajadores de apoyo entre pares familiares </a:t>
            </a:r>
            <a:endParaRPr lang="en-US" sz="1200" dirty="0"/>
          </a:p>
          <a:p>
            <a:pPr marL="171450" indent="-171450">
              <a:buFont typeface="Arial" panose="020B0604020202020204" pitchFamily="34" charset="0"/>
              <a:buChar char="•"/>
            </a:pPr>
            <a:r>
              <a:rPr lang="es-ES" sz="1200" dirty="0"/>
              <a:t>Los trabajadores de apoyo entre pares familiares pueden proporcionar una voz para los miembros de la familia</a:t>
            </a:r>
            <a:r>
              <a:rPr lang="en-US" sz="1200" dirty="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El apoyo entre pares puede ayudar a vincular y abogar por los servicios</a:t>
            </a:r>
            <a:r>
              <a:rPr lang="en-US" sz="1200" dirty="0"/>
              <a:t>.</a:t>
            </a:r>
          </a:p>
          <a:p>
            <a:endParaRPr lang="en-US" sz="1200" dirty="0"/>
          </a:p>
          <a:p>
            <a:r>
              <a:rPr lang="es-ES" sz="1200" b="1" dirty="0"/>
              <a:t>Vincular a las personas con los servicios familiares </a:t>
            </a:r>
            <a:endParaRPr lang="en-US" sz="1200" b="1" dirty="0"/>
          </a:p>
          <a:p>
            <a:pPr marL="171450" indent="-171450">
              <a:buFont typeface="Arial" panose="020B0604020202020204" pitchFamily="34" charset="0"/>
              <a:buChar char="•"/>
            </a:pPr>
            <a:r>
              <a:rPr lang="es-ES" sz="1200" b="0" dirty="0"/>
              <a:t>Las familias pueden beneficiarse de una gama de servicios integrales y holísticos que respaldan las necesidades únicas de los miembros de la familia</a:t>
            </a:r>
            <a:r>
              <a:rPr lang="en-US" sz="1200" b="0" dirty="0"/>
              <a:t>.</a:t>
            </a:r>
          </a:p>
          <a:p>
            <a:endParaRPr lang="en-US" sz="1200" b="1" dirty="0"/>
          </a:p>
          <a:p>
            <a:r>
              <a:rPr lang="es-ES" sz="1200" b="1" dirty="0"/>
              <a:t>Proporcionar información oportuna, respiro, educación y capacitación ayuda a apoyar a los miembros de la familia</a:t>
            </a:r>
            <a:r>
              <a:rPr lang="en-US" sz="1200" b="1" dirty="0"/>
              <a:t>. </a:t>
            </a:r>
          </a:p>
          <a:p>
            <a:pPr marL="171450" indent="-171450">
              <a:buFont typeface="Arial" panose="020B0604020202020204" pitchFamily="34" charset="0"/>
              <a:buChar char="•"/>
            </a:pPr>
            <a:r>
              <a:rPr lang="es-ES" sz="1200" b="0" dirty="0"/>
              <a:t>Proporcionar una amplia educación y capacitación fortalece el apoyo a los miembros de la familia</a:t>
            </a:r>
            <a:r>
              <a:rPr lang="en-US" sz="1200" b="0" dirty="0"/>
              <a:t>.</a:t>
            </a:r>
          </a:p>
          <a:p>
            <a:pPr marL="171450" indent="-171450">
              <a:buFont typeface="Arial" panose="020B0604020202020204" pitchFamily="34" charset="0"/>
              <a:buChar char="•"/>
            </a:pPr>
            <a:endParaRPr lang="en-US" sz="1200" b="0" dirty="0"/>
          </a:p>
          <a:p>
            <a:pPr marL="171450" indent="-171450">
              <a:buFont typeface="Arial" panose="020B0604020202020204" pitchFamily="34" charset="0"/>
              <a:buChar char="•"/>
            </a:pPr>
            <a:r>
              <a:rPr lang="es-ES" sz="1200" b="0" dirty="0"/>
              <a:t>Estos servicios ayudan a la familia a no sentirse sola</a:t>
            </a:r>
            <a:r>
              <a:rPr lang="en-US" sz="1200" b="0" dirty="0"/>
              <a:t>.</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34</a:t>
            </a:fld>
            <a:endParaRPr lang="en-US" noProof="0" dirty="0"/>
          </a:p>
        </p:txBody>
      </p:sp>
    </p:spTree>
    <p:extLst>
      <p:ext uri="{BB962C8B-B14F-4D97-AF65-F5344CB8AC3E}">
        <p14:creationId xmlns:p14="http://schemas.microsoft.com/office/powerpoint/2010/main" val="3444812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latin typeface="Calibri" panose="020F0502020204030204" pitchFamily="34" charset="0"/>
                <a:cs typeface="Calibri" panose="020F0502020204030204" pitchFamily="34" charset="0"/>
              </a:rPr>
              <a:t>Al completar la diapositiva, resalte lo siguiente</a:t>
            </a:r>
            <a:r>
              <a:rPr lang="en-US" sz="1200" dirty="0">
                <a:latin typeface="Calibri" panose="020F0502020204030204" pitchFamily="34" charset="0"/>
                <a:cs typeface="Calibri" panose="020F0502020204030204" pitchFamily="34" charset="0"/>
              </a:rPr>
              <a:t>:</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Ayudar a las familias a navegar por los sistemas de servicio</a:t>
            </a:r>
            <a:r>
              <a:rPr lang="en-US" sz="120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Apoyar las comunicaciones familiares positivas y fomentar oportunidades para mantener, establecer o restablecer relaciones con la familia y apoyar a las personas como parte del plan de servicio.</a:t>
            </a: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Apoye a las personas y los miembros de la familia para que continúen desempeñando funciones importantes, como ser padre, cónyuge, estudiante, empleado, amigo, etc.</a:t>
            </a:r>
            <a:r>
              <a:rPr lang="en-US" sz="1200" dirty="0">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Busque e incorpore las opiniones de los miembros de la familia y los cuidadores para informar la práctica de recuperación, la investigación y la prestación de servicios.</a:t>
            </a: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35</a:t>
            </a:fld>
            <a:endParaRPr lang="en-US" noProof="0" dirty="0"/>
          </a:p>
        </p:txBody>
      </p:sp>
    </p:spTree>
    <p:extLst>
      <p:ext uri="{BB962C8B-B14F-4D97-AF65-F5344CB8AC3E}">
        <p14:creationId xmlns:p14="http://schemas.microsoft.com/office/powerpoint/2010/main" val="945889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Después de completar la diapositiva, haga hincapié en lo siguiente</a:t>
            </a:r>
            <a:r>
              <a:rPr lang="en-US" dirty="0"/>
              <a:t>:</a:t>
            </a:r>
          </a:p>
          <a:p>
            <a:pPr marL="171450" indent="-171450">
              <a:buFont typeface="Arial" panose="020B0604020202020204" pitchFamily="34" charset="0"/>
              <a:buChar char="•"/>
            </a:pPr>
            <a:r>
              <a:rPr lang="es-ES" dirty="0"/>
              <a:t>Una matriz de servicios integral y holística requiere un conocimiento actualizado de los servicios o la falta de servicios</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s-ES" dirty="0"/>
              <a:t>Como profesionales, tomamos un papel activo en mantenernos conectados con la comunidad.</a:t>
            </a:r>
            <a:endParaRPr lang="en-US" dirty="0"/>
          </a:p>
          <a:p>
            <a:pPr marL="0" indent="0">
              <a:buFont typeface="Arial" panose="020B0604020202020204" pitchFamily="34" charset="0"/>
              <a:buNone/>
            </a:pPr>
            <a:endParaRPr lang="en-US" dirty="0"/>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36</a:t>
            </a:fld>
            <a:endParaRPr lang="en-US" noProof="0" dirty="0"/>
          </a:p>
        </p:txBody>
      </p:sp>
    </p:spTree>
    <p:extLst>
      <p:ext uri="{BB962C8B-B14F-4D97-AF65-F5344CB8AC3E}">
        <p14:creationId xmlns:p14="http://schemas.microsoft.com/office/powerpoint/2010/main" val="599186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s-ES" dirty="0"/>
              <a:t>Para ofrecer una gama de servicios integral y holística, tenemos que construir asociaciones sólidas y colaborativas con</a:t>
            </a:r>
            <a:r>
              <a:rPr lang="en-US" dirty="0"/>
              <a:t>:</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El </a:t>
            </a:r>
            <a:r>
              <a:rPr lang="en-US" dirty="0" err="1"/>
              <a:t>individuo</a:t>
            </a:r>
            <a:r>
              <a:rPr lang="en-US" dirty="0"/>
              <a:t>
</a:t>
            </a:r>
            <a:r>
              <a:rPr lang="es-ES" dirty="0"/>
              <a:t>La familia / sistema de apoyo del individuo
</a:t>
            </a:r>
            <a:r>
              <a:rPr lang="en-US" dirty="0"/>
              <a:t>La </a:t>
            </a:r>
            <a:r>
              <a:rPr lang="en-US" dirty="0" err="1"/>
              <a:t>comunidad</a:t>
            </a:r>
            <a:r>
              <a:rPr lang="en-US" dirty="0"/>
              <a:t>
</a:t>
            </a:r>
            <a:r>
              <a:rPr lang="es-ES" dirty="0"/>
              <a:t>La Organización Comunitaria de Recuperación</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37</a:t>
            </a:fld>
            <a:endParaRPr lang="en-US" noProof="0" dirty="0"/>
          </a:p>
        </p:txBody>
      </p:sp>
    </p:spTree>
    <p:extLst>
      <p:ext uri="{BB962C8B-B14F-4D97-AF65-F5344CB8AC3E}">
        <p14:creationId xmlns:p14="http://schemas.microsoft.com/office/powerpoint/2010/main" val="1547666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Calibri" panose="020F0502020204030204" pitchFamily="34" charset="0"/>
                <a:cs typeface="Calibri" panose="020F0502020204030204" pitchFamily="34" charset="0"/>
              </a:rPr>
              <a:t>EN ESTA SIGUIENTE SECCIÓN VAMOS A EXPLORAR PREGUNTAS PARA LA REFLEXIÓN CON RESPECTO A
EL PRINCIPIO BÁSICO DE ofrecer una matriz de servicios integral y holística.
</a:t>
            </a:r>
            <a:endParaRPr lang="en-US" sz="1600"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38</a:t>
            </a:fld>
            <a:endParaRPr lang="en-US" noProof="0" dirty="0"/>
          </a:p>
        </p:txBody>
      </p:sp>
    </p:spTree>
    <p:extLst>
      <p:ext uri="{BB962C8B-B14F-4D97-AF65-F5344CB8AC3E}">
        <p14:creationId xmlns:p14="http://schemas.microsoft.com/office/powerpoint/2010/main" val="1646071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1200"/>
              </a:spcAft>
              <a:buFont typeface="Symbol" panose="05050102010706020507" pitchFamily="18" charset="2"/>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Revisar</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preguntas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reflexivas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1200"/>
              </a:spcAft>
              <a:buFont typeface="Symbol" panose="05050102010706020507" pitchFamily="18" charset="2"/>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Anime a los participantes a reflexionar sobre las preguntas cuando regresen a sus tareas.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69D2F9AB-3C90-481E-8C34-4F549BF455D7}" type="slidenum">
              <a:rPr lang="en-US" smtClean="0"/>
              <a:t>39</a:t>
            </a:fld>
            <a:endParaRPr lang="en-US" dirty="0"/>
          </a:p>
        </p:txBody>
      </p:sp>
    </p:spTree>
    <p:extLst>
      <p:ext uri="{BB962C8B-B14F-4D97-AF65-F5344CB8AC3E}">
        <p14:creationId xmlns:p14="http://schemas.microsoft.com/office/powerpoint/2010/main" val="234873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 sz="1200" b="1" dirty="0">
                <a:effectLst/>
                <a:latin typeface="Calibri" panose="020F0502020204030204" pitchFamily="34" charset="0"/>
                <a:ea typeface="Calibri" panose="020F0502020204030204" pitchFamily="34" charset="0"/>
                <a:cs typeface="Times New Roman" panose="02020603050405020304" pitchFamily="18" charset="0"/>
              </a:rPr>
              <a:t>Los servicios y apoyos orientados al tratamiento y la recuperación proporcionan un menú de opciones para satisfacer las diversas necesidades de las personas atendidas.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Diversos conocimientos, habilidades, fortalezas y recursos residen en las comunidades locales y se pueden utilizar para apoyar la recuperación</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es-ES" sz="1200" b="1" dirty="0">
                <a:effectLst/>
                <a:latin typeface="Calibri" panose="020F0502020204030204" pitchFamily="34" charset="0"/>
                <a:ea typeface="Calibri" panose="020F0502020204030204" pitchFamily="34" charset="0"/>
                <a:cs typeface="Times New Roman" panose="02020603050405020304" pitchFamily="18" charset="0"/>
              </a:rPr>
              <a:t>
El acceso a servicios integrales y servicios holísticos apoya el propio camino del individuo hacia la salud mental y el bienestar</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ES" sz="1200" dirty="0">
                <a:latin typeface="Calibri" panose="020F0502020204030204" pitchFamily="34" charset="0"/>
                <a:ea typeface="Calibri" panose="020F0502020204030204" pitchFamily="34" charset="0"/>
                <a:cs typeface="Times New Roman" panose="02020603050405020304" pitchFamily="18" charset="0"/>
              </a:rPr>
              <a:t>Proporcionar acceso a diversos servicios y apoyos orientados al tratamiento y la recuperación satisface las necesidades básicas y únicas de las personas a las que servimos.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s-ES" sz="1200" b="1" dirty="0">
                <a:latin typeface="Calibri" panose="020F0502020204030204" pitchFamily="34" charset="0"/>
                <a:ea typeface="Calibri" panose="020F0502020204030204" pitchFamily="34" charset="0"/>
                <a:cs typeface="Times New Roman" panose="02020603050405020304" pitchFamily="18" charset="0"/>
              </a:rPr>
              <a:t>Una gama de servicios integral y holístico se adapta a las preferencias, circunstancias de la vida y aspiraciones del individuo.</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ES" sz="1200" b="0" dirty="0">
                <a:latin typeface="Calibri" panose="020F0502020204030204" pitchFamily="34" charset="0"/>
                <a:ea typeface="Calibri" panose="020F0502020204030204" pitchFamily="34" charset="0"/>
                <a:cs typeface="Times New Roman" panose="02020603050405020304" pitchFamily="18" charset="0"/>
              </a:rPr>
              <a:t>El poder de elección y la toma de decisiones compartida se practica aquí</a:t>
            </a:r>
            <a:r>
              <a:rPr lang="en-US" sz="1200" b="0" dirty="0">
                <a:latin typeface="Calibri" panose="020F0502020204030204" pitchFamily="34" charset="0"/>
                <a:ea typeface="Calibri" panose="020F0502020204030204" pitchFamily="34" charset="0"/>
                <a:cs typeface="Times New Roman" panose="02020603050405020304" pitchFamily="18" charset="0"/>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s-ES" sz="1200" b="1" dirty="0">
                <a:latin typeface="Calibri" panose="020F0502020204030204" pitchFamily="34" charset="0"/>
                <a:ea typeface="Calibri" panose="020F0502020204030204" pitchFamily="34" charset="0"/>
                <a:cs typeface="Times New Roman" panose="02020603050405020304" pitchFamily="18" charset="0"/>
              </a:rPr>
              <a:t>
Los servicios integrales y holísticos se integran en la comunidad</a:t>
            </a:r>
            <a:r>
              <a:rPr lang="en-US" sz="1200" b="1" dirty="0">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Las comunidades valoran los recursos y las contribuciones de los servicios de salud conductual proporcionados a las personas en recuperación</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1053513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s-ES" sz="1200" kern="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¡Revise que el acrónimo CONNECT </a:t>
            </a:r>
            <a:r>
              <a:rPr lang="es-ES" sz="1200" kern="1200" dirty="0" err="1">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to</a:t>
            </a:r>
            <a:r>
              <a:rPr lang="es-ES" sz="1200" kern="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HOPE nos ancla en OFRECER UNA VARIEDAD DE SERVICIOS INTEGRAL Y HOLÍSTICA!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s-ES" sz="1200" dirty="0">
                <a:effectLst/>
                <a:latin typeface="Calibri" panose="020F0502020204030204" pitchFamily="34" charset="0"/>
                <a:ea typeface="Calibri" panose="020F0502020204030204" pitchFamily="34" charset="0"/>
                <a:cs typeface="Calibri" panose="020F0502020204030204" pitchFamily="34" charset="0"/>
              </a:rPr>
              <a:t>Destacar que los principios son los componentes esenciales que reflejan las creencias y actitudes sobre un sistema de atención orientado a la recuperación</a:t>
            </a:r>
            <a:endParaRPr lang="en-US" sz="1200" baseline="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baseline="0" dirty="0">
                <a:effectLst/>
                <a:latin typeface="Calibri" panose="020F0502020204030204" pitchFamily="34" charset="0"/>
                <a:ea typeface="Calibri" panose="020F0502020204030204" pitchFamily="34" charset="0"/>
                <a:cs typeface="Calibri" panose="020F0502020204030204" pitchFamily="34" charset="0"/>
              </a:rPr>
              <a:t>y</a:t>
            </a:r>
            <a:r>
              <a:rPr lang="en-US" sz="120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s-ES" sz="1200" dirty="0">
                <a:effectLst/>
                <a:latin typeface="Calibri" panose="020F0502020204030204" pitchFamily="34" charset="0"/>
                <a:ea typeface="Calibri" panose="020F0502020204030204" pitchFamily="34" charset="0"/>
                <a:cs typeface="Calibri" panose="020F0502020204030204" pitchFamily="34" charset="0"/>
              </a:rPr>
              <a:t>Las </a:t>
            </a:r>
            <a:r>
              <a:rPr lang="es-ES" sz="1200" b="1" dirty="0">
                <a:effectLst/>
                <a:latin typeface="Calibri" panose="020F0502020204030204" pitchFamily="34" charset="0"/>
                <a:ea typeface="Calibri" panose="020F0502020204030204" pitchFamily="34" charset="0"/>
                <a:cs typeface="Calibri" panose="020F0502020204030204" pitchFamily="34" charset="0"/>
              </a:rPr>
              <a:t>prácticas</a:t>
            </a:r>
            <a:r>
              <a:rPr lang="es-ES" sz="1200" dirty="0">
                <a:effectLst/>
                <a:latin typeface="Calibri" panose="020F0502020204030204" pitchFamily="34" charset="0"/>
                <a:ea typeface="Calibri" panose="020F0502020204030204" pitchFamily="34" charset="0"/>
                <a:cs typeface="Calibri" panose="020F0502020204030204" pitchFamily="34" charset="0"/>
              </a:rPr>
              <a:t> son la forma en que estos principios "cobran vida" para facilitar un sistema de atención orientado a la recuperación.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90000"/>
              </a:lnSpc>
              <a:spcBef>
                <a:spcPts val="430"/>
              </a:spcBef>
              <a:spcAft>
                <a:spcPts val="600"/>
              </a:spcAft>
              <a:buFont typeface="Symbol" panose="05050102010706020507" pitchFamily="18" charset="2"/>
              <a:buNone/>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nSpc>
                <a:spcPct val="90000"/>
              </a:lnSpc>
              <a:spcBef>
                <a:spcPts val="430"/>
              </a:spcBef>
              <a:spcAft>
                <a:spcPts val="600"/>
              </a:spcAft>
              <a:buFont typeface="Symbol" panose="05050102010706020507" pitchFamily="18" charset="2"/>
              <a:buNone/>
            </a:pPr>
            <a:r>
              <a:rPr lang="es-ES" sz="1200" dirty="0">
                <a:effectLst/>
                <a:latin typeface="Calibri" panose="020F0502020204030204" pitchFamily="34" charset="0"/>
                <a:ea typeface="Times New Roman" panose="02020603050405020304" pitchFamily="18" charset="0"/>
                <a:cs typeface="Calibri" panose="020F0502020204030204" pitchFamily="34" charset="0"/>
              </a:rPr>
              <a:t>Revise que los Principios Orientados a la Recuperación nos ayudan a OFRECER UNA GAMA DE SERVICIOS INTEGRAL Y HOLÍSTICO al enfocarnos en</a:t>
            </a:r>
            <a:r>
              <a:rPr lang="en-US" sz="1200" i="1" kern="1200" baseline="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200" b="1" i="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buNone/>
            </a:pPr>
            <a:r>
              <a:rPr lang="es-ES" sz="1200" b="1" dirty="0">
                <a:solidFill>
                  <a:schemeClr val="accent2"/>
                </a:solidFill>
                <a:latin typeface="Calibri" panose="020F0502020204030204" pitchFamily="34" charset="0"/>
                <a:cs typeface="Calibri" panose="020F0502020204030204" pitchFamily="34" charset="0"/>
              </a:rPr>
              <a:t>Relaciones de colaboración y práctica reflexiva </a:t>
            </a:r>
            <a:endParaRPr lang="en-US" sz="1200" b="1" dirty="0">
              <a:solidFill>
                <a:srgbClr val="ED7D31"/>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s-ES" sz="1200" b="0" dirty="0">
                <a:effectLst/>
                <a:latin typeface="Calibri" panose="020F0502020204030204" pitchFamily="34" charset="0"/>
                <a:ea typeface="Calibri" panose="020F0502020204030204" pitchFamily="34" charset="0"/>
                <a:cs typeface="Calibri" panose="020F0502020204030204" pitchFamily="34" charset="0"/>
              </a:rPr>
              <a:t>La colaboración y la asociación fomentan la esperanza y pueden ser un catalizador para el cambio</a:t>
            </a:r>
            <a:r>
              <a:rPr lang="en-US" sz="1200" b="0" dirty="0">
                <a:effectLst/>
                <a:latin typeface="Calibri" panose="020F0502020204030204" pitchFamily="34" charset="0"/>
                <a:ea typeface="Calibri" panose="020F0502020204030204" pitchFamily="34" charset="0"/>
                <a:cs typeface="Calibri" panose="020F0502020204030204" pitchFamily="34" charset="0"/>
              </a:rPr>
              <a:t>.</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s-ES" sz="1200" b="0" dirty="0">
                <a:effectLst/>
                <a:latin typeface="Calibri" panose="020F0502020204030204" pitchFamily="34" charset="0"/>
                <a:ea typeface="Calibri" panose="020F0502020204030204" pitchFamily="34" charset="0"/>
                <a:cs typeface="Calibri" panose="020F0502020204030204" pitchFamily="34" charset="0"/>
              </a:rPr>
              <a:t>La práctica reflexiva ayuda al personal a hacer un inventario personal de los prejuicios personales, el estigma y los juicios que pueden convertirse en una barrera para el tratamiento y la recuperación del individuo.</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buNone/>
            </a:pPr>
            <a:r>
              <a:rPr lang="es-ES" sz="1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
Ofrecer diversas oportunidades y recursos que apoyen el viaje de recuperación </a:t>
            </a:r>
            <a:endParaRPr lang="en-US" sz="1200" b="1"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s-ES" sz="1200" b="0" dirty="0">
                <a:effectLst/>
                <a:latin typeface="Calibri" panose="020F0502020204030204" pitchFamily="34" charset="0"/>
                <a:ea typeface="Calibri" panose="020F0502020204030204" pitchFamily="34" charset="0"/>
                <a:cs typeface="Calibri" panose="020F0502020204030204" pitchFamily="34" charset="0"/>
              </a:rPr>
              <a:t>El conocimiento de los recursos actualizados dentro de la comunidad y la organización proporciona acceso a múltiples servicios que satisfacen las diversas necesidades de las personas a las que servimos.</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buNone/>
            </a:pPr>
            <a:r>
              <a:rPr lang="es-ES" sz="1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Participar en la recuperación personal mediante la comprensión de la narrativa de recuperación personal en el proceso de tratamiento y dentro de la comunidad</a:t>
            </a:r>
            <a:r>
              <a:rPr lang="en-US" sz="1200" b="1" dirty="0">
                <a:effectLst/>
                <a:latin typeface="Calibri" panose="020F0502020204030204" pitchFamily="34" charset="0"/>
                <a:ea typeface="Calibri" panose="020F0502020204030204" pitchFamily="34" charset="0"/>
                <a:cs typeface="Calibri" panose="020F0502020204030204" pitchFamily="34" charset="0"/>
              </a:rPr>
              <a:t> </a:t>
            </a:r>
            <a:endParaRPr lang="en-US" sz="1200" b="1" dirty="0">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s-ES" sz="1200" b="0" dirty="0">
                <a:effectLst/>
                <a:latin typeface="Calibri" panose="020F0502020204030204" pitchFamily="34" charset="0"/>
                <a:ea typeface="Calibri" panose="020F0502020204030204" pitchFamily="34" charset="0"/>
                <a:cs typeface="Calibri" panose="020F0502020204030204" pitchFamily="34" charset="0"/>
              </a:rPr>
              <a:t>El conocimiento de la comunidad donde el individuo vive y trabaja es fundamental para la integración de la comunidad</a:t>
            </a:r>
            <a:r>
              <a:rPr lang="en-US" sz="1200" b="0" dirty="0">
                <a:effectLst/>
                <a:latin typeface="Calibri" panose="020F0502020204030204" pitchFamily="34" charset="0"/>
                <a:ea typeface="Calibri" panose="020F0502020204030204" pitchFamily="34" charset="0"/>
                <a:cs typeface="Calibri" panose="020F0502020204030204" pitchFamily="34" charset="0"/>
              </a:rPr>
              <a:t>.</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s-ES" sz="1200" b="0" dirty="0">
                <a:effectLst/>
                <a:latin typeface="Calibri" panose="020F0502020204030204" pitchFamily="34" charset="0"/>
                <a:ea typeface="Calibri" panose="020F0502020204030204" pitchFamily="34" charset="0"/>
                <a:cs typeface="Calibri" panose="020F0502020204030204" pitchFamily="34" charset="0"/>
              </a:rPr>
              <a:t>Una comunidad saludable incluye servicios que apoyan la recuperación y promueven la salud mental y el bienestar general</a:t>
            </a:r>
            <a:r>
              <a:rPr lang="en-US" sz="1200" b="0" dirty="0">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r>
              <a:rPr lang="es-ES" sz="1200" b="1" dirty="0">
                <a:effectLst/>
                <a:latin typeface="Calibri" panose="020F0502020204030204" pitchFamily="34" charset="0"/>
                <a:ea typeface="Calibri" panose="020F0502020204030204" pitchFamily="34" charset="0"/>
                <a:cs typeface="Times New Roman" panose="02020603050405020304" pitchFamily="18" charset="0"/>
              </a:rPr>
              <a:t>Enfatizar la importancia de la alineación entre principios y prácticas y el papel esencial que desempeñamos en la creación de un sistema de atención orientado a la recuperación.</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40</a:t>
            </a:fld>
            <a:endParaRPr lang="en-US" dirty="0"/>
          </a:p>
        </p:txBody>
      </p:sp>
    </p:spTree>
    <p:extLst>
      <p:ext uri="{BB962C8B-B14F-4D97-AF65-F5344CB8AC3E}">
        <p14:creationId xmlns:p14="http://schemas.microsoft.com/office/powerpoint/2010/main" val="2258531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9000">
              <a:lnSpc>
                <a:spcPct val="90000"/>
              </a:lnSpc>
              <a:spcBef>
                <a:spcPct val="0"/>
              </a:spcBef>
              <a:spcAft>
                <a:spcPct val="35000"/>
              </a:spcAft>
            </a:pPr>
            <a:r>
              <a:rPr lang="es-ES" sz="1200" dirty="0">
                <a:latin typeface="Calibri" panose="020F0502020204030204" pitchFamily="34" charset="0"/>
                <a:cs typeface="Calibri" panose="020F0502020204030204" pitchFamily="34" charset="0"/>
              </a:rPr>
              <a:t>Una gama de servicios integrales y holísticos reconoce</a:t>
            </a:r>
            <a:r>
              <a:rPr lang="en-US" sz="1200" dirty="0">
                <a:latin typeface="Calibri" panose="020F0502020204030204" pitchFamily="34" charset="0"/>
                <a:cs typeface="Calibri" panose="020F0502020204030204" pitchFamily="34" charset="0"/>
              </a:rPr>
              <a:t>:</a:t>
            </a:r>
          </a:p>
          <a:p>
            <a:pPr lvl="1" defTabSz="889000">
              <a:lnSpc>
                <a:spcPct val="90000"/>
              </a:lnSpc>
              <a:spcBef>
                <a:spcPct val="0"/>
              </a:spcBef>
              <a:spcAft>
                <a:spcPct val="35000"/>
              </a:spcAft>
            </a:pPr>
            <a:r>
              <a:rPr lang="es-ES" sz="1200" dirty="0">
                <a:latin typeface="Calibri" panose="020F0502020204030204" pitchFamily="34" charset="0"/>
                <a:cs typeface="Calibri" panose="020F0502020204030204" pitchFamily="34" charset="0"/>
              </a:rPr>
              <a:t>la naturaleza única del viaje de bienestar de cada individuo</a:t>
            </a:r>
            <a:r>
              <a:rPr lang="en-US" sz="1200" dirty="0">
                <a:latin typeface="Calibri" panose="020F0502020204030204" pitchFamily="34" charset="0"/>
                <a:cs typeface="Calibri" panose="020F0502020204030204" pitchFamily="34" charset="0"/>
              </a:rPr>
              <a:t>.</a:t>
            </a:r>
          </a:p>
          <a:p>
            <a:pPr lvl="1" defTabSz="889000">
              <a:lnSpc>
                <a:spcPct val="90000"/>
              </a:lnSpc>
              <a:spcBef>
                <a:spcPct val="0"/>
              </a:spcBef>
              <a:spcAft>
                <a:spcPct val="35000"/>
              </a:spcAft>
            </a:pPr>
            <a:r>
              <a:rPr lang="es-ES" sz="1200" dirty="0">
                <a:latin typeface="Calibri" panose="020F0502020204030204" pitchFamily="34" charset="0"/>
                <a:cs typeface="Calibri" panose="020F0502020204030204" pitchFamily="34" charset="0"/>
              </a:rPr>
              <a:t>la naturaleza única de la comunidad en la que el individuo vive y trabaja</a:t>
            </a:r>
            <a:r>
              <a:rPr lang="en-US" sz="1200" dirty="0">
                <a:latin typeface="Calibri" panose="020F0502020204030204" pitchFamily="34" charset="0"/>
                <a:cs typeface="Calibri" panose="020F0502020204030204" pitchFamily="34" charset="0"/>
              </a:rPr>
              <a:t>.</a:t>
            </a:r>
          </a:p>
          <a:p>
            <a:pPr defTabSz="889000">
              <a:lnSpc>
                <a:spcPct val="90000"/>
              </a:lnSpc>
              <a:spcBef>
                <a:spcPct val="0"/>
              </a:spcBef>
              <a:spcAft>
                <a:spcPct val="35000"/>
              </a:spcAft>
            </a:pPr>
            <a:endParaRPr lang="en-US" sz="1200" dirty="0">
              <a:latin typeface="Calibri" panose="020F0502020204030204" pitchFamily="34" charset="0"/>
              <a:cs typeface="Calibri" panose="020F0502020204030204" pitchFamily="34" charset="0"/>
            </a:endParaRPr>
          </a:p>
          <a:p>
            <a:pPr defTabSz="889000">
              <a:lnSpc>
                <a:spcPct val="90000"/>
              </a:lnSpc>
              <a:spcBef>
                <a:spcPct val="0"/>
              </a:spcBef>
              <a:spcAft>
                <a:spcPct val="35000"/>
              </a:spcAft>
            </a:pPr>
            <a:r>
              <a:rPr lang="es-ES" sz="1200" dirty="0">
                <a:latin typeface="Calibri" panose="020F0502020204030204" pitchFamily="34" charset="0"/>
                <a:cs typeface="Calibri" panose="020F0502020204030204" pitchFamily="34" charset="0"/>
              </a:rPr>
              <a:t> Una gama de servicios integral y holística se centra en toda la persona</a:t>
            </a:r>
            <a:r>
              <a:rPr lang="en-US" sz="1200" kern="1200" cap="none" dirty="0">
                <a:latin typeface="Calibri" panose="020F0502020204030204" pitchFamily="34" charset="0"/>
                <a:cs typeface="Calibri" panose="020F0502020204030204" pitchFamily="34" charset="0"/>
              </a:rPr>
              <a:t>.</a:t>
            </a:r>
          </a:p>
          <a:p>
            <a:pPr marL="0" indent="0" defTabSz="889000">
              <a:lnSpc>
                <a:spcPct val="90000"/>
              </a:lnSpc>
              <a:spcBef>
                <a:spcPct val="0"/>
              </a:spcBef>
              <a:spcAft>
                <a:spcPct val="35000"/>
              </a:spcAft>
              <a:buNone/>
            </a:pPr>
            <a:endParaRPr lang="en-US" sz="1200" dirty="0">
              <a:latin typeface="Calibri" panose="020F0502020204030204" pitchFamily="34" charset="0"/>
              <a:cs typeface="Calibri" panose="020F0502020204030204" pitchFamily="34" charset="0"/>
            </a:endParaRPr>
          </a:p>
          <a:p>
            <a:r>
              <a:rPr lang="es-ES" sz="1200" cap="none" dirty="0">
                <a:latin typeface="Calibri" panose="020F0502020204030204" pitchFamily="34" charset="0"/>
                <a:cs typeface="Calibri" panose="020F0502020204030204" pitchFamily="34" charset="0"/>
              </a:rPr>
              <a:t>Un arreglo de servicios integral y holístico es un enfoque integrado para comprender al individuo y trazar su viaje de recuperación.</a:t>
            </a:r>
            <a:endParaRPr lang="en-US" sz="1200" kern="1200" dirty="0">
              <a:latin typeface="Calibri" panose="020F0502020204030204" pitchFamily="34" charset="0"/>
              <a:cs typeface="Calibri" panose="020F0502020204030204" pitchFamily="34" charset="0"/>
            </a:endParaRPr>
          </a:p>
          <a:p>
            <a:r>
              <a:rPr lang="es-ES" sz="1200" cap="none" dirty="0">
                <a:latin typeface="Calibri" panose="020F0502020204030204" pitchFamily="34" charset="0"/>
                <a:cs typeface="Calibri" panose="020F0502020204030204" pitchFamily="34" charset="0"/>
              </a:rPr>
              <a:t>Se diseña una gama de servicios integral y holística efectiva a través de la colaboración y las asociaciones individuales y comunitarias.</a:t>
            </a:r>
            <a:endParaRPr lang="en-US" sz="1200" kern="1200" cap="none" dirty="0">
              <a:latin typeface="Calibri" panose="020F0502020204030204" pitchFamily="34" charset="0"/>
              <a:cs typeface="Calibri" panose="020F0502020204030204" pitchFamily="34" charset="0"/>
            </a:endParaRPr>
          </a:p>
          <a:p>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41</a:t>
            </a:fld>
            <a:endParaRPr lang="en-US" noProof="0" dirty="0"/>
          </a:p>
        </p:txBody>
      </p:sp>
    </p:spTree>
    <p:extLst>
      <p:ext uri="{BB962C8B-B14F-4D97-AF65-F5344CB8AC3E}">
        <p14:creationId xmlns:p14="http://schemas.microsoft.com/office/powerpoint/2010/main" val="2108497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42</a:t>
            </a:fld>
            <a:endParaRPr lang="en-US" dirty="0"/>
          </a:p>
        </p:txBody>
      </p:sp>
    </p:spTree>
    <p:extLst>
      <p:ext uri="{BB962C8B-B14F-4D97-AF65-F5344CB8AC3E}">
        <p14:creationId xmlns:p14="http://schemas.microsoft.com/office/powerpoint/2010/main" val="320894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dirty="0"/>
              <a:t>Enfatizar que respetar a las personas como socios requiere confianza y respeto mutuo</a:t>
            </a:r>
            <a:r>
              <a:rPr lang="en-US" sz="1200" dirty="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s-ES" sz="1200" dirty="0"/>
              <a:t>La asociación se convierte en la base para ofrecer una gama de servicios integral y holística</a:t>
            </a:r>
            <a:r>
              <a:rPr lang="en-US" sz="1200" dirty="0"/>
              <a:t>.</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174799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mn-lt"/>
              <a:cs typeface="Calibri" panose="020F0502020204030204" pitchFamily="34" charset="0"/>
            </a:endParaRPr>
          </a:p>
          <a:p>
            <a:r>
              <a:rPr lang="es-ES" sz="1200" b="1" dirty="0">
                <a:latin typeface="+mn-lt"/>
                <a:cs typeface="Calibri" panose="020F0502020204030204" pitchFamily="34" charset="0"/>
              </a:rPr>
              <a:t>El fortalecimiento de las conexiones entre sistemas y sectores puede mejorar la planificación multisectorial y facilitar el acceso a los servicios </a:t>
            </a:r>
            <a:r>
              <a:rPr lang="en-US" sz="1200" b="1" i="1" dirty="0">
                <a:latin typeface="+mn-lt"/>
                <a:cs typeface="Calibri" panose="020F0502020204030204" pitchFamily="34" charset="0"/>
              </a:rPr>
              <a:t>(</a:t>
            </a:r>
            <a:r>
              <a:rPr lang="es-ES" sz="1200" b="1" i="1" dirty="0">
                <a:latin typeface="+mn-lt"/>
                <a:cs typeface="Calibri" panose="020F0502020204030204" pitchFamily="34" charset="0"/>
              </a:rPr>
              <a:t>por ejemplo, servicios de vivienda y empleo, escuelas, servicios sociales, adicciones</a:t>
            </a:r>
            <a:r>
              <a:rPr lang="en-US" sz="1200" b="1" i="1" dirty="0">
                <a:latin typeface="+mn-lt"/>
                <a:cs typeface="Calibri" panose="020F0502020204030204" pitchFamily="34" charset="0"/>
              </a:rPr>
              <a:t>). </a:t>
            </a:r>
            <a:endParaRPr lang="en-US" sz="1200" b="1" dirty="0">
              <a:latin typeface="+mn-lt"/>
              <a:cs typeface="Calibri" panose="020F0502020204030204" pitchFamily="34" charset="0"/>
            </a:endParaRPr>
          </a:p>
          <a:p>
            <a:pPr marL="457200" indent="-457200">
              <a:buFont typeface="Arial" panose="020B0604020202020204" pitchFamily="34" charset="0"/>
              <a:buChar char="•"/>
            </a:pPr>
            <a:endParaRPr lang="en-US" sz="1200" b="1" dirty="0">
              <a:latin typeface="+mn-lt"/>
              <a:cs typeface="Calibri" panose="020F0502020204030204" pitchFamily="34" charset="0"/>
            </a:endParaRPr>
          </a:p>
          <a:p>
            <a:pPr marL="457200" indent="-457200">
              <a:buFont typeface="Arial" panose="020B0604020202020204" pitchFamily="34" charset="0"/>
              <a:buChar char="•"/>
            </a:pPr>
            <a:r>
              <a:rPr lang="es-ES" sz="1200" dirty="0">
                <a:latin typeface="+mn-lt"/>
              </a:rPr>
              <a:t>El fortalecimiento de las conexiones entre los sistemas y los sectores promueve una mayor inversión en servicios de apoyo basados en la comunidad</a:t>
            </a:r>
            <a:r>
              <a:rPr lang="en-US" sz="1200" dirty="0">
                <a:latin typeface="+mn-lt"/>
              </a:rPr>
              <a:t>.</a:t>
            </a:r>
          </a:p>
          <a:p>
            <a:pPr marL="457200" indent="-457200">
              <a:buFont typeface="Arial" panose="020B0604020202020204" pitchFamily="34" charset="0"/>
              <a:buChar char="•"/>
            </a:pPr>
            <a:endParaRPr lang="en-US" sz="1200" dirty="0">
              <a:latin typeface="+mn-lt"/>
            </a:endParaRPr>
          </a:p>
          <a:p>
            <a:pPr marL="457200" indent="-457200">
              <a:buFont typeface="Arial" panose="020B0604020202020204" pitchFamily="34" charset="0"/>
              <a:buChar char="•"/>
            </a:pPr>
            <a:r>
              <a:rPr lang="es-ES" sz="1200" dirty="0">
                <a:latin typeface="+mn-lt"/>
              </a:rPr>
              <a:t>Conexiones más fuertes significan una mejor coordinación entre los servicios y programas comunitarios</a:t>
            </a:r>
            <a:r>
              <a:rPr lang="en-US" sz="1200" dirty="0">
                <a:latin typeface="+mn-lt"/>
              </a:rPr>
              <a:t>.</a:t>
            </a:r>
          </a:p>
          <a:p>
            <a:pPr marL="0" indent="0">
              <a:buFont typeface="Arial" panose="020B0604020202020204" pitchFamily="34" charset="0"/>
              <a:buNone/>
            </a:pPr>
            <a:endParaRPr lang="en-US" sz="1200" dirty="0">
              <a:latin typeface="+mn-lt"/>
            </a:endParaRPr>
          </a:p>
          <a:p>
            <a:pPr marL="457200" indent="-457200">
              <a:buFont typeface="Arial" panose="020B0604020202020204" pitchFamily="34" charset="0"/>
              <a:buChar char="•"/>
            </a:pPr>
            <a:r>
              <a:rPr lang="es-ES" sz="1200" dirty="0">
                <a:latin typeface="+mn-lt"/>
              </a:rPr>
              <a:t>Una sólida red de servicios en la comunidad aborda la "totalidad de la vida" de cada individuo y satisface la diversidad de necesidades</a:t>
            </a:r>
            <a:r>
              <a:rPr lang="en-US" sz="1200" dirty="0">
                <a:latin typeface="+mn-lt"/>
              </a:rPr>
              <a:t>.</a:t>
            </a:r>
            <a:endParaRPr lang="en-US" sz="1200" b="1" dirty="0">
              <a:latin typeface="+mn-lt"/>
              <a:cs typeface="Calibri" panose="020F0502020204030204" pitchFamily="34" charset="0"/>
            </a:endParaRPr>
          </a:p>
          <a:p>
            <a:pPr lvl="1"/>
            <a:endParaRPr lang="en-US" sz="1200" b="1" dirty="0">
              <a:latin typeface="+mn-lt"/>
              <a:cs typeface="Calibri" panose="020F0502020204030204" pitchFamily="34" charset="0"/>
            </a:endParaRPr>
          </a:p>
          <a:p>
            <a:r>
              <a:rPr lang="es-ES" sz="1200" b="1" dirty="0">
                <a:latin typeface="+mn-lt"/>
                <a:cs typeface="Calibri" panose="020F0502020204030204" pitchFamily="34" charset="0"/>
              </a:rPr>
              <a:t>Todos comparten la responsabilidad de crear oportunidades para la interacción, el acceso al servicio, la colaboración y la participación cívica</a:t>
            </a:r>
            <a:r>
              <a:rPr lang="en-US" sz="1200" b="1" dirty="0">
                <a:latin typeface="+mn-lt"/>
                <a:cs typeface="Calibri" panose="020F0502020204030204" pitchFamily="34" charset="0"/>
              </a:rPr>
              <a:t>. </a:t>
            </a:r>
          </a:p>
          <a:p>
            <a:endParaRPr lang="en-US" sz="1200" b="1" dirty="0">
              <a:latin typeface="+mn-lt"/>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dirty="0">
                <a:solidFill>
                  <a:srgbClr val="202124"/>
                </a:solidFill>
                <a:effectLst/>
                <a:latin typeface="+mn-lt"/>
              </a:rPr>
              <a:t>La responsabilidad compartida de crear inclusión social fomenta la promoción de la salud mental y previene el aislamiento</a:t>
            </a:r>
            <a:r>
              <a:rPr lang="en-US" sz="1200" b="0" i="0" dirty="0">
                <a:solidFill>
                  <a:srgbClr val="202124"/>
                </a:solidFill>
                <a:effectLst/>
                <a:latin typeface="+mn-lt"/>
              </a:rPr>
              <a:t>.</a:t>
            </a:r>
            <a:endParaRPr lang="en-US" sz="1200" b="0" dirty="0">
              <a:latin typeface="+mn-lt"/>
              <a:cs typeface="Calibri" panose="020F0502020204030204" pitchFamily="34" charset="0"/>
            </a:endParaRPr>
          </a:p>
          <a:p>
            <a:pPr marL="457200" indent="-457200" algn="l">
              <a:buFont typeface="Arial" panose="020B0604020202020204" pitchFamily="34" charset="0"/>
              <a:buChar char="•"/>
            </a:pPr>
            <a:endParaRPr lang="en-US" sz="26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637252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latin typeface="+mn-lt"/>
              <a:cs typeface="Calibri" panose="020F0502020204030204" pitchFamily="34" charset="0"/>
            </a:endParaRPr>
          </a:p>
          <a:p>
            <a:r>
              <a:rPr lang="es-ES" sz="1200" b="1" dirty="0">
                <a:latin typeface="+mn-lt"/>
                <a:cs typeface="Calibri" panose="020F0502020204030204" pitchFamily="34" charset="0"/>
              </a:rPr>
              <a:t>Los servicios de salud conductual tienen un papel en el apoyo a las comunidades para que sean más inclusivas</a:t>
            </a:r>
            <a:r>
              <a:rPr lang="en-US" sz="1200" b="1" dirty="0">
                <a:latin typeface="+mn-lt"/>
                <a:cs typeface="Calibri" panose="020F0502020204030204" pitchFamily="34" charset="0"/>
              </a:rPr>
              <a:t>. </a:t>
            </a:r>
          </a:p>
          <a:p>
            <a:endParaRPr lang="en-US" sz="1200" b="1" dirty="0">
              <a:latin typeface="+mn-lt"/>
              <a:cs typeface="Calibri" panose="020F0502020204030204" pitchFamily="34" charset="0"/>
            </a:endParaRPr>
          </a:p>
          <a:p>
            <a:pPr marL="571500" indent="-571500">
              <a:buFont typeface="Arial" panose="020B0604020202020204" pitchFamily="34" charset="0"/>
              <a:buChar char="•"/>
            </a:pPr>
            <a:r>
              <a:rPr lang="es-ES" sz="1200" dirty="0">
                <a:latin typeface="+mn-lt"/>
              </a:rPr>
              <a:t>La participación en la sociedad mejora la salud mental, la autodeterminación y el funcionamiento general</a:t>
            </a:r>
            <a:r>
              <a:rPr lang="en-US" sz="1200" dirty="0">
                <a:latin typeface="+mn-lt"/>
              </a:rPr>
              <a:t>.</a:t>
            </a:r>
          </a:p>
          <a:p>
            <a:pPr marL="571500" indent="-571500">
              <a:buFont typeface="Arial" panose="020B0604020202020204" pitchFamily="34" charset="0"/>
              <a:buChar char="•"/>
            </a:pPr>
            <a:endParaRPr lang="en-US" sz="1200" dirty="0">
              <a:latin typeface="+mn-lt"/>
            </a:endParaRPr>
          </a:p>
          <a:p>
            <a:pPr marL="571500" indent="-571500">
              <a:buFont typeface="Arial" panose="020B0604020202020204" pitchFamily="34" charset="0"/>
              <a:buChar char="•"/>
            </a:pPr>
            <a:r>
              <a:rPr lang="en-US" sz="1200" dirty="0">
                <a:latin typeface="+mn-lt"/>
              </a:rPr>
              <a:t> </a:t>
            </a:r>
            <a:r>
              <a:rPr lang="es-ES" sz="1200" dirty="0">
                <a:latin typeface="+mn-lt"/>
              </a:rPr>
              <a:t>A un nivel social más amplio, reduce la discriminación y el estigma, ambos esenciales para lograr y mantener la calidad de vida en general</a:t>
            </a:r>
            <a:r>
              <a:rPr lang="en-US" sz="1200" dirty="0">
                <a:latin typeface="+mn-lt"/>
              </a:rPr>
              <a:t>.</a:t>
            </a:r>
          </a:p>
          <a:p>
            <a:pPr marL="571500" indent="-571500">
              <a:buFont typeface="Arial" panose="020B0604020202020204" pitchFamily="34" charset="0"/>
              <a:buChar char="•"/>
            </a:pPr>
            <a:endParaRPr lang="en-US" sz="1200" b="0" i="0" dirty="0">
              <a:solidFill>
                <a:srgbClr val="333333"/>
              </a:solidFill>
              <a:effectLst/>
              <a:latin typeface="+mn-lt"/>
            </a:endParaRPr>
          </a:p>
          <a:p>
            <a:pPr marL="571500" indent="-571500">
              <a:buFont typeface="Arial" panose="020B0604020202020204" pitchFamily="34" charset="0"/>
              <a:buChar char="•"/>
            </a:pPr>
            <a:r>
              <a:rPr lang="es-ES" sz="1200" b="0" i="0" dirty="0">
                <a:solidFill>
                  <a:srgbClr val="333333"/>
                </a:solidFill>
                <a:effectLst/>
                <a:latin typeface="+mn-lt"/>
              </a:rPr>
              <a:t>Los servicios de salud conductual pueden abogar por un cambio en las políticas, prácticas y creencias para crear una cultura de idioma y esperanza</a:t>
            </a:r>
            <a:r>
              <a:rPr lang="en-US" sz="1200" b="0" i="0" dirty="0">
                <a:solidFill>
                  <a:srgbClr val="333333"/>
                </a:solidFill>
                <a:effectLst/>
                <a:latin typeface="+mn-lt"/>
              </a:rPr>
              <a:t>.</a:t>
            </a:r>
            <a:r>
              <a:rPr lang="en-US" sz="1200" b="0" i="0" dirty="0">
                <a:solidFill>
                  <a:srgbClr val="202124"/>
                </a:solidFill>
                <a:effectLst/>
                <a:latin typeface="+mn-lt"/>
              </a:rPr>
              <a:t> </a:t>
            </a:r>
            <a:endParaRPr lang="en-US" sz="1200" dirty="0">
              <a:latin typeface="+mn-lt"/>
              <a:cs typeface="Calibri" panose="020F0502020204030204" pitchFamily="34" charset="0"/>
            </a:endParaRPr>
          </a:p>
          <a:p>
            <a:pPr lvl="1"/>
            <a:endParaRPr lang="en-US" sz="1200" b="1" dirty="0">
              <a:latin typeface="+mn-lt"/>
              <a:cs typeface="Calibri" panose="020F0502020204030204" pitchFamily="34" charset="0"/>
            </a:endParaRPr>
          </a:p>
          <a:p>
            <a:pPr marL="457200" indent="-457200" algn="l">
              <a:buFont typeface="Arial" panose="020B0604020202020204" pitchFamily="34" charset="0"/>
              <a:buChar char="•"/>
            </a:pPr>
            <a:endParaRPr lang="en-US" sz="26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426955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t>Esta diapositiva está destinada a demostrar cómo el principio básico de ofrecer una matriz de servicios integral y holística conecta a las personas con la comunidad</a:t>
            </a:r>
            <a:r>
              <a:rPr lang="en-US" sz="1200" dirty="0"/>
              <a:t>.</a:t>
            </a:r>
          </a:p>
          <a:p>
            <a:endParaRPr lang="en-US" sz="1200" dirty="0"/>
          </a:p>
          <a:p>
            <a:r>
              <a:rPr lang="es-ES" sz="1200" dirty="0"/>
              <a:t>Cuando ofrecemos una gama de servicios integral y holística, brindamos acceso a servicios dentro de la organización y la comunidad que promueven la integración comunitaria y mejoran una red de apoyo</a:t>
            </a:r>
            <a:r>
              <a:rPr lang="en-US" sz="1200" dirty="0"/>
              <a:t>.</a:t>
            </a:r>
          </a:p>
        </p:txBody>
      </p:sp>
      <p:sp>
        <p:nvSpPr>
          <p:cNvPr id="4" name="Slide Number Placeholder 3"/>
          <p:cNvSpPr>
            <a:spLocks noGrp="1"/>
          </p:cNvSpPr>
          <p:nvPr>
            <p:ph type="sldNum" sz="quarter" idx="10"/>
          </p:nvPr>
        </p:nvSpPr>
        <p:spPr/>
        <p:txBody>
          <a:bodyPr/>
          <a:lstStyle/>
          <a:p>
            <a:fld id="{69D2F9AB-3C90-481E-8C34-4F549BF455D7}" type="slidenum">
              <a:rPr lang="en-US" noProof="0" smtClean="0"/>
              <a:t>8</a:t>
            </a:fld>
            <a:endParaRPr lang="en-US" noProof="0" dirty="0"/>
          </a:p>
        </p:txBody>
      </p:sp>
    </p:spTree>
    <p:extLst>
      <p:ext uri="{BB962C8B-B14F-4D97-AF65-F5344CB8AC3E}">
        <p14:creationId xmlns:p14="http://schemas.microsoft.com/office/powerpoint/2010/main" val="1406757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latin typeface="Calibri" panose="020F0502020204030204" pitchFamily="34" charset="0"/>
                <a:cs typeface="Calibri" panose="020F0502020204030204" pitchFamily="34" charset="0"/>
              </a:rPr>
              <a:t>Colaboración</a:t>
            </a:r>
            <a:r>
              <a:rPr lang="en-US" sz="1200" b="1" dirty="0">
                <a:latin typeface="Calibri" panose="020F0502020204030204" pitchFamily="34" charset="0"/>
                <a:cs typeface="Calibri" panose="020F0502020204030204" pitchFamily="34" charset="0"/>
              </a:rPr>
              <a:t> 
- </a:t>
            </a:r>
            <a:r>
              <a:rPr lang="es-ES" sz="1200" dirty="0">
                <a:latin typeface="Calibri" panose="020F0502020204030204" pitchFamily="34" charset="0"/>
                <a:cs typeface="Calibri" panose="020F0502020204030204" pitchFamily="34" charset="0"/>
              </a:rPr>
              <a:t>La conexión con los principales responsables de la toma de decisiones y partes interesadas de la comunidad mejora la integración de la comunidad</a:t>
            </a:r>
            <a:r>
              <a:rPr lang="en-US" sz="1200" dirty="0">
                <a:latin typeface="Calibri" panose="020F0502020204030204" pitchFamily="34" charset="0"/>
                <a:cs typeface="Calibri" panose="020F0502020204030204" pitchFamily="34" charset="0"/>
              </a:rPr>
              <a:t>.</a:t>
            </a:r>
          </a:p>
          <a:p>
            <a:r>
              <a:rPr lang="es-ES" sz="1200" b="1" dirty="0">
                <a:latin typeface="Calibri" panose="020F0502020204030204" pitchFamily="34" charset="0"/>
                <a:cs typeface="Calibri" panose="020F0502020204030204" pitchFamily="34" charset="0"/>
              </a:rPr>
              <a:t>
Conocimiento de las mejores prácticas y servicios alternativos 
</a:t>
            </a:r>
            <a:r>
              <a:rPr lang="es-ES" sz="1200" dirty="0">
                <a:latin typeface="Calibri" panose="020F0502020204030204" pitchFamily="34" charset="0"/>
                <a:cs typeface="Calibri" panose="020F0502020204030204" pitchFamily="34" charset="0"/>
              </a:rPr>
              <a:t>Las prácticas alternativas pueden ser críticas para la recuperación</a:t>
            </a:r>
            <a:r>
              <a:rPr lang="en-US" sz="1200" dirty="0">
                <a:latin typeface="Calibri" panose="020F0502020204030204" pitchFamily="34" charset="0"/>
                <a:cs typeface="Calibri" panose="020F0502020204030204" pitchFamily="34" charset="0"/>
              </a:rPr>
              <a:t>.</a:t>
            </a:r>
          </a:p>
          <a:p>
            <a:pPr marL="285750" indent="-285750">
              <a:buFontTx/>
              <a:buChar char="-"/>
            </a:pPr>
            <a:r>
              <a:rPr lang="es-ES" sz="1200" dirty="0">
                <a:latin typeface="Calibri" panose="020F0502020204030204" pitchFamily="34" charset="0"/>
                <a:cs typeface="Calibri" panose="020F0502020204030204" pitchFamily="34" charset="0"/>
              </a:rPr>
              <a:t>Apoyar prácticas alternativas y vincular al individuo con las prácticas es clave para el control personal, la autonomía y la autodeterminación</a:t>
            </a:r>
            <a:r>
              <a:rPr lang="en-US" sz="1200"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69D2F9AB-3C90-481E-8C34-4F549BF455D7}" type="slidenum">
              <a:rPr lang="en-US" smtClean="0"/>
              <a:t>9</a:t>
            </a:fld>
            <a:endParaRPr lang="en-US" dirty="0"/>
          </a:p>
        </p:txBody>
      </p:sp>
    </p:spTree>
    <p:extLst>
      <p:ext uri="{BB962C8B-B14F-4D97-AF65-F5344CB8AC3E}">
        <p14:creationId xmlns:p14="http://schemas.microsoft.com/office/powerpoint/2010/main" val="331948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Tree>
    <p:extLst>
      <p:ext uri="{BB962C8B-B14F-4D97-AF65-F5344CB8AC3E}">
        <p14:creationId xmlns:p14="http://schemas.microsoft.com/office/powerpoint/2010/main" val="2686224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144552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917956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79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nchor="ctr"/>
          <a:lstStyle>
            <a:lvl1pPr>
              <a:defRPr>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Tree>
    <p:extLst>
      <p:ext uri="{BB962C8B-B14F-4D97-AF65-F5344CB8AC3E}">
        <p14:creationId xmlns:p14="http://schemas.microsoft.com/office/powerpoint/2010/main" val="380092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70703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3325394"/>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3350471"/>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290211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6" r:id="rId1"/>
    <p:sldLayoutId id="2147483745" r:id="rId2"/>
    <p:sldLayoutId id="2147483714" r:id="rId3"/>
    <p:sldLayoutId id="2147483728" r:id="rId4"/>
    <p:sldLayoutId id="2147483743" r:id="rId5"/>
    <p:sldLayoutId id="2147483726" r:id="rId6"/>
    <p:sldLayoutId id="2147483734" r:id="rId7"/>
    <p:sldLayoutId id="2147483735" r:id="rId8"/>
    <p:sldLayoutId id="2147483736" r:id="rId9"/>
    <p:sldLayoutId id="2147483737" r:id="rId10"/>
    <p:sldLayoutId id="2147483738" r:id="rId11"/>
    <p:sldLayoutId id="2147483740" r:id="rId12"/>
    <p:sldLayoutId id="2147483741" r:id="rId13"/>
    <p:sldLayoutId id="2147483742" r:id="rId14"/>
    <p:sldLayoutId id="2147483739" r:id="rId15"/>
    <p:sldLayoutId id="2147483744" r:id="rId16"/>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239125" y="850791"/>
            <a:ext cx="3335614" cy="4198288"/>
          </a:xfrm>
        </p:spPr>
        <p:txBody>
          <a:bodyPr anchor="ctr">
            <a:normAutofit/>
          </a:bodyPr>
          <a:lstStyle/>
          <a:p>
            <a:pPr algn="ctr"/>
            <a:r>
              <a:rPr lang="es-ES" sz="2800" dirty="0">
                <a:solidFill>
                  <a:srgbClr val="FFFFFF"/>
                </a:solidFill>
                <a:latin typeface="Calibri" panose="020F0502020204030204" pitchFamily="34" charset="0"/>
                <a:cs typeface="Calibri" panose="020F0502020204030204" pitchFamily="34" charset="0"/>
              </a:rPr>
              <a:t>Ofreciendo una matriz de servicios integral y holística
</a:t>
            </a:r>
            <a:endParaRPr lang="en-US" sz="2800" dirty="0">
              <a:solidFill>
                <a:srgbClr val="FFFFFF"/>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372723" y="5795301"/>
            <a:ext cx="3202016" cy="649222"/>
          </a:xfrm>
          <a:noFill/>
        </p:spPr>
        <p:txBody>
          <a:bodyPr anchor="ctr">
            <a:noAutofit/>
          </a:bodyPr>
          <a:lstStyle/>
          <a:p>
            <a:pPr algn="ctr"/>
            <a:r>
              <a:rPr lang="en-US" sz="3200" dirty="0" err="1">
                <a:solidFill>
                  <a:schemeClr val="tx2">
                    <a:lumMod val="25000"/>
                    <a:lumOff val="75000"/>
                    <a:alpha val="75000"/>
                  </a:schemeClr>
                </a:solidFill>
                <a:latin typeface="Calibri" panose="020F0502020204030204" pitchFamily="34" charset="0"/>
                <a:cs typeface="Calibri" panose="020F0502020204030204" pitchFamily="34" charset="0"/>
              </a:rPr>
              <a:t>Módulo</a:t>
            </a:r>
            <a:r>
              <a:rPr lang="en-US" sz="3200" dirty="0">
                <a:solidFill>
                  <a:schemeClr val="tx2">
                    <a:lumMod val="25000"/>
                    <a:lumOff val="75000"/>
                    <a:alpha val="75000"/>
                  </a:schemeClr>
                </a:solidFill>
                <a:latin typeface="Calibri" panose="020F0502020204030204" pitchFamily="34" charset="0"/>
                <a:cs typeface="Calibri" panose="020F0502020204030204" pitchFamily="34" charset="0"/>
              </a:rPr>
              <a:t> 5
</a:t>
            </a:r>
          </a:p>
        </p:txBody>
      </p:sp>
      <p:pic>
        <p:nvPicPr>
          <p:cNvPr id="8" name="Picture 7" descr="C:\Users\mpearson\Downloads\dreamstime_xxl_192834530.jpg"/>
          <p:cNvPicPr/>
          <p:nvPr/>
        </p:nvPicPr>
        <p:blipFill>
          <a:blip r:embed="rId3">
            <a:extLst>
              <a:ext uri="{28A0092B-C50C-407E-A947-70E740481C1C}">
                <a14:useLocalDpi xmlns:a14="http://schemas.microsoft.com/office/drawing/2010/main" val="0"/>
              </a:ext>
            </a:extLst>
          </a:blip>
          <a:srcRect/>
          <a:stretch>
            <a:fillRect/>
          </a:stretch>
        </p:blipFill>
        <p:spPr bwMode="auto">
          <a:xfrm>
            <a:off x="0" y="287383"/>
            <a:ext cx="7955911" cy="6309360"/>
          </a:xfrm>
          <a:prstGeom prst="rect">
            <a:avLst/>
          </a:prstGeom>
          <a:noFill/>
          <a:ln>
            <a:noFill/>
          </a:ln>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35862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489317"/>
            <a:ext cx="11029615" cy="1497507"/>
          </a:xfrm>
        </p:spPr>
        <p:txBody>
          <a:bodyPr/>
          <a:lstStyle/>
          <a:p>
            <a:r>
              <a:rPr lang="en-US" sz="4000" dirty="0" err="1">
                <a:latin typeface="Calibri" panose="020F0502020204030204" pitchFamily="34" charset="0"/>
                <a:cs typeface="Calibri" panose="020F0502020204030204" pitchFamily="34" charset="0"/>
              </a:rPr>
              <a:t>Valores</a:t>
            </a:r>
            <a:r>
              <a:rPr lang="en-US" sz="4000" dirty="0">
                <a:latin typeface="Calibri" panose="020F0502020204030204" pitchFamily="34" charset="0"/>
                <a:cs typeface="Calibri" panose="020F0502020204030204" pitchFamily="34" charset="0"/>
              </a:rPr>
              <a:t> y </a:t>
            </a:r>
            <a:r>
              <a:rPr lang="en-US" sz="4000" dirty="0" err="1">
                <a:latin typeface="Calibri" panose="020F0502020204030204" pitchFamily="34" charset="0"/>
                <a:cs typeface="Calibri" panose="020F0502020204030204" pitchFamily="34" charset="0"/>
              </a:rPr>
              <a:t>actitudes</a:t>
            </a:r>
            <a:r>
              <a:rPr lang="en-US" sz="400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a:t>administración de la </a:t>
            </a:r>
            <a:r>
              <a:rPr lang="en-US" dirty="0" err="1"/>
              <a:t>recuperación</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10</a:t>
            </a:fld>
            <a:endParaRPr lang="en-US" dirty="0">
              <a:solidFill>
                <a:srgbClr val="155EA1">
                  <a:lumMod val="75000"/>
                  <a:lumOff val="25000"/>
                </a:srgbClr>
              </a:solidFill>
            </a:endParaRPr>
          </a:p>
        </p:txBody>
      </p:sp>
      <p:sp>
        <p:nvSpPr>
          <p:cNvPr id="10"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457200" y="3296958"/>
            <a:ext cx="5915935" cy="1514290"/>
          </a:xfrm>
        </p:spPr>
        <p:txBody>
          <a:bodyPr>
            <a:normAutofit fontScale="92500" lnSpcReduction="10000"/>
          </a:bodyPr>
          <a:lstStyle/>
          <a:p>
            <a:r>
              <a:rPr lang="es-ES" sz="3200" b="1" dirty="0">
                <a:solidFill>
                  <a:schemeClr val="tx1"/>
                </a:solidFill>
                <a:latin typeface="Calibri" panose="020F0502020204030204" pitchFamily="34" charset="0"/>
                <a:cs typeface="Calibri" panose="020F0502020204030204" pitchFamily="34" charset="0"/>
              </a:rPr>
              <a:t>Ofreciendo una matriz de servicios integral y holística
</a:t>
            </a:r>
            <a:endPar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endParaRPr>
          </a:p>
        </p:txBody>
      </p:sp>
    </p:spTree>
    <p:extLst>
      <p:ext uri="{BB962C8B-B14F-4D97-AF65-F5344CB8AC3E}">
        <p14:creationId xmlns:p14="http://schemas.microsoft.com/office/powerpoint/2010/main" val="491854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CC31F-A10F-45C8-8A71-EF79A4764552}"/>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11</a:t>
            </a:fld>
            <a:endParaRPr lang="en-US"/>
          </a:p>
        </p:txBody>
      </p:sp>
      <p:sp>
        <p:nvSpPr>
          <p:cNvPr id="3" name="Footer Placeholder 2">
            <a:extLst>
              <a:ext uri="{FF2B5EF4-FFF2-40B4-BE49-F238E27FC236}">
                <a16:creationId xmlns:a16="http://schemas.microsoft.com/office/drawing/2014/main" id="{5FDF90B5-C4A5-40B2-87D3-102C1809F4DC}"/>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8083E45C-A47F-43D4-B707-F1740EBF503D}"/>
              </a:ext>
            </a:extLst>
          </p:cNvPr>
          <p:cNvSpPr>
            <a:spLocks noGrp="1"/>
          </p:cNvSpPr>
          <p:nvPr>
            <p:ph type="title"/>
          </p:nvPr>
        </p:nvSpPr>
        <p:spPr>
          <a:xfrm>
            <a:off x="480694" y="865138"/>
            <a:ext cx="11029616" cy="1026953"/>
          </a:xfrm>
        </p:spPr>
        <p:txBody>
          <a:bodyPr anchor="b">
            <a:normAutofit/>
          </a:bodyPr>
          <a:lstStyle/>
          <a:p>
            <a:r>
              <a:rPr lang="en-US" dirty="0" err="1">
                <a:latin typeface="Calibri" panose="020F0502020204030204" pitchFamily="34" charset="0"/>
                <a:cs typeface="Calibri" panose="020F0502020204030204" pitchFamily="34" charset="0"/>
              </a:rPr>
              <a:t>Valores</a:t>
            </a:r>
            <a:r>
              <a:rPr lang="en-US" dirty="0">
                <a:latin typeface="Calibri" panose="020F0502020204030204" pitchFamily="34" charset="0"/>
                <a:cs typeface="Calibri" panose="020F0502020204030204" pitchFamily="34" charset="0"/>
              </a:rPr>
              <a:t> y </a:t>
            </a:r>
            <a:r>
              <a:rPr lang="en-US" dirty="0" err="1">
                <a:latin typeface="Calibri" panose="020F0502020204030204" pitchFamily="34" charset="0"/>
                <a:cs typeface="Calibri" panose="020F0502020204030204" pitchFamily="34" charset="0"/>
              </a:rPr>
              <a:t>actitudes</a:t>
            </a:r>
            <a:r>
              <a:rPr lang="en-US" dirty="0">
                <a:latin typeface="Calibri" panose="020F0502020204030204" pitchFamily="34" charset="0"/>
                <a:cs typeface="Calibri" panose="020F0502020204030204" pitchFamily="34" charset="0"/>
              </a:rPr>
              <a:t>
</a:t>
            </a:r>
          </a:p>
        </p:txBody>
      </p:sp>
      <p:graphicFrame>
        <p:nvGraphicFramePr>
          <p:cNvPr id="7" name="Content Placeholder 4">
            <a:extLst>
              <a:ext uri="{FF2B5EF4-FFF2-40B4-BE49-F238E27FC236}">
                <a16:creationId xmlns:a16="http://schemas.microsoft.com/office/drawing/2014/main" id="{4246708C-C7D7-4490-B0D4-24EBFCB10247}"/>
              </a:ext>
            </a:extLst>
          </p:cNvPr>
          <p:cNvGraphicFramePr>
            <a:graphicFrameLocks noGrp="1"/>
          </p:cNvGraphicFramePr>
          <p:nvPr>
            <p:ph sz="half" idx="2"/>
            <p:extLst>
              <p:ext uri="{D42A27DB-BD31-4B8C-83A1-F6EECF244321}">
                <p14:modId xmlns:p14="http://schemas.microsoft.com/office/powerpoint/2010/main" val="1220205398"/>
              </p:ext>
            </p:extLst>
          </p:nvPr>
        </p:nvGraphicFramePr>
        <p:xfrm>
          <a:off x="4830189" y="2520127"/>
          <a:ext cx="6888479" cy="367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 person holding a sign&#10;&#10;Description automatically generated with medium confidence">
            <a:extLst>
              <a:ext uri="{FF2B5EF4-FFF2-40B4-BE49-F238E27FC236}">
                <a16:creationId xmlns:a16="http://schemas.microsoft.com/office/drawing/2014/main" id="{E9430809-2497-4BA0-8D62-99044A73D45F}"/>
              </a:ext>
            </a:extLst>
          </p:cNvPr>
          <p:cNvPicPr>
            <a:picLocks noGrp="1" noChangeAspect="1"/>
          </p:cNvPicPr>
          <p:nvPr>
            <p:ph sz="half" idx="1"/>
          </p:nvPr>
        </p:nvPicPr>
        <p:blipFill>
          <a:blip r:embed="rId8"/>
          <a:stretch>
            <a:fillRect/>
          </a:stretch>
        </p:blipFill>
        <p:spPr>
          <a:xfrm rot="20619058">
            <a:off x="615890" y="2971093"/>
            <a:ext cx="3543261" cy="23606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30504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AF300-164D-48B6-9A3D-699CEAC4EBF0}"/>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3" name="Footer Placeholder 2">
            <a:extLst>
              <a:ext uri="{FF2B5EF4-FFF2-40B4-BE49-F238E27FC236}">
                <a16:creationId xmlns:a16="http://schemas.microsoft.com/office/drawing/2014/main" id="{B83558F3-76B0-4A69-BD01-8833DF4E6A56}"/>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A543632A-D89E-46D9-9B51-046F829A7F53}"/>
              </a:ext>
            </a:extLst>
          </p:cNvPr>
          <p:cNvSpPr>
            <a:spLocks noGrp="1"/>
          </p:cNvSpPr>
          <p:nvPr>
            <p:ph type="title"/>
          </p:nvPr>
        </p:nvSpPr>
        <p:spPr>
          <a:xfrm>
            <a:off x="440286" y="850591"/>
            <a:ext cx="11245947" cy="1020674"/>
          </a:xfrm>
        </p:spPr>
        <p:txBody>
          <a:bodyPr/>
          <a:lstStyle/>
          <a:p>
            <a:r>
              <a:rPr lang="en-US" dirty="0" err="1">
                <a:latin typeface="Calibri" panose="020F0502020204030204" pitchFamily="34" charset="0"/>
                <a:cs typeface="Calibri" panose="020F0502020204030204" pitchFamily="34" charset="0"/>
              </a:rPr>
              <a:t>Valores</a:t>
            </a:r>
            <a:r>
              <a:rPr lang="en-US" dirty="0">
                <a:latin typeface="Calibri" panose="020F0502020204030204" pitchFamily="34" charset="0"/>
                <a:cs typeface="Calibri" panose="020F0502020204030204" pitchFamily="34" charset="0"/>
              </a:rPr>
              <a:t> y </a:t>
            </a:r>
            <a:r>
              <a:rPr lang="en-US" dirty="0" err="1">
                <a:latin typeface="Calibri" panose="020F0502020204030204" pitchFamily="34" charset="0"/>
                <a:cs typeface="Calibri" panose="020F0502020204030204" pitchFamily="34" charset="0"/>
              </a:rPr>
              <a:t>actitudes</a:t>
            </a:r>
            <a:r>
              <a:rPr lang="en-US" dirty="0">
                <a:latin typeface="Calibri" panose="020F0502020204030204" pitchFamily="34" charset="0"/>
                <a:cs typeface="Calibri" panose="020F0502020204030204" pitchFamily="34" charset="0"/>
              </a:rPr>
              <a:t>
</a:t>
            </a:r>
            <a:endParaRPr lang="en-US" sz="2000" i="1"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F5E450BC-45BD-4C45-8443-F093A23F36BB}"/>
              </a:ext>
            </a:extLst>
          </p:cNvPr>
          <p:cNvSpPr>
            <a:spLocks noGrp="1"/>
          </p:cNvSpPr>
          <p:nvPr>
            <p:ph idx="1"/>
          </p:nvPr>
        </p:nvSpPr>
        <p:spPr>
          <a:xfrm>
            <a:off x="1650045" y="2236463"/>
            <a:ext cx="8631534" cy="4317713"/>
          </a:xfrm>
        </p:spPr>
        <p:txBody>
          <a:bodyPr>
            <a:normAutofit/>
          </a:bodyPr>
          <a:lstStyle/>
          <a:p>
            <a:r>
              <a:rPr lang="es-ES" sz="2600" dirty="0">
                <a:latin typeface="Calibri" panose="020F0502020204030204" pitchFamily="34" charset="0"/>
                <a:cs typeface="Calibri" panose="020F0502020204030204" pitchFamily="34" charset="0"/>
              </a:rPr>
              <a:t>Apreciar la comunidad como el espacio para la recuperación y la ciudadanía activa, donde las personas encuentran significado de acuerdo con sus propias costumbres, tradiciones, culturas y educación</a:t>
            </a:r>
            <a:endParaRPr lang="en-US" sz="2600" dirty="0">
              <a:latin typeface="Calibri" panose="020F0502020204030204" pitchFamily="34" charset="0"/>
              <a:cs typeface="Calibri" panose="020F0502020204030204" pitchFamily="34" charset="0"/>
            </a:endParaRPr>
          </a:p>
          <a:p>
            <a:r>
              <a:rPr lang="es-ES" sz="2600" dirty="0">
                <a:latin typeface="Calibri" panose="020F0502020204030204" pitchFamily="34" charset="0"/>
                <a:cs typeface="Calibri" panose="020F0502020204030204" pitchFamily="34" charset="0"/>
              </a:rPr>
              <a:t>Reconocer la diversidad, las fortalezas y las habilidades locales; respetar las expectativas, valores y procesos locales</a:t>
            </a:r>
            <a:endParaRPr lang="en-US" sz="2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96A6EFD-549B-45CD-B308-3FF79F932E9C}"/>
              </a:ext>
            </a:extLst>
          </p:cNvPr>
          <p:cNvSpPr txBox="1"/>
          <p:nvPr/>
        </p:nvSpPr>
        <p:spPr>
          <a:xfrm>
            <a:off x="7555832" y="6423914"/>
            <a:ext cx="3986135"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339896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8E9045-CC73-435D-A4A3-18BFE7AFD4A1}"/>
              </a:ext>
            </a:extLst>
          </p:cNvPr>
          <p:cNvSpPr>
            <a:spLocks noGrp="1"/>
          </p:cNvSpPr>
          <p:nvPr>
            <p:ph type="sldNum" sz="quarter" idx="12"/>
          </p:nvPr>
        </p:nvSpPr>
        <p:spPr/>
        <p:txBody>
          <a:bodyPr/>
          <a:lstStyle/>
          <a:p>
            <a:fld id="{3A98EE3D-8CD1-4C3F-BD1C-C98C9596463C}" type="slidenum">
              <a:rPr lang="en-US" smtClean="0"/>
              <a:t>13</a:t>
            </a:fld>
            <a:endParaRPr lang="en-US" dirty="0"/>
          </a:p>
        </p:txBody>
      </p:sp>
      <p:sp>
        <p:nvSpPr>
          <p:cNvPr id="3" name="Footer Placeholder 2">
            <a:extLst>
              <a:ext uri="{FF2B5EF4-FFF2-40B4-BE49-F238E27FC236}">
                <a16:creationId xmlns:a16="http://schemas.microsoft.com/office/drawing/2014/main" id="{70861324-C4F0-4C52-AF0E-9720BBB507A5}"/>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7852E6B2-993C-4CBD-958B-4E926BBCCD5D}"/>
              </a:ext>
            </a:extLst>
          </p:cNvPr>
          <p:cNvSpPr>
            <a:spLocks noGrp="1"/>
          </p:cNvSpPr>
          <p:nvPr>
            <p:ph type="title"/>
          </p:nvPr>
        </p:nvSpPr>
        <p:spPr>
          <a:xfrm>
            <a:off x="512352" y="898626"/>
            <a:ext cx="11029616" cy="1013800"/>
          </a:xfrm>
        </p:spPr>
        <p:txBody>
          <a:bodyPr/>
          <a:lstStyle/>
          <a:p>
            <a:r>
              <a:rPr lang="en-US" dirty="0" err="1">
                <a:latin typeface="Calibri" panose="020F0502020204030204" pitchFamily="34" charset="0"/>
                <a:cs typeface="Calibri" panose="020F0502020204030204" pitchFamily="34" charset="0"/>
              </a:rPr>
              <a:t>Valores</a:t>
            </a:r>
            <a:r>
              <a:rPr lang="en-US" dirty="0">
                <a:latin typeface="Calibri" panose="020F0502020204030204" pitchFamily="34" charset="0"/>
                <a:cs typeface="Calibri" panose="020F0502020204030204" pitchFamily="34" charset="0"/>
              </a:rPr>
              <a:t> y </a:t>
            </a:r>
            <a:r>
              <a:rPr lang="en-US" dirty="0" err="1">
                <a:latin typeface="Calibri" panose="020F0502020204030204" pitchFamily="34" charset="0"/>
                <a:cs typeface="Calibri" panose="020F0502020204030204" pitchFamily="34" charset="0"/>
              </a:rPr>
              <a:t>actitudes</a:t>
            </a:r>
            <a:r>
              <a:rPr lang="en-US" dirty="0">
                <a:latin typeface="Calibri" panose="020F0502020204030204" pitchFamily="34" charset="0"/>
                <a:cs typeface="Calibri" panose="020F0502020204030204" pitchFamily="34" charset="0"/>
              </a:rPr>
              <a:t>  
</a:t>
            </a:r>
          </a:p>
        </p:txBody>
      </p:sp>
      <p:sp>
        <p:nvSpPr>
          <p:cNvPr id="5" name="Content Placeholder 4">
            <a:extLst>
              <a:ext uri="{FF2B5EF4-FFF2-40B4-BE49-F238E27FC236}">
                <a16:creationId xmlns:a16="http://schemas.microsoft.com/office/drawing/2014/main" id="{DF1972CE-8F4B-43BE-BCF5-0F6D82DA6CB2}"/>
              </a:ext>
            </a:extLst>
          </p:cNvPr>
          <p:cNvSpPr>
            <a:spLocks noGrp="1"/>
          </p:cNvSpPr>
          <p:nvPr>
            <p:ph idx="1"/>
          </p:nvPr>
        </p:nvSpPr>
        <p:spPr>
          <a:xfrm>
            <a:off x="2049863" y="2180496"/>
            <a:ext cx="7777425" cy="3975348"/>
          </a:xfrm>
        </p:spPr>
        <p:txBody>
          <a:bodyPr>
            <a:normAutofit/>
          </a:bodyPr>
          <a:lstStyle/>
          <a:p>
            <a:r>
              <a:rPr lang="es-ES" sz="2600" dirty="0">
                <a:latin typeface="Calibri" panose="020F0502020204030204" pitchFamily="34" charset="0"/>
                <a:cs typeface="Calibri" panose="020F0502020204030204" pitchFamily="34" charset="0"/>
              </a:rPr>
              <a:t>Ver a los individuos en el contexto de todo su ser y de sus vidas</a:t>
            </a:r>
            <a:endParaRPr lang="en-US" sz="2600" dirty="0">
              <a:latin typeface="Calibri" panose="020F0502020204030204" pitchFamily="34" charset="0"/>
              <a:cs typeface="Calibri" panose="020F0502020204030204" pitchFamily="34" charset="0"/>
            </a:endParaRPr>
          </a:p>
          <a:p>
            <a:r>
              <a:rPr lang="es-ES" sz="2600" dirty="0">
                <a:latin typeface="Calibri" panose="020F0502020204030204" pitchFamily="34" charset="0"/>
                <a:cs typeface="Calibri" panose="020F0502020204030204" pitchFamily="34" charset="0"/>
              </a:rPr>
              <a:t>Apreciar la complejidad de las necesidades y aspiraciones en los ámbitos cultural, espiritual, social, económico, emocional y físico</a:t>
            </a:r>
            <a:endParaRPr lang="en-US" sz="2600" dirty="0">
              <a:latin typeface="Calibri" panose="020F0502020204030204" pitchFamily="34" charset="0"/>
              <a:cs typeface="Calibri" panose="020F0502020204030204" pitchFamily="34" charset="0"/>
            </a:endParaRPr>
          </a:p>
          <a:p>
            <a:r>
              <a:rPr lang="es-ES" sz="2600" dirty="0">
                <a:latin typeface="Calibri" panose="020F0502020204030204" pitchFamily="34" charset="0"/>
                <a:cs typeface="Calibri" panose="020F0502020204030204" pitchFamily="34" charset="0"/>
              </a:rPr>
              <a:t>La prioridad es apoyar las necesidades de la persona</a:t>
            </a:r>
            <a:endParaRPr lang="en-US" sz="2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99BE3C0-185E-4D77-9543-6E4F11A18ADC}"/>
              </a:ext>
            </a:extLst>
          </p:cNvPr>
          <p:cNvSpPr txBox="1"/>
          <p:nvPr/>
        </p:nvSpPr>
        <p:spPr>
          <a:xfrm>
            <a:off x="7519738" y="6423914"/>
            <a:ext cx="4022230"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151863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8E9045-CC73-435D-A4A3-18BFE7AFD4A1}"/>
              </a:ext>
            </a:extLst>
          </p:cNvPr>
          <p:cNvSpPr>
            <a:spLocks noGrp="1"/>
          </p:cNvSpPr>
          <p:nvPr>
            <p:ph type="sldNum" sz="quarter" idx="12"/>
          </p:nvPr>
        </p:nvSpPr>
        <p:spPr/>
        <p:txBody>
          <a:bodyPr/>
          <a:lstStyle/>
          <a:p>
            <a:fld id="{3A98EE3D-8CD1-4C3F-BD1C-C98C9596463C}" type="slidenum">
              <a:rPr lang="en-US" smtClean="0"/>
              <a:t>14</a:t>
            </a:fld>
            <a:endParaRPr lang="en-US" dirty="0"/>
          </a:p>
        </p:txBody>
      </p:sp>
      <p:sp>
        <p:nvSpPr>
          <p:cNvPr id="3" name="Footer Placeholder 2">
            <a:extLst>
              <a:ext uri="{FF2B5EF4-FFF2-40B4-BE49-F238E27FC236}">
                <a16:creationId xmlns:a16="http://schemas.microsoft.com/office/drawing/2014/main" id="{70861324-C4F0-4C52-AF0E-9720BBB507A5}"/>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7852E6B2-993C-4CBD-958B-4E926BBCCD5D}"/>
              </a:ext>
            </a:extLst>
          </p:cNvPr>
          <p:cNvSpPr>
            <a:spLocks noGrp="1"/>
          </p:cNvSpPr>
          <p:nvPr>
            <p:ph type="title"/>
          </p:nvPr>
        </p:nvSpPr>
        <p:spPr>
          <a:xfrm>
            <a:off x="512352" y="959056"/>
            <a:ext cx="11029616" cy="1013800"/>
          </a:xfrm>
        </p:spPr>
        <p:txBody>
          <a:bodyPr/>
          <a:lstStyle/>
          <a:p>
            <a:r>
              <a:rPr lang="en-US" dirty="0" err="1">
                <a:latin typeface="Calibri" panose="020F0502020204030204" pitchFamily="34" charset="0"/>
                <a:cs typeface="Calibri" panose="020F0502020204030204" pitchFamily="34" charset="0"/>
              </a:rPr>
              <a:t>Valores</a:t>
            </a:r>
            <a:r>
              <a:rPr lang="en-US" dirty="0">
                <a:latin typeface="Calibri" panose="020F0502020204030204" pitchFamily="34" charset="0"/>
                <a:cs typeface="Calibri" panose="020F0502020204030204" pitchFamily="34" charset="0"/>
              </a:rPr>
              <a:t> y </a:t>
            </a:r>
            <a:r>
              <a:rPr lang="en-US" dirty="0" err="1">
                <a:latin typeface="Calibri" panose="020F0502020204030204" pitchFamily="34" charset="0"/>
                <a:cs typeface="Calibri" panose="020F0502020204030204" pitchFamily="34" charset="0"/>
              </a:rPr>
              <a:t>actitudes</a:t>
            </a:r>
            <a:r>
              <a:rPr lang="en-US" dirty="0">
                <a:latin typeface="Calibri" panose="020F0502020204030204" pitchFamily="34" charset="0"/>
                <a:cs typeface="Calibri" panose="020F0502020204030204" pitchFamily="34" charset="0"/>
              </a:rPr>
              <a:t>
</a:t>
            </a:r>
          </a:p>
        </p:txBody>
      </p:sp>
      <p:sp>
        <p:nvSpPr>
          <p:cNvPr id="5" name="Content Placeholder 4">
            <a:extLst>
              <a:ext uri="{FF2B5EF4-FFF2-40B4-BE49-F238E27FC236}">
                <a16:creationId xmlns:a16="http://schemas.microsoft.com/office/drawing/2014/main" id="{DF1972CE-8F4B-43BE-BCF5-0F6D82DA6CB2}"/>
              </a:ext>
            </a:extLst>
          </p:cNvPr>
          <p:cNvSpPr>
            <a:spLocks noGrp="1"/>
          </p:cNvSpPr>
          <p:nvPr>
            <p:ph idx="1"/>
          </p:nvPr>
        </p:nvSpPr>
        <p:spPr>
          <a:xfrm>
            <a:off x="1926941" y="2369695"/>
            <a:ext cx="7797521" cy="3975348"/>
          </a:xfrm>
        </p:spPr>
        <p:txBody>
          <a:bodyPr>
            <a:normAutofit/>
          </a:bodyPr>
          <a:lstStyle/>
          <a:p>
            <a:r>
              <a:rPr lang="es-ES" sz="2600" dirty="0">
                <a:latin typeface="Calibri" panose="020F0502020204030204" pitchFamily="34" charset="0"/>
                <a:cs typeface="Calibri" panose="020F0502020204030204" pitchFamily="34" charset="0"/>
              </a:rPr>
              <a:t>Reconocer que el compromiso con las personas y ofrecer apoyo promueve la recuperación personal</a:t>
            </a:r>
            <a:endParaRPr lang="en-US" sz="2600" dirty="0">
              <a:latin typeface="Calibri" panose="020F0502020204030204" pitchFamily="34" charset="0"/>
              <a:cs typeface="Calibri" panose="020F0502020204030204" pitchFamily="34" charset="0"/>
            </a:endParaRPr>
          </a:p>
          <a:p>
            <a:r>
              <a:rPr lang="es-ES" sz="2600" dirty="0">
                <a:latin typeface="Calibri" panose="020F0502020204030204" pitchFamily="34" charset="0"/>
                <a:cs typeface="Calibri" panose="020F0502020204030204" pitchFamily="34" charset="0"/>
              </a:rPr>
              <a:t>Esté abierto y dispuesto a aprender de la persona en recuperación, así como de su familia y círculo de apoyo.</a:t>
            </a:r>
            <a:endParaRPr lang="en-US" sz="2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99BE3C0-185E-4D77-9543-6E4F11A18ADC}"/>
              </a:ext>
            </a:extLst>
          </p:cNvPr>
          <p:cNvSpPr txBox="1"/>
          <p:nvPr/>
        </p:nvSpPr>
        <p:spPr>
          <a:xfrm>
            <a:off x="7567864" y="6423914"/>
            <a:ext cx="3974104"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5298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39BBF5-CCC2-429D-93B0-431DD46F15FB}"/>
              </a:ext>
            </a:extLst>
          </p:cNvPr>
          <p:cNvSpPr>
            <a:spLocks noGrp="1"/>
          </p:cNvSpPr>
          <p:nvPr>
            <p:ph type="sldNum" sz="quarter" idx="12"/>
          </p:nvPr>
        </p:nvSpPr>
        <p:spPr/>
        <p:txBody>
          <a:bodyPr/>
          <a:lstStyle/>
          <a:p>
            <a:fld id="{3A98EE3D-8CD1-4C3F-BD1C-C98C9596463C}" type="slidenum">
              <a:rPr lang="en-US" smtClean="0"/>
              <a:t>15</a:t>
            </a:fld>
            <a:endParaRPr lang="en-US" dirty="0"/>
          </a:p>
        </p:txBody>
      </p:sp>
      <p:sp>
        <p:nvSpPr>
          <p:cNvPr id="3" name="Footer Placeholder 2">
            <a:extLst>
              <a:ext uri="{FF2B5EF4-FFF2-40B4-BE49-F238E27FC236}">
                <a16:creationId xmlns:a16="http://schemas.microsoft.com/office/drawing/2014/main" id="{A4572D2F-2E58-4112-8D28-28B02357F1CE}"/>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D30555C-736B-4ED5-B8DB-90F5CADDEA89}"/>
              </a:ext>
            </a:extLst>
          </p:cNvPr>
          <p:cNvSpPr>
            <a:spLocks noGrp="1"/>
          </p:cNvSpPr>
          <p:nvPr>
            <p:ph type="title"/>
          </p:nvPr>
        </p:nvSpPr>
        <p:spPr>
          <a:xfrm>
            <a:off x="581192" y="950926"/>
            <a:ext cx="7349828" cy="1013800"/>
          </a:xfrm>
        </p:spPr>
        <p:txBody>
          <a:bodyPr>
            <a:normAutofit fontScale="90000"/>
          </a:bodyPr>
          <a:lstStyle/>
          <a:p>
            <a:r>
              <a:rPr lang="es-ES" dirty="0">
                <a:latin typeface="Calibri" panose="020F0502020204030204" pitchFamily="34" charset="0"/>
                <a:cs typeface="Calibri" panose="020F0502020204030204" pitchFamily="34" charset="0"/>
              </a:rPr>
              <a:t>Una gama de servicios integral y holística se basa en la asociación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54DA33F7-6331-47D9-A008-4A03C8415E0F}"/>
              </a:ext>
            </a:extLst>
          </p:cNvPr>
          <p:cNvSpPr>
            <a:spLocks noGrp="1"/>
          </p:cNvSpPr>
          <p:nvPr>
            <p:ph idx="1"/>
          </p:nvPr>
        </p:nvSpPr>
        <p:spPr/>
        <p:txBody>
          <a:bodyPr>
            <a:normAutofit/>
          </a:bodyPr>
          <a:lstStyle/>
          <a:p>
            <a:r>
              <a:rPr lang="es-ES" dirty="0">
                <a:latin typeface="Calibri" panose="020F0502020204030204" pitchFamily="34" charset="0"/>
                <a:cs typeface="Calibri" panose="020F0502020204030204" pitchFamily="34" charset="0"/>
              </a:rPr>
              <a:t>Los individuos deben ser vistos como </a:t>
            </a:r>
            <a:r>
              <a:rPr lang="en-US" i="1" dirty="0" err="1">
                <a:latin typeface="Calibri" panose="020F0502020204030204" pitchFamily="34" charset="0"/>
                <a:cs typeface="Calibri" panose="020F0502020204030204" pitchFamily="34" charset="0"/>
              </a:rPr>
              <a:t>socios</a:t>
            </a: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en todas las decisiones que afectan su salud mental y enfatizando la importancia de la autonomía, la autodeterminación y la autogestión</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La </a:t>
            </a:r>
            <a:r>
              <a:rPr lang="en-US" dirty="0" err="1">
                <a:latin typeface="Calibri" panose="020F0502020204030204" pitchFamily="34" charset="0"/>
                <a:cs typeface="Calibri" panose="020F0502020204030204" pitchFamily="34" charset="0"/>
              </a:rPr>
              <a:t>asociación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requiere</a:t>
            </a:r>
            <a:r>
              <a:rPr lang="en-US"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confianza</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mutua</a:t>
            </a:r>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y </a:t>
            </a:r>
            <a:r>
              <a:rPr lang="en-US" i="1" dirty="0" err="1">
                <a:latin typeface="Calibri" panose="020F0502020204030204" pitchFamily="34" charset="0"/>
                <a:cs typeface="Calibri" panose="020F0502020204030204" pitchFamily="34" charset="0"/>
              </a:rPr>
              <a:t>respetuoso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asociaciones</a:t>
            </a:r>
            <a:r>
              <a:rPr lang="en-US" dirty="0">
                <a:latin typeface="Calibri" panose="020F0502020204030204" pitchFamily="34" charset="0"/>
                <a:cs typeface="Calibri" panose="020F0502020204030204" pitchFamily="34" charset="0"/>
              </a:rPr>
              <a:t> con</a:t>
            </a:r>
          </a:p>
          <a:p>
            <a:pPr lvl="1"/>
            <a:r>
              <a:rPr lang="en-US" dirty="0" err="1">
                <a:latin typeface="Calibri" panose="020F0502020204030204" pitchFamily="34" charset="0"/>
                <a:cs typeface="Calibri" panose="020F0502020204030204" pitchFamily="34" charset="0"/>
              </a:rPr>
              <a:t>Individuos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Familias</a:t>
            </a:r>
            <a:r>
              <a:rPr lang="en-US" dirty="0">
                <a:latin typeface="Calibri" panose="020F0502020204030204" pitchFamily="34" charset="0"/>
                <a:cs typeface="Calibri" panose="020F0502020204030204" pitchFamily="34" charset="0"/>
              </a:rPr>
              <a:t> y </a:t>
            </a:r>
            <a:r>
              <a:rPr lang="en-US" dirty="0" err="1">
                <a:latin typeface="Calibri" panose="020F0502020204030204" pitchFamily="34" charset="0"/>
                <a:cs typeface="Calibri" panose="020F0502020204030204" pitchFamily="34" charset="0"/>
              </a:rPr>
              <a:t>cuidadores</a:t>
            </a: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Servicios de apoyo a la comunidad y a la recuperación</a:t>
            </a:r>
            <a:endParaRPr lang="en-US" dirty="0"/>
          </a:p>
          <a:p>
            <a:pPr marL="324000" lvl="1" indent="0">
              <a:buNone/>
            </a:pPr>
            <a:endParaRPr lang="en-US" dirty="0"/>
          </a:p>
        </p:txBody>
      </p:sp>
      <p:sp>
        <p:nvSpPr>
          <p:cNvPr id="6" name="TextBox 5">
            <a:extLst>
              <a:ext uri="{FF2B5EF4-FFF2-40B4-BE49-F238E27FC236}">
                <a16:creationId xmlns:a16="http://schemas.microsoft.com/office/drawing/2014/main" id="{5E3EF852-AE37-4A5A-9971-60BCD3EBA368}"/>
              </a:ext>
            </a:extLst>
          </p:cNvPr>
          <p:cNvSpPr txBox="1"/>
          <p:nvPr/>
        </p:nvSpPr>
        <p:spPr>
          <a:xfrm>
            <a:off x="7351296" y="6423914"/>
            <a:ext cx="4190672"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2486852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581192" y="2611973"/>
            <a:ext cx="11029615" cy="1497507"/>
          </a:xfrm>
        </p:spPr>
        <p:txBody>
          <a:bodyPr>
            <a:normAutofit/>
          </a:bodyPr>
          <a:lstStyle/>
          <a:p>
            <a:r>
              <a:rPr lang="en-US" sz="4000" dirty="0">
                <a:latin typeface="Calibri" panose="020F0502020204030204" pitchFamily="34" charset="0"/>
                <a:cs typeface="Calibri" panose="020F0502020204030204" pitchFamily="34" charset="0"/>
              </a:rPr>
              <a:t>Lo que </a:t>
            </a:r>
            <a:r>
              <a:rPr lang="en-US" sz="4000" dirty="0" err="1">
                <a:latin typeface="Calibri" panose="020F0502020204030204" pitchFamily="34" charset="0"/>
                <a:cs typeface="Calibri" panose="020F0502020204030204" pitchFamily="34" charset="0"/>
              </a:rPr>
              <a:t>sabemos</a:t>
            </a:r>
            <a:r>
              <a:rPr lang="en-US" sz="4000" dirty="0">
                <a:latin typeface="Calibri" panose="020F0502020204030204" pitchFamily="34" charset="0"/>
                <a:cs typeface="Calibri" panose="020F0502020204030204" pitchFamily="34" charset="0"/>
              </a:rPr>
              <a:t>
</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78860" y="3809353"/>
            <a:ext cx="5963987" cy="1148948"/>
          </a:xfrm>
        </p:spPr>
        <p:txBody>
          <a:bodyPr>
            <a:normAutofit fontScale="70000" lnSpcReduction="20000"/>
          </a:bodyPr>
          <a:lstStyle/>
          <a:p>
            <a:r>
              <a:rPr lang="es-ES" sz="3200" b="1" dirty="0">
                <a:solidFill>
                  <a:schemeClr val="tx1"/>
                </a:solidFill>
                <a:latin typeface="Calibri" panose="020F0502020204030204" pitchFamily="34" charset="0"/>
                <a:cs typeface="Calibri" panose="020F0502020204030204" pitchFamily="34" charset="0"/>
              </a:rPr>
              <a:t>Ofreciendo una matriz de servicios integral y holística
</a:t>
            </a:r>
            <a:endPar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a:t>administración de la </a:t>
            </a:r>
            <a:r>
              <a:rPr lang="en-US" dirty="0" err="1"/>
              <a:t>recuperación</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16</a:t>
            </a:fld>
            <a:endParaRPr lang="en-US" dirty="0">
              <a:solidFill>
                <a:srgbClr val="155EA1">
                  <a:lumMod val="75000"/>
                  <a:lumOff val="25000"/>
                </a:srgbClr>
              </a:solidFill>
            </a:endParaRPr>
          </a:p>
        </p:txBody>
      </p:sp>
    </p:spTree>
    <p:extLst>
      <p:ext uri="{BB962C8B-B14F-4D97-AF65-F5344CB8AC3E}">
        <p14:creationId xmlns:p14="http://schemas.microsoft.com/office/powerpoint/2010/main" val="2747008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17</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7" name="Title 6"/>
          <p:cNvSpPr>
            <a:spLocks noGrp="1"/>
          </p:cNvSpPr>
          <p:nvPr>
            <p:ph type="title"/>
          </p:nvPr>
        </p:nvSpPr>
        <p:spPr>
          <a:xfrm>
            <a:off x="581192" y="873596"/>
            <a:ext cx="11029616" cy="988332"/>
          </a:xfrm>
        </p:spPr>
        <p:txBody>
          <a:bodyPr anchor="b">
            <a:normAutofit/>
          </a:bodyPr>
          <a:lstStyle/>
          <a:p>
            <a:r>
              <a:rPr lang="en-US" dirty="0">
                <a:latin typeface="Calibri" panose="020F0502020204030204" pitchFamily="34" charset="0"/>
                <a:cs typeface="Calibri" panose="020F0502020204030204" pitchFamily="34" charset="0"/>
              </a:rPr>
              <a:t>Base de </a:t>
            </a:r>
            <a:r>
              <a:rPr lang="en-US" dirty="0" err="1">
                <a:latin typeface="Calibri" panose="020F0502020204030204" pitchFamily="34" charset="0"/>
                <a:cs typeface="Calibri" panose="020F0502020204030204" pitchFamily="34" charset="0"/>
              </a:rPr>
              <a:t>conocimientos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necesaria</a:t>
            </a:r>
            <a:r>
              <a:rPr lang="en-US" dirty="0">
                <a:latin typeface="Calibri" panose="020F0502020204030204" pitchFamily="34" charset="0"/>
                <a:cs typeface="Calibri" panose="020F0502020204030204" pitchFamily="34" charset="0"/>
              </a:rPr>
              <a:t>
</a:t>
            </a:r>
          </a:p>
        </p:txBody>
      </p:sp>
      <p:pic>
        <p:nvPicPr>
          <p:cNvPr id="10" name="Picture 9" descr="Person with idea concept">
            <a:extLst>
              <a:ext uri="{FF2B5EF4-FFF2-40B4-BE49-F238E27FC236}">
                <a16:creationId xmlns:a16="http://schemas.microsoft.com/office/drawing/2014/main" id="{DF61E08F-D581-C63B-08C1-C8E9074C3885}"/>
              </a:ext>
            </a:extLst>
          </p:cNvPr>
          <p:cNvPicPr>
            <a:picLocks noChangeAspect="1"/>
          </p:cNvPicPr>
          <p:nvPr/>
        </p:nvPicPr>
        <p:blipFill rotWithShape="1">
          <a:blip r:embed="rId3"/>
          <a:srcRect l="9252" r="789"/>
          <a:stretch/>
        </p:blipFill>
        <p:spPr>
          <a:xfrm>
            <a:off x="581193" y="2843290"/>
            <a:ext cx="3831319" cy="2842860"/>
          </a:xfrm>
          <a:prstGeom prst="rect">
            <a:avLst/>
          </a:prstGeom>
          <a:noFill/>
        </p:spPr>
      </p:pic>
      <p:sp>
        <p:nvSpPr>
          <p:cNvPr id="8" name="Content Placeholder 7"/>
          <p:cNvSpPr>
            <a:spLocks noGrp="1"/>
          </p:cNvSpPr>
          <p:nvPr>
            <p:ph sz="half" idx="2"/>
          </p:nvPr>
        </p:nvSpPr>
        <p:spPr>
          <a:xfrm>
            <a:off x="4742122" y="2105526"/>
            <a:ext cx="6868688" cy="4596063"/>
          </a:xfrm>
        </p:spPr>
        <p:txBody>
          <a:bodyPr anchor="t">
            <a:normAutofit lnSpcReduction="10000"/>
          </a:bodyPr>
          <a:lstStyle/>
          <a:p>
            <a:pPr marL="0" indent="0">
              <a:lnSpc>
                <a:spcPct val="90000"/>
              </a:lnSpc>
              <a:buNone/>
            </a:pPr>
            <a:r>
              <a:rPr lang="es-ES" sz="2600" dirty="0">
                <a:latin typeface="Calibri" panose="020F0502020204030204" pitchFamily="34" charset="0"/>
                <a:cs typeface="Calibri" panose="020F0502020204030204" pitchFamily="34" charset="0"/>
              </a:rPr>
              <a:t>Comprender ciertos conceptos es </a:t>
            </a:r>
            <a:r>
              <a:rPr lang="es-ES" sz="2600" i="1" dirty="0">
                <a:latin typeface="Calibri" panose="020F0502020204030204" pitchFamily="34" charset="0"/>
                <a:cs typeface="Calibri" panose="020F0502020204030204" pitchFamily="34" charset="0"/>
              </a:rPr>
              <a:t>necesario para poner en práctica </a:t>
            </a:r>
            <a:r>
              <a:rPr lang="es-ES" sz="2600" dirty="0">
                <a:latin typeface="Calibri" panose="020F0502020204030204" pitchFamily="34" charset="0"/>
                <a:cs typeface="Calibri" panose="020F0502020204030204" pitchFamily="34" charset="0"/>
              </a:rPr>
              <a:t>Ofrecer un arreglo de servicios integral y holístico</a:t>
            </a:r>
            <a:r>
              <a:rPr lang="en-US" sz="2600" dirty="0">
                <a:effectLst/>
                <a:latin typeface="Calibri" panose="020F0502020204030204" pitchFamily="34" charset="0"/>
                <a:cs typeface="Calibri" panose="020F0502020204030204" pitchFamily="34" charset="0"/>
              </a:rPr>
              <a:t> </a:t>
            </a:r>
          </a:p>
          <a:p>
            <a:pPr marL="285750" indent="-285750">
              <a:lnSpc>
                <a:spcPct val="90000"/>
              </a:lnSpc>
              <a:buFont typeface="Wingdings" panose="05000000000000000000" pitchFamily="2" charset="2"/>
              <a:buChar char="§"/>
            </a:pPr>
            <a:r>
              <a:rPr lang="es-ES" sz="2400" dirty="0">
                <a:latin typeface="Calibri" panose="020F0502020204030204" pitchFamily="34" charset="0"/>
                <a:cs typeface="Calibri" panose="020F0502020204030204" pitchFamily="34" charset="0"/>
              </a:rPr>
              <a:t>Reconocer la necesidad de información actualizada sobre los servicios y recursos comunitarios para vivienda, educación, transporte, empleo y apoyo a los ingresos
Demostrar un proceso de colaboración en el que el individuo tiene la opción de guiar su proceso de recuperación
Comprender la naturaleza social de las comunidades y la mejor manera de trabajar con ellas</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1172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18</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7" name="Title 6"/>
          <p:cNvSpPr>
            <a:spLocks noGrp="1"/>
          </p:cNvSpPr>
          <p:nvPr>
            <p:ph type="title"/>
          </p:nvPr>
        </p:nvSpPr>
        <p:spPr>
          <a:xfrm>
            <a:off x="484941" y="501058"/>
            <a:ext cx="11029616" cy="988332"/>
          </a:xfrm>
        </p:spPr>
        <p:txBody>
          <a:bodyPr anchor="b">
            <a:normAutofit/>
          </a:bodyPr>
          <a:lstStyle/>
          <a:p>
            <a:r>
              <a:rPr lang="en-US" dirty="0">
                <a:latin typeface="Calibri" panose="020F0502020204030204" pitchFamily="34" charset="0"/>
                <a:cs typeface="Calibri" panose="020F0502020204030204" pitchFamily="34" charset="0"/>
              </a:rPr>
              <a:t>Base de </a:t>
            </a:r>
            <a:r>
              <a:rPr lang="en-US" dirty="0" err="1">
                <a:latin typeface="Calibri" panose="020F0502020204030204" pitchFamily="34" charset="0"/>
                <a:cs typeface="Calibri" panose="020F0502020204030204" pitchFamily="34" charset="0"/>
              </a:rPr>
              <a:t>conocimientos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necesaria</a:t>
            </a:r>
            <a:r>
              <a:rPr lang="en-US" dirty="0">
                <a:latin typeface="Calibri" panose="020F0502020204030204" pitchFamily="34" charset="0"/>
                <a:cs typeface="Calibri" panose="020F0502020204030204" pitchFamily="34" charset="0"/>
              </a:rPr>
              <a:t>
</a:t>
            </a:r>
          </a:p>
        </p:txBody>
      </p:sp>
      <p:pic>
        <p:nvPicPr>
          <p:cNvPr id="10" name="Picture 9" descr="Person with idea concept">
            <a:extLst>
              <a:ext uri="{FF2B5EF4-FFF2-40B4-BE49-F238E27FC236}">
                <a16:creationId xmlns:a16="http://schemas.microsoft.com/office/drawing/2014/main" id="{DF61E08F-D581-C63B-08C1-C8E9074C3885}"/>
              </a:ext>
            </a:extLst>
          </p:cNvPr>
          <p:cNvPicPr>
            <a:picLocks noChangeAspect="1"/>
          </p:cNvPicPr>
          <p:nvPr/>
        </p:nvPicPr>
        <p:blipFill rotWithShape="1">
          <a:blip r:embed="rId3"/>
          <a:srcRect l="9252" r="789"/>
          <a:stretch/>
        </p:blipFill>
        <p:spPr>
          <a:xfrm>
            <a:off x="581193" y="2682103"/>
            <a:ext cx="3831319" cy="2842860"/>
          </a:xfrm>
          <a:prstGeom prst="rect">
            <a:avLst/>
          </a:prstGeom>
          <a:noFill/>
        </p:spPr>
      </p:pic>
      <p:sp>
        <p:nvSpPr>
          <p:cNvPr id="8" name="Content Placeholder 7"/>
          <p:cNvSpPr>
            <a:spLocks noGrp="1"/>
          </p:cNvSpPr>
          <p:nvPr>
            <p:ph sz="half" idx="2"/>
          </p:nvPr>
        </p:nvSpPr>
        <p:spPr>
          <a:xfrm>
            <a:off x="4742122" y="2228003"/>
            <a:ext cx="6868688" cy="4396081"/>
          </a:xfrm>
        </p:spPr>
        <p:txBody>
          <a:bodyPr anchor="t">
            <a:normAutofit/>
          </a:bodyPr>
          <a:lstStyle/>
          <a:p>
            <a:pPr marL="0" indent="0">
              <a:lnSpc>
                <a:spcPct val="90000"/>
              </a:lnSpc>
              <a:buNone/>
            </a:pPr>
            <a:r>
              <a:rPr lang="en-US" sz="2600" dirty="0" err="1">
                <a:latin typeface="Calibri" panose="020F0502020204030204" pitchFamily="34" charset="0"/>
                <a:cs typeface="Calibri" panose="020F0502020204030204" pitchFamily="34" charset="0"/>
              </a:rPr>
              <a:t>Comprender</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ciertos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conceptos</a:t>
            </a:r>
            <a:r>
              <a:rPr lang="en-US" sz="2600" dirty="0">
                <a:latin typeface="Calibri" panose="020F0502020204030204" pitchFamily="34" charset="0"/>
                <a:cs typeface="Calibri" panose="020F0502020204030204" pitchFamily="34" charset="0"/>
              </a:rPr>
              <a:t> son </a:t>
            </a:r>
            <a:r>
              <a:rPr lang="es-ES" sz="2600" i="1" dirty="0">
                <a:latin typeface="Calibri" panose="020F0502020204030204" pitchFamily="34" charset="0"/>
                <a:cs typeface="Calibri" panose="020F0502020204030204" pitchFamily="34" charset="0"/>
              </a:rPr>
              <a:t>necesario para poner en práctica</a:t>
            </a:r>
            <a:r>
              <a:rPr lang="en-US" sz="2600" i="1" dirty="0">
                <a:effectLst/>
                <a:latin typeface="Calibri" panose="020F0502020204030204" pitchFamily="34" charset="0"/>
                <a:cs typeface="Calibri" panose="020F0502020204030204" pitchFamily="34" charset="0"/>
              </a:rPr>
              <a:t> </a:t>
            </a:r>
            <a:r>
              <a:rPr lang="es-ES" sz="2600" dirty="0">
                <a:latin typeface="Calibri" panose="020F0502020204030204" pitchFamily="34" charset="0"/>
                <a:cs typeface="Calibri" panose="020F0502020204030204" pitchFamily="34" charset="0"/>
              </a:rPr>
              <a:t>Ofreciendo una matriz de servicios integral y holística</a:t>
            </a:r>
            <a:endParaRPr lang="en-US" sz="2600" dirty="0">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
            </a:pPr>
            <a:r>
              <a:rPr lang="es-ES" sz="2400" dirty="0">
                <a:latin typeface="Calibri" panose="020F0502020204030204" pitchFamily="34" charset="0"/>
                <a:cs typeface="Calibri" panose="020F0502020204030204" pitchFamily="34" charset="0"/>
              </a:rPr>
              <a:t>Conozca a los líderes comunitarios, servicios, agencias, recursos, problemas locales y asociaciones</a:t>
            </a:r>
            <a:r>
              <a:rPr lang="en-US" sz="2400" dirty="0">
                <a:latin typeface="Calibri" panose="020F0502020204030204" pitchFamily="34" charset="0"/>
                <a:cs typeface="Calibri" panose="020F0502020204030204" pitchFamily="34" charset="0"/>
              </a:rPr>
              <a:t>. </a:t>
            </a:r>
          </a:p>
          <a:p>
            <a:pPr marL="285750" indent="-285750">
              <a:lnSpc>
                <a:spcPct val="90000"/>
              </a:lnSpc>
              <a:buFont typeface="Wingdings" panose="05000000000000000000" pitchFamily="2" charset="2"/>
              <a:buChar char="§"/>
            </a:pPr>
            <a:r>
              <a:rPr lang="es-ES" sz="2400" dirty="0">
                <a:latin typeface="Calibri" panose="020F0502020204030204" pitchFamily="34" charset="0"/>
                <a:cs typeface="Calibri" panose="020F0502020204030204" pitchFamily="34" charset="0"/>
              </a:rPr>
              <a:t>Tener conocimiento actualizado de las fuentes de financiamiento y los recursos para las asociaciones comunitarias, el desarrollo de capacidades, el voluntariado y el desarrollo comunitario</a:t>
            </a:r>
            <a:r>
              <a:rPr lang="en-US" sz="2400" dirty="0">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6354EC44-763C-4267-BD2F-7C1020ADE191}"/>
              </a:ext>
            </a:extLst>
          </p:cNvPr>
          <p:cNvSpPr txBox="1"/>
          <p:nvPr/>
        </p:nvSpPr>
        <p:spPr>
          <a:xfrm>
            <a:off x="5323840" y="6337230"/>
            <a:ext cx="6096000" cy="338554"/>
          </a:xfrm>
          <a:prstGeom prst="rect">
            <a:avLst/>
          </a:prstGeom>
          <a:noFill/>
        </p:spPr>
        <p:txBody>
          <a:bodyPr wrap="square">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261778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A98EE3D-8CD1-4C3F-BD1C-C98C9596463C}" type="slidenum">
              <a:rPr lang="en-US" smtClean="0"/>
              <a:pPr/>
              <a:t>19</a:t>
            </a:fld>
            <a:endParaRPr lang="en-US" dirty="0"/>
          </a:p>
        </p:txBody>
      </p:sp>
      <p:sp>
        <p:nvSpPr>
          <p:cNvPr id="5" name="Footer Placeholder 4"/>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7" name="Title 6"/>
          <p:cNvSpPr>
            <a:spLocks noGrp="1"/>
          </p:cNvSpPr>
          <p:nvPr>
            <p:ph type="title"/>
          </p:nvPr>
        </p:nvSpPr>
        <p:spPr>
          <a:xfrm>
            <a:off x="490285" y="901799"/>
            <a:ext cx="9003581" cy="1030812"/>
          </a:xfrm>
        </p:spPr>
        <p:txBody>
          <a:bodyPr/>
          <a:lstStyle/>
          <a:p>
            <a:r>
              <a:rPr lang="en-US" dirty="0" err="1">
                <a:latin typeface="Calibri" panose="020F0502020204030204" pitchFamily="34" charset="0"/>
                <a:cs typeface="Calibri" panose="020F0502020204030204" pitchFamily="34" charset="0"/>
              </a:rPr>
              <a:t>Fundamentos</a:t>
            </a:r>
            <a:r>
              <a:rPr lang="en-US" dirty="0">
                <a:latin typeface="Calibri" panose="020F0502020204030204" pitchFamily="34" charset="0"/>
                <a:cs typeface="Calibri" panose="020F0502020204030204" pitchFamily="34" charset="0"/>
              </a:rPr>
              <a:t> de la </a:t>
            </a:r>
            <a:r>
              <a:rPr lang="en-US" dirty="0" err="1">
                <a:latin typeface="Calibri" panose="020F0502020204030204" pitchFamily="34" charset="0"/>
                <a:cs typeface="Calibri" panose="020F0502020204030204" pitchFamily="34" charset="0"/>
              </a:rPr>
              <a:t>recuperación</a:t>
            </a:r>
            <a:r>
              <a:rPr lang="en-US" dirty="0">
                <a:latin typeface="Calibri" panose="020F0502020204030204" pitchFamily="34" charset="0"/>
                <a:cs typeface="Calibri" panose="020F0502020204030204" pitchFamily="34" charset="0"/>
              </a:rPr>
              <a:t>
</a:t>
            </a:r>
          </a:p>
        </p:txBody>
      </p:sp>
      <p:sp>
        <p:nvSpPr>
          <p:cNvPr id="8" name="Content Placeholder 7"/>
          <p:cNvSpPr>
            <a:spLocks noGrp="1"/>
          </p:cNvSpPr>
          <p:nvPr>
            <p:ph sz="half" idx="1"/>
          </p:nvPr>
        </p:nvSpPr>
        <p:spPr>
          <a:xfrm>
            <a:off x="490285" y="2494617"/>
            <a:ext cx="5345031" cy="3836097"/>
          </a:xfrm>
        </p:spPr>
        <p:txBody>
          <a:bodyPr>
            <a:normAutofit fontScale="92500" lnSpcReduction="10000"/>
          </a:bodyPr>
          <a:lstStyle/>
          <a:p>
            <a:r>
              <a:rPr lang="es-ES" dirty="0">
                <a:latin typeface="Calibri" panose="020F0502020204030204" pitchFamily="34" charset="0"/>
                <a:cs typeface="Calibri" panose="020F0502020204030204" pitchFamily="34" charset="0"/>
              </a:rPr>
              <a:t>Los fundamentos de la recuperación incluyen</a:t>
            </a:r>
            <a:r>
              <a:rPr lang="en-US" dirty="0">
                <a:latin typeface="Calibri" panose="020F0502020204030204" pitchFamily="34" charset="0"/>
                <a:cs typeface="Calibri" panose="020F0502020204030204" pitchFamily="34" charset="0"/>
              </a:rPr>
              <a:t>:</a:t>
            </a:r>
          </a:p>
          <a:p>
            <a:pPr lvl="1"/>
            <a:r>
              <a:rPr lang="en-US" sz="2600" dirty="0" err="1">
                <a:latin typeface="Calibri" panose="020F0502020204030204" pitchFamily="34" charset="0"/>
                <a:cs typeface="Calibri" panose="020F0502020204030204" pitchFamily="34" charset="0"/>
              </a:rPr>
              <a:t>Autonomía</a:t>
            </a:r>
            <a:endParaRPr lang="en-US" sz="2600" dirty="0">
              <a:latin typeface="Calibri" panose="020F0502020204030204" pitchFamily="34" charset="0"/>
              <a:cs typeface="Calibri" panose="020F0502020204030204" pitchFamily="34" charset="0"/>
            </a:endParaRPr>
          </a:p>
          <a:p>
            <a:pPr lvl="2"/>
            <a:r>
              <a:rPr lang="en-US" sz="2400" dirty="0" err="1">
                <a:latin typeface="Calibri" panose="020F0502020204030204" pitchFamily="34" charset="0"/>
                <a:cs typeface="Calibri" panose="020F0502020204030204" pitchFamily="34" charset="0"/>
              </a:rPr>
              <a:t>Autodeterminación</a:t>
            </a:r>
            <a:endParaRPr lang="en-US" sz="2400" dirty="0">
              <a:latin typeface="Calibri" panose="020F0502020204030204" pitchFamily="34" charset="0"/>
              <a:cs typeface="Calibri" panose="020F0502020204030204" pitchFamily="34" charset="0"/>
            </a:endParaRPr>
          </a:p>
          <a:p>
            <a:pPr lvl="1"/>
            <a:r>
              <a:rPr lang="es-ES" sz="2600" dirty="0">
                <a:latin typeface="Calibri" panose="020F0502020204030204" pitchFamily="34" charset="0"/>
                <a:cs typeface="Calibri" panose="020F0502020204030204" pitchFamily="34" charset="0"/>
              </a:rPr>
              <a:t>Contexto de la prestación de servicios </a:t>
            </a:r>
            <a:endParaRPr lang="en-US" sz="2600" dirty="0">
              <a:latin typeface="Calibri" panose="020F0502020204030204" pitchFamily="34" charset="0"/>
              <a:cs typeface="Calibri" panose="020F0502020204030204" pitchFamily="34" charset="0"/>
            </a:endParaRPr>
          </a:p>
          <a:p>
            <a:pPr lvl="1"/>
            <a:r>
              <a:rPr lang="en-US" sz="2600" dirty="0" err="1">
                <a:latin typeface="Calibri" panose="020F0502020204030204" pitchFamily="34" charset="0"/>
                <a:cs typeface="Calibri" panose="020F0502020204030204" pitchFamily="34" charset="0"/>
              </a:rPr>
              <a:t>Integración</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comunitaria</a:t>
            </a:r>
            <a:r>
              <a:rPr lang="en-US" sz="2600" dirty="0">
                <a:latin typeface="Calibri" panose="020F0502020204030204" pitchFamily="34" charset="0"/>
                <a:cs typeface="Calibri" panose="020F0502020204030204" pitchFamily="34" charset="0"/>
              </a:rPr>
              <a:t> </a:t>
            </a:r>
          </a:p>
          <a:p>
            <a:pPr marL="0" lvl="0" indent="0" algn="ctr">
              <a:buClr>
                <a:srgbClr val="155EA1"/>
              </a:buClr>
              <a:buNone/>
            </a:pPr>
            <a:r>
              <a:rPr lang="en-US" sz="2600" dirty="0" err="1">
                <a:solidFill>
                  <a:srgbClr val="000000">
                    <a:lumMod val="75000"/>
                    <a:lumOff val="25000"/>
                  </a:srgbClr>
                </a:solidFill>
                <a:latin typeface="Calibri" panose="020F0502020204030204" pitchFamily="34" charset="0"/>
                <a:cs typeface="Calibri" panose="020F0502020204030204" pitchFamily="34" charset="0"/>
              </a:rPr>
              <a:t>Estos</a:t>
            </a:r>
            <a:r>
              <a:rPr lang="en-US" sz="2600" dirty="0">
                <a:solidFill>
                  <a:srgbClr val="000000">
                    <a:lumMod val="75000"/>
                    <a:lumOff val="25000"/>
                  </a:srgbClr>
                </a:solidFill>
                <a:latin typeface="Calibri" panose="020F0502020204030204" pitchFamily="34" charset="0"/>
                <a:cs typeface="Calibri" panose="020F0502020204030204" pitchFamily="34" charset="0"/>
              </a:rPr>
              <a:t> </a:t>
            </a:r>
            <a:r>
              <a:rPr lang="en-US" sz="2600" dirty="0" err="1">
                <a:solidFill>
                  <a:srgbClr val="000000">
                    <a:lumMod val="75000"/>
                    <a:lumOff val="25000"/>
                  </a:srgbClr>
                </a:solidFill>
                <a:latin typeface="Calibri" panose="020F0502020204030204" pitchFamily="34" charset="0"/>
                <a:cs typeface="Calibri" panose="020F0502020204030204" pitchFamily="34" charset="0"/>
              </a:rPr>
              <a:t>componentes</a:t>
            </a:r>
            <a:r>
              <a:rPr lang="en-US" sz="2600" dirty="0">
                <a:solidFill>
                  <a:srgbClr val="000000">
                    <a:lumMod val="75000"/>
                    <a:lumOff val="25000"/>
                  </a:srgbClr>
                </a:solidFill>
                <a:latin typeface="Calibri" panose="020F0502020204030204" pitchFamily="34" charset="0"/>
                <a:cs typeface="Calibri" panose="020F0502020204030204" pitchFamily="34" charset="0"/>
              </a:rPr>
              <a:t> </a:t>
            </a:r>
            <a:r>
              <a:rPr lang="en-US" sz="2600" i="1" dirty="0" err="1">
                <a:solidFill>
                  <a:srgbClr val="000000">
                    <a:lumMod val="75000"/>
                    <a:lumOff val="25000"/>
                  </a:srgbClr>
                </a:solidFill>
                <a:latin typeface="Calibri" panose="020F0502020204030204" pitchFamily="34" charset="0"/>
                <a:cs typeface="Calibri" panose="020F0502020204030204" pitchFamily="34" charset="0"/>
              </a:rPr>
              <a:t>cruzan</a:t>
            </a:r>
            <a:r>
              <a:rPr lang="en-US" sz="2600" dirty="0">
                <a:solidFill>
                  <a:srgbClr val="000000">
                    <a:lumMod val="75000"/>
                    <a:lumOff val="25000"/>
                  </a:srgbClr>
                </a:solidFill>
                <a:latin typeface="Calibri" panose="020F0502020204030204" pitchFamily="34" charset="0"/>
                <a:cs typeface="Calibri" panose="020F0502020204030204" pitchFamily="34" charset="0"/>
              </a:rPr>
              <a:t> </a:t>
            </a:r>
            <a:r>
              <a:rPr lang="es-ES" sz="2600" dirty="0">
                <a:solidFill>
                  <a:srgbClr val="000000">
                    <a:lumMod val="75000"/>
                    <a:lumOff val="25000"/>
                  </a:srgbClr>
                </a:solidFill>
                <a:latin typeface="Calibri" panose="020F0502020204030204" pitchFamily="34" charset="0"/>
                <a:cs typeface="Calibri" panose="020F0502020204030204" pitchFamily="34" charset="0"/>
              </a:rPr>
              <a:t>el uno con el otro y dependen el uno del otro</a:t>
            </a:r>
            <a:r>
              <a:rPr lang="en-US" sz="2600" dirty="0">
                <a:solidFill>
                  <a:srgbClr val="000000">
                    <a:lumMod val="75000"/>
                    <a:lumOff val="25000"/>
                  </a:srgbClr>
                </a:solidFill>
                <a:latin typeface="Calibri" panose="020F0502020204030204" pitchFamily="34" charset="0"/>
                <a:cs typeface="Calibri" panose="020F0502020204030204" pitchFamily="34" charset="0"/>
              </a:rPr>
              <a:t>.</a:t>
            </a:r>
          </a:p>
        </p:txBody>
      </p:sp>
      <p:sp>
        <p:nvSpPr>
          <p:cNvPr id="14" name="TextBox 13"/>
          <p:cNvSpPr txBox="1"/>
          <p:nvPr/>
        </p:nvSpPr>
        <p:spPr>
          <a:xfrm>
            <a:off x="212271" y="6237514"/>
            <a:ext cx="184731" cy="369332"/>
          </a:xfrm>
          <a:prstGeom prst="rect">
            <a:avLst/>
          </a:prstGeom>
          <a:noFill/>
        </p:spPr>
        <p:txBody>
          <a:bodyPr wrap="none" rtlCol="0">
            <a:spAutoFit/>
          </a:bodyPr>
          <a:lstStyle/>
          <a:p>
            <a:endParaRPr lang="en-US" dirty="0"/>
          </a:p>
        </p:txBody>
      </p:sp>
      <p:graphicFrame>
        <p:nvGraphicFramePr>
          <p:cNvPr id="3" name="Diagram 2"/>
          <p:cNvGraphicFramePr/>
          <p:nvPr>
            <p:extLst>
              <p:ext uri="{D42A27DB-BD31-4B8C-83A1-F6EECF244321}">
                <p14:modId xmlns:p14="http://schemas.microsoft.com/office/powerpoint/2010/main" val="3779065967"/>
              </p:ext>
            </p:extLst>
          </p:nvPr>
        </p:nvGraphicFramePr>
        <p:xfrm>
          <a:off x="5638618" y="2117189"/>
          <a:ext cx="6125034" cy="4489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2244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2</a:t>
            </a:fld>
            <a:endParaRPr lang="en-US" dirty="0"/>
          </a:p>
        </p:txBody>
      </p:sp>
      <p:sp>
        <p:nvSpPr>
          <p:cNvPr id="3" name="Footer Placeholder 2"/>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p:cNvSpPr>
            <a:spLocks noGrp="1"/>
          </p:cNvSpPr>
          <p:nvPr>
            <p:ph type="title"/>
          </p:nvPr>
        </p:nvSpPr>
        <p:spPr>
          <a:xfrm>
            <a:off x="569599" y="860127"/>
            <a:ext cx="11029616" cy="1013800"/>
          </a:xfrm>
        </p:spPr>
        <p:txBody>
          <a:bodyPr/>
          <a:lstStyle/>
          <a:p>
            <a:r>
              <a:rPr lang="en-US" dirty="0" err="1">
                <a:solidFill>
                  <a:srgbClr val="FFFEFF"/>
                </a:solidFill>
                <a:latin typeface="Calibri" panose="020F0502020204030204" pitchFamily="34" charset="0"/>
                <a:cs typeface="Calibri" panose="020F0502020204030204" pitchFamily="34" charset="0"/>
              </a:rPr>
              <a:t>Esquema</a:t>
            </a:r>
            <a:r>
              <a:rPr lang="en-US" dirty="0">
                <a:solidFill>
                  <a:srgbClr val="FFFEFF"/>
                </a:solidFill>
                <a:latin typeface="Calibri" panose="020F0502020204030204" pitchFamily="34" charset="0"/>
                <a:cs typeface="Calibri" panose="020F0502020204030204" pitchFamily="34" charset="0"/>
              </a:rPr>
              <a:t> del </a:t>
            </a:r>
            <a:r>
              <a:rPr lang="en-US" dirty="0" err="1">
                <a:solidFill>
                  <a:srgbClr val="FFFEFF"/>
                </a:solidFill>
                <a:latin typeface="Calibri" panose="020F0502020204030204" pitchFamily="34" charset="0"/>
                <a:cs typeface="Calibri" panose="020F0502020204030204" pitchFamily="34" charset="0"/>
              </a:rPr>
              <a:t>módulo</a:t>
            </a:r>
            <a:r>
              <a:rPr lang="en-US" dirty="0">
                <a:solidFill>
                  <a:srgbClr val="FFFEFF"/>
                </a:solidFill>
                <a:latin typeface="Calibri" panose="020F0502020204030204" pitchFamily="34" charset="0"/>
                <a:cs typeface="Calibri" panose="020F0502020204030204" pitchFamily="34" charset="0"/>
              </a:rPr>
              <a:t> 5
</a:t>
            </a:r>
            <a:endParaRPr lang="en-US" dirty="0">
              <a:cs typeface="Calibri" panose="020F0502020204030204" pitchFamily="34" charset="0"/>
            </a:endParaRPr>
          </a:p>
        </p:txBody>
      </p:sp>
      <p:sp>
        <p:nvSpPr>
          <p:cNvPr id="9" name="Content Placeholder 8">
            <a:extLst>
              <a:ext uri="{FF2B5EF4-FFF2-40B4-BE49-F238E27FC236}">
                <a16:creationId xmlns:a16="http://schemas.microsoft.com/office/drawing/2014/main" id="{0590CAD7-B82A-489C-AFA7-1BC5D072F20A}"/>
              </a:ext>
            </a:extLst>
          </p:cNvPr>
          <p:cNvSpPr>
            <a:spLocks noGrp="1"/>
          </p:cNvSpPr>
          <p:nvPr>
            <p:ph idx="1"/>
          </p:nvPr>
        </p:nvSpPr>
        <p:spPr>
          <a:xfrm>
            <a:off x="494473" y="2233161"/>
            <a:ext cx="11029615" cy="3975348"/>
          </a:xfrm>
        </p:spPr>
        <p:txBody>
          <a:bodyPr>
            <a:normAutofit/>
          </a:bodyPr>
          <a:lstStyle/>
          <a:p>
            <a:endParaRPr lang="en-US" dirty="0"/>
          </a:p>
          <a:p>
            <a:endParaRPr lang="en-US" dirty="0"/>
          </a:p>
        </p:txBody>
      </p:sp>
      <p:graphicFrame>
        <p:nvGraphicFramePr>
          <p:cNvPr id="7" name="Content Placeholder 2" descr="SmartArt object">
            <a:extLst>
              <a:ext uri="{FF2B5EF4-FFF2-40B4-BE49-F238E27FC236}">
                <a16:creationId xmlns:a16="http://schemas.microsoft.com/office/drawing/2014/main" id="{59405A29-4A0F-429B-A6BA-2D3E9946C76A}"/>
              </a:ext>
            </a:extLst>
          </p:cNvPr>
          <p:cNvGraphicFramePr>
            <a:graphicFrameLocks/>
          </p:cNvGraphicFramePr>
          <p:nvPr>
            <p:extLst>
              <p:ext uri="{D42A27DB-BD31-4B8C-83A1-F6EECF244321}">
                <p14:modId xmlns:p14="http://schemas.microsoft.com/office/powerpoint/2010/main" val="2789624420"/>
              </p:ext>
            </p:extLst>
          </p:nvPr>
        </p:nvGraphicFramePr>
        <p:xfrm>
          <a:off x="440286" y="2089332"/>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7933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A98EE3D-8CD1-4C3F-BD1C-C98C9596463C}" type="slidenum">
              <a:rPr lang="en-US" smtClean="0"/>
              <a:pPr/>
              <a:t>20</a:t>
            </a:fld>
            <a:endParaRPr lang="en-US" dirty="0"/>
          </a:p>
        </p:txBody>
      </p:sp>
      <p:sp>
        <p:nvSpPr>
          <p:cNvPr id="5" name="Footer Placeholder 4"/>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7" name="Title 6"/>
          <p:cNvSpPr>
            <a:spLocks noGrp="1"/>
          </p:cNvSpPr>
          <p:nvPr>
            <p:ph type="title"/>
          </p:nvPr>
        </p:nvSpPr>
        <p:spPr>
          <a:xfrm>
            <a:off x="581194" y="1035657"/>
            <a:ext cx="8631318" cy="988332"/>
          </a:xfrm>
        </p:spPr>
        <p:txBody>
          <a:bodyPr>
            <a:normAutofit fontScale="90000"/>
          </a:bodyPr>
          <a:lstStyle/>
          <a:p>
            <a:r>
              <a:rPr lang="es-ES" dirty="0">
                <a:latin typeface="Calibri" panose="020F0502020204030204" pitchFamily="34" charset="0"/>
                <a:cs typeface="Calibri" panose="020F0502020204030204" pitchFamily="34" charset="0"/>
              </a:rPr>
              <a:t>Amplíe la lente:</a:t>
            </a:r>
            <a:br>
              <a:rPr lang="es-ES" dirty="0">
                <a:latin typeface="Calibri" panose="020F0502020204030204" pitchFamily="34" charset="0"/>
                <a:cs typeface="Calibri" panose="020F0502020204030204" pitchFamily="34" charset="0"/>
              </a:rPr>
            </a:br>
            <a:r>
              <a:rPr lang="es-ES" dirty="0">
                <a:latin typeface="Calibri" panose="020F0502020204030204" pitchFamily="34" charset="0"/>
                <a:cs typeface="Calibri" panose="020F0502020204030204" pitchFamily="34" charset="0"/>
              </a:rPr>
              <a:t>Fundamentos de la integración comunitaria
</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4" y="2216520"/>
            <a:ext cx="5101150" cy="4207394"/>
          </a:xfrm>
        </p:spPr>
        <p:txBody>
          <a:bodyPr>
            <a:normAutofit lnSpcReduction="10000"/>
          </a:bodyPr>
          <a:lstStyle/>
          <a:p>
            <a:r>
              <a:rPr lang="es-ES" sz="2600" dirty="0">
                <a:latin typeface="Calibri" panose="020F0502020204030204" pitchFamily="34" charset="0"/>
                <a:cs typeface="Calibri" panose="020F0502020204030204" pitchFamily="34" charset="0"/>
              </a:rPr>
              <a:t>La fundación de la integración comunitaria incluye</a:t>
            </a:r>
            <a:r>
              <a:rPr lang="en-US" sz="2600" dirty="0">
                <a:latin typeface="Calibri" panose="020F0502020204030204" pitchFamily="34" charset="0"/>
                <a:cs typeface="Calibri" panose="020F0502020204030204" pitchFamily="34" charset="0"/>
              </a:rPr>
              <a:t>:</a:t>
            </a:r>
          </a:p>
          <a:p>
            <a:pPr lvl="1"/>
            <a:r>
              <a:rPr lang="es-ES" sz="2600" dirty="0">
                <a:latin typeface="Calibri" panose="020F0502020204030204" pitchFamily="34" charset="0"/>
                <a:cs typeface="Calibri" panose="020F0502020204030204" pitchFamily="34" charset="0"/>
              </a:rPr>
              <a:t>Arreglo de discos de servicios integral y holístico </a:t>
            </a:r>
            <a:endParaRPr lang="en-US" sz="2600" dirty="0">
              <a:latin typeface="Calibri" panose="020F0502020204030204" pitchFamily="34" charset="0"/>
              <a:cs typeface="Calibri" panose="020F0502020204030204" pitchFamily="34" charset="0"/>
            </a:endParaRPr>
          </a:p>
          <a:p>
            <a:pPr lvl="1"/>
            <a:r>
              <a:rPr lang="es-ES" sz="2600" dirty="0">
                <a:latin typeface="Calibri" panose="020F0502020204030204" pitchFamily="34" charset="0"/>
                <a:cs typeface="Calibri" panose="020F0502020204030204" pitchFamily="34" charset="0"/>
              </a:rPr>
              <a:t>Contexto de todo el ser y la vida de los individuos </a:t>
            </a:r>
            <a:endParaRPr lang="en-US" sz="2600" dirty="0">
              <a:latin typeface="Calibri" panose="020F0502020204030204" pitchFamily="34" charset="0"/>
              <a:cs typeface="Calibri" panose="020F0502020204030204" pitchFamily="34" charset="0"/>
            </a:endParaRPr>
          </a:p>
          <a:p>
            <a:pPr lvl="1"/>
            <a:r>
              <a:rPr lang="es-ES" sz="2600" dirty="0">
                <a:latin typeface="Calibri" panose="020F0502020204030204" pitchFamily="34" charset="0"/>
                <a:cs typeface="Calibri" panose="020F0502020204030204" pitchFamily="34" charset="0"/>
              </a:rPr>
              <a:t>Comunidad orientada a la recuperación </a:t>
            </a:r>
            <a:endParaRPr lang="en-US" sz="2600" dirty="0">
              <a:latin typeface="Calibri" panose="020F0502020204030204" pitchFamily="34" charset="0"/>
              <a:cs typeface="Calibri" panose="020F0502020204030204" pitchFamily="34" charset="0"/>
            </a:endParaRPr>
          </a:p>
          <a:p>
            <a:pPr lvl="2"/>
            <a:r>
              <a:rPr lang="en-US" sz="2400" dirty="0" err="1">
                <a:latin typeface="Calibri" panose="020F0502020204030204" pitchFamily="34" charset="0"/>
                <a:cs typeface="Calibri" panose="020F0502020204030204" pitchFamily="34" charset="0"/>
              </a:rPr>
              <a:t>Soportes</a:t>
            </a:r>
            <a:r>
              <a:rPr lang="en-US" sz="2400" dirty="0">
                <a:latin typeface="Calibri" panose="020F0502020204030204" pitchFamily="34" charset="0"/>
                <a:cs typeface="Calibri" panose="020F0502020204030204" pitchFamily="34" charset="0"/>
              </a:rPr>
              <a:t> de red</a:t>
            </a:r>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p:txBody>
      </p:sp>
      <p:sp>
        <p:nvSpPr>
          <p:cNvPr id="14" name="TextBox 13"/>
          <p:cNvSpPr txBox="1"/>
          <p:nvPr/>
        </p:nvSpPr>
        <p:spPr>
          <a:xfrm>
            <a:off x="212271" y="6237514"/>
            <a:ext cx="184731" cy="369332"/>
          </a:xfrm>
          <a:prstGeom prst="rect">
            <a:avLst/>
          </a:prstGeom>
          <a:noFill/>
        </p:spPr>
        <p:txBody>
          <a:bodyPr wrap="none" rtlCol="0">
            <a:spAutoFit/>
          </a:bodyPr>
          <a:lstStyle/>
          <a:p>
            <a:endParaRPr lang="en-US" dirty="0"/>
          </a:p>
        </p:txBody>
      </p:sp>
      <p:graphicFrame>
        <p:nvGraphicFramePr>
          <p:cNvPr id="11" name="Diagram 10"/>
          <p:cNvGraphicFramePr/>
          <p:nvPr>
            <p:extLst>
              <p:ext uri="{D42A27DB-BD31-4B8C-83A1-F6EECF244321}">
                <p14:modId xmlns:p14="http://schemas.microsoft.com/office/powerpoint/2010/main" val="1332932960"/>
              </p:ext>
            </p:extLst>
          </p:nvPr>
        </p:nvGraphicFramePr>
        <p:xfrm>
          <a:off x="5522495" y="2117189"/>
          <a:ext cx="6325378" cy="4489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8952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A98EE3D-8CD1-4C3F-BD1C-C98C9596463C}" type="slidenum">
              <a:rPr lang="en-US" smtClean="0"/>
              <a:pPr/>
              <a:t>21</a:t>
            </a:fld>
            <a:endParaRPr lang="en-US" dirty="0"/>
          </a:p>
        </p:txBody>
      </p:sp>
      <p:sp>
        <p:nvSpPr>
          <p:cNvPr id="5" name="Footer Placeholder 4"/>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7" name="Title 6"/>
          <p:cNvSpPr>
            <a:spLocks noGrp="1"/>
          </p:cNvSpPr>
          <p:nvPr>
            <p:ph type="title"/>
          </p:nvPr>
        </p:nvSpPr>
        <p:spPr>
          <a:xfrm>
            <a:off x="581192" y="945141"/>
            <a:ext cx="11029616" cy="988332"/>
          </a:xfrm>
        </p:spPr>
        <p:txBody>
          <a:bodyPr>
            <a:normAutofit fontScale="90000"/>
          </a:bodyPr>
          <a:lstStyle/>
          <a:p>
            <a:r>
              <a:rPr lang="es-ES" dirty="0">
                <a:latin typeface="Calibri" panose="020F0502020204030204" pitchFamily="34" charset="0"/>
                <a:cs typeface="Calibri" panose="020F0502020204030204" pitchFamily="34" charset="0"/>
              </a:rPr>
              <a:t>Amplíe la lente:</a:t>
            </a:r>
            <a:br>
              <a:rPr lang="es-ES" dirty="0">
                <a:latin typeface="Calibri" panose="020F0502020204030204" pitchFamily="34" charset="0"/>
                <a:cs typeface="Calibri" panose="020F0502020204030204" pitchFamily="34" charset="0"/>
              </a:rPr>
            </a:br>
            <a:r>
              <a:rPr lang="es-ES" dirty="0">
                <a:latin typeface="Calibri" panose="020F0502020204030204" pitchFamily="34" charset="0"/>
                <a:cs typeface="Calibri" panose="020F0502020204030204" pitchFamily="34" charset="0"/>
              </a:rPr>
              <a:t>Fundamentos de la integración comunitaria
</a:t>
            </a:r>
            <a:endParaRPr lang="en-US" sz="2000" i="1"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2292062" y="2311608"/>
            <a:ext cx="5477965" cy="3925906"/>
          </a:xfrm>
        </p:spPr>
        <p:txBody>
          <a:bodyPr>
            <a:normAutofit lnSpcReduction="10000"/>
          </a:bodyPr>
          <a:lstStyle/>
          <a:p>
            <a:pPr>
              <a:spcBef>
                <a:spcPts val="0"/>
              </a:spcBef>
            </a:pPr>
            <a:r>
              <a:rPr lang="en-US" dirty="0" err="1">
                <a:latin typeface="Calibri" panose="020F0502020204030204" pitchFamily="34" charset="0"/>
                <a:cs typeface="Calibri" panose="020F0502020204030204" pitchFamily="34" charset="0"/>
              </a:rPr>
              <a:t>Integración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comunitaria</a:t>
            </a:r>
            <a:r>
              <a:rPr lang="en-US" dirty="0">
                <a:latin typeface="Calibri" panose="020F0502020204030204" pitchFamily="34" charset="0"/>
                <a:cs typeface="Calibri" panose="020F0502020204030204" pitchFamily="34" charset="0"/>
              </a:rPr>
              <a:t> </a:t>
            </a:r>
          </a:p>
          <a:p>
            <a:pPr lvl="1">
              <a:spcBef>
                <a:spcPts val="0"/>
              </a:spcBef>
            </a:pPr>
            <a:r>
              <a:rPr lang="es-ES" sz="2600" dirty="0">
                <a:latin typeface="Calibri" panose="020F0502020204030204" pitchFamily="34" charset="0"/>
                <a:cs typeface="Calibri" panose="020F0502020204030204" pitchFamily="34" charset="0"/>
              </a:rPr>
              <a:t>Grupos de apoyo de autoayuda </a:t>
            </a:r>
            <a:endParaRPr lang="en-US" sz="2600" dirty="0">
              <a:latin typeface="Calibri" panose="020F0502020204030204" pitchFamily="34" charset="0"/>
              <a:cs typeface="Calibri" panose="020F0502020204030204" pitchFamily="34" charset="0"/>
            </a:endParaRPr>
          </a:p>
          <a:p>
            <a:pPr lvl="1">
              <a:spcBef>
                <a:spcPts val="0"/>
              </a:spcBef>
            </a:pPr>
            <a:r>
              <a:rPr lang="en-US" sz="2600" dirty="0" err="1">
                <a:latin typeface="Calibri" panose="020F0502020204030204" pitchFamily="34" charset="0"/>
                <a:cs typeface="Calibri" panose="020F0502020204030204" pitchFamily="34" charset="0"/>
              </a:rPr>
              <a:t>Actividades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sociales</a:t>
            </a:r>
            <a:r>
              <a:rPr lang="en-US" sz="2600" dirty="0">
                <a:latin typeface="Calibri" panose="020F0502020204030204" pitchFamily="34" charset="0"/>
                <a:cs typeface="Calibri" panose="020F0502020204030204" pitchFamily="34" charset="0"/>
              </a:rPr>
              <a:t> </a:t>
            </a:r>
          </a:p>
          <a:p>
            <a:pPr lvl="1">
              <a:spcBef>
                <a:spcPts val="0"/>
              </a:spcBef>
            </a:pPr>
            <a:r>
              <a:rPr lang="en-US" sz="2600" dirty="0" err="1">
                <a:latin typeface="Calibri" panose="020F0502020204030204" pitchFamily="34" charset="0"/>
                <a:cs typeface="Calibri" panose="020F0502020204030204" pitchFamily="34" charset="0"/>
              </a:rPr>
              <a:t>Servicios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vocacionales</a:t>
            </a:r>
            <a:r>
              <a:rPr lang="en-US" sz="2600" dirty="0">
                <a:latin typeface="Calibri" panose="020F0502020204030204" pitchFamily="34" charset="0"/>
                <a:cs typeface="Calibri" panose="020F0502020204030204" pitchFamily="34" charset="0"/>
              </a:rPr>
              <a:t>/</a:t>
            </a:r>
            <a:r>
              <a:rPr lang="en-US" sz="2600" dirty="0" err="1">
                <a:latin typeface="Calibri" panose="020F0502020204030204" pitchFamily="34" charset="0"/>
                <a:cs typeface="Calibri" panose="020F0502020204030204" pitchFamily="34" charset="0"/>
              </a:rPr>
              <a:t>educativos</a:t>
            </a:r>
            <a:r>
              <a:rPr lang="en-US" sz="2600" dirty="0">
                <a:latin typeface="Calibri" panose="020F0502020204030204" pitchFamily="34" charset="0"/>
                <a:cs typeface="Calibri" panose="020F0502020204030204" pitchFamily="34" charset="0"/>
              </a:rPr>
              <a:t> </a:t>
            </a:r>
          </a:p>
          <a:p>
            <a:pPr lvl="1">
              <a:spcBef>
                <a:spcPts val="0"/>
              </a:spcBef>
            </a:pPr>
            <a:r>
              <a:rPr lang="en-US" sz="2600" dirty="0">
                <a:latin typeface="Calibri" panose="020F0502020204030204" pitchFamily="34" charset="0"/>
                <a:cs typeface="Calibri" panose="020F0502020204030204" pitchFamily="34" charset="0"/>
              </a:rPr>
              <a:t>Red de </a:t>
            </a:r>
            <a:r>
              <a:rPr lang="en-US" sz="2600" dirty="0" err="1">
                <a:latin typeface="Calibri" panose="020F0502020204030204" pitchFamily="34" charset="0"/>
                <a:cs typeface="Calibri" panose="020F0502020204030204" pitchFamily="34" charset="0"/>
              </a:rPr>
              <a:t>recuperación</a:t>
            </a:r>
            <a:r>
              <a:rPr lang="en-US" sz="2600" dirty="0">
                <a:latin typeface="Calibri" panose="020F0502020204030204" pitchFamily="34" charset="0"/>
                <a:cs typeface="Calibri" panose="020F0502020204030204" pitchFamily="34" charset="0"/>
              </a:rPr>
              <a:t> </a:t>
            </a:r>
          </a:p>
          <a:p>
            <a:pPr lvl="2">
              <a:spcBef>
                <a:spcPts val="0"/>
              </a:spcBef>
            </a:pPr>
            <a:r>
              <a:rPr lang="en-US" sz="2400" dirty="0">
                <a:latin typeface="Calibri" panose="020F0502020204030204" pitchFamily="34" charset="0"/>
                <a:cs typeface="Calibri" panose="020F0502020204030204" pitchFamily="34" charset="0"/>
              </a:rPr>
              <a:t>Familia
</a:t>
            </a:r>
            <a:r>
              <a:rPr lang="en-US" sz="2400" dirty="0" err="1">
                <a:latin typeface="Calibri" panose="020F0502020204030204" pitchFamily="34" charset="0"/>
                <a:cs typeface="Calibri" panose="020F0502020204030204" pitchFamily="34" charset="0"/>
              </a:rPr>
              <a:t>Patrocinador</a:t>
            </a:r>
            <a:r>
              <a:rPr lang="en-US" sz="2400" dirty="0">
                <a:latin typeface="Calibri" panose="020F0502020204030204" pitchFamily="34" charset="0"/>
                <a:cs typeface="Calibri" panose="020F0502020204030204" pitchFamily="34" charset="0"/>
              </a:rPr>
              <a:t>
</a:t>
            </a:r>
            <a:r>
              <a:rPr lang="es-ES" sz="2400" dirty="0">
                <a:latin typeface="Calibri" panose="020F0502020204030204" pitchFamily="34" charset="0"/>
                <a:cs typeface="Calibri" panose="020F0502020204030204" pitchFamily="34" charset="0"/>
              </a:rPr>
              <a:t>Servicios de soporte de recuperación</a:t>
            </a:r>
            <a:endParaRPr lang="en-US" dirty="0"/>
          </a:p>
          <a:p>
            <a:endParaRPr lang="en-US" dirty="0"/>
          </a:p>
        </p:txBody>
      </p:sp>
      <p:sp>
        <p:nvSpPr>
          <p:cNvPr id="14" name="TextBox 13"/>
          <p:cNvSpPr txBox="1"/>
          <p:nvPr/>
        </p:nvSpPr>
        <p:spPr>
          <a:xfrm>
            <a:off x="212271" y="6237514"/>
            <a:ext cx="184731" cy="369332"/>
          </a:xfrm>
          <a:prstGeom prst="rect">
            <a:avLst/>
          </a:prstGeom>
          <a:noFill/>
        </p:spPr>
        <p:txBody>
          <a:bodyPr wrap="none" rtlCol="0">
            <a:spAutoFit/>
          </a:bodyPr>
          <a:lstStyle/>
          <a:p>
            <a:endParaRPr lang="en-US" dirty="0"/>
          </a:p>
        </p:txBody>
      </p:sp>
      <p:grpSp>
        <p:nvGrpSpPr>
          <p:cNvPr id="11" name="Group 10"/>
          <p:cNvGrpSpPr/>
          <p:nvPr/>
        </p:nvGrpSpPr>
        <p:grpSpPr>
          <a:xfrm>
            <a:off x="7770027" y="2927775"/>
            <a:ext cx="3241846" cy="2931604"/>
            <a:chOff x="2687661" y="1739598"/>
            <a:chExt cx="2693572" cy="2693572"/>
          </a:xfrm>
        </p:grpSpPr>
        <p:sp>
          <p:nvSpPr>
            <p:cNvPr id="12" name="Oval 11"/>
            <p:cNvSpPr/>
            <p:nvPr/>
          </p:nvSpPr>
          <p:spPr>
            <a:xfrm>
              <a:off x="2687661" y="1739598"/>
              <a:ext cx="2693572" cy="269357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3" name="Oval 4"/>
            <p:cNvSpPr/>
            <p:nvPr/>
          </p:nvSpPr>
          <p:spPr>
            <a:xfrm>
              <a:off x="3251529" y="2391220"/>
              <a:ext cx="1616143" cy="14814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b="1" dirty="0" err="1">
                  <a:latin typeface="Calibri" panose="020F0502020204030204" pitchFamily="34" charset="0"/>
                  <a:cs typeface="Calibri" panose="020F0502020204030204" pitchFamily="34" charset="0"/>
                </a:rPr>
                <a:t>Integración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comunitaria</a:t>
              </a:r>
              <a:r>
                <a:rPr lang="en-US" sz="2400" b="1" dirty="0">
                  <a:latin typeface="Calibri" panose="020F0502020204030204" pitchFamily="34" charset="0"/>
                  <a:cs typeface="Calibri" panose="020F0502020204030204" pitchFamily="34" charset="0"/>
                </a:rPr>
                <a:t>
</a:t>
              </a:r>
              <a:endParaRPr lang="en-US" sz="2400" b="1" kern="12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35364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22</a:t>
            </a:fld>
            <a:endParaRPr lang="en-US" dirty="0"/>
          </a:p>
        </p:txBody>
      </p:sp>
      <p:sp>
        <p:nvSpPr>
          <p:cNvPr id="3" name="Footer Placeholder 2"/>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p:cNvSpPr>
            <a:spLocks noGrp="1"/>
          </p:cNvSpPr>
          <p:nvPr>
            <p:ph type="title"/>
          </p:nvPr>
        </p:nvSpPr>
        <p:spPr>
          <a:xfrm>
            <a:off x="469233" y="1163922"/>
            <a:ext cx="11141577" cy="798353"/>
          </a:xfrm>
        </p:spPr>
        <p:txBody>
          <a:bodyPr>
            <a:normAutofit fontScale="90000"/>
          </a:bodyPr>
          <a:lstStyle/>
          <a:p>
            <a:r>
              <a:rPr lang="es-ES" dirty="0">
                <a:latin typeface="Calibri" panose="020F0502020204030204" pitchFamily="34" charset="0"/>
                <a:cs typeface="Calibri" panose="020F0502020204030204" pitchFamily="34" charset="0"/>
              </a:rPr>
              <a:t>Servicios de soporte de recuperación
</a:t>
            </a:r>
            <a:endParaRPr lang="en-US" dirty="0"/>
          </a:p>
        </p:txBody>
      </p:sp>
      <p:graphicFrame>
        <p:nvGraphicFramePr>
          <p:cNvPr id="7" name="TextBox 4">
            <a:extLst>
              <a:ext uri="{FF2B5EF4-FFF2-40B4-BE49-F238E27FC236}">
                <a16:creationId xmlns:a16="http://schemas.microsoft.com/office/drawing/2014/main" id="{50C43C48-05C1-69ED-4141-9B4DD3B85F99}"/>
              </a:ext>
            </a:extLst>
          </p:cNvPr>
          <p:cNvGraphicFramePr>
            <a:graphicFrameLocks noGrp="1"/>
          </p:cNvGraphicFramePr>
          <p:nvPr>
            <p:ph sz="half" idx="1"/>
            <p:extLst>
              <p:ext uri="{D42A27DB-BD31-4B8C-83A1-F6EECF244321}">
                <p14:modId xmlns:p14="http://schemas.microsoft.com/office/powerpoint/2010/main" val="1263729869"/>
              </p:ext>
            </p:extLst>
          </p:nvPr>
        </p:nvGraphicFramePr>
        <p:xfrm>
          <a:off x="581026" y="2227263"/>
          <a:ext cx="11029784" cy="3211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p:cNvSpPr/>
          <p:nvPr/>
        </p:nvSpPr>
        <p:spPr>
          <a:xfrm>
            <a:off x="5659438" y="5968249"/>
            <a:ext cx="6096000" cy="338554"/>
          </a:xfrm>
          <a:prstGeom prst="rect">
            <a:avLst/>
          </a:prstGeom>
        </p:spPr>
        <p:txBody>
          <a:bodyPr>
            <a:spAutoFit/>
          </a:bodyPr>
          <a:lstStyle/>
          <a:p>
            <a:r>
              <a:rPr lang="en-US" sz="1600" dirty="0">
                <a:latin typeface="Calibri" panose="020F0502020204030204" pitchFamily="34" charset="0"/>
                <a:cs typeface="Calibri" panose="020F0502020204030204" pitchFamily="34" charset="0"/>
              </a:rPr>
              <a:t>Recovery-Oriented System of Care (ROSC Resource Guide, 2010 Page </a:t>
            </a:r>
          </a:p>
        </p:txBody>
      </p:sp>
    </p:spTree>
    <p:extLst>
      <p:ext uri="{BB962C8B-B14F-4D97-AF65-F5344CB8AC3E}">
        <p14:creationId xmlns:p14="http://schemas.microsoft.com/office/powerpoint/2010/main" val="4053378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4F8005-303B-45A7-8A08-1B0A97600BB8}"/>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23</a:t>
            </a:fld>
            <a:endParaRPr lang="en-US" noProof="0"/>
          </a:p>
        </p:txBody>
      </p:sp>
      <p:sp>
        <p:nvSpPr>
          <p:cNvPr id="3" name="Footer Placeholder 2">
            <a:extLst>
              <a:ext uri="{FF2B5EF4-FFF2-40B4-BE49-F238E27FC236}">
                <a16:creationId xmlns:a16="http://schemas.microsoft.com/office/drawing/2014/main" id="{CDAB802E-561B-463F-8D49-E19897CA569E}"/>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dirty="0"/>
              <a:t>administración de la </a:t>
            </a:r>
            <a:r>
              <a:rPr lang="en-US" dirty="0" err="1"/>
              <a:t>recuperación</a:t>
            </a:r>
            <a:endParaRPr lang="en-US" kern="1200" cap="all" noProof="0" dirty="0">
              <a:latin typeface="+mn-lt"/>
              <a:ea typeface="+mn-ea"/>
              <a:cs typeface="+mn-cs"/>
            </a:endParaRPr>
          </a:p>
        </p:txBody>
      </p:sp>
      <p:sp>
        <p:nvSpPr>
          <p:cNvPr id="4" name="TextBox 3">
            <a:extLst>
              <a:ext uri="{FF2B5EF4-FFF2-40B4-BE49-F238E27FC236}">
                <a16:creationId xmlns:a16="http://schemas.microsoft.com/office/drawing/2014/main" id="{94FDE35F-87D4-486A-AB19-DECFA7318B8F}"/>
              </a:ext>
            </a:extLst>
          </p:cNvPr>
          <p:cNvSpPr txBox="1"/>
          <p:nvPr/>
        </p:nvSpPr>
        <p:spPr>
          <a:xfrm>
            <a:off x="440286" y="977872"/>
            <a:ext cx="11170521" cy="1036934"/>
          </a:xfrm>
          <a:prstGeom prst="rect">
            <a:avLst/>
          </a:prstGeom>
        </p:spPr>
        <p:txBody>
          <a:bodyPr vert="horz" lIns="91440" tIns="45720" rIns="91440" bIns="45720" rtlCol="0" anchor="b">
            <a:normAutofit/>
          </a:bodyPr>
          <a:lstStyle/>
          <a:p>
            <a:pPr defTabSz="457200">
              <a:spcBef>
                <a:spcPct val="0"/>
              </a:spcBef>
              <a:spcAft>
                <a:spcPts val="600"/>
              </a:spcAft>
            </a:pPr>
            <a:r>
              <a:rPr lang="es-ES" sz="2800" cap="all" dirty="0">
                <a:solidFill>
                  <a:schemeClr val="bg1"/>
                </a:solidFill>
                <a:latin typeface="Calibri" panose="020F0502020204030204" pitchFamily="34" charset="0"/>
                <a:ea typeface="+mj-ea"/>
                <a:cs typeface="Calibri" panose="020F0502020204030204" pitchFamily="34" charset="0"/>
              </a:rPr>
              <a:t>Servicios de soporte de recuperación
</a:t>
            </a:r>
            <a:endParaRPr lang="en-US" sz="2000" b="0" i="1" kern="1200" cap="all" dirty="0">
              <a:solidFill>
                <a:schemeClr val="bg1"/>
              </a:solidFill>
              <a:latin typeface="Calibri" panose="020F0502020204030204" pitchFamily="34" charset="0"/>
              <a:ea typeface="+mj-ea"/>
              <a:cs typeface="Calibri" panose="020F0502020204030204" pitchFamily="34" charset="0"/>
            </a:endParaRPr>
          </a:p>
        </p:txBody>
      </p:sp>
      <p:graphicFrame>
        <p:nvGraphicFramePr>
          <p:cNvPr id="8" name="TextBox 5">
            <a:extLst>
              <a:ext uri="{FF2B5EF4-FFF2-40B4-BE49-F238E27FC236}">
                <a16:creationId xmlns:a16="http://schemas.microsoft.com/office/drawing/2014/main" id="{F56F4D95-287B-42F2-98AB-31ADEF9A8C75}"/>
              </a:ext>
            </a:extLst>
          </p:cNvPr>
          <p:cNvGraphicFramePr/>
          <p:nvPr>
            <p:extLst>
              <p:ext uri="{D42A27DB-BD31-4B8C-83A1-F6EECF244321}">
                <p14:modId xmlns:p14="http://schemas.microsoft.com/office/powerpoint/2010/main" val="387546947"/>
              </p:ext>
            </p:extLst>
          </p:nvPr>
        </p:nvGraphicFramePr>
        <p:xfrm>
          <a:off x="510738" y="2028671"/>
          <a:ext cx="11029615" cy="3995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89610A76-D163-4058-855D-4F723F690AC0}"/>
              </a:ext>
            </a:extLst>
          </p:cNvPr>
          <p:cNvSpPr txBox="1"/>
          <p:nvPr/>
        </p:nvSpPr>
        <p:spPr>
          <a:xfrm>
            <a:off x="3641761" y="6396183"/>
            <a:ext cx="9510087" cy="338554"/>
          </a:xfrm>
          <a:prstGeom prst="rect">
            <a:avLst/>
          </a:prstGeom>
          <a:noFill/>
        </p:spPr>
        <p:txBody>
          <a:bodyPr wrap="square">
            <a:spAutoFit/>
          </a:bodyPr>
          <a:lstStyle/>
          <a:p>
            <a:pPr algn="ctr"/>
            <a:r>
              <a:rPr lang="en-US" sz="1600" dirty="0">
                <a:latin typeface="Calibri" panose="020F0502020204030204" pitchFamily="34" charset="0"/>
                <a:cs typeface="Calibri" panose="020F0502020204030204" pitchFamily="34" charset="0"/>
              </a:rPr>
              <a:t>Recovery-Oriented System of Care (ROSC Resource Guide, 2010 Page 2)</a:t>
            </a:r>
          </a:p>
        </p:txBody>
      </p:sp>
    </p:spTree>
    <p:extLst>
      <p:ext uri="{BB962C8B-B14F-4D97-AF65-F5344CB8AC3E}">
        <p14:creationId xmlns:p14="http://schemas.microsoft.com/office/powerpoint/2010/main" val="127399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A98EE3D-8CD1-4C3F-BD1C-C98C9596463C}" type="slidenum">
              <a:rPr lang="en-US" smtClean="0"/>
              <a:pPr/>
              <a:t>24</a:t>
            </a:fld>
            <a:endParaRPr lang="en-US" dirty="0"/>
          </a:p>
        </p:txBody>
      </p:sp>
      <p:sp>
        <p:nvSpPr>
          <p:cNvPr id="5" name="Footer Placeholder 4"/>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7" name="Title 6"/>
          <p:cNvSpPr>
            <a:spLocks noGrp="1"/>
          </p:cNvSpPr>
          <p:nvPr>
            <p:ph type="title"/>
          </p:nvPr>
        </p:nvSpPr>
        <p:spPr>
          <a:xfrm>
            <a:off x="536310" y="1193507"/>
            <a:ext cx="10785308" cy="618165"/>
          </a:xfrm>
        </p:spPr>
        <p:txBody>
          <a:bodyPr>
            <a:noAutofit/>
          </a:bodyPr>
          <a:lstStyle/>
          <a:p>
            <a:r>
              <a:rPr lang="es-ES" dirty="0">
                <a:latin typeface="Calibri" panose="020F0502020204030204" pitchFamily="34" charset="0"/>
                <a:cs typeface="Calibri" panose="020F0502020204030204" pitchFamily="34" charset="0"/>
              </a:rPr>
              <a:t>integración comunitaria a través de Servicios Integrales
</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2000579" y="2213954"/>
            <a:ext cx="7191207" cy="4297126"/>
          </a:xfrm>
        </p:spPr>
        <p:txBody>
          <a:bodyPr>
            <a:normAutofit lnSpcReduction="10000"/>
          </a:bodyPr>
          <a:lstStyle/>
          <a:p>
            <a:r>
              <a:rPr lang="en-US" dirty="0" err="1">
                <a:latin typeface="Calibri" panose="020F0502020204030204" pitchFamily="34" charset="0"/>
                <a:cs typeface="Calibri" panose="020F0502020204030204" pitchFamily="34" charset="0"/>
              </a:rPr>
              <a:t>Servicios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integrales</a:t>
            </a:r>
            <a:r>
              <a:rPr lang="en-US" dirty="0">
                <a:latin typeface="Calibri" panose="020F0502020204030204" pitchFamily="34" charset="0"/>
                <a:cs typeface="Calibri" panose="020F0502020204030204" pitchFamily="34" charset="0"/>
              </a:rPr>
              <a:t> </a:t>
            </a:r>
          </a:p>
          <a:p>
            <a:pPr lvl="1"/>
            <a:r>
              <a:rPr lang="en-US" sz="2600" dirty="0" err="1">
                <a:latin typeface="Calibri" panose="020F0502020204030204" pitchFamily="34" charset="0"/>
                <a:cs typeface="Calibri" panose="020F0502020204030204" pitchFamily="34" charset="0"/>
              </a:rPr>
              <a:t>Tratamiento</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asistido</a:t>
            </a:r>
            <a:r>
              <a:rPr lang="en-US" sz="2600" dirty="0">
                <a:latin typeface="Calibri" panose="020F0502020204030204" pitchFamily="34" charset="0"/>
                <a:cs typeface="Calibri" panose="020F0502020204030204" pitchFamily="34" charset="0"/>
              </a:rPr>
              <a:t> por </a:t>
            </a:r>
            <a:r>
              <a:rPr lang="en-US" sz="2600" dirty="0" err="1">
                <a:latin typeface="Calibri" panose="020F0502020204030204" pitchFamily="34" charset="0"/>
                <a:cs typeface="Calibri" panose="020F0502020204030204" pitchFamily="34" charset="0"/>
              </a:rPr>
              <a:t>medicamentos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Medicación</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Asesoramiento</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Vínculos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comunitarios</a:t>
            </a:r>
            <a:r>
              <a:rPr lang="en-US" sz="2600" dirty="0">
                <a:latin typeface="Calibri" panose="020F0502020204030204" pitchFamily="34" charset="0"/>
                <a:cs typeface="Calibri" panose="020F0502020204030204" pitchFamily="34" charset="0"/>
              </a:rPr>
              <a:t> y </a:t>
            </a:r>
            <a:r>
              <a:rPr lang="en-US" sz="2600" dirty="0" err="1">
                <a:latin typeface="Calibri" panose="020F0502020204030204" pitchFamily="34" charset="0"/>
                <a:cs typeface="Calibri" panose="020F0502020204030204" pitchFamily="34" charset="0"/>
              </a:rPr>
              <a:t>personales</a:t>
            </a:r>
            <a:r>
              <a:rPr lang="en-US" sz="2600" dirty="0">
                <a:latin typeface="Calibri" panose="020F0502020204030204" pitchFamily="34" charset="0"/>
                <a:cs typeface="Calibri" panose="020F0502020204030204" pitchFamily="34" charset="0"/>
              </a:rPr>
              <a:t>
</a:t>
            </a:r>
            <a:r>
              <a:rPr lang="es-ES" sz="2600" dirty="0">
                <a:latin typeface="Calibri" panose="020F0502020204030204" pitchFamily="34" charset="0"/>
                <a:cs typeface="Calibri" panose="020F0502020204030204" pitchFamily="34" charset="0"/>
              </a:rPr>
              <a:t>Tratamiento basado en la familia
Servicios informados sobre el trauma
</a:t>
            </a:r>
            <a:r>
              <a:rPr lang="en-US" sz="2600" dirty="0" err="1">
                <a:latin typeface="Calibri" panose="020F0502020204030204" pitchFamily="34" charset="0"/>
                <a:cs typeface="Calibri" panose="020F0502020204030204" pitchFamily="34" charset="0"/>
              </a:rPr>
              <a:t>Gestión</a:t>
            </a:r>
            <a:r>
              <a:rPr lang="en-US" sz="2600" dirty="0">
                <a:latin typeface="Calibri" panose="020F0502020204030204" pitchFamily="34" charset="0"/>
                <a:cs typeface="Calibri" panose="020F0502020204030204" pitchFamily="34" charset="0"/>
              </a:rPr>
              <a:t> del </a:t>
            </a:r>
            <a:r>
              <a:rPr lang="en-US" sz="2600" dirty="0" err="1">
                <a:latin typeface="Calibri" panose="020F0502020204030204" pitchFamily="34" charset="0"/>
                <a:cs typeface="Calibri" panose="020F0502020204030204" pitchFamily="34" charset="0"/>
              </a:rPr>
              <a:t>bienestar</a:t>
            </a:r>
            <a:endParaRPr lang="en-US" dirty="0"/>
          </a:p>
          <a:p>
            <a:endParaRPr lang="en-US" dirty="0"/>
          </a:p>
        </p:txBody>
      </p:sp>
      <p:sp>
        <p:nvSpPr>
          <p:cNvPr id="14" name="TextBox 13"/>
          <p:cNvSpPr txBox="1"/>
          <p:nvPr/>
        </p:nvSpPr>
        <p:spPr>
          <a:xfrm>
            <a:off x="212271" y="6237514"/>
            <a:ext cx="184731" cy="369332"/>
          </a:xfrm>
          <a:prstGeom prst="rect">
            <a:avLst/>
          </a:prstGeom>
          <a:noFill/>
        </p:spPr>
        <p:txBody>
          <a:bodyPr wrap="none" rtlCol="0">
            <a:spAutoFit/>
          </a:bodyPr>
          <a:lstStyle/>
          <a:p>
            <a:endParaRPr lang="en-US" dirty="0"/>
          </a:p>
        </p:txBody>
      </p:sp>
      <p:sp>
        <p:nvSpPr>
          <p:cNvPr id="10" name="Flowchart: Connector 9">
            <a:extLst>
              <a:ext uri="{FF2B5EF4-FFF2-40B4-BE49-F238E27FC236}">
                <a16:creationId xmlns:a16="http://schemas.microsoft.com/office/drawing/2014/main" id="{7C6C28DA-B745-4627-AFD2-744681EF9AD9}"/>
              </a:ext>
            </a:extLst>
          </p:cNvPr>
          <p:cNvSpPr/>
          <p:nvPr/>
        </p:nvSpPr>
        <p:spPr>
          <a:xfrm>
            <a:off x="7892828" y="2555755"/>
            <a:ext cx="3628320" cy="3335510"/>
          </a:xfrm>
          <a:prstGeom prst="flowChartConnector">
            <a:avLst/>
          </a:prstGeom>
          <a:solidFill>
            <a:schemeClr val="accent3">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latin typeface="Calibri" panose="020F0502020204030204" pitchFamily="34" charset="0"/>
                <a:cs typeface="Calibri" panose="020F0502020204030204" pitchFamily="34" charset="0"/>
              </a:rPr>
              <a:t>Integración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comunitaria</a:t>
            </a:r>
            <a:r>
              <a:rPr lang="en-US" sz="28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613670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7E3241-B056-402A-9648-2B28728E5848}"/>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3" name="Footer Placeholder 2">
            <a:extLst>
              <a:ext uri="{FF2B5EF4-FFF2-40B4-BE49-F238E27FC236}">
                <a16:creationId xmlns:a16="http://schemas.microsoft.com/office/drawing/2014/main" id="{E7712FEF-4073-4E98-8EE1-D0AB3A68879F}"/>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55A3C3A9-89D4-4AC0-ABC2-DADF89350A51}"/>
              </a:ext>
            </a:extLst>
          </p:cNvPr>
          <p:cNvSpPr>
            <a:spLocks noGrp="1"/>
          </p:cNvSpPr>
          <p:nvPr>
            <p:ph type="title"/>
          </p:nvPr>
        </p:nvSpPr>
        <p:spPr>
          <a:xfrm>
            <a:off x="464316" y="807772"/>
            <a:ext cx="11029614" cy="1013800"/>
          </a:xfrm>
        </p:spPr>
        <p:txBody>
          <a:bodyPr>
            <a:normAutofit fontScale="90000"/>
          </a:bodyPr>
          <a:lstStyle/>
          <a:p>
            <a:r>
              <a:rPr lang="es-ES" dirty="0">
                <a:latin typeface="Calibri" panose="020F0502020204030204" pitchFamily="34" charset="0"/>
                <a:cs typeface="Calibri" panose="020F0502020204030204" pitchFamily="34" charset="0"/>
              </a:rPr>
              <a:t>Los servicios integrales significan que las personas tienen acceso a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63BBC796-0FF9-4C18-A04B-EF12B7A29412}"/>
              </a:ext>
            </a:extLst>
          </p:cNvPr>
          <p:cNvSpPr>
            <a:spLocks noGrp="1"/>
          </p:cNvSpPr>
          <p:nvPr>
            <p:ph idx="1"/>
          </p:nvPr>
        </p:nvSpPr>
        <p:spPr>
          <a:xfrm>
            <a:off x="606593" y="1977651"/>
            <a:ext cx="10734507" cy="4446263"/>
          </a:xfrm>
        </p:spPr>
        <p:txBody>
          <a:bodyPr>
            <a:normAutofit lnSpcReduction="10000"/>
          </a:bodyPr>
          <a:lstStyle/>
          <a:p>
            <a:pPr>
              <a:spcBef>
                <a:spcPts val="0"/>
              </a:spcBef>
              <a:spcAft>
                <a:spcPts val="500"/>
              </a:spcAft>
            </a:pPr>
            <a:r>
              <a:rPr lang="en-US" sz="2700" dirty="0" err="1">
                <a:latin typeface="Calibri" panose="020F0502020204030204" pitchFamily="34" charset="0"/>
                <a:cs typeface="Calibri" panose="020F0502020204030204" pitchFamily="34" charset="0"/>
              </a:rPr>
              <a:t>Medicación</a:t>
            </a:r>
            <a:r>
              <a:rPr lang="en-US" sz="2700" dirty="0">
                <a:latin typeface="Calibri" panose="020F0502020204030204" pitchFamily="34" charset="0"/>
                <a:cs typeface="Calibri" panose="020F0502020204030204" pitchFamily="34" charset="0"/>
              </a:rPr>
              <a:t> </a:t>
            </a:r>
          </a:p>
          <a:p>
            <a:pPr lvl="1">
              <a:spcBef>
                <a:spcPts val="0"/>
              </a:spcBef>
              <a:spcAft>
                <a:spcPts val="500"/>
              </a:spcAft>
            </a:pPr>
            <a:r>
              <a:rPr lang="en-US" sz="2600" dirty="0" err="1">
                <a:latin typeface="Calibri" panose="020F0502020204030204" pitchFamily="34" charset="0"/>
                <a:cs typeface="Calibri" panose="020F0502020204030204" pitchFamily="34" charset="0"/>
              </a:rPr>
              <a:t>Evaluación</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Tratamiento</a:t>
            </a:r>
            <a:r>
              <a:rPr lang="en-US" sz="2600" dirty="0">
                <a:latin typeface="Calibri" panose="020F0502020204030204" pitchFamily="34" charset="0"/>
                <a:cs typeface="Calibri" panose="020F0502020204030204" pitchFamily="34" charset="0"/>
              </a:rPr>
              <a:t> </a:t>
            </a:r>
          </a:p>
          <a:p>
            <a:pPr>
              <a:spcBef>
                <a:spcPts val="0"/>
              </a:spcBef>
              <a:spcAft>
                <a:spcPts val="500"/>
              </a:spcAft>
            </a:pPr>
            <a:r>
              <a:rPr lang="en-US" sz="2700" dirty="0" err="1">
                <a:latin typeface="Calibri" panose="020F0502020204030204" pitchFamily="34" charset="0"/>
                <a:cs typeface="Calibri" panose="020F0502020204030204" pitchFamily="34" charset="0"/>
              </a:rPr>
              <a:t>Tratamiento</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asistido</a:t>
            </a:r>
            <a:r>
              <a:rPr lang="en-US" sz="2700" dirty="0">
                <a:latin typeface="Calibri" panose="020F0502020204030204" pitchFamily="34" charset="0"/>
                <a:cs typeface="Calibri" panose="020F0502020204030204" pitchFamily="34" charset="0"/>
              </a:rPr>
              <a:t> por </a:t>
            </a:r>
            <a:r>
              <a:rPr lang="en-US" sz="2700" dirty="0" err="1">
                <a:latin typeface="Calibri" panose="020F0502020204030204" pitchFamily="34" charset="0"/>
                <a:cs typeface="Calibri" panose="020F0502020204030204" pitchFamily="34" charset="0"/>
              </a:rPr>
              <a:t>medicamentos</a:t>
            </a:r>
            <a:r>
              <a:rPr lang="en-US" sz="2700" dirty="0">
                <a:latin typeface="Calibri" panose="020F0502020204030204" pitchFamily="34" charset="0"/>
                <a:cs typeface="Calibri" panose="020F0502020204030204" pitchFamily="34" charset="0"/>
              </a:rPr>
              <a:t> (MAT)</a:t>
            </a:r>
          </a:p>
          <a:p>
            <a:pPr lvl="1">
              <a:spcBef>
                <a:spcPts val="0"/>
              </a:spcBef>
              <a:spcAft>
                <a:spcPts val="500"/>
              </a:spcAft>
            </a:pPr>
            <a:r>
              <a:rPr lang="es-ES" sz="2600" dirty="0">
                <a:latin typeface="Calibri" panose="020F0502020204030204" pitchFamily="34" charset="0"/>
                <a:cs typeface="Calibri" panose="020F0502020204030204" pitchFamily="34" charset="0"/>
              </a:rPr>
              <a:t>El individuo se examina para determinar si MAT es una opción adecuada
MAT se presenta como una opción (si corresponde) como parte del plan de servicio </a:t>
            </a:r>
            <a:endParaRPr lang="en-US" sz="2600" dirty="0">
              <a:latin typeface="Calibri" panose="020F0502020204030204" pitchFamily="34" charset="0"/>
              <a:cs typeface="Calibri" panose="020F0502020204030204" pitchFamily="34" charset="0"/>
            </a:endParaRPr>
          </a:p>
          <a:p>
            <a:pPr lvl="2">
              <a:spcBef>
                <a:spcPts val="0"/>
              </a:spcBef>
              <a:spcAft>
                <a:spcPts val="500"/>
              </a:spcAft>
            </a:pPr>
            <a:r>
              <a:rPr lang="es-ES" sz="2400" dirty="0">
                <a:latin typeface="Calibri" panose="020F0502020204030204" pitchFamily="34" charset="0"/>
                <a:cs typeface="Calibri" panose="020F0502020204030204" pitchFamily="34" charset="0"/>
              </a:rPr>
              <a:t>La información explica los pros y los contras de MAT para que el individuo pueda tomar una decisión informada</a:t>
            </a:r>
            <a:endParaRPr lang="en-US" sz="2400" dirty="0">
              <a:latin typeface="Calibri" panose="020F0502020204030204" pitchFamily="34" charset="0"/>
              <a:cs typeface="Calibri" panose="020F0502020204030204" pitchFamily="34" charset="0"/>
            </a:endParaRPr>
          </a:p>
          <a:p>
            <a:pPr lvl="1">
              <a:spcBef>
                <a:spcPts val="0"/>
              </a:spcBef>
              <a:spcAft>
                <a:spcPts val="500"/>
              </a:spcAft>
            </a:pPr>
            <a:r>
              <a:rPr lang="es-ES" sz="2600" i="1" dirty="0">
                <a:solidFill>
                  <a:srgbClr val="000000">
                    <a:lumMod val="75000"/>
                    <a:lumOff val="25000"/>
                  </a:srgbClr>
                </a:solidFill>
                <a:latin typeface="Calibri" panose="020F0502020204030204" pitchFamily="34" charset="0"/>
                <a:cs typeface="Calibri" panose="020F0502020204030204" pitchFamily="34" charset="0"/>
              </a:rPr>
              <a:t>Una comprensión de los principios y prácticas de MAT es fundamental</a:t>
            </a:r>
            <a:endParaRPr lang="en-US" sz="2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12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7E3241-B056-402A-9648-2B28728E5848}"/>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3" name="Footer Placeholder 2">
            <a:extLst>
              <a:ext uri="{FF2B5EF4-FFF2-40B4-BE49-F238E27FC236}">
                <a16:creationId xmlns:a16="http://schemas.microsoft.com/office/drawing/2014/main" id="{E7712FEF-4073-4E98-8EE1-D0AB3A68879F}"/>
              </a:ext>
            </a:extLst>
          </p:cNvPr>
          <p:cNvSpPr>
            <a:spLocks noGrp="1"/>
          </p:cNvSpPr>
          <p:nvPr>
            <p:ph type="ftr" sz="quarter" idx="11"/>
          </p:nvPr>
        </p:nvSpPr>
        <p:spPr>
          <a:xfrm>
            <a:off x="470431" y="6408841"/>
            <a:ext cx="6818262" cy="365125"/>
          </a:xfrm>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55A3C3A9-89D4-4AC0-ABC2-DADF89350A51}"/>
              </a:ext>
            </a:extLst>
          </p:cNvPr>
          <p:cNvSpPr>
            <a:spLocks noGrp="1"/>
          </p:cNvSpPr>
          <p:nvPr>
            <p:ph type="title"/>
          </p:nvPr>
        </p:nvSpPr>
        <p:spPr>
          <a:xfrm>
            <a:off x="489215" y="1164792"/>
            <a:ext cx="11213569" cy="732909"/>
          </a:xfrm>
        </p:spPr>
        <p:txBody>
          <a:bodyPr>
            <a:normAutofit fontScale="90000"/>
          </a:bodyPr>
          <a:lstStyle/>
          <a:p>
            <a:r>
              <a:rPr lang="es-ES" dirty="0">
                <a:latin typeface="Calibri" panose="020F0502020204030204" pitchFamily="34" charset="0"/>
                <a:cs typeface="Calibri" panose="020F0502020204030204" pitchFamily="34" charset="0"/>
              </a:rPr>
              <a:t>Los servicios integrales significan que las personas tienen acceso a
</a:t>
            </a:r>
            <a:endParaRPr lang="en-US" sz="2000" i="1"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63BBC796-0FF9-4C18-A04B-EF12B7A29412}"/>
              </a:ext>
            </a:extLst>
          </p:cNvPr>
          <p:cNvSpPr>
            <a:spLocks noGrp="1"/>
          </p:cNvSpPr>
          <p:nvPr>
            <p:ph idx="1"/>
          </p:nvPr>
        </p:nvSpPr>
        <p:spPr>
          <a:xfrm>
            <a:off x="2156222" y="1912774"/>
            <a:ext cx="7841985" cy="4876265"/>
          </a:xfrm>
        </p:spPr>
        <p:txBody>
          <a:bodyPr>
            <a:normAutofit/>
          </a:bodyPr>
          <a:lstStyle/>
          <a:p>
            <a:pPr>
              <a:spcBef>
                <a:spcPts val="0"/>
              </a:spcBef>
            </a:pPr>
            <a:r>
              <a:rPr lang="en-US" dirty="0" err="1">
                <a:latin typeface="Calibri" panose="020F0502020204030204" pitchFamily="34" charset="0"/>
                <a:cs typeface="Calibri" panose="020F0502020204030204" pitchFamily="34" charset="0"/>
              </a:rPr>
              <a:t>Asesoramiento</a:t>
            </a:r>
            <a:r>
              <a:rPr lang="en-US" dirty="0">
                <a:latin typeface="Calibri" panose="020F0502020204030204" pitchFamily="34" charset="0"/>
                <a:cs typeface="Calibri" panose="020F0502020204030204" pitchFamily="34" charset="0"/>
              </a:rPr>
              <a:t> </a:t>
            </a:r>
          </a:p>
          <a:p>
            <a:pPr lvl="1">
              <a:spcBef>
                <a:spcPts val="0"/>
              </a:spcBef>
            </a:pPr>
            <a:r>
              <a:rPr lang="en-US" sz="2600" dirty="0">
                <a:latin typeface="Calibri" panose="020F0502020204030204" pitchFamily="34" charset="0"/>
                <a:cs typeface="Calibri" panose="020F0502020204030204" pitchFamily="34" charset="0"/>
              </a:rPr>
              <a:t>Individual
Grupo
Familia</a:t>
            </a:r>
            <a:endParaRPr lang="en-US" sz="1000" dirty="0">
              <a:latin typeface="Calibri" panose="020F0502020204030204" pitchFamily="34" charset="0"/>
              <a:cs typeface="Calibri" panose="020F0502020204030204" pitchFamily="34" charset="0"/>
            </a:endParaRPr>
          </a:p>
          <a:p>
            <a:pPr>
              <a:spcBef>
                <a:spcPts val="0"/>
              </a:spcBef>
            </a:pPr>
            <a:r>
              <a:rPr lang="es-ES" dirty="0">
                <a:latin typeface="Calibri" panose="020F0502020204030204" pitchFamily="34" charset="0"/>
                <a:cs typeface="Calibri" panose="020F0502020204030204" pitchFamily="34" charset="0"/>
              </a:rPr>
              <a:t>Tratamiento basado en la familia </a:t>
            </a:r>
            <a:endParaRPr lang="en-US" dirty="0">
              <a:latin typeface="Calibri" panose="020F0502020204030204" pitchFamily="34" charset="0"/>
              <a:cs typeface="Calibri" panose="020F0502020204030204" pitchFamily="34" charset="0"/>
            </a:endParaRPr>
          </a:p>
          <a:p>
            <a:pPr lvl="1">
              <a:spcBef>
                <a:spcPts val="0"/>
              </a:spcBef>
            </a:pPr>
            <a:r>
              <a:rPr lang="es-ES" sz="2600" dirty="0">
                <a:latin typeface="Calibri" panose="020F0502020204030204" pitchFamily="34" charset="0"/>
                <a:cs typeface="Calibri" panose="020F0502020204030204" pitchFamily="34" charset="0"/>
              </a:rPr>
              <a:t>Sesiones colaterales frecuentes, visitas o llamadas telefónicas con miembros de la familia para recopilar información que pueda ayudar al equipo de tratamiento y a las personas a cumplir con los objetivos de tratamiento / recuperación</a:t>
            </a:r>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4580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7E3241-B056-402A-9648-2B28728E5848}"/>
              </a:ext>
            </a:extLst>
          </p:cNvPr>
          <p:cNvSpPr>
            <a:spLocks noGrp="1"/>
          </p:cNvSpPr>
          <p:nvPr>
            <p:ph type="sldNum" sz="quarter" idx="12"/>
          </p:nvPr>
        </p:nvSpPr>
        <p:spPr/>
        <p:txBody>
          <a:bodyPr/>
          <a:lstStyle/>
          <a:p>
            <a:fld id="{3A98EE3D-8CD1-4C3F-BD1C-C98C9596463C}" type="slidenum">
              <a:rPr lang="en-US" smtClean="0"/>
              <a:t>27</a:t>
            </a:fld>
            <a:endParaRPr lang="en-US" dirty="0"/>
          </a:p>
        </p:txBody>
      </p:sp>
      <p:sp>
        <p:nvSpPr>
          <p:cNvPr id="3" name="Footer Placeholder 2">
            <a:extLst>
              <a:ext uri="{FF2B5EF4-FFF2-40B4-BE49-F238E27FC236}">
                <a16:creationId xmlns:a16="http://schemas.microsoft.com/office/drawing/2014/main" id="{E7712FEF-4073-4E98-8EE1-D0AB3A68879F}"/>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55A3C3A9-89D4-4AC0-ABC2-DADF89350A51}"/>
              </a:ext>
            </a:extLst>
          </p:cNvPr>
          <p:cNvSpPr>
            <a:spLocks noGrp="1"/>
          </p:cNvSpPr>
          <p:nvPr>
            <p:ph type="title"/>
          </p:nvPr>
        </p:nvSpPr>
        <p:spPr>
          <a:xfrm>
            <a:off x="484437" y="771632"/>
            <a:ext cx="11029615" cy="1050444"/>
          </a:xfrm>
        </p:spPr>
        <p:txBody>
          <a:bodyPr>
            <a:normAutofit fontScale="90000"/>
          </a:bodyPr>
          <a:lstStyle/>
          <a:p>
            <a:r>
              <a:rPr lang="es-ES" dirty="0">
                <a:latin typeface="Calibri" panose="020F0502020204030204" pitchFamily="34" charset="0"/>
                <a:cs typeface="Calibri" panose="020F0502020204030204" pitchFamily="34" charset="0"/>
              </a:rPr>
              <a:t>Los servicios integrales significan que las personas tienen acceso a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63BBC796-0FF9-4C18-A04B-EF12B7A29412}"/>
              </a:ext>
            </a:extLst>
          </p:cNvPr>
          <p:cNvSpPr>
            <a:spLocks noGrp="1"/>
          </p:cNvSpPr>
          <p:nvPr>
            <p:ph idx="1"/>
          </p:nvPr>
        </p:nvSpPr>
        <p:spPr>
          <a:xfrm>
            <a:off x="581191" y="2015396"/>
            <a:ext cx="10836109" cy="4356218"/>
          </a:xfrm>
        </p:spPr>
        <p:txBody>
          <a:bodyPr>
            <a:normAutofit lnSpcReduction="10000"/>
          </a:bodyPr>
          <a:lstStyle/>
          <a:p>
            <a:pPr>
              <a:spcBef>
                <a:spcPts val="0"/>
              </a:spcBef>
            </a:pPr>
            <a:r>
              <a:rPr lang="es-ES" dirty="0">
                <a:latin typeface="Calibri" panose="020F0502020204030204" pitchFamily="34" charset="0"/>
                <a:cs typeface="Calibri" panose="020F0502020204030204" pitchFamily="34" charset="0"/>
              </a:rPr>
              <a:t>Servicios informados sobre el trauma </a:t>
            </a:r>
            <a:endParaRPr lang="en-US" b="1" dirty="0">
              <a:latin typeface="Calibri" panose="020F0502020204030204" pitchFamily="34" charset="0"/>
              <a:cs typeface="Calibri" panose="020F0502020204030204" pitchFamily="34" charset="0"/>
            </a:endParaRPr>
          </a:p>
          <a:p>
            <a:pPr lvl="1">
              <a:spcBef>
                <a:spcPts val="0"/>
              </a:spcBef>
            </a:pPr>
            <a:r>
              <a:rPr lang="es-ES" dirty="0">
                <a:latin typeface="Calibri" panose="020F0502020204030204" pitchFamily="34" charset="0"/>
                <a:cs typeface="Calibri" panose="020F0502020204030204" pitchFamily="34" charset="0"/>
              </a:rPr>
              <a:t>Esfuerzos proactivos para identificar a las personas que experimentaron un trauma
Acceso a intervenciones específicas para abordar los síntomas en curso relacionados con el trauma</a:t>
            </a:r>
            <a:endParaRPr lang="en-US" dirty="0">
              <a:latin typeface="Calibri" panose="020F0502020204030204" pitchFamily="34" charset="0"/>
              <a:cs typeface="Calibri" panose="020F0502020204030204" pitchFamily="34" charset="0"/>
            </a:endParaRPr>
          </a:p>
          <a:p>
            <a:pPr lvl="1">
              <a:spcBef>
                <a:spcPts val="0"/>
              </a:spcBef>
            </a:pPr>
            <a:endParaRPr lang="en-US" dirty="0">
              <a:latin typeface="Calibri" panose="020F0502020204030204" pitchFamily="34" charset="0"/>
              <a:cs typeface="Calibri" panose="020F0502020204030204" pitchFamily="34" charset="0"/>
            </a:endParaRPr>
          </a:p>
          <a:p>
            <a:pPr>
              <a:spcBef>
                <a:spcPts val="0"/>
              </a:spcBef>
            </a:pPr>
            <a:r>
              <a:rPr lang="en-US" dirty="0" err="1">
                <a:latin typeface="Calibri" panose="020F0502020204030204" pitchFamily="34" charset="0"/>
                <a:cs typeface="Calibri" panose="020F0502020204030204" pitchFamily="34" charset="0"/>
              </a:rPr>
              <a:t>Gestión</a:t>
            </a:r>
            <a:r>
              <a:rPr lang="en-US" dirty="0">
                <a:latin typeface="Calibri" panose="020F0502020204030204" pitchFamily="34" charset="0"/>
                <a:cs typeface="Calibri" panose="020F0502020204030204" pitchFamily="34" charset="0"/>
              </a:rPr>
              <a:t> del </a:t>
            </a:r>
            <a:r>
              <a:rPr lang="en-US" dirty="0" err="1">
                <a:latin typeface="Calibri" panose="020F0502020204030204" pitchFamily="34" charset="0"/>
                <a:cs typeface="Calibri" panose="020F0502020204030204" pitchFamily="34" charset="0"/>
              </a:rPr>
              <a:t>bienestar</a:t>
            </a:r>
            <a:r>
              <a:rPr lang="en-US" dirty="0">
                <a:latin typeface="Calibri" panose="020F0502020204030204" pitchFamily="34" charset="0"/>
                <a:cs typeface="Calibri" panose="020F0502020204030204" pitchFamily="34" charset="0"/>
              </a:rPr>
              <a:t> </a:t>
            </a:r>
          </a:p>
          <a:p>
            <a:pPr lvl="1">
              <a:spcBef>
                <a:spcPts val="0"/>
              </a:spcBef>
            </a:pPr>
            <a:r>
              <a:rPr lang="es-ES" dirty="0">
                <a:latin typeface="Calibri" panose="020F0502020204030204" pitchFamily="34" charset="0"/>
                <a:cs typeface="Calibri" panose="020F0502020204030204" pitchFamily="34" charset="0"/>
              </a:rPr>
              <a:t>Los servicios de gestión del bienestar proporcionan a las personas un equipo y servicios para fomentar todo el potencial de recuperación de las personas
La gestión del bienestar incluye intervenciones y servicios para mantener o mejorar el bienestar y la recuperación</a:t>
            </a:r>
            <a:endParaRPr lang="en-US" b="1" dirty="0">
              <a:latin typeface="Calibri" panose="020F0502020204030204" pitchFamily="34" charset="0"/>
              <a:cs typeface="Calibri" panose="020F0502020204030204" pitchFamily="34" charset="0"/>
            </a:endParaRPr>
          </a:p>
          <a:p>
            <a:endParaRPr lang="en-US" dirty="0"/>
          </a:p>
          <a:p>
            <a:pPr marL="324000" lvl="1" indent="0">
              <a:buNone/>
            </a:pPr>
            <a:endParaRPr lang="en-US" dirty="0"/>
          </a:p>
          <a:p>
            <a:pPr marL="630000" lvl="2" indent="0">
              <a:buNone/>
            </a:pPr>
            <a:endParaRPr lang="en-US" dirty="0"/>
          </a:p>
          <a:p>
            <a:pPr lvl="2"/>
            <a:endParaRPr lang="en-US" dirty="0"/>
          </a:p>
          <a:p>
            <a:pPr lvl="1"/>
            <a:endParaRPr lang="en-US" dirty="0"/>
          </a:p>
        </p:txBody>
      </p:sp>
    </p:spTree>
    <p:extLst>
      <p:ext uri="{BB962C8B-B14F-4D97-AF65-F5344CB8AC3E}">
        <p14:creationId xmlns:p14="http://schemas.microsoft.com/office/powerpoint/2010/main" val="141402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7E3241-B056-402A-9648-2B28728E5848}"/>
              </a:ext>
            </a:extLst>
          </p:cNvPr>
          <p:cNvSpPr>
            <a:spLocks noGrp="1"/>
          </p:cNvSpPr>
          <p:nvPr>
            <p:ph type="sldNum" sz="quarter" idx="12"/>
          </p:nvPr>
        </p:nvSpPr>
        <p:spPr/>
        <p:txBody>
          <a:bodyPr/>
          <a:lstStyle/>
          <a:p>
            <a:fld id="{3A98EE3D-8CD1-4C3F-BD1C-C98C9596463C}" type="slidenum">
              <a:rPr lang="en-US" smtClean="0"/>
              <a:t>28</a:t>
            </a:fld>
            <a:endParaRPr lang="en-US" dirty="0"/>
          </a:p>
        </p:txBody>
      </p:sp>
      <p:sp>
        <p:nvSpPr>
          <p:cNvPr id="3" name="Footer Placeholder 2">
            <a:extLst>
              <a:ext uri="{FF2B5EF4-FFF2-40B4-BE49-F238E27FC236}">
                <a16:creationId xmlns:a16="http://schemas.microsoft.com/office/drawing/2014/main" id="{E7712FEF-4073-4E98-8EE1-D0AB3A68879F}"/>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55A3C3A9-89D4-4AC0-ABC2-DADF89350A51}"/>
              </a:ext>
            </a:extLst>
          </p:cNvPr>
          <p:cNvSpPr>
            <a:spLocks noGrp="1"/>
          </p:cNvSpPr>
          <p:nvPr>
            <p:ph type="title"/>
          </p:nvPr>
        </p:nvSpPr>
        <p:spPr>
          <a:xfrm>
            <a:off x="455092" y="939587"/>
            <a:ext cx="11281814" cy="972839"/>
          </a:xfrm>
        </p:spPr>
        <p:txBody>
          <a:bodyPr>
            <a:normAutofit fontScale="90000"/>
          </a:bodyPr>
          <a:lstStyle/>
          <a:p>
            <a:r>
              <a:rPr lang="es-ES" dirty="0">
                <a:latin typeface="Calibri" panose="020F0502020204030204" pitchFamily="34" charset="0"/>
                <a:cs typeface="Calibri" panose="020F0502020204030204" pitchFamily="34" charset="0"/>
              </a:rPr>
              <a:t>Los servicios integrales significan que las personas tienen acceso a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63BBC796-0FF9-4C18-A04B-EF12B7A29412}"/>
              </a:ext>
            </a:extLst>
          </p:cNvPr>
          <p:cNvSpPr>
            <a:spLocks noGrp="1"/>
          </p:cNvSpPr>
          <p:nvPr>
            <p:ph idx="1"/>
          </p:nvPr>
        </p:nvSpPr>
        <p:spPr/>
        <p:txBody>
          <a:bodyPr>
            <a:normAutofit fontScale="92500"/>
          </a:bodyPr>
          <a:lstStyle/>
          <a:p>
            <a:r>
              <a:rPr lang="en-US" dirty="0" err="1">
                <a:latin typeface="Calibri" panose="020F0502020204030204" pitchFamily="34" charset="0"/>
                <a:cs typeface="Calibri" panose="020F0502020204030204" pitchFamily="34" charset="0"/>
              </a:rPr>
              <a:t>Gestión</a:t>
            </a:r>
            <a:r>
              <a:rPr lang="en-US" dirty="0">
                <a:latin typeface="Calibri" panose="020F0502020204030204" pitchFamily="34" charset="0"/>
                <a:cs typeface="Calibri" panose="020F0502020204030204" pitchFamily="34" charset="0"/>
              </a:rPr>
              <a:t> del </a:t>
            </a:r>
            <a:r>
              <a:rPr lang="en-US" dirty="0" err="1">
                <a:latin typeface="Calibri" panose="020F0502020204030204" pitchFamily="34" charset="0"/>
                <a:cs typeface="Calibri" panose="020F0502020204030204" pitchFamily="34" charset="0"/>
              </a:rPr>
              <a:t>bienestar</a:t>
            </a:r>
            <a:r>
              <a:rPr lang="en-US" dirty="0">
                <a:latin typeface="Calibri" panose="020F0502020204030204" pitchFamily="34" charset="0"/>
                <a:cs typeface="Calibri" panose="020F0502020204030204" pitchFamily="34" charset="0"/>
              </a:rPr>
              <a:t> </a:t>
            </a:r>
          </a:p>
          <a:p>
            <a:pPr lvl="1"/>
            <a:r>
              <a:rPr lang="es-ES" sz="2600" dirty="0">
                <a:solidFill>
                  <a:srgbClr val="4F4F4F"/>
                </a:solidFill>
                <a:latin typeface="Calibri" panose="020F0502020204030204" pitchFamily="34" charset="0"/>
                <a:cs typeface="Calibri" panose="020F0502020204030204" pitchFamily="34" charset="0"/>
              </a:rPr>
              <a:t>Los planes de tratamiento/servicio incluyen</a:t>
            </a:r>
            <a:r>
              <a:rPr lang="en-US" sz="2600" dirty="0">
                <a:solidFill>
                  <a:srgbClr val="4F4F4F"/>
                </a:solidFill>
                <a:latin typeface="Calibri" panose="020F0502020204030204" pitchFamily="34" charset="0"/>
                <a:cs typeface="Calibri" panose="020F0502020204030204" pitchFamily="34" charset="0"/>
              </a:rPr>
              <a:t>:</a:t>
            </a:r>
            <a:endParaRPr lang="en-US" sz="2600" b="0" i="0" dirty="0">
              <a:solidFill>
                <a:srgbClr val="4F4F4F"/>
              </a:solidFill>
              <a:effectLst/>
              <a:latin typeface="Calibri" panose="020F0502020204030204" pitchFamily="34" charset="0"/>
              <a:cs typeface="Calibri" panose="020F0502020204030204" pitchFamily="34" charset="0"/>
            </a:endParaRPr>
          </a:p>
          <a:p>
            <a:pPr lvl="2"/>
            <a:r>
              <a:rPr lang="es-ES" sz="2400" dirty="0">
                <a:solidFill>
                  <a:srgbClr val="4F4F4F"/>
                </a:solidFill>
                <a:latin typeface="Calibri" panose="020F0502020204030204" pitchFamily="34" charset="0"/>
                <a:cs typeface="Calibri" panose="020F0502020204030204" pitchFamily="34" charset="0"/>
              </a:rPr>
              <a:t>Psicoeducación sobre la salud conductual, incluido el uso de sustancias
</a:t>
            </a:r>
            <a:r>
              <a:rPr lang="en-US" sz="2400" dirty="0" err="1">
                <a:solidFill>
                  <a:srgbClr val="4F4F4F"/>
                </a:solidFill>
                <a:latin typeface="Calibri" panose="020F0502020204030204" pitchFamily="34" charset="0"/>
                <a:cs typeface="Calibri" panose="020F0502020204030204" pitchFamily="34" charset="0"/>
              </a:rPr>
              <a:t>Construyendo</a:t>
            </a:r>
            <a:r>
              <a:rPr lang="en-US" sz="2400" dirty="0">
                <a:solidFill>
                  <a:srgbClr val="4F4F4F"/>
                </a:solidFill>
                <a:latin typeface="Calibri" panose="020F0502020204030204" pitchFamily="34" charset="0"/>
                <a:cs typeface="Calibri" panose="020F0502020204030204" pitchFamily="34" charset="0"/>
              </a:rPr>
              <a:t> </a:t>
            </a:r>
            <a:r>
              <a:rPr lang="en-US" sz="2400" dirty="0" err="1">
                <a:solidFill>
                  <a:srgbClr val="4F4F4F"/>
                </a:solidFill>
                <a:latin typeface="Calibri" panose="020F0502020204030204" pitchFamily="34" charset="0"/>
                <a:cs typeface="Calibri" panose="020F0502020204030204" pitchFamily="34" charset="0"/>
              </a:rPr>
              <a:t>apoyo</a:t>
            </a:r>
            <a:r>
              <a:rPr lang="en-US" sz="2400" dirty="0">
                <a:solidFill>
                  <a:srgbClr val="4F4F4F"/>
                </a:solidFill>
                <a:latin typeface="Calibri" panose="020F0502020204030204" pitchFamily="34" charset="0"/>
                <a:cs typeface="Calibri" panose="020F0502020204030204" pitchFamily="34" charset="0"/>
              </a:rPr>
              <a:t> social
</a:t>
            </a:r>
            <a:r>
              <a:rPr lang="es-ES" sz="2400" dirty="0">
                <a:solidFill>
                  <a:srgbClr val="4F4F4F"/>
                </a:solidFill>
                <a:latin typeface="Calibri" panose="020F0502020204030204" pitchFamily="34" charset="0"/>
                <a:cs typeface="Calibri" panose="020F0502020204030204" pitchFamily="34" charset="0"/>
              </a:rPr>
              <a:t>Reconocer los signos de descompensación o recaída y evitar las crisis
Educación sobre las preferencias de tratamiento
Psicoeducación sobre cómo hacer frente al manejo de los síntomas del estrés y satisfacer las necesidades dentro del sistema de salud conductual y la comunidad</a:t>
            </a:r>
            <a:endParaRPr lang="en-US" b="1" dirty="0">
              <a:latin typeface="Calibri" panose="020F0502020204030204" pitchFamily="34" charset="0"/>
              <a:cs typeface="Calibri" panose="020F0502020204030204" pitchFamily="34" charset="0"/>
            </a:endParaRPr>
          </a:p>
          <a:p>
            <a:pPr lvl="1"/>
            <a:endParaRPr lang="en-US" b="1" dirty="0">
              <a:latin typeface="Calibri" panose="020F0502020204030204" pitchFamily="34" charset="0"/>
              <a:cs typeface="Calibri" panose="020F0502020204030204" pitchFamily="34" charset="0"/>
            </a:endParaRPr>
          </a:p>
          <a:p>
            <a:endParaRPr lang="en-US" dirty="0"/>
          </a:p>
          <a:p>
            <a:pPr marL="324000" lvl="1" indent="0">
              <a:buNone/>
            </a:pPr>
            <a:endParaRPr lang="en-US" dirty="0"/>
          </a:p>
          <a:p>
            <a:pPr marL="630000" lvl="2" indent="0">
              <a:buNone/>
            </a:pPr>
            <a:endParaRPr lang="en-US" dirty="0"/>
          </a:p>
          <a:p>
            <a:pPr lvl="2"/>
            <a:endParaRPr lang="en-US" dirty="0"/>
          </a:p>
          <a:p>
            <a:pPr lvl="1"/>
            <a:endParaRPr lang="en-US" dirty="0"/>
          </a:p>
        </p:txBody>
      </p:sp>
    </p:spTree>
    <p:extLst>
      <p:ext uri="{BB962C8B-B14F-4D97-AF65-F5344CB8AC3E}">
        <p14:creationId xmlns:p14="http://schemas.microsoft.com/office/powerpoint/2010/main" val="3363051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A98EE3D-8CD1-4C3F-BD1C-C98C9596463C}" type="slidenum">
              <a:rPr lang="en-US" smtClean="0"/>
              <a:pPr/>
              <a:t>29</a:t>
            </a:fld>
            <a:endParaRPr lang="en-US" dirty="0"/>
          </a:p>
        </p:txBody>
      </p:sp>
      <p:sp>
        <p:nvSpPr>
          <p:cNvPr id="5" name="Footer Placeholder 4"/>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7" name="Title 6"/>
          <p:cNvSpPr>
            <a:spLocks noGrp="1"/>
          </p:cNvSpPr>
          <p:nvPr>
            <p:ph type="title"/>
          </p:nvPr>
        </p:nvSpPr>
        <p:spPr>
          <a:xfrm>
            <a:off x="397002" y="1244887"/>
            <a:ext cx="9162603" cy="624942"/>
          </a:xfrm>
        </p:spPr>
        <p:txBody>
          <a:bodyPr>
            <a:normAutofit fontScale="90000"/>
          </a:bodyPr>
          <a:lstStyle/>
          <a:p>
            <a:r>
              <a:rPr lang="en-US" dirty="0" err="1">
                <a:latin typeface="Calibri" panose="020F0502020204030204" pitchFamily="34" charset="0"/>
                <a:cs typeface="Calibri" panose="020F0502020204030204" pitchFamily="34" charset="0"/>
              </a:rPr>
              <a:t>Organizaciones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comunitarias</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recuperación</a:t>
            </a:r>
            <a:r>
              <a:rPr lang="en-US" dirty="0">
                <a:latin typeface="Calibri" panose="020F0502020204030204" pitchFamily="34" charset="0"/>
                <a:cs typeface="Calibri" panose="020F0502020204030204" pitchFamily="34" charset="0"/>
              </a:rPr>
              <a:t>
</a:t>
            </a:r>
          </a:p>
        </p:txBody>
      </p:sp>
      <p:sp>
        <p:nvSpPr>
          <p:cNvPr id="8" name="Content Placeholder 7"/>
          <p:cNvSpPr>
            <a:spLocks noGrp="1"/>
          </p:cNvSpPr>
          <p:nvPr>
            <p:ph sz="half" idx="1"/>
          </p:nvPr>
        </p:nvSpPr>
        <p:spPr>
          <a:xfrm>
            <a:off x="581191" y="2151761"/>
            <a:ext cx="11156719" cy="4706239"/>
          </a:xfrm>
        </p:spPr>
        <p:txBody>
          <a:bodyPr>
            <a:normAutofit/>
          </a:bodyPr>
          <a:lstStyle/>
          <a:p>
            <a:r>
              <a:rPr lang="es-ES" sz="2600" dirty="0">
                <a:latin typeface="Calibri" panose="020F0502020204030204" pitchFamily="34" charset="0"/>
                <a:cs typeface="Calibri" panose="020F0502020204030204" pitchFamily="34" charset="0"/>
              </a:rPr>
              <a:t>Las Organizaciones Comunitarias de Recuperación (RCO, por sus siglas en inglés) están en la raíz de una comunidad orientada a la recuperación
Las RCO son organizaciones independientes sin fines de lucro dirigidas y gobernadas por representantes de las comunidades locales de recuperación</a:t>
            </a:r>
            <a:endParaRPr lang="en-US" sz="2600" b="0" i="0" dirty="0">
              <a:solidFill>
                <a:srgbClr val="404040"/>
              </a:solidFill>
              <a:effectLst/>
              <a:latin typeface="Calibri" panose="020F0502020204030204" pitchFamily="34" charset="0"/>
              <a:cs typeface="Calibri" panose="020F0502020204030204" pitchFamily="34" charset="0"/>
            </a:endParaRPr>
          </a:p>
          <a:p>
            <a:pPr lvl="1"/>
            <a:r>
              <a:rPr lang="es-ES" dirty="0">
                <a:solidFill>
                  <a:srgbClr val="404040"/>
                </a:solidFill>
                <a:latin typeface="Calibri" panose="020F0502020204030204" pitchFamily="34" charset="0"/>
                <a:cs typeface="Calibri" panose="020F0502020204030204" pitchFamily="34" charset="0"/>
              </a:rPr>
              <a:t>Aumentan la visibilidad y la influencia de la comunidad de recuperación
Participan en actividades que caen dentro de una o más de las tres actividades básicas de políticas y actividades de promoción, programas de educación y divulgación comunitaria centrados en la recuperación, y servicios de apoyo a la recuperación entre pares (PRSS) </a:t>
            </a:r>
            <a:r>
              <a:rPr lang="en-US" b="0" i="0" dirty="0">
                <a:solidFill>
                  <a:srgbClr val="404040"/>
                </a:solidFill>
                <a:effectLst/>
                <a:latin typeface="Calibri" panose="020F0502020204030204" pitchFamily="34" charset="0"/>
                <a:cs typeface="Calibri" panose="020F0502020204030204" pitchFamily="34" charset="0"/>
              </a:rPr>
              <a:t>                                                           </a:t>
            </a:r>
            <a:endParaRPr lang="en-US" dirty="0"/>
          </a:p>
        </p:txBody>
      </p:sp>
      <p:sp>
        <p:nvSpPr>
          <p:cNvPr id="14" name="TextBox 13"/>
          <p:cNvSpPr txBox="1"/>
          <p:nvPr/>
        </p:nvSpPr>
        <p:spPr>
          <a:xfrm>
            <a:off x="212271" y="6237514"/>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89610A76-D163-4058-855D-4F723F690AC0}"/>
              </a:ext>
            </a:extLst>
          </p:cNvPr>
          <p:cNvSpPr txBox="1"/>
          <p:nvPr/>
        </p:nvSpPr>
        <p:spPr>
          <a:xfrm>
            <a:off x="4711700" y="6237514"/>
            <a:ext cx="7026210" cy="338554"/>
          </a:xfrm>
          <a:prstGeom prst="rect">
            <a:avLst/>
          </a:prstGeom>
          <a:noFill/>
        </p:spPr>
        <p:txBody>
          <a:bodyPr wrap="square">
            <a:spAutoFit/>
          </a:bodyPr>
          <a:lstStyle/>
          <a:p>
            <a:pPr marL="324000" lvl="1" indent="0" algn="r">
              <a:buNone/>
            </a:pPr>
            <a:r>
              <a:rPr lang="en-US" sz="1600" dirty="0">
                <a:solidFill>
                  <a:srgbClr val="40404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https://facesandvoicesofrecovery.org/rco-best-practices/</a:t>
            </a:r>
          </a:p>
        </p:txBody>
      </p:sp>
    </p:spTree>
    <p:extLst>
      <p:ext uri="{BB962C8B-B14F-4D97-AF65-F5344CB8AC3E}">
        <p14:creationId xmlns:p14="http://schemas.microsoft.com/office/powerpoint/2010/main" val="1090645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581192" y="2680246"/>
            <a:ext cx="11029615" cy="1497507"/>
          </a:xfrm>
        </p:spPr>
        <p:txBody>
          <a:bodyPr/>
          <a:lstStyle/>
          <a:p>
            <a:r>
              <a:rPr lang="en-US" sz="4000" dirty="0">
                <a:latin typeface="Calibri" panose="020F0502020204030204" pitchFamily="34" charset="0"/>
                <a:cs typeface="Calibri" panose="020F0502020204030204" pitchFamily="34" charset="0"/>
              </a:rPr>
              <a:t>Principio </a:t>
            </a:r>
            <a:r>
              <a:rPr lang="en-US" sz="4000" dirty="0" err="1">
                <a:latin typeface="Calibri" panose="020F0502020204030204" pitchFamily="34" charset="0"/>
                <a:cs typeface="Calibri" panose="020F0502020204030204" pitchFamily="34" charset="0"/>
              </a:rPr>
              <a:t>básico</a:t>
            </a:r>
            <a:r>
              <a:rPr lang="en-US" sz="400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581192" y="3925560"/>
            <a:ext cx="6104616" cy="1121178"/>
          </a:xfrm>
        </p:spPr>
        <p:txBody>
          <a:bodyPr>
            <a:normAutofit fontScale="70000" lnSpcReduction="20000"/>
          </a:bodyPr>
          <a:lstStyle/>
          <a:p>
            <a:r>
              <a:rPr lang="es-ES" sz="3200" b="1" dirty="0">
                <a:solidFill>
                  <a:schemeClr val="tx1"/>
                </a:solidFill>
                <a:latin typeface="Calibri" panose="020F0502020204030204" pitchFamily="34" charset="0"/>
                <a:cs typeface="Calibri" panose="020F0502020204030204" pitchFamily="34" charset="0"/>
              </a:rPr>
              <a:t>Ofreciendo una matriz de servicios integral y holística
</a:t>
            </a:r>
            <a:endPar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a:t>administración de la </a:t>
            </a:r>
            <a:r>
              <a:rPr lang="en-US" dirty="0" err="1"/>
              <a:t>recuperación</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3</a:t>
            </a:fld>
            <a:endParaRPr lang="en-US" noProof="0" dirty="0"/>
          </a:p>
        </p:txBody>
      </p:sp>
    </p:spTree>
    <p:extLst>
      <p:ext uri="{BB962C8B-B14F-4D97-AF65-F5344CB8AC3E}">
        <p14:creationId xmlns:p14="http://schemas.microsoft.com/office/powerpoint/2010/main" val="2870969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457200" y="2689726"/>
            <a:ext cx="11029615" cy="1497507"/>
          </a:xfrm>
        </p:spPr>
        <p:txBody>
          <a:bodyPr>
            <a:normAutofit/>
          </a:bodyPr>
          <a:lstStyle/>
          <a:p>
            <a:r>
              <a:rPr lang="en-US" sz="4000" dirty="0" err="1">
                <a:latin typeface="Calibri" panose="020F0502020204030204" pitchFamily="34" charset="0"/>
                <a:cs typeface="Calibri" panose="020F0502020204030204" pitchFamily="34" charset="0"/>
              </a:rPr>
              <a:t>Aplicación</a:t>
            </a:r>
            <a:r>
              <a:rPr lang="en-US" sz="4000" dirty="0">
                <a:latin typeface="Calibri" panose="020F0502020204030204" pitchFamily="34" charset="0"/>
                <a:cs typeface="Calibri" panose="020F0502020204030204" pitchFamily="34" charset="0"/>
              </a:rPr>
              <a:t> a la </a:t>
            </a:r>
            <a:r>
              <a:rPr lang="en-US" sz="4000" dirty="0" err="1">
                <a:latin typeface="Calibri" panose="020F0502020204030204" pitchFamily="34" charset="0"/>
                <a:cs typeface="Calibri" panose="020F0502020204030204" pitchFamily="34" charset="0"/>
              </a:rPr>
              <a:t>práctica</a:t>
            </a:r>
            <a:r>
              <a:rPr lang="en-US" sz="4000" dirty="0">
                <a:latin typeface="Calibri" panose="020F0502020204030204" pitchFamily="34" charset="0"/>
                <a:cs typeface="Calibri" panose="020F0502020204030204" pitchFamily="34" charset="0"/>
              </a:rPr>
              <a:t>
</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484940" y="3550449"/>
            <a:ext cx="5819608" cy="1077142"/>
          </a:xfrm>
        </p:spPr>
        <p:txBody>
          <a:bodyPr>
            <a:normAutofit fontScale="70000" lnSpcReduction="20000"/>
          </a:bodyPr>
          <a:lstStyle/>
          <a:p>
            <a:r>
              <a:rPr lang="es-ES" sz="3200" b="1" dirty="0">
                <a:solidFill>
                  <a:schemeClr val="tx1"/>
                </a:solidFill>
                <a:latin typeface="Calibri" panose="020F0502020204030204" pitchFamily="34" charset="0"/>
                <a:cs typeface="Calibri" panose="020F0502020204030204" pitchFamily="34" charset="0"/>
              </a:rPr>
              <a:t>Ofreciendo una matriz de servicios integral y holística
</a:t>
            </a:r>
            <a:endPar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a:t>administración de la </a:t>
            </a:r>
            <a:r>
              <a:rPr lang="en-US" dirty="0" err="1"/>
              <a:t>recuperación</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30</a:t>
            </a:fld>
            <a:endParaRPr lang="en-US" dirty="0">
              <a:solidFill>
                <a:srgbClr val="155EA1">
                  <a:lumMod val="75000"/>
                  <a:lumOff val="25000"/>
                </a:srgbClr>
              </a:solidFill>
            </a:endParaRPr>
          </a:p>
        </p:txBody>
      </p:sp>
    </p:spTree>
    <p:extLst>
      <p:ext uri="{BB962C8B-B14F-4D97-AF65-F5344CB8AC3E}">
        <p14:creationId xmlns:p14="http://schemas.microsoft.com/office/powerpoint/2010/main" val="2015763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smtClean="0"/>
              <a:pPr>
                <a:spcAft>
                  <a:spcPts val="600"/>
                </a:spcAft>
              </a:pPr>
              <a:t>31</a:t>
            </a:fld>
            <a:endParaRPr lang="en-US"/>
          </a:p>
        </p:txBody>
      </p:sp>
      <p:sp>
        <p:nvSpPr>
          <p:cNvPr id="7" name="Footer Placeholder 6">
            <a:extLst>
              <a:ext uri="{FF2B5EF4-FFF2-40B4-BE49-F238E27FC236}">
                <a16:creationId xmlns:a16="http://schemas.microsoft.com/office/drawing/2014/main" id="{F5A9782B-C5C4-48DA-AA51-2AF88DEF26B7}"/>
              </a:ext>
            </a:extLst>
          </p:cNvPr>
          <p:cNvSpPr>
            <a:spLocks noGrp="1"/>
          </p:cNvSpPr>
          <p:nvPr>
            <p:ph type="ftr" sz="quarter" idx="11"/>
          </p:nvPr>
        </p:nvSpPr>
        <p:spPr>
          <a:xfrm>
            <a:off x="440286" y="6371614"/>
            <a:ext cx="6818262" cy="365125"/>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1D5A4A71-BF4C-4D5C-BFC7-87532A78DCB1}"/>
              </a:ext>
            </a:extLst>
          </p:cNvPr>
          <p:cNvSpPr>
            <a:spLocks noGrp="1"/>
          </p:cNvSpPr>
          <p:nvPr>
            <p:ph type="title"/>
          </p:nvPr>
        </p:nvSpPr>
        <p:spPr>
          <a:xfrm>
            <a:off x="440286" y="898626"/>
            <a:ext cx="7421014" cy="1013800"/>
          </a:xfrm>
        </p:spPr>
        <p:txBody>
          <a:bodyPr anchor="ctr">
            <a:normAutofit fontScale="90000"/>
          </a:bodyPr>
          <a:lstStyle/>
          <a:p>
            <a:r>
              <a:rPr lang="es-ES" dirty="0">
                <a:latin typeface="Calibri" panose="020F0502020204030204" pitchFamily="34" charset="0"/>
                <a:cs typeface="Calibri" panose="020F0502020204030204" pitchFamily="34" charset="0"/>
              </a:rPr>
              <a:t>Habilidades del proveedor para ofrecer una gama de servicios integral y holística
</a:t>
            </a:r>
            <a:endParaRPr lang="en-US" dirty="0">
              <a:latin typeface="Calibri" panose="020F0502020204030204" pitchFamily="34" charset="0"/>
              <a:cs typeface="Calibri" panose="020F0502020204030204" pitchFamily="34" charset="0"/>
            </a:endParaRPr>
          </a:p>
        </p:txBody>
      </p:sp>
      <p:graphicFrame>
        <p:nvGraphicFramePr>
          <p:cNvPr id="15" name="Text Placeholder 4">
            <a:extLst>
              <a:ext uri="{FF2B5EF4-FFF2-40B4-BE49-F238E27FC236}">
                <a16:creationId xmlns:a16="http://schemas.microsoft.com/office/drawing/2014/main" id="{4E66EE5A-CA74-25D4-F5CA-CEBDDC18A7EF}"/>
              </a:ext>
            </a:extLst>
          </p:cNvPr>
          <p:cNvGraphicFramePr/>
          <p:nvPr>
            <p:extLst>
              <p:ext uri="{D42A27DB-BD31-4B8C-83A1-F6EECF244321}">
                <p14:modId xmlns:p14="http://schemas.microsoft.com/office/powerpoint/2010/main" val="1339608016"/>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5652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C9F03D-E755-45A3-B898-6B3783665891}"/>
              </a:ext>
            </a:extLst>
          </p:cNvPr>
          <p:cNvSpPr>
            <a:spLocks noGrp="1"/>
          </p:cNvSpPr>
          <p:nvPr>
            <p:ph type="sldNum" sz="quarter" idx="12"/>
          </p:nvPr>
        </p:nvSpPr>
        <p:spPr/>
        <p:txBody>
          <a:bodyPr/>
          <a:lstStyle/>
          <a:p>
            <a:fld id="{3A98EE3D-8CD1-4C3F-BD1C-C98C9596463C}" type="slidenum">
              <a:rPr lang="en-US" smtClean="0"/>
              <a:t>32</a:t>
            </a:fld>
            <a:endParaRPr lang="en-US" dirty="0"/>
          </a:p>
        </p:txBody>
      </p:sp>
      <p:sp>
        <p:nvSpPr>
          <p:cNvPr id="3" name="Footer Placeholder 2">
            <a:extLst>
              <a:ext uri="{FF2B5EF4-FFF2-40B4-BE49-F238E27FC236}">
                <a16:creationId xmlns:a16="http://schemas.microsoft.com/office/drawing/2014/main" id="{EE103609-F2B4-4CB8-8298-20459C39327F}"/>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128A2665-1897-4877-9728-A21F5523219D}"/>
              </a:ext>
            </a:extLst>
          </p:cNvPr>
          <p:cNvSpPr>
            <a:spLocks noGrp="1"/>
          </p:cNvSpPr>
          <p:nvPr>
            <p:ph type="title"/>
          </p:nvPr>
        </p:nvSpPr>
        <p:spPr>
          <a:xfrm>
            <a:off x="440286" y="1011439"/>
            <a:ext cx="11170521" cy="745644"/>
          </a:xfrm>
        </p:spPr>
        <p:txBody>
          <a:bodyPr>
            <a:normAutofit fontScale="90000"/>
          </a:bodyPr>
          <a:lstStyle/>
          <a:p>
            <a:r>
              <a:rPr lang="es-ES" dirty="0">
                <a:latin typeface="Calibri" panose="020F0502020204030204" pitchFamily="34" charset="0"/>
                <a:cs typeface="Calibri" panose="020F0502020204030204" pitchFamily="34" charset="0"/>
              </a:rPr>
              <a:t>Crear una comunidad orientada a la recuperación Implica o requiere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5561FA2F-598A-4D43-9444-D45D3691EF5C}"/>
              </a:ext>
            </a:extLst>
          </p:cNvPr>
          <p:cNvSpPr>
            <a:spLocks noGrp="1"/>
          </p:cNvSpPr>
          <p:nvPr>
            <p:ph idx="1"/>
          </p:nvPr>
        </p:nvSpPr>
        <p:spPr>
          <a:xfrm>
            <a:off x="581192" y="2044699"/>
            <a:ext cx="11029615" cy="4600307"/>
          </a:xfrm>
        </p:spPr>
        <p:txBody>
          <a:bodyPr>
            <a:normAutofit fontScale="92500" lnSpcReduction="20000"/>
          </a:bodyPr>
          <a:lstStyle/>
          <a:p>
            <a:r>
              <a:rPr lang="es-ES" sz="2600" dirty="0">
                <a:latin typeface="Calibri" panose="020F0502020204030204" pitchFamily="34" charset="0"/>
                <a:cs typeface="Calibri" panose="020F0502020204030204" pitchFamily="34" charset="0"/>
              </a:rPr>
              <a:t>Implementación de técnicas para la facilitación de grupos, la creación de redes y la creación de asociaciones 
Relacionarse bien con todos los públicos, utilizando un lenguaje fácilmente comprensible para todos
Participar en iniciativas locales para promover la salud conductual y la prevención de problemas de salud mental y uso de sustancias </a:t>
            </a:r>
            <a:endParaRPr lang="en-US" sz="2600" dirty="0">
              <a:latin typeface="Calibri" panose="020F0502020204030204" pitchFamily="34" charset="0"/>
              <a:cs typeface="Calibri" panose="020F0502020204030204" pitchFamily="34" charset="0"/>
            </a:endParaRPr>
          </a:p>
          <a:p>
            <a:pPr lvl="1"/>
            <a:r>
              <a:rPr lang="en-US" dirty="0" err="1">
                <a:latin typeface="Calibri" panose="020F0502020204030204" pitchFamily="34" charset="0"/>
                <a:cs typeface="Calibri" panose="020F0502020204030204" pitchFamily="34" charset="0"/>
              </a:rPr>
              <a:t>Intervenir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temprano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Fomentar</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resiliencia</a:t>
            </a: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Desarrollar la alfabetización en salud mental
</a:t>
            </a:r>
            <a:r>
              <a:rPr lang="en-US" dirty="0" err="1">
                <a:latin typeface="Calibri" panose="020F0502020204030204" pitchFamily="34" charset="0"/>
                <a:cs typeface="Calibri" panose="020F0502020204030204" pitchFamily="34" charset="0"/>
              </a:rPr>
              <a:t>Creación</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capacidad</a:t>
            </a:r>
            <a:r>
              <a:rPr lang="en-US"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Apoyar</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asociaciones</a:t>
            </a:r>
            <a:r>
              <a:rPr lang="en-US" sz="2600" dirty="0">
                <a:latin typeface="Calibri" panose="020F0502020204030204" pitchFamily="34" charset="0"/>
                <a:cs typeface="Calibri" panose="020F0502020204030204" pitchFamily="34" charset="0"/>
              </a:rPr>
              <a:t> e </a:t>
            </a:r>
            <a:r>
              <a:rPr lang="en-US" sz="2600" dirty="0" err="1">
                <a:latin typeface="Calibri" panose="020F0502020204030204" pitchFamily="34" charset="0"/>
                <a:cs typeface="Calibri" panose="020F0502020204030204" pitchFamily="34" charset="0"/>
              </a:rPr>
              <a:t>iniciativas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comunitarias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dirigidas</a:t>
            </a:r>
            <a:r>
              <a:rPr lang="en-US" sz="2600" dirty="0">
                <a:latin typeface="Calibri" panose="020F0502020204030204" pitchFamily="34" charset="0"/>
                <a:cs typeface="Calibri" panose="020F0502020204030204" pitchFamily="34" charset="0"/>
              </a:rPr>
              <a:t> por pares, </a:t>
            </a:r>
            <a:r>
              <a:rPr lang="en-US" sz="2600" dirty="0" err="1">
                <a:latin typeface="Calibri" panose="020F0502020204030204" pitchFamily="34" charset="0"/>
                <a:cs typeface="Calibri" panose="020F0502020204030204" pitchFamily="34" charset="0"/>
              </a:rPr>
              <a:t>como</a:t>
            </a:r>
            <a:r>
              <a:rPr lang="en-US" sz="2600" dirty="0">
                <a:latin typeface="Calibri" panose="020F0502020204030204" pitchFamily="34" charset="0"/>
                <a:cs typeface="Calibri" panose="020F0502020204030204" pitchFamily="34" charset="0"/>
              </a:rPr>
              <a:t> las RCO</a:t>
            </a:r>
            <a:endParaRPr lang="en-US" dirty="0"/>
          </a:p>
        </p:txBody>
      </p:sp>
      <p:sp>
        <p:nvSpPr>
          <p:cNvPr id="6" name="TextBox 5">
            <a:extLst>
              <a:ext uri="{FF2B5EF4-FFF2-40B4-BE49-F238E27FC236}">
                <a16:creationId xmlns:a16="http://schemas.microsoft.com/office/drawing/2014/main" id="{B0F8BAEE-E831-4C17-B09C-76C0C80C33CF}"/>
              </a:ext>
            </a:extLst>
          </p:cNvPr>
          <p:cNvSpPr txBox="1"/>
          <p:nvPr/>
        </p:nvSpPr>
        <p:spPr>
          <a:xfrm>
            <a:off x="5323840" y="6337230"/>
            <a:ext cx="6096000" cy="338554"/>
          </a:xfrm>
          <a:prstGeom prst="rect">
            <a:avLst/>
          </a:prstGeom>
          <a:noFill/>
        </p:spPr>
        <p:txBody>
          <a:bodyPr wrap="square">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180274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8EE676-236D-4E51-BB3C-53BC5EB1C059}"/>
              </a:ext>
            </a:extLst>
          </p:cNvPr>
          <p:cNvSpPr>
            <a:spLocks noGrp="1"/>
          </p:cNvSpPr>
          <p:nvPr>
            <p:ph type="sldNum" sz="quarter" idx="12"/>
          </p:nvPr>
        </p:nvSpPr>
        <p:spPr/>
        <p:txBody>
          <a:bodyPr/>
          <a:lstStyle/>
          <a:p>
            <a:fld id="{3A98EE3D-8CD1-4C3F-BD1C-C98C9596463C}" type="slidenum">
              <a:rPr lang="en-US" smtClean="0"/>
              <a:t>33</a:t>
            </a:fld>
            <a:endParaRPr lang="en-US" dirty="0"/>
          </a:p>
        </p:txBody>
      </p:sp>
      <p:sp>
        <p:nvSpPr>
          <p:cNvPr id="3" name="Footer Placeholder 2">
            <a:extLst>
              <a:ext uri="{FF2B5EF4-FFF2-40B4-BE49-F238E27FC236}">
                <a16:creationId xmlns:a16="http://schemas.microsoft.com/office/drawing/2014/main" id="{560FC3B0-8F7A-48AC-98B4-8DF73B045492}"/>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F90A4540-BFD7-41AB-9E18-65CAB43E4DB5}"/>
              </a:ext>
            </a:extLst>
          </p:cNvPr>
          <p:cNvSpPr>
            <a:spLocks noGrp="1"/>
          </p:cNvSpPr>
          <p:nvPr>
            <p:ph type="title"/>
          </p:nvPr>
        </p:nvSpPr>
        <p:spPr>
          <a:xfrm>
            <a:off x="440286" y="1151823"/>
            <a:ext cx="9580014" cy="804724"/>
          </a:xfrm>
        </p:spPr>
        <p:txBody>
          <a:bodyPr>
            <a:normAutofit fontScale="90000"/>
          </a:bodyPr>
          <a:lstStyle/>
          <a:p>
            <a:r>
              <a:rPr lang="es-ES" dirty="0">
                <a:latin typeface="Calibri" panose="020F0502020204030204" pitchFamily="34" charset="0"/>
                <a:cs typeface="Calibri" panose="020F0502020204030204" pitchFamily="34" charset="0"/>
              </a:rPr>
              <a:t>La creación de asociaciones orientadas a la recuperación requiere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7AC328FC-AAC8-44A7-9849-03663A977832}"/>
              </a:ext>
            </a:extLst>
          </p:cNvPr>
          <p:cNvSpPr>
            <a:spLocks noGrp="1"/>
          </p:cNvSpPr>
          <p:nvPr>
            <p:ph idx="1"/>
          </p:nvPr>
        </p:nvSpPr>
        <p:spPr>
          <a:xfrm>
            <a:off x="477362" y="2206259"/>
            <a:ext cx="11029615" cy="4134211"/>
          </a:xfrm>
        </p:spPr>
        <p:txBody>
          <a:bodyPr>
            <a:normAutofit/>
          </a:bodyPr>
          <a:lstStyle/>
          <a:p>
            <a:r>
              <a:rPr lang="en-US" dirty="0">
                <a:latin typeface="Calibri" panose="020F0502020204030204" pitchFamily="34" charset="0"/>
                <a:cs typeface="Calibri" panose="020F0502020204030204" pitchFamily="34" charset="0"/>
              </a:rPr>
              <a:t>Tener una </a:t>
            </a:r>
            <a:r>
              <a:rPr lang="en-US" dirty="0" err="1">
                <a:latin typeface="Calibri" panose="020F0502020204030204" pitchFamily="34" charset="0"/>
                <a:cs typeface="Calibri" panose="020F0502020204030204" pitchFamily="34" charset="0"/>
              </a:rPr>
              <a:t>visión</a:t>
            </a:r>
            <a:r>
              <a:rPr lang="en-US" dirty="0">
                <a:latin typeface="Calibri" panose="020F0502020204030204" pitchFamily="34" charset="0"/>
                <a:cs typeface="Calibri" panose="020F0502020204030204" pitchFamily="34" charset="0"/>
              </a:rPr>
              <a:t> personal
</a:t>
            </a:r>
            <a:r>
              <a:rPr lang="es-ES" dirty="0">
                <a:latin typeface="Calibri" panose="020F0502020204030204" pitchFamily="34" charset="0"/>
                <a:cs typeface="Calibri" panose="020F0502020204030204" pitchFamily="34" charset="0"/>
              </a:rPr>
              <a:t>Emprender una reflexión crítica continua </a:t>
            </a:r>
            <a:endParaRPr lang="en-US" dirty="0">
              <a:latin typeface="Calibri" panose="020F0502020204030204" pitchFamily="34" charset="0"/>
              <a:cs typeface="Calibri" panose="020F0502020204030204" pitchFamily="34" charset="0"/>
            </a:endParaRPr>
          </a:p>
          <a:p>
            <a:r>
              <a:rPr lang="es-ES" dirty="0">
                <a:latin typeface="Calibri" panose="020F0502020204030204" pitchFamily="34" charset="0"/>
                <a:cs typeface="Calibri" panose="020F0502020204030204" pitchFamily="34" charset="0"/>
              </a:rPr>
              <a:t>Mantener la apertura hacia el aprendizaje continuo
Adoptar y presentar una actitud esperanzadora </a:t>
            </a:r>
            <a:endParaRPr lang="en-US" dirty="0">
              <a:latin typeface="Calibri" panose="020F0502020204030204" pitchFamily="34" charset="0"/>
              <a:cs typeface="Calibri" panose="020F0502020204030204" pitchFamily="34" charset="0"/>
            </a:endParaRPr>
          </a:p>
          <a:p>
            <a:r>
              <a:rPr lang="es-ES" dirty="0">
                <a:latin typeface="Calibri" panose="020F0502020204030204" pitchFamily="34" charset="0"/>
                <a:cs typeface="Calibri" panose="020F0502020204030204" pitchFamily="34" charset="0"/>
              </a:rPr>
              <a:t>Fomentar activamente el liderazgo de la persona en todos los aspectos de la toma de decisiones
Ayudar a las personas a construir sus vidas de la manera que desean</a:t>
            </a:r>
            <a:r>
              <a:rPr lang="en-US"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1A448FC2-2720-4449-BCCE-F7459662A583}"/>
              </a:ext>
            </a:extLst>
          </p:cNvPr>
          <p:cNvSpPr txBox="1"/>
          <p:nvPr/>
        </p:nvSpPr>
        <p:spPr>
          <a:xfrm>
            <a:off x="5409423" y="6369328"/>
            <a:ext cx="6097554" cy="338554"/>
          </a:xfrm>
          <a:prstGeom prst="rect">
            <a:avLst/>
          </a:prstGeom>
          <a:noFill/>
        </p:spPr>
        <p:txBody>
          <a:bodyPr wrap="square">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807535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8EE676-236D-4E51-BB3C-53BC5EB1C059}"/>
              </a:ext>
            </a:extLst>
          </p:cNvPr>
          <p:cNvSpPr>
            <a:spLocks noGrp="1"/>
          </p:cNvSpPr>
          <p:nvPr>
            <p:ph type="sldNum" sz="quarter" idx="12"/>
          </p:nvPr>
        </p:nvSpPr>
        <p:spPr/>
        <p:txBody>
          <a:bodyPr/>
          <a:lstStyle/>
          <a:p>
            <a:fld id="{3A98EE3D-8CD1-4C3F-BD1C-C98C9596463C}" type="slidenum">
              <a:rPr lang="en-US" smtClean="0"/>
              <a:t>34</a:t>
            </a:fld>
            <a:endParaRPr lang="en-US" dirty="0"/>
          </a:p>
        </p:txBody>
      </p:sp>
      <p:sp>
        <p:nvSpPr>
          <p:cNvPr id="3" name="Footer Placeholder 2">
            <a:extLst>
              <a:ext uri="{FF2B5EF4-FFF2-40B4-BE49-F238E27FC236}">
                <a16:creationId xmlns:a16="http://schemas.microsoft.com/office/drawing/2014/main" id="{560FC3B0-8F7A-48AC-98B4-8DF73B045492}"/>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F90A4540-BFD7-41AB-9E18-65CAB43E4DB5}"/>
              </a:ext>
            </a:extLst>
          </p:cNvPr>
          <p:cNvSpPr>
            <a:spLocks noGrp="1"/>
          </p:cNvSpPr>
          <p:nvPr>
            <p:ph type="title"/>
          </p:nvPr>
        </p:nvSpPr>
        <p:spPr>
          <a:xfrm>
            <a:off x="440286" y="849926"/>
            <a:ext cx="8877300" cy="1109697"/>
          </a:xfrm>
        </p:spPr>
        <p:txBody>
          <a:bodyPr>
            <a:normAutofit fontScale="90000"/>
          </a:bodyPr>
          <a:lstStyle/>
          <a:p>
            <a:r>
              <a:rPr lang="es-ES" dirty="0">
                <a:latin typeface="Calibri" panose="020F0502020204030204" pitchFamily="34" charset="0"/>
                <a:cs typeface="Calibri" panose="020F0502020204030204" pitchFamily="34" charset="0"/>
              </a:rPr>
              <a:t>Negociar y colaborar dentro de una relación basada en la asociación implica 
</a:t>
            </a:r>
            <a:endParaRPr lang="en-US" dirty="0"/>
          </a:p>
        </p:txBody>
      </p:sp>
      <p:sp>
        <p:nvSpPr>
          <p:cNvPr id="5" name="Content Placeholder 4">
            <a:extLst>
              <a:ext uri="{FF2B5EF4-FFF2-40B4-BE49-F238E27FC236}">
                <a16:creationId xmlns:a16="http://schemas.microsoft.com/office/drawing/2014/main" id="{7AC328FC-AAC8-44A7-9849-03663A977832}"/>
              </a:ext>
            </a:extLst>
          </p:cNvPr>
          <p:cNvSpPr>
            <a:spLocks noGrp="1"/>
          </p:cNvSpPr>
          <p:nvPr>
            <p:ph idx="1"/>
          </p:nvPr>
        </p:nvSpPr>
        <p:spPr>
          <a:xfrm>
            <a:off x="581192" y="2180496"/>
            <a:ext cx="7145990" cy="4118704"/>
          </a:xfrm>
        </p:spPr>
        <p:txBody>
          <a:bodyPr>
            <a:normAutofit fontScale="92500" lnSpcReduction="10000"/>
          </a:bodyPr>
          <a:lstStyle/>
          <a:p>
            <a:r>
              <a:rPr lang="es-ES" dirty="0">
                <a:latin typeface="Calibri" panose="020F0502020204030204" pitchFamily="34" charset="0"/>
                <a:cs typeface="Calibri" panose="020F0502020204030204" pitchFamily="34" charset="0"/>
              </a:rPr>
              <a:t>La inclusión de trabajadores de apoyo entre pares familiares </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s-ES" dirty="0">
                <a:latin typeface="Calibri" panose="020F0502020204030204" pitchFamily="34" charset="0"/>
                <a:cs typeface="Calibri" panose="020F0502020204030204" pitchFamily="34" charset="0"/>
              </a:rPr>
              <a:t>Vincular a las personas con los servicios familiares</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s-ES" dirty="0">
                <a:latin typeface="Calibri" panose="020F0502020204030204" pitchFamily="34" charset="0"/>
                <a:cs typeface="Calibri" panose="020F0502020204030204" pitchFamily="34" charset="0"/>
              </a:rPr>
              <a:t>Proporcionar información oportuna, respiro, educación y capacitación ayuda a apoyar a los miembros de la familia</a:t>
            </a:r>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071F567-1128-4F77-A1E9-CC874E272C62}"/>
              </a:ext>
            </a:extLst>
          </p:cNvPr>
          <p:cNvSpPr txBox="1"/>
          <p:nvPr/>
        </p:nvSpPr>
        <p:spPr>
          <a:xfrm>
            <a:off x="5578797" y="6181519"/>
            <a:ext cx="6097554" cy="338554"/>
          </a:xfrm>
          <a:prstGeom prst="rect">
            <a:avLst/>
          </a:prstGeom>
          <a:noFill/>
        </p:spPr>
        <p:txBody>
          <a:bodyPr wrap="square">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pic>
        <p:nvPicPr>
          <p:cNvPr id="8" name="Picture 7" descr="Hands holding each other">
            <a:extLst>
              <a:ext uri="{FF2B5EF4-FFF2-40B4-BE49-F238E27FC236}">
                <a16:creationId xmlns:a16="http://schemas.microsoft.com/office/drawing/2014/main" id="{CD83FE45-B084-4F0F-91B2-03A138AC397D}"/>
              </a:ext>
            </a:extLst>
          </p:cNvPr>
          <p:cNvPicPr>
            <a:picLocks noChangeAspect="1"/>
          </p:cNvPicPr>
          <p:nvPr/>
        </p:nvPicPr>
        <p:blipFill>
          <a:blip r:embed="rId3"/>
          <a:stretch>
            <a:fillRect/>
          </a:stretch>
        </p:blipFill>
        <p:spPr>
          <a:xfrm>
            <a:off x="7258548" y="2768600"/>
            <a:ext cx="4417803" cy="3098227"/>
          </a:xfrm>
          <a:prstGeom prst="rect">
            <a:avLst/>
          </a:prstGeom>
        </p:spPr>
      </p:pic>
    </p:spTree>
    <p:extLst>
      <p:ext uri="{BB962C8B-B14F-4D97-AF65-F5344CB8AC3E}">
        <p14:creationId xmlns:p14="http://schemas.microsoft.com/office/powerpoint/2010/main" val="4158550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C0F3E1-BDBE-404E-AFBB-990B5F0FCFDC}"/>
              </a:ext>
            </a:extLst>
          </p:cNvPr>
          <p:cNvSpPr>
            <a:spLocks noGrp="1"/>
          </p:cNvSpPr>
          <p:nvPr>
            <p:ph type="sldNum" sz="quarter" idx="12"/>
          </p:nvPr>
        </p:nvSpPr>
        <p:spPr/>
        <p:txBody>
          <a:bodyPr/>
          <a:lstStyle/>
          <a:p>
            <a:fld id="{3A98EE3D-8CD1-4C3F-BD1C-C98C9596463C}" type="slidenum">
              <a:rPr lang="en-US" smtClean="0"/>
              <a:t>35</a:t>
            </a:fld>
            <a:endParaRPr lang="en-US" dirty="0"/>
          </a:p>
        </p:txBody>
      </p:sp>
      <p:sp>
        <p:nvSpPr>
          <p:cNvPr id="3" name="Footer Placeholder 2">
            <a:extLst>
              <a:ext uri="{FF2B5EF4-FFF2-40B4-BE49-F238E27FC236}">
                <a16:creationId xmlns:a16="http://schemas.microsoft.com/office/drawing/2014/main" id="{0BCA5C90-7413-425C-B039-6FE0C3E4D75E}"/>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2E2BEA56-C521-40D1-93FE-9E35B25E8FC4}"/>
              </a:ext>
            </a:extLst>
          </p:cNvPr>
          <p:cNvSpPr>
            <a:spLocks noGrp="1"/>
          </p:cNvSpPr>
          <p:nvPr>
            <p:ph type="title"/>
          </p:nvPr>
        </p:nvSpPr>
        <p:spPr>
          <a:xfrm>
            <a:off x="440286" y="1322853"/>
            <a:ext cx="7819459" cy="713847"/>
          </a:xfrm>
        </p:spPr>
        <p:txBody>
          <a:bodyPr>
            <a:normAutofit fontScale="90000"/>
          </a:bodyPr>
          <a:lstStyle/>
          <a:p>
            <a:r>
              <a:rPr lang="es-ES" dirty="0">
                <a:latin typeface="Calibri" panose="020F0502020204030204" pitchFamily="34" charset="0"/>
                <a:cs typeface="Calibri" panose="020F0502020204030204" pitchFamily="34" charset="0"/>
              </a:rPr>
              <a:t>Habilidades necesarias para la inclusión familiar/de apoyo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C41ED4D1-7DC3-4A68-A61A-541F971A8B47}"/>
              </a:ext>
            </a:extLst>
          </p:cNvPr>
          <p:cNvSpPr>
            <a:spLocks noGrp="1"/>
          </p:cNvSpPr>
          <p:nvPr>
            <p:ph idx="1"/>
          </p:nvPr>
        </p:nvSpPr>
        <p:spPr>
          <a:xfrm>
            <a:off x="512352" y="2089000"/>
            <a:ext cx="11029615" cy="4282614"/>
          </a:xfrm>
        </p:spPr>
        <p:txBody>
          <a:bodyPr>
            <a:normAutofit lnSpcReduction="10000"/>
          </a:bodyPr>
          <a:lstStyle/>
          <a:p>
            <a:r>
              <a:rPr lang="es-ES" sz="2600" dirty="0">
                <a:latin typeface="Calibri" panose="020F0502020204030204" pitchFamily="34" charset="0"/>
                <a:cs typeface="Calibri" panose="020F0502020204030204" pitchFamily="34" charset="0"/>
              </a:rPr>
              <a:t>Evaluación de las necesidades de los cuidadores familiares y apoyo individual
Proporcionar educación, comunicación y un ambiente acogedor para que los miembros de la familia y las personas significativas se sientan respetados, bienvenidos, seguros y valorados</a:t>
            </a:r>
            <a:r>
              <a:rPr lang="en-US" sz="2600" dirty="0">
                <a:latin typeface="Calibri" panose="020F0502020204030204" pitchFamily="34" charset="0"/>
                <a:cs typeface="Calibri" panose="020F0502020204030204" pitchFamily="34" charset="0"/>
              </a:rPr>
              <a:t>.</a:t>
            </a:r>
          </a:p>
          <a:p>
            <a:r>
              <a:rPr lang="es-ES" sz="2600" dirty="0">
                <a:latin typeface="Calibri" panose="020F0502020204030204" pitchFamily="34" charset="0"/>
                <a:cs typeface="Calibri" panose="020F0502020204030204" pitchFamily="34" charset="0"/>
              </a:rPr>
              <a:t>Invitar a las personas a</a:t>
            </a:r>
            <a:r>
              <a:rPr lang="en-US" sz="2600" dirty="0">
                <a:latin typeface="Calibri" panose="020F0502020204030204" pitchFamily="34" charset="0"/>
                <a:cs typeface="Calibri" panose="020F0502020204030204" pitchFamily="34" charset="0"/>
              </a:rPr>
              <a:t>: </a:t>
            </a:r>
          </a:p>
          <a:p>
            <a:pPr lvl="1"/>
            <a:r>
              <a:rPr lang="en-US" dirty="0" err="1">
                <a:latin typeface="Calibri" panose="020F0502020204030204" pitchFamily="34" charset="0"/>
                <a:cs typeface="Calibri" panose="020F0502020204030204" pitchFamily="34" charset="0"/>
              </a:rPr>
              <a:t>identificar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relaciones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cercanas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expresar</a:t>
            </a:r>
            <a:r>
              <a:rPr lang="en-US" dirty="0">
                <a:latin typeface="Calibri" panose="020F0502020204030204" pitchFamily="34" charset="0"/>
                <a:cs typeface="Calibri" panose="020F0502020204030204" pitchFamily="34" charset="0"/>
              </a:rPr>
              <a:t> sus </a:t>
            </a:r>
            <a:r>
              <a:rPr lang="en-US" dirty="0" err="1">
                <a:latin typeface="Calibri" panose="020F0502020204030204" pitchFamily="34" charset="0"/>
                <a:cs typeface="Calibri" panose="020F0502020204030204" pitchFamily="34" charset="0"/>
              </a:rPr>
              <a:t>elecciones</a:t>
            </a: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identificar las necesidades de apoyo de otras personas significativas
involucrar a los identificados lo antes posible en el proceso de recuperación</a:t>
            </a: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A273BE2-271D-4A6D-9166-D53E71BCDAE4}"/>
              </a:ext>
            </a:extLst>
          </p:cNvPr>
          <p:cNvSpPr txBox="1"/>
          <p:nvPr/>
        </p:nvSpPr>
        <p:spPr>
          <a:xfrm>
            <a:off x="7556500" y="6333054"/>
            <a:ext cx="3985467"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3304112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1ED527-32B8-4AF8-932C-352303C86522}"/>
              </a:ext>
            </a:extLst>
          </p:cNvPr>
          <p:cNvSpPr>
            <a:spLocks noGrp="1"/>
          </p:cNvSpPr>
          <p:nvPr>
            <p:ph type="sldNum" sz="quarter" idx="12"/>
          </p:nvPr>
        </p:nvSpPr>
        <p:spPr/>
        <p:txBody>
          <a:bodyPr/>
          <a:lstStyle/>
          <a:p>
            <a:fld id="{3A98EE3D-8CD1-4C3F-BD1C-C98C9596463C}" type="slidenum">
              <a:rPr lang="en-US" smtClean="0"/>
              <a:t>36</a:t>
            </a:fld>
            <a:endParaRPr lang="en-US" dirty="0"/>
          </a:p>
        </p:txBody>
      </p:sp>
      <p:sp>
        <p:nvSpPr>
          <p:cNvPr id="3" name="Footer Placeholder 2">
            <a:extLst>
              <a:ext uri="{FF2B5EF4-FFF2-40B4-BE49-F238E27FC236}">
                <a16:creationId xmlns:a16="http://schemas.microsoft.com/office/drawing/2014/main" id="{327BE8D1-B048-4615-B1D0-7039B4E97DB8}"/>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003EDB4-60D0-4210-B040-806679CD2A6E}"/>
              </a:ext>
            </a:extLst>
          </p:cNvPr>
          <p:cNvSpPr>
            <a:spLocks noGrp="1"/>
          </p:cNvSpPr>
          <p:nvPr>
            <p:ph type="title"/>
          </p:nvPr>
        </p:nvSpPr>
        <p:spPr>
          <a:xfrm>
            <a:off x="440286" y="1008940"/>
            <a:ext cx="7446413" cy="1013800"/>
          </a:xfrm>
        </p:spPr>
        <p:txBody>
          <a:bodyPr>
            <a:normAutofit fontScale="90000"/>
          </a:bodyPr>
          <a:lstStyle/>
          <a:p>
            <a:r>
              <a:rPr lang="es-ES" dirty="0">
                <a:latin typeface="Calibri" panose="020F0502020204030204" pitchFamily="34" charset="0"/>
                <a:cs typeface="Calibri" panose="020F0502020204030204" pitchFamily="34" charset="0"/>
              </a:rPr>
              <a:t>la matriz de servicios necesaria y deseada: identificación a la conexión
</a:t>
            </a:r>
            <a:endParaRPr lang="en-US" dirty="0"/>
          </a:p>
        </p:txBody>
      </p:sp>
      <p:sp>
        <p:nvSpPr>
          <p:cNvPr id="5" name="Content Placeholder 4">
            <a:extLst>
              <a:ext uri="{FF2B5EF4-FFF2-40B4-BE49-F238E27FC236}">
                <a16:creationId xmlns:a16="http://schemas.microsoft.com/office/drawing/2014/main" id="{336F80FB-F7F3-4EAD-AE42-30EA914D358C}"/>
              </a:ext>
            </a:extLst>
          </p:cNvPr>
          <p:cNvSpPr>
            <a:spLocks noGrp="1"/>
          </p:cNvSpPr>
          <p:nvPr>
            <p:ph idx="1"/>
          </p:nvPr>
        </p:nvSpPr>
        <p:spPr>
          <a:xfrm>
            <a:off x="512352" y="2022740"/>
            <a:ext cx="11029615" cy="4401174"/>
          </a:xfrm>
        </p:spPr>
        <p:txBody>
          <a:bodyPr>
            <a:normAutofit/>
          </a:bodyPr>
          <a:lstStyle/>
          <a:p>
            <a:r>
              <a:rPr lang="es-ES" dirty="0">
                <a:latin typeface="Calibri" panose="020F0502020204030204" pitchFamily="34" charset="0"/>
                <a:cs typeface="Calibri" panose="020F0502020204030204" pitchFamily="34" charset="0"/>
              </a:rPr>
              <a:t>Iniciar la discusión de los objetivos de recuperación</a:t>
            </a:r>
            <a:r>
              <a:rPr lang="en-US" dirty="0">
                <a:latin typeface="Calibri" panose="020F0502020204030204" pitchFamily="34" charset="0"/>
                <a:cs typeface="Calibri" panose="020F0502020204030204" pitchFamily="34" charset="0"/>
              </a:rPr>
              <a:t>.</a:t>
            </a:r>
          </a:p>
          <a:p>
            <a:r>
              <a:rPr lang="es-ES" dirty="0">
                <a:latin typeface="Calibri" panose="020F0502020204030204" pitchFamily="34" charset="0"/>
                <a:cs typeface="Calibri" panose="020F0502020204030204" pitchFamily="34" charset="0"/>
              </a:rPr>
              <a:t>Crear servicios culturalmente seguros y receptivos</a:t>
            </a:r>
            <a:r>
              <a:rPr lang="en-US" dirty="0">
                <a:latin typeface="Calibri" panose="020F0502020204030204" pitchFamily="34" charset="0"/>
                <a:cs typeface="Calibri" panose="020F0502020204030204" pitchFamily="34" charset="0"/>
              </a:rPr>
              <a:t>. </a:t>
            </a:r>
          </a:p>
          <a:p>
            <a:r>
              <a:rPr lang="es-ES" dirty="0">
                <a:latin typeface="Calibri" panose="020F0502020204030204" pitchFamily="34" charset="0"/>
                <a:cs typeface="Calibri" panose="020F0502020204030204" pitchFamily="34" charset="0"/>
              </a:rPr>
              <a:t>Desarrollar relaciones de trabajo con la policía, la justicia, las correcciones y los servicios de libertad condicional y libertad condicional</a:t>
            </a:r>
            <a:r>
              <a:rPr lang="en-US" dirty="0">
                <a:latin typeface="Calibri" panose="020F0502020204030204" pitchFamily="34" charset="0"/>
                <a:cs typeface="Calibri" panose="020F0502020204030204" pitchFamily="34" charset="0"/>
              </a:rPr>
              <a:t>. </a:t>
            </a:r>
          </a:p>
          <a:p>
            <a:r>
              <a:rPr lang="es-ES" dirty="0">
                <a:latin typeface="Calibri" panose="020F0502020204030204" pitchFamily="34" charset="0"/>
                <a:cs typeface="Calibri" panose="020F0502020204030204" pitchFamily="34" charset="0"/>
              </a:rPr>
              <a:t>Ayudar a las personas a conectarse con un médico de familia o un equipo de salud comunitario para abordar las necesidades generales de salud en curso y las afecciones médicas concurrentes</a:t>
            </a:r>
            <a:r>
              <a:rPr lang="en-US" dirty="0">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98E80F81-C01F-4690-B870-8E325D81CAAE}"/>
              </a:ext>
            </a:extLst>
          </p:cNvPr>
          <p:cNvSpPr txBox="1"/>
          <p:nvPr/>
        </p:nvSpPr>
        <p:spPr>
          <a:xfrm>
            <a:off x="7258548" y="6267922"/>
            <a:ext cx="4283419"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373019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1ED527-32B8-4AF8-932C-352303C86522}"/>
              </a:ext>
            </a:extLst>
          </p:cNvPr>
          <p:cNvSpPr>
            <a:spLocks noGrp="1"/>
          </p:cNvSpPr>
          <p:nvPr>
            <p:ph type="sldNum" sz="quarter" idx="12"/>
          </p:nvPr>
        </p:nvSpPr>
        <p:spPr/>
        <p:txBody>
          <a:bodyPr/>
          <a:lstStyle/>
          <a:p>
            <a:fld id="{3A98EE3D-8CD1-4C3F-BD1C-C98C9596463C}" type="slidenum">
              <a:rPr lang="en-US" smtClean="0"/>
              <a:t>37</a:t>
            </a:fld>
            <a:endParaRPr lang="en-US" dirty="0"/>
          </a:p>
        </p:txBody>
      </p:sp>
      <p:sp>
        <p:nvSpPr>
          <p:cNvPr id="3" name="Footer Placeholder 2">
            <a:extLst>
              <a:ext uri="{FF2B5EF4-FFF2-40B4-BE49-F238E27FC236}">
                <a16:creationId xmlns:a16="http://schemas.microsoft.com/office/drawing/2014/main" id="{327BE8D1-B048-4615-B1D0-7039B4E97DB8}"/>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003EDB4-60D0-4210-B040-806679CD2A6E}"/>
              </a:ext>
            </a:extLst>
          </p:cNvPr>
          <p:cNvSpPr>
            <a:spLocks noGrp="1"/>
          </p:cNvSpPr>
          <p:nvPr>
            <p:ph type="title"/>
          </p:nvPr>
        </p:nvSpPr>
        <p:spPr>
          <a:xfrm>
            <a:off x="440286" y="956639"/>
            <a:ext cx="7268613" cy="1013800"/>
          </a:xfrm>
        </p:spPr>
        <p:txBody>
          <a:bodyPr>
            <a:normAutofit fontScale="90000"/>
          </a:bodyPr>
          <a:lstStyle/>
          <a:p>
            <a:r>
              <a:rPr lang="es-ES" dirty="0">
                <a:latin typeface="Calibri" panose="020F0502020204030204" pitchFamily="34" charset="0"/>
                <a:cs typeface="Calibri" panose="020F0502020204030204" pitchFamily="34" charset="0"/>
              </a:rPr>
              <a:t>la matriz de servicios necesaria y deseada: identificación a la conexión
</a:t>
            </a:r>
            <a:endParaRPr lang="en-US" dirty="0"/>
          </a:p>
        </p:txBody>
      </p:sp>
      <p:sp>
        <p:nvSpPr>
          <p:cNvPr id="5" name="Content Placeholder 4">
            <a:extLst>
              <a:ext uri="{FF2B5EF4-FFF2-40B4-BE49-F238E27FC236}">
                <a16:creationId xmlns:a16="http://schemas.microsoft.com/office/drawing/2014/main" id="{336F80FB-F7F3-4EAD-AE42-30EA914D358C}"/>
              </a:ext>
            </a:extLst>
          </p:cNvPr>
          <p:cNvSpPr>
            <a:spLocks noGrp="1"/>
          </p:cNvSpPr>
          <p:nvPr>
            <p:ph idx="1"/>
          </p:nvPr>
        </p:nvSpPr>
        <p:spPr>
          <a:xfrm>
            <a:off x="512352" y="2153002"/>
            <a:ext cx="11029615" cy="4401174"/>
          </a:xfrm>
        </p:spPr>
        <p:txBody>
          <a:bodyPr>
            <a:normAutofit/>
          </a:bodyPr>
          <a:lstStyle/>
          <a:p>
            <a:r>
              <a:rPr lang="es-ES" dirty="0">
                <a:latin typeface="Calibri" panose="020F0502020204030204" pitchFamily="34" charset="0"/>
                <a:cs typeface="Calibri" panose="020F0502020204030204" pitchFamily="34" charset="0"/>
              </a:rPr>
              <a:t>Hacer referencias a servicios y recursos que</a:t>
            </a:r>
            <a:r>
              <a:rPr lang="en-US" dirty="0">
                <a:latin typeface="Calibri" panose="020F0502020204030204" pitchFamily="34" charset="0"/>
                <a:cs typeface="Calibri" panose="020F0502020204030204" pitchFamily="34" charset="0"/>
              </a:rPr>
              <a:t>:</a:t>
            </a:r>
          </a:p>
          <a:p>
            <a:pPr lvl="1"/>
            <a:r>
              <a:rPr lang="en-US" sz="2600" dirty="0" err="1">
                <a:latin typeface="Calibri" panose="020F0502020204030204" pitchFamily="34" charset="0"/>
                <a:cs typeface="Calibri" panose="020F0502020204030204" pitchFamily="34" charset="0"/>
              </a:rPr>
              <a:t>Promover</a:t>
            </a:r>
            <a:r>
              <a:rPr lang="en-US" sz="2600" dirty="0">
                <a:latin typeface="Calibri" panose="020F0502020204030204" pitchFamily="34" charset="0"/>
                <a:cs typeface="Calibri" panose="020F0502020204030204" pitchFamily="34" charset="0"/>
              </a:rPr>
              <a:t> un </a:t>
            </a:r>
            <a:r>
              <a:rPr lang="en-US" sz="2600" dirty="0" err="1">
                <a:latin typeface="Calibri" panose="020F0502020204030204" pitchFamily="34" charset="0"/>
                <a:cs typeface="Calibri" panose="020F0502020204030204" pitchFamily="34" charset="0"/>
              </a:rPr>
              <a:t>compromiso</a:t>
            </a:r>
            <a:r>
              <a:rPr lang="en-US" sz="2600" dirty="0">
                <a:latin typeface="Calibri" panose="020F0502020204030204" pitchFamily="34" charset="0"/>
                <a:cs typeface="Calibri" panose="020F0502020204030204" pitchFamily="34" charset="0"/>
              </a:rPr>
              <a:t> social </a:t>
            </a:r>
            <a:r>
              <a:rPr lang="en-US" sz="2600" dirty="0" err="1">
                <a:latin typeface="Calibri" panose="020F0502020204030204" pitchFamily="34" charset="0"/>
                <a:cs typeface="Calibri" panose="020F0502020204030204" pitchFamily="34" charset="0"/>
              </a:rPr>
              <a:t>significativo</a:t>
            </a:r>
            <a:r>
              <a:rPr lang="en-US" sz="2600" dirty="0">
                <a:latin typeface="Calibri" panose="020F0502020204030204" pitchFamily="34" charset="0"/>
                <a:cs typeface="Calibri" panose="020F0502020204030204" pitchFamily="34" charset="0"/>
              </a:rPr>
              <a:t> 
</a:t>
            </a:r>
            <a:r>
              <a:rPr lang="es-ES" sz="2600" dirty="0">
                <a:latin typeface="Calibri" panose="020F0502020204030204" pitchFamily="34" charset="0"/>
                <a:cs typeface="Calibri" panose="020F0502020204030204" pitchFamily="34" charset="0"/>
              </a:rPr>
              <a:t>Proporcionar educación y oportunidades de empleo </a:t>
            </a:r>
            <a:endParaRPr lang="en-US" sz="2600" dirty="0">
              <a:latin typeface="Calibri" panose="020F0502020204030204" pitchFamily="34" charset="0"/>
              <a:cs typeface="Calibri" panose="020F0502020204030204" pitchFamily="34" charset="0"/>
            </a:endParaRPr>
          </a:p>
          <a:p>
            <a:pPr lvl="1"/>
            <a:r>
              <a:rPr lang="es-ES" sz="2600" dirty="0">
                <a:latin typeface="Calibri" panose="020F0502020204030204" pitchFamily="34" charset="0"/>
                <a:cs typeface="Calibri" panose="020F0502020204030204" pitchFamily="34" charset="0"/>
              </a:rPr>
              <a:t>Enlace a la seguridad de los ingresos y la estabilidad de la vivienda
</a:t>
            </a:r>
            <a:r>
              <a:rPr lang="en-US" sz="2600" dirty="0" err="1">
                <a:latin typeface="Calibri" panose="020F0502020204030204" pitchFamily="34" charset="0"/>
                <a:cs typeface="Calibri" panose="020F0502020204030204" pitchFamily="34" charset="0"/>
              </a:rPr>
              <a:t>Aumentar</a:t>
            </a:r>
            <a:r>
              <a:rPr lang="en-US" sz="2600" dirty="0">
                <a:latin typeface="Calibri" panose="020F0502020204030204" pitchFamily="34" charset="0"/>
                <a:cs typeface="Calibri" panose="020F0502020204030204" pitchFamily="34" charset="0"/>
              </a:rPr>
              <a:t> la </a:t>
            </a:r>
            <a:r>
              <a:rPr lang="en-US" sz="2600" dirty="0" err="1">
                <a:latin typeface="Calibri" panose="020F0502020204030204" pitchFamily="34" charset="0"/>
                <a:cs typeface="Calibri" panose="020F0502020204030204" pitchFamily="34" charset="0"/>
              </a:rPr>
              <a:t>seguridad</a:t>
            </a:r>
            <a:r>
              <a:rPr lang="en-US" sz="2600" dirty="0">
                <a:latin typeface="Calibri" panose="020F0502020204030204" pitchFamily="34" charset="0"/>
                <a:cs typeface="Calibri" panose="020F0502020204030204" pitchFamily="34" charset="0"/>
              </a:rPr>
              <a:t> alimentaria 
</a:t>
            </a:r>
            <a:r>
              <a:rPr lang="es-ES" sz="2600" dirty="0">
                <a:latin typeface="Calibri" panose="020F0502020204030204" pitchFamily="34" charset="0"/>
                <a:cs typeface="Calibri" panose="020F0502020204030204" pitchFamily="34" charset="0"/>
              </a:rPr>
              <a:t>Fomentar la salud y el bienestar general</a:t>
            </a:r>
            <a:endParaRPr lang="en-US" sz="2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8E80F81-C01F-4690-B870-8E325D81CAAE}"/>
              </a:ext>
            </a:extLst>
          </p:cNvPr>
          <p:cNvSpPr txBox="1"/>
          <p:nvPr/>
        </p:nvSpPr>
        <p:spPr>
          <a:xfrm>
            <a:off x="7539666" y="6298699"/>
            <a:ext cx="4074367"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675684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457200" y="2680246"/>
            <a:ext cx="11029615" cy="1497507"/>
          </a:xfrm>
        </p:spPr>
        <p:txBody>
          <a:bodyPr>
            <a:normAutofit/>
          </a:bodyPr>
          <a:lstStyle/>
          <a:p>
            <a:r>
              <a:rPr lang="en-US" dirty="0" err="1">
                <a:latin typeface="Calibri" panose="020F0502020204030204" pitchFamily="34" charset="0"/>
                <a:cs typeface="Calibri" panose="020F0502020204030204" pitchFamily="34" charset="0"/>
              </a:rPr>
              <a:t>Preguntas</a:t>
            </a:r>
            <a:r>
              <a:rPr lang="en-US" dirty="0">
                <a:latin typeface="Calibri" panose="020F0502020204030204" pitchFamily="34" charset="0"/>
                <a:cs typeface="Calibri" panose="020F0502020204030204" pitchFamily="34" charset="0"/>
              </a:rPr>
              <a:t> para la </a:t>
            </a:r>
            <a:r>
              <a:rPr lang="en-US" dirty="0" err="1">
                <a:latin typeface="Calibri" panose="020F0502020204030204" pitchFamily="34" charset="0"/>
                <a:cs typeface="Calibri" panose="020F0502020204030204" pitchFamily="34" charset="0"/>
              </a:rPr>
              <a:t>reflexión</a:t>
            </a:r>
            <a:r>
              <a:rPr lang="en-US" sz="4000" dirty="0">
                <a:latin typeface="Calibri" panose="020F0502020204030204" pitchFamily="34" charset="0"/>
                <a:cs typeface="Calibri" panose="020F0502020204030204" pitchFamily="34" charset="0"/>
              </a:rPr>
              <a:t>
</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457200" y="3771578"/>
            <a:ext cx="5846686" cy="1220859"/>
          </a:xfrm>
        </p:spPr>
        <p:txBody>
          <a:bodyPr>
            <a:normAutofit fontScale="77500" lnSpcReduction="20000"/>
          </a:bodyPr>
          <a:lstStyle/>
          <a:p>
            <a:r>
              <a:rPr lang="es-ES" sz="3200" b="1" dirty="0">
                <a:solidFill>
                  <a:schemeClr val="tx1"/>
                </a:solidFill>
                <a:latin typeface="Calibri" panose="020F0502020204030204" pitchFamily="34" charset="0"/>
                <a:cs typeface="Calibri" panose="020F0502020204030204" pitchFamily="34" charset="0"/>
              </a:rPr>
              <a:t>Ofreciendo una matriz de servicios integral y holística
</a:t>
            </a:r>
            <a:endPar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a:t>administración de la </a:t>
            </a:r>
            <a:r>
              <a:rPr lang="en-US" dirty="0" err="1"/>
              <a:t>recuperación</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38</a:t>
            </a:fld>
            <a:endParaRPr lang="en-US" dirty="0">
              <a:solidFill>
                <a:srgbClr val="155EA1">
                  <a:lumMod val="75000"/>
                  <a:lumOff val="25000"/>
                </a:srgbClr>
              </a:solidFill>
            </a:endParaRPr>
          </a:p>
        </p:txBody>
      </p:sp>
    </p:spTree>
    <p:extLst>
      <p:ext uri="{BB962C8B-B14F-4D97-AF65-F5344CB8AC3E}">
        <p14:creationId xmlns:p14="http://schemas.microsoft.com/office/powerpoint/2010/main" val="455192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B8B63-820C-4F4B-9D8C-FA49920100AA}"/>
              </a:ext>
            </a:extLst>
          </p:cNvPr>
          <p:cNvSpPr>
            <a:spLocks noGrp="1"/>
          </p:cNvSpPr>
          <p:nvPr>
            <p:ph type="title"/>
          </p:nvPr>
        </p:nvSpPr>
        <p:spPr>
          <a:xfrm>
            <a:off x="599862" y="3412158"/>
            <a:ext cx="11029616" cy="566738"/>
          </a:xfrm>
        </p:spPr>
        <p:txBody>
          <a:bodyPr>
            <a:normAutofit fontScale="90000"/>
          </a:bodyPr>
          <a:lstStyle/>
          <a:p>
            <a:pPr algn="ctr"/>
            <a:r>
              <a:rPr lang="en-US" sz="2800" dirty="0" err="1">
                <a:latin typeface="Calibri" panose="020F0502020204030204" pitchFamily="34" charset="0"/>
                <a:cs typeface="Calibri" panose="020F0502020204030204" pitchFamily="34" charset="0"/>
              </a:rPr>
              <a:t>Práctica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reflexiva</a:t>
            </a:r>
            <a:r>
              <a:rPr lang="en-US" sz="2800" dirty="0">
                <a:latin typeface="Calibri" panose="020F0502020204030204" pitchFamily="34" charset="0"/>
                <a:cs typeface="Calibri" panose="020F0502020204030204" pitchFamily="34" charset="0"/>
              </a:rPr>
              <a:t>
</a:t>
            </a:r>
          </a:p>
        </p:txBody>
      </p:sp>
      <p:pic>
        <p:nvPicPr>
          <p:cNvPr id="12" name="Picture Placeholder 11" descr="Men is writing ">
            <a:extLst>
              <a:ext uri="{FF2B5EF4-FFF2-40B4-BE49-F238E27FC236}">
                <a16:creationId xmlns:a16="http://schemas.microsoft.com/office/drawing/2014/main" id="{29E16458-0C9B-4162-8A08-7C0E3BE746C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447817" y="601351"/>
            <a:ext cx="11290859" cy="2527439"/>
          </a:xfrm>
        </p:spPr>
      </p:pic>
      <p:sp>
        <p:nvSpPr>
          <p:cNvPr id="6" name="Text Placeholder 5">
            <a:extLst>
              <a:ext uri="{FF2B5EF4-FFF2-40B4-BE49-F238E27FC236}">
                <a16:creationId xmlns:a16="http://schemas.microsoft.com/office/drawing/2014/main" id="{EA58F096-46A3-4EB4-950C-04CC7361A037}"/>
              </a:ext>
            </a:extLst>
          </p:cNvPr>
          <p:cNvSpPr>
            <a:spLocks noGrp="1"/>
          </p:cNvSpPr>
          <p:nvPr>
            <p:ph type="body" sz="half" idx="2"/>
          </p:nvPr>
        </p:nvSpPr>
        <p:spPr>
          <a:xfrm>
            <a:off x="709059" y="3695527"/>
            <a:ext cx="11029617" cy="2849652"/>
          </a:xfrm>
        </p:spPr>
        <p:txBody>
          <a:bodyPr>
            <a:normAutofit fontScale="92500" lnSpcReduction="20000"/>
          </a:bodyPr>
          <a:lstStyle/>
          <a:p>
            <a:pPr>
              <a:lnSpc>
                <a:spcPct val="107000"/>
              </a:lnSpc>
              <a:spcBef>
                <a:spcPts val="0"/>
              </a:spcBef>
              <a:spcAft>
                <a:spcPts val="1200"/>
              </a:spcAft>
            </a:pPr>
            <a:r>
              <a:rPr lang="es-ES" sz="2000" dirty="0">
                <a:latin typeface="Calibri" panose="020F0502020204030204" pitchFamily="34" charset="0"/>
                <a:ea typeface="Calibri" panose="020F0502020204030204" pitchFamily="34" charset="0"/>
                <a:cs typeface="Calibri" panose="020F0502020204030204" pitchFamily="34" charset="0"/>
              </a:rPr>
              <a:t>Por favor, reflexione sobre las siguientes preguntas y escriba sus respuestas</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0"/>
              </a:spcAft>
            </a:pPr>
            <a:r>
              <a:rPr lang="en-US" sz="2000" b="1" u="sng" dirty="0" err="1">
                <a:latin typeface="Calibri" panose="020F0502020204030204" pitchFamily="34" charset="0"/>
                <a:ea typeface="Calibri" panose="020F0502020204030204" pitchFamily="34" charset="0"/>
                <a:cs typeface="Calibri" panose="020F0502020204030204" pitchFamily="34" charset="0"/>
              </a:rPr>
              <a:t>Proveedor</a:t>
            </a:r>
            <a:r>
              <a:rPr lang="en-US" sz="2000" b="1" u="sng" dirty="0">
                <a:latin typeface="Calibri" panose="020F0502020204030204" pitchFamily="34" charset="0"/>
                <a:ea typeface="Calibri" panose="020F0502020204030204" pitchFamily="34" charset="0"/>
                <a:cs typeface="Calibri" panose="020F0502020204030204" pitchFamily="34" charset="0"/>
              </a:rPr>
              <a:t> de </a:t>
            </a:r>
            <a:r>
              <a:rPr lang="en-US" sz="2000" b="1" u="sng" dirty="0" err="1">
                <a:latin typeface="Calibri" panose="020F0502020204030204" pitchFamily="34" charset="0"/>
                <a:ea typeface="Calibri" panose="020F0502020204030204" pitchFamily="34" charset="0"/>
                <a:cs typeface="Calibri" panose="020F0502020204030204" pitchFamily="34" charset="0"/>
              </a:rPr>
              <a:t>servicios</a:t>
            </a:r>
            <a:r>
              <a:rPr lang="en-US" sz="2000" b="1" u="sng" dirty="0">
                <a:latin typeface="Calibri" panose="020F0502020204030204" pitchFamily="34" charset="0"/>
                <a:ea typeface="Calibri" panose="020F0502020204030204" pitchFamily="34" charset="0"/>
                <a:cs typeface="Calibri" panose="020F0502020204030204" pitchFamily="34" charset="0"/>
              </a:rPr>
              <a:t> </a:t>
            </a:r>
            <a:r>
              <a:rPr lang="en-US" sz="2000" b="1" u="sng" dirty="0" err="1">
                <a:latin typeface="Calibri" panose="020F0502020204030204" pitchFamily="34" charset="0"/>
                <a:ea typeface="Calibri" panose="020F0502020204030204" pitchFamily="34" charset="0"/>
                <a:cs typeface="Calibri" panose="020F0502020204030204" pitchFamily="34" charset="0"/>
              </a:rPr>
              <a:t>directos</a:t>
            </a:r>
            <a:r>
              <a:rPr lang="en-US" sz="2000" b="1" u="sng" dirty="0">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s-ES" sz="2000" dirty="0">
                <a:latin typeface="Calibri" panose="020F0502020204030204" pitchFamily="34" charset="0"/>
                <a:cs typeface="Calibri" panose="020F0502020204030204" pitchFamily="34" charset="0"/>
              </a:rPr>
              <a:t>¿Cómo se asegura de que las decisiones de las personas sobre involucrar a otras personas significativas sean respetadas y reexaminadas regularmente?
</a:t>
            </a:r>
            <a:r>
              <a:rPr lang="en-US" sz="2000" b="1" u="sng" dirty="0" err="1">
                <a:latin typeface="Calibri" panose="020F0502020204030204" pitchFamily="34" charset="0"/>
                <a:ea typeface="Calibri" panose="020F0502020204030204" pitchFamily="34" charset="0"/>
                <a:cs typeface="Calibri" panose="020F0502020204030204" pitchFamily="34" charset="0"/>
              </a:rPr>
              <a:t>Administración</a:t>
            </a:r>
            <a:r>
              <a:rPr lang="en-US" sz="2000" b="1" u="sng" dirty="0">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s-ES" sz="2000" dirty="0">
                <a:latin typeface="Calibri" panose="020F0502020204030204" pitchFamily="34" charset="0"/>
                <a:cs typeface="Calibri" panose="020F0502020204030204" pitchFamily="34" charset="0"/>
              </a:rPr>
              <a:t>¿Qué ha hecho para garantizar que el personal, las personas con experiencia vivida, las familias y las personas de apoyo conozcan las fuentes de apoyo familiar y de cuidadores, incluido el apoyo familiar de pares?
</a:t>
            </a:r>
            <a:r>
              <a:rPr lang="en-US" sz="2000" b="1" u="sng" dirty="0" err="1">
                <a:latin typeface="Calibri" panose="020F0502020204030204" pitchFamily="34" charset="0"/>
                <a:ea typeface="Calibri" panose="020F0502020204030204" pitchFamily="34" charset="0"/>
                <a:cs typeface="Calibri" panose="020F0502020204030204" pitchFamily="34" charset="0"/>
              </a:rPr>
              <a:t>Administrativo</a:t>
            </a:r>
            <a:r>
              <a:rPr lang="en-US" sz="2000" b="1" u="sng" dirty="0">
                <a:latin typeface="Calibri" panose="020F0502020204030204" pitchFamily="34" charset="0"/>
                <a:ea typeface="Calibri" panose="020F0502020204030204" pitchFamily="34" charset="0"/>
                <a:cs typeface="Calibri" panose="020F0502020204030204" pitchFamily="34" charset="0"/>
              </a:rPr>
              <a:t>:</a:t>
            </a:r>
            <a:r>
              <a:rPr lang="en-US" sz="2000" dirty="0">
                <a:latin typeface="Calibri" panose="020F0502020204030204" pitchFamily="34" charset="0"/>
                <a:ea typeface="Calibri" panose="020F0502020204030204" pitchFamily="34" charset="0"/>
                <a:cs typeface="Calibri" panose="020F0502020204030204" pitchFamily="34" charset="0"/>
              </a:rPr>
              <a:t> </a:t>
            </a:r>
            <a:r>
              <a:rPr lang="es-ES" sz="2000" dirty="0">
                <a:latin typeface="Calibri" panose="020F0502020204030204" pitchFamily="34" charset="0"/>
                <a:ea typeface="Calibri" panose="020F0502020204030204" pitchFamily="34" charset="0"/>
                <a:cs typeface="Calibri" panose="020F0502020204030204" pitchFamily="34" charset="0"/>
              </a:rPr>
              <a:t>¿Cómo apoya o incorpora la evaluación continua de los niveles de satisfacción y los procesos de planificación para mejorar la inclusión y el apoyo a las familias y amigos?
</a:t>
            </a:r>
            <a:endParaRPr lang="en-US" sz="1600" dirty="0"/>
          </a:p>
        </p:txBody>
      </p:sp>
      <p:sp>
        <p:nvSpPr>
          <p:cNvPr id="3" name="Footer Placeholder 2">
            <a:extLst>
              <a:ext uri="{FF2B5EF4-FFF2-40B4-BE49-F238E27FC236}">
                <a16:creationId xmlns:a16="http://schemas.microsoft.com/office/drawing/2014/main" id="{DE56713B-0B38-4782-9999-9C937C747C67}"/>
              </a:ext>
            </a:extLst>
          </p:cNvPr>
          <p:cNvSpPr>
            <a:spLocks noGrp="1"/>
          </p:cNvSpPr>
          <p:nvPr>
            <p:ph type="ftr" sz="quarter" idx="11"/>
          </p:nvPr>
        </p:nvSpPr>
        <p:spPr/>
        <p:txBody>
          <a:bodyPr/>
          <a:lstStyle/>
          <a:p>
            <a:pPr>
              <a:spcAft>
                <a:spcPts val="600"/>
              </a:spcAft>
            </a:pPr>
            <a:r>
              <a:rPr lang="en-US" dirty="0"/>
              <a:t>administración de la </a:t>
            </a:r>
            <a:r>
              <a:rPr lang="en-US" dirty="0" err="1"/>
              <a:t>recuperación</a:t>
            </a:r>
            <a:endParaRPr lang="en-US" dirty="0"/>
          </a:p>
        </p:txBody>
      </p:sp>
      <p:sp>
        <p:nvSpPr>
          <p:cNvPr id="2" name="Slide Number Placeholder 1">
            <a:extLst>
              <a:ext uri="{FF2B5EF4-FFF2-40B4-BE49-F238E27FC236}">
                <a16:creationId xmlns:a16="http://schemas.microsoft.com/office/drawing/2014/main" id="{7F2BD5CD-FE0A-435A-88F4-C85979451FBF}"/>
              </a:ext>
            </a:extLst>
          </p:cNvPr>
          <p:cNvSpPr>
            <a:spLocks noGrp="1"/>
          </p:cNvSpPr>
          <p:nvPr>
            <p:ph type="sldNum" sz="quarter" idx="12"/>
          </p:nvPr>
        </p:nvSpPr>
        <p:spPr/>
        <p:txBody>
          <a:bodyPr/>
          <a:lstStyle/>
          <a:p>
            <a:fld id="{F603CDE5-C1D8-4EDD-870F-A498BAFA520F}" type="slidenum">
              <a:rPr lang="en-US" smtClean="0"/>
              <a:t>39</a:t>
            </a:fld>
            <a:endParaRPr lang="en-US" dirty="0"/>
          </a:p>
        </p:txBody>
      </p:sp>
    </p:spTree>
    <p:extLst>
      <p:ext uri="{BB962C8B-B14F-4D97-AF65-F5344CB8AC3E}">
        <p14:creationId xmlns:p14="http://schemas.microsoft.com/office/powerpoint/2010/main" val="1179215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a:t>administración de la </a:t>
            </a:r>
            <a:r>
              <a:rPr lang="en-US" dirty="0" err="1"/>
              <a:t>recuperación</a:t>
            </a:r>
            <a:endParaRPr lang="en-US" dirty="0"/>
          </a:p>
        </p:txBody>
      </p:sp>
      <p:sp>
        <p:nvSpPr>
          <p:cNvPr id="7" name="Title 6"/>
          <p:cNvSpPr>
            <a:spLocks noGrp="1"/>
          </p:cNvSpPr>
          <p:nvPr>
            <p:ph type="title"/>
          </p:nvPr>
        </p:nvSpPr>
        <p:spPr>
          <a:xfrm>
            <a:off x="409277" y="1027093"/>
            <a:ext cx="7594691" cy="988332"/>
          </a:xfrm>
        </p:spPr>
        <p:txBody>
          <a:bodyPr anchor="b">
            <a:normAutofit fontScale="90000"/>
          </a:bodyPr>
          <a:lstStyle/>
          <a:p>
            <a:r>
              <a:rPr lang="es-ES" dirty="0">
                <a:latin typeface="Calibri" panose="020F0502020204030204" pitchFamily="34" charset="0"/>
                <a:cs typeface="Calibri" panose="020F0502020204030204" pitchFamily="34" charset="0"/>
              </a:rPr>
              <a:t>Por qué nos enfocamos en ofrecer una matriz de servicios integral y holística
</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0" y="2015425"/>
            <a:ext cx="8105609" cy="3690049"/>
          </a:xfrm>
        </p:spPr>
        <p:txBody>
          <a:bodyPr anchor="t">
            <a:normAutofit fontScale="92500" lnSpcReduction="10000"/>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Placeholder 2" descr="A picture containing person, indoor&#10;&#10;Description automatically generated">
            <a:extLst>
              <a:ext uri="{FF2B5EF4-FFF2-40B4-BE49-F238E27FC236}">
                <a16:creationId xmlns:a16="http://schemas.microsoft.com/office/drawing/2014/main" id="{222C35E1-65D5-4D5B-99EC-DB6B162F67CA}"/>
              </a:ext>
            </a:extLst>
          </p:cNvPr>
          <p:cNvPicPr>
            <a:picLocks noGrp="1" noChangeAspect="1"/>
          </p:cNvPicPr>
          <p:nvPr>
            <p:ph sz="half" idx="2"/>
          </p:nvPr>
        </p:nvPicPr>
        <p:blipFill rotWithShape="1">
          <a:blip r:embed="rId3"/>
          <a:srcRect t="15860" r="2" b="34612"/>
          <a:stretch/>
        </p:blipFill>
        <p:spPr>
          <a:xfrm>
            <a:off x="9245539" y="3116268"/>
            <a:ext cx="2454809" cy="1821481"/>
          </a:xfrm>
          <a:noFill/>
        </p:spPr>
      </p:pic>
      <p:sp>
        <p:nvSpPr>
          <p:cNvPr id="9" name="TextBox 8">
            <a:extLst>
              <a:ext uri="{FF2B5EF4-FFF2-40B4-BE49-F238E27FC236}">
                <a16:creationId xmlns:a16="http://schemas.microsoft.com/office/drawing/2014/main" id="{B57C6708-0F3C-4574-8CD4-6706A31D1CA8}"/>
              </a:ext>
            </a:extLst>
          </p:cNvPr>
          <p:cNvSpPr txBox="1"/>
          <p:nvPr/>
        </p:nvSpPr>
        <p:spPr>
          <a:xfrm>
            <a:off x="409277" y="2265009"/>
            <a:ext cx="8835205" cy="3477875"/>
          </a:xfrm>
          <a:prstGeom prst="rect">
            <a:avLst/>
          </a:prstGeom>
          <a:noFill/>
        </p:spPr>
        <p:txBody>
          <a:bodyPr wrap="square">
            <a:spAutoFit/>
          </a:bodyPr>
          <a:lstStyle/>
          <a:p>
            <a:r>
              <a:rPr lang="es-ES" sz="2000" dirty="0">
                <a:latin typeface="Calibri" panose="020F0502020204030204" pitchFamily="34" charset="0"/>
                <a:ea typeface="Calibri" panose="020F0502020204030204" pitchFamily="34" charset="0"/>
                <a:cs typeface="Times New Roman" panose="02020603050405020304" pitchFamily="18" charset="0"/>
              </a:rPr>
              <a:t>Los servicios y apoyos orientados al tratamiento y la recuperación proporcionan un menú de opciones para satisfacer las diversas necesidades de las personas atendidas</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s-ES" sz="2000" dirty="0">
                <a:latin typeface="Calibri" panose="020F0502020204030204" pitchFamily="34" charset="0"/>
                <a:ea typeface="Calibri" panose="020F0502020204030204" pitchFamily="34" charset="0"/>
                <a:cs typeface="Times New Roman" panose="02020603050405020304" pitchFamily="18" charset="0"/>
              </a:rPr>
              <a:t>El acceso a servicios integrales y servicios holísticos apoya el propio camino del individuo hacia la salud mental y el bienestar</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s-ES" sz="2000" dirty="0">
                <a:latin typeface="Calibri" panose="020F0502020204030204" pitchFamily="34" charset="0"/>
                <a:ea typeface="Calibri" panose="020F0502020204030204" pitchFamily="34" charset="0"/>
                <a:cs typeface="Times New Roman" panose="02020603050405020304" pitchFamily="18" charset="0"/>
              </a:rPr>
              <a:t>Una gama de servicios integral y holístico se adapta a las preferencias, circunstancias de la vida y aspiraciones del individuo</a:t>
            </a:r>
            <a:r>
              <a:rPr lang="en-US" sz="2000" dirty="0">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000" dirty="0">
                <a:latin typeface="Calibri" panose="020F0502020204030204" pitchFamily="34" charset="0"/>
                <a:ea typeface="Calibri" panose="020F0502020204030204" pitchFamily="34" charset="0"/>
                <a:cs typeface="Times New Roman" panose="02020603050405020304" pitchFamily="18" charset="0"/>
              </a:rPr>
              <a:t>Los servicios integrales y holísticos se integran en la comunidad</a:t>
            </a:r>
            <a:r>
              <a:rPr lang="en-US" sz="2000" dirty="0">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5CB9AA1-36D2-40D9-908F-75CE5E633CD7}"/>
              </a:ext>
            </a:extLst>
          </p:cNvPr>
          <p:cNvSpPr txBox="1"/>
          <p:nvPr/>
        </p:nvSpPr>
        <p:spPr>
          <a:xfrm>
            <a:off x="7651711" y="6437840"/>
            <a:ext cx="4048637"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1117417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40</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2" y="1209786"/>
            <a:ext cx="11029616" cy="700642"/>
          </a:xfrm>
        </p:spPr>
        <p:txBody>
          <a:bodyPr anchor="ctr">
            <a:normAutofit fontScale="90000"/>
          </a:bodyPr>
          <a:lstStyle/>
          <a:p>
            <a:r>
              <a:rPr lang="en-US" dirty="0" err="1">
                <a:latin typeface="Calibri" panose="020F0502020204030204" pitchFamily="34" charset="0"/>
                <a:cs typeface="Calibri" panose="020F0502020204030204" pitchFamily="34" charset="0"/>
              </a:rPr>
              <a:t>Conéctate</a:t>
            </a:r>
            <a:r>
              <a:rPr lang="en-US" dirty="0">
                <a:latin typeface="Calibri" panose="020F0502020204030204" pitchFamily="34" charset="0"/>
                <a:cs typeface="Calibri" panose="020F0502020204030204" pitchFamily="34" charset="0"/>
              </a:rPr>
              <a:t> con la </a:t>
            </a:r>
            <a:r>
              <a:rPr lang="en-US" dirty="0" err="1">
                <a:latin typeface="Calibri" panose="020F0502020204030204" pitchFamily="34" charset="0"/>
                <a:cs typeface="Calibri" panose="020F0502020204030204" pitchFamily="34" charset="0"/>
              </a:rPr>
              <a:t>esperanza</a:t>
            </a:r>
            <a:r>
              <a:rPr lang="en-US" dirty="0">
                <a:latin typeface="Calibri" panose="020F0502020204030204" pitchFamily="34" charset="0"/>
                <a:cs typeface="Calibri" panose="020F0502020204030204" pitchFamily="34" charset="0"/>
              </a:rPr>
              <a:t>
</a:t>
            </a:r>
            <a:endParaRPr lang="ru-RU"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CE60D718-AF05-43B9-B478-C057FE5DF5E0}"/>
              </a:ext>
            </a:extLst>
          </p:cNvPr>
          <p:cNvSpPr>
            <a:spLocks noGrp="1"/>
          </p:cNvSpPr>
          <p:nvPr>
            <p:ph sz="half" idx="1"/>
          </p:nvPr>
        </p:nvSpPr>
        <p:spPr>
          <a:xfrm>
            <a:off x="581193" y="2194339"/>
            <a:ext cx="5422390" cy="4445801"/>
          </a:xfrm>
        </p:spPr>
        <p:txBody>
          <a:bodyPr numCol="1" spcCol="540000" anchor="t">
            <a:normAutofit fontScale="92500" lnSpcReduction="10000"/>
          </a:bodyPr>
          <a:lstStyle/>
          <a:p>
            <a:pPr marL="0" marR="0" indent="0" algn="ctr">
              <a:lnSpc>
                <a:spcPct val="110000"/>
              </a:lnSpc>
              <a:spcBef>
                <a:spcPts val="0"/>
              </a:spcBef>
              <a:buNone/>
            </a:pPr>
            <a:r>
              <a:rPr lang="en-US" sz="2400" b="1" dirty="0">
                <a:solidFill>
                  <a:schemeClr val="accent2"/>
                </a:solidFill>
                <a:latin typeface="Calibri" panose="020F0502020204030204" pitchFamily="34" charset="0"/>
                <a:cs typeface="Calibri" panose="020F0502020204030204" pitchFamily="34" charset="0"/>
              </a:rPr>
              <a:t>PRINCIPIOS</a:t>
            </a:r>
          </a:p>
          <a:p>
            <a:pPr marL="0" marR="0" indent="0">
              <a:lnSpc>
                <a:spcPct val="110000"/>
              </a:lnSpc>
              <a:spcBef>
                <a:spcPts val="0"/>
              </a:spcBef>
              <a:buNone/>
            </a:pPr>
            <a:r>
              <a:rPr lang="en-US" sz="2400" b="1" dirty="0" err="1">
                <a:solidFill>
                  <a:schemeClr val="accent2"/>
                </a:solidFill>
                <a:latin typeface="Calibri" panose="020F0502020204030204" pitchFamily="34" charset="0"/>
                <a:cs typeface="Calibri" panose="020F0502020204030204" pitchFamily="34" charset="0"/>
              </a:rPr>
              <a:t>C</a:t>
            </a:r>
            <a:r>
              <a:rPr lang="en-US" sz="2400" dirty="0" err="1">
                <a:solidFill>
                  <a:schemeClr val="tx1"/>
                </a:solidFill>
                <a:latin typeface="Calibri" panose="020F0502020204030204" pitchFamily="34" charset="0"/>
                <a:cs typeface="Calibri" panose="020F0502020204030204" pitchFamily="34" charset="0"/>
              </a:rPr>
              <a:t>rear</a:t>
            </a:r>
            <a:r>
              <a:rPr lang="en-US" sz="2400" dirty="0">
                <a:latin typeface="Calibri" panose="020F0502020204030204" pitchFamily="34" charset="0"/>
                <a:cs typeface="Calibri" panose="020F0502020204030204" pitchFamily="34" charset="0"/>
              </a:rPr>
              <a:t> una </a:t>
            </a:r>
            <a:r>
              <a:rPr lang="en-US" sz="2400" dirty="0" err="1">
                <a:latin typeface="Calibri" panose="020F0502020204030204" pitchFamily="34" charset="0"/>
                <a:cs typeface="Calibri" panose="020F0502020204030204" pitchFamily="34" charset="0"/>
              </a:rPr>
              <a:t>cultura</a:t>
            </a:r>
            <a:r>
              <a:rPr lang="en-US" sz="2400" dirty="0">
                <a:latin typeface="Calibri" panose="020F0502020204030204" pitchFamily="34" charset="0"/>
                <a:cs typeface="Calibri" panose="020F0502020204030204" pitchFamily="34" charset="0"/>
              </a:rPr>
              <a:t>, un </a:t>
            </a:r>
            <a:r>
              <a:rPr lang="en-US" sz="2400" dirty="0" err="1">
                <a:latin typeface="Calibri" panose="020F0502020204030204" pitchFamily="34" charset="0"/>
                <a:cs typeface="Calibri" panose="020F0502020204030204" pitchFamily="34" charset="0"/>
              </a:rPr>
              <a:t>idioma</a:t>
            </a:r>
            <a:r>
              <a:rPr lang="en-US" sz="2400" dirty="0">
                <a:latin typeface="Calibri" panose="020F0502020204030204" pitchFamily="34" charset="0"/>
                <a:cs typeface="Calibri" panose="020F0502020204030204" pitchFamily="34" charset="0"/>
              </a:rPr>
              <a:t> y una </a:t>
            </a:r>
            <a:r>
              <a:rPr lang="en-US" sz="2400" dirty="0" err="1">
                <a:latin typeface="Calibri" panose="020F0502020204030204" pitchFamily="34" charset="0"/>
                <a:cs typeface="Calibri" panose="020F0502020204030204" pitchFamily="34" charset="0"/>
              </a:rPr>
              <a:t>esperanza</a:t>
            </a:r>
            <a:endParaRPr lang="en-US" sz="2400" dirty="0">
              <a:latin typeface="Calibri" panose="020F0502020204030204" pitchFamily="34" charset="0"/>
              <a:cs typeface="Calibri" panose="020F0502020204030204" pitchFamily="34" charset="0"/>
            </a:endParaRPr>
          </a:p>
          <a:p>
            <a:pPr marL="0" marR="0" indent="0">
              <a:lnSpc>
                <a:spcPct val="107000"/>
              </a:lnSpc>
              <a:spcBef>
                <a:spcPts val="0"/>
              </a:spcBef>
              <a:spcAft>
                <a:spcPts val="1200"/>
              </a:spcAft>
              <a:buNone/>
            </a:pPr>
            <a:r>
              <a:rPr lang="en-US" sz="2400" b="1" dirty="0" err="1">
                <a:solidFill>
                  <a:schemeClr val="accent2"/>
                </a:solidFill>
                <a:latin typeface="Calibri" panose="020F0502020204030204" pitchFamily="34" charset="0"/>
                <a:cs typeface="Calibri" panose="020F0502020204030204" pitchFamily="34" charset="0"/>
              </a:rPr>
              <a:t>O</a:t>
            </a:r>
            <a:r>
              <a:rPr lang="en-US" sz="2400" b="1" dirty="0" err="1">
                <a:solidFill>
                  <a:schemeClr val="tx1"/>
                </a:solidFill>
                <a:latin typeface="Calibri" panose="020F0502020204030204" pitchFamily="34" charset="0"/>
                <a:cs typeface="Calibri" panose="020F0502020204030204" pitchFamily="34" charset="0"/>
              </a:rPr>
              <a:t>frecer</a:t>
            </a:r>
            <a:r>
              <a:rPr lang="en-US" sz="2400" b="1" dirty="0">
                <a:latin typeface="Calibri" panose="020F0502020204030204" pitchFamily="34" charset="0"/>
                <a:cs typeface="Calibri" panose="020F0502020204030204" pitchFamily="34" charset="0"/>
              </a:rPr>
              <a:t> </a:t>
            </a:r>
            <a:r>
              <a:rPr lang="es-ES" sz="2400" b="1" dirty="0">
                <a:latin typeface="Calibri" panose="020F0502020204030204" pitchFamily="34" charset="0"/>
                <a:cs typeface="Calibri" panose="020F0502020204030204" pitchFamily="34" charset="0"/>
              </a:rPr>
              <a:t>una gama de servicios integral y holística
</a:t>
            </a:r>
            <a:r>
              <a:rPr lang="en-US" sz="2400" b="1" dirty="0">
                <a:solidFill>
                  <a:schemeClr val="accent2"/>
                </a:solidFill>
                <a:latin typeface="Calibri" panose="020F0502020204030204" pitchFamily="34" charset="0"/>
                <a:cs typeface="Calibri" panose="020F0502020204030204" pitchFamily="34" charset="0"/>
              </a:rPr>
              <a:t>N</a:t>
            </a:r>
            <a:r>
              <a:rPr lang="en-US" sz="2400" dirty="0">
                <a:solidFill>
                  <a:schemeClr val="tx1"/>
                </a:solidFill>
                <a:latin typeface="Calibri" panose="020F0502020204030204" pitchFamily="34" charset="0"/>
                <a:cs typeface="Calibri" panose="020F0502020204030204" pitchFamily="34" charset="0"/>
              </a:rPr>
              <a:t>o </a:t>
            </a:r>
            <a:r>
              <a:rPr lang="en-US" sz="2400" dirty="0" err="1">
                <a:solidFill>
                  <a:schemeClr val="tx1"/>
                </a:solidFill>
                <a:latin typeface="Calibri" panose="020F0502020204030204" pitchFamily="34" charset="0"/>
                <a:cs typeface="Calibri" panose="020F0502020204030204" pitchFamily="34" charset="0"/>
              </a:rPr>
              <a:t>juzgar</a:t>
            </a:r>
            <a:r>
              <a:rPr lang="en-US" sz="2400" b="1" dirty="0">
                <a:solidFill>
                  <a:schemeClr val="accent2"/>
                </a:solidFill>
                <a:latin typeface="Calibri" panose="020F0502020204030204" pitchFamily="34" charset="0"/>
                <a:cs typeface="Calibri" panose="020F0502020204030204" pitchFamily="34" charset="0"/>
              </a:rPr>
              <a:t>
N</a:t>
            </a:r>
            <a:r>
              <a:rPr lang="en-US" sz="2400" dirty="0">
                <a:solidFill>
                  <a:schemeClr val="tx1"/>
                </a:solidFill>
                <a:latin typeface="Calibri" panose="020F0502020204030204" pitchFamily="34" charset="0"/>
                <a:cs typeface="Calibri" panose="020F0502020204030204" pitchFamily="34" charset="0"/>
              </a:rPr>
              <a:t>avegar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diversas</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necesidades</a:t>
            </a:r>
            <a:r>
              <a:rPr lang="en-US" sz="2400" dirty="0">
                <a:latin typeface="Calibri" panose="020F0502020204030204" pitchFamily="34" charset="0"/>
                <a:cs typeface="Calibri" panose="020F0502020204030204" pitchFamily="34" charset="0"/>
              </a:rPr>
              <a:t>
</a:t>
            </a:r>
            <a:r>
              <a:rPr lang="en-US" sz="2400" b="1" dirty="0" err="1">
                <a:solidFill>
                  <a:schemeClr val="accent2"/>
                </a:solidFill>
                <a:latin typeface="Calibri" panose="020F0502020204030204" pitchFamily="34" charset="0"/>
                <a:cs typeface="Calibri" panose="020F0502020204030204" pitchFamily="34" charset="0"/>
              </a:rPr>
              <a:t>E</a:t>
            </a:r>
            <a:r>
              <a:rPr lang="en-US" sz="2400" dirty="0" err="1">
                <a:latin typeface="Calibri" panose="020F0502020204030204" pitchFamily="34" charset="0"/>
                <a:cs typeface="Calibri" panose="020F0502020204030204" pitchFamily="34" charset="0"/>
              </a:rPr>
              <a:t>strategias</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compromisas</a:t>
            </a:r>
            <a:r>
              <a:rPr lang="en-US" sz="2400" dirty="0">
                <a:latin typeface="Calibri" panose="020F0502020204030204" pitchFamily="34" charset="0"/>
                <a:cs typeface="Calibri" panose="020F0502020204030204" pitchFamily="34" charset="0"/>
              </a:rPr>
              <a:t>            </a:t>
            </a:r>
          </a:p>
          <a:p>
            <a:pPr marL="0" marR="0" indent="0">
              <a:lnSpc>
                <a:spcPct val="107000"/>
              </a:lnSpc>
              <a:spcBef>
                <a:spcPts val="0"/>
              </a:spcBef>
              <a:spcAft>
                <a:spcPts val="1200"/>
              </a:spcAft>
              <a:buNone/>
            </a:pPr>
            <a:r>
              <a:rPr lang="en-US" sz="2400" b="1" dirty="0" err="1">
                <a:solidFill>
                  <a:schemeClr val="accent2"/>
                </a:solidFill>
                <a:latin typeface="Calibri" panose="020F0502020204030204" pitchFamily="34" charset="0"/>
                <a:cs typeface="Calibri" panose="020F0502020204030204" pitchFamily="34" charset="0"/>
              </a:rPr>
              <a:t>C</a:t>
            </a:r>
            <a:r>
              <a:rPr lang="en-US" sz="2400" b="1" dirty="0" err="1">
                <a:solidFill>
                  <a:schemeClr val="tx1"/>
                </a:solidFill>
                <a:latin typeface="Calibri" panose="020F0502020204030204" pitchFamily="34" charset="0"/>
                <a:cs typeface="Calibri" panose="020F0502020204030204" pitchFamily="34" charset="0"/>
              </a:rPr>
              <a:t>olaborar</a:t>
            </a:r>
            <a:r>
              <a:rPr lang="en-US" sz="2400" b="1" dirty="0">
                <a:solidFill>
                  <a:schemeClr val="accent2"/>
                </a:solidFill>
                <a:latin typeface="Calibri" panose="020F0502020204030204" pitchFamily="34" charset="0"/>
                <a:cs typeface="Calibri" panose="020F0502020204030204" pitchFamily="34" charset="0"/>
              </a:rPr>
              <a:t> </a:t>
            </a:r>
            <a:r>
              <a:rPr lang="en-US" sz="2400" b="1" dirty="0">
                <a:solidFill>
                  <a:schemeClr val="tx1"/>
                </a:solidFill>
                <a:latin typeface="Calibri" panose="020F0502020204030204" pitchFamily="34" charset="0"/>
                <a:cs typeface="Calibri" panose="020F0502020204030204" pitchFamily="34" charset="0"/>
              </a:rPr>
              <a:t>con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relaciones</a:t>
            </a:r>
            <a:r>
              <a:rPr lang="en-US" sz="2400" b="1" dirty="0">
                <a:latin typeface="Calibri" panose="020F0502020204030204" pitchFamily="34" charset="0"/>
                <a:cs typeface="Calibri" panose="020F0502020204030204" pitchFamily="34" charset="0"/>
              </a:rPr>
              <a:t> y </a:t>
            </a:r>
            <a:r>
              <a:rPr lang="en-US" sz="2400" b="1" dirty="0" err="1">
                <a:latin typeface="Calibri" panose="020F0502020204030204" pitchFamily="34" charset="0"/>
                <a:cs typeface="Calibri" panose="020F0502020204030204" pitchFamily="34" charset="0"/>
              </a:rPr>
              <a:t>prácticar</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reflexiva</a:t>
            </a:r>
            <a:r>
              <a:rPr lang="en-US" sz="2400" dirty="0">
                <a:latin typeface="Calibri" panose="020F0502020204030204" pitchFamily="34" charset="0"/>
                <a:cs typeface="Calibri" panose="020F0502020204030204" pitchFamily="34" charset="0"/>
              </a:rPr>
              <a:t>
</a:t>
            </a:r>
            <a:r>
              <a:rPr lang="en-US" sz="2400" b="1" dirty="0" err="1">
                <a:solidFill>
                  <a:schemeClr val="accent2"/>
                </a:solidFill>
                <a:latin typeface="Calibri" panose="020F0502020204030204" pitchFamily="34" charset="0"/>
                <a:cs typeface="Calibri" panose="020F0502020204030204" pitchFamily="34" charset="0"/>
              </a:rPr>
              <a:t>T</a:t>
            </a:r>
            <a:r>
              <a:rPr lang="en-US" sz="2400" dirty="0" err="1">
                <a:solidFill>
                  <a:schemeClr val="tx1"/>
                </a:solidFill>
                <a:latin typeface="Calibri" panose="020F0502020204030204" pitchFamily="34" charset="0"/>
                <a:cs typeface="Calibri" panose="020F0502020204030204" pitchFamily="34" charset="0"/>
              </a:rPr>
              <a:t>ransformar</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servicios</a:t>
            </a:r>
            <a:r>
              <a:rPr lang="en-US" sz="2400" dirty="0">
                <a:latin typeface="Calibri" panose="020F0502020204030204" pitchFamily="34" charset="0"/>
                <a:cs typeface="Calibri" panose="020F0502020204030204" pitchFamily="34" charset="0"/>
              </a:rPr>
              <a:t> y </a:t>
            </a:r>
            <a:r>
              <a:rPr lang="en-US" sz="2400" dirty="0" err="1">
                <a:latin typeface="Calibri" panose="020F0502020204030204" pitchFamily="34" charset="0"/>
                <a:cs typeface="Calibri" panose="020F0502020204030204" pitchFamily="34" charset="0"/>
              </a:rPr>
              <a:t>sistemas</a:t>
            </a:r>
            <a:r>
              <a:rPr lang="en-US" sz="2400" dirty="0">
                <a:latin typeface="Calibri" panose="020F0502020204030204" pitchFamily="34" charset="0"/>
                <a:cs typeface="Calibri" panose="020F0502020204030204" pitchFamily="34" charset="0"/>
              </a:rPr>
              <a:t> </a:t>
            </a:r>
          </a:p>
          <a:p>
            <a:pPr marL="0" marR="0" indent="0">
              <a:spcBef>
                <a:spcPts val="0"/>
              </a:spcBef>
              <a:buNone/>
            </a:pPr>
            <a:endParaRPr lang="en-US" sz="2200" dirty="0">
              <a:latin typeface="Calibri" panose="020F0502020204030204" pitchFamily="34" charset="0"/>
              <a:cs typeface="Calibri" panose="020F0502020204030204" pitchFamily="34" charset="0"/>
            </a:endParaRPr>
          </a:p>
        </p:txBody>
      </p:sp>
      <p:sp>
        <p:nvSpPr>
          <p:cNvPr id="10" name="Content Placeholder 9">
            <a:extLst>
              <a:ext uri="{FF2B5EF4-FFF2-40B4-BE49-F238E27FC236}">
                <a16:creationId xmlns:a16="http://schemas.microsoft.com/office/drawing/2014/main" id="{E79DCD8A-CD57-4927-89ED-C71097326022}"/>
              </a:ext>
            </a:extLst>
          </p:cNvPr>
          <p:cNvSpPr>
            <a:spLocks noGrp="1"/>
          </p:cNvSpPr>
          <p:nvPr>
            <p:ph sz="half" idx="2"/>
          </p:nvPr>
        </p:nvSpPr>
        <p:spPr>
          <a:xfrm>
            <a:off x="6273167" y="2194339"/>
            <a:ext cx="5422392" cy="4445801"/>
          </a:xfrm>
        </p:spPr>
        <p:txBody>
          <a:bodyPr>
            <a:noAutofit/>
          </a:bodyPr>
          <a:lstStyle/>
          <a:p>
            <a:pPr marL="0" indent="0" algn="ctr">
              <a:spcBef>
                <a:spcPts val="0"/>
              </a:spcBef>
              <a:buNone/>
            </a:pPr>
            <a:r>
              <a:rPr lang="en-US" sz="2400" b="1" dirty="0">
                <a:solidFill>
                  <a:schemeClr val="accent2"/>
                </a:solidFill>
                <a:latin typeface="Calibri" panose="020F0502020204030204" pitchFamily="34" charset="0"/>
                <a:cs typeface="Calibri" panose="020F0502020204030204" pitchFamily="34" charset="0"/>
              </a:rPr>
              <a:t>PRÁCTICAS </a:t>
            </a:r>
            <a:endPar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buNone/>
            </a:pPr>
            <a:r>
              <a:rPr lang="es-ES" sz="22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H</a:t>
            </a:r>
            <a:r>
              <a:rPr lang="es-ES" sz="2200" dirty="0">
                <a:solidFill>
                  <a:schemeClr val="tx1"/>
                </a:solidFill>
                <a:latin typeface="Calibri" panose="020F0502020204030204" pitchFamily="34" charset="0"/>
                <a:ea typeface="Calibri" panose="020F0502020204030204" pitchFamily="34" charset="0"/>
                <a:cs typeface="Calibri" panose="020F0502020204030204" pitchFamily="34" charset="0"/>
              </a:rPr>
              <a:t>onrar las diferencias y las diversas necesidades de cada individuo atendido</a:t>
            </a:r>
            <a:r>
              <a:rPr lang="es-ES" sz="22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O</a:t>
            </a:r>
            <a:r>
              <a:rPr lang="es-ES" sz="2200" dirty="0">
                <a:solidFill>
                  <a:schemeClr val="tx1"/>
                </a:solidFill>
                <a:latin typeface="Calibri" panose="020F0502020204030204" pitchFamily="34" charset="0"/>
                <a:ea typeface="Calibri" panose="020F0502020204030204" pitchFamily="34" charset="0"/>
                <a:cs typeface="Calibri" panose="020F0502020204030204" pitchFamily="34" charset="0"/>
              </a:rPr>
              <a:t>frecer diversas oportunidades y recursos que apoyen el viaje de recuperación</a:t>
            </a:r>
            <a:r>
              <a:rPr lang="es-ES" sz="22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P</a:t>
            </a:r>
            <a:r>
              <a:rPr lang="es-ES" sz="2200" dirty="0">
                <a:solidFill>
                  <a:schemeClr val="tx1"/>
                </a:solidFill>
                <a:latin typeface="Calibri" panose="020F0502020204030204" pitchFamily="34" charset="0"/>
                <a:ea typeface="Calibri" panose="020F0502020204030204" pitchFamily="34" charset="0"/>
                <a:cs typeface="Calibri" panose="020F0502020204030204" pitchFamily="34" charset="0"/>
              </a:rPr>
              <a:t>roporcionar un entorno para fomentar el control personal</a:t>
            </a:r>
            <a:r>
              <a:rPr lang="es-ES" sz="22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E</a:t>
            </a:r>
            <a:r>
              <a:rPr lang="es-ES" sz="2200" b="1" dirty="0">
                <a:solidFill>
                  <a:schemeClr val="tx1"/>
                </a:solidFill>
                <a:latin typeface="Calibri" panose="020F0502020204030204" pitchFamily="34" charset="0"/>
                <a:ea typeface="Calibri" panose="020F0502020204030204" pitchFamily="34" charset="0"/>
                <a:cs typeface="Calibri" panose="020F0502020204030204" pitchFamily="34" charset="0"/>
              </a:rPr>
              <a:t>ngranar en la recuperación personal mediante la comprensión de la narrativa de recuperación personal en el proceso de tratamiento y dentro de la comunidad</a:t>
            </a:r>
            <a:endParaRPr lang="en-US" sz="2200" b="1" dirty="0">
              <a:solidFill>
                <a:schemeClr val="tx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69270C0-B646-4EF4-860D-2A5EB41633CE}"/>
              </a:ext>
            </a:extLst>
          </p:cNvPr>
          <p:cNvSpPr/>
          <p:nvPr/>
        </p:nvSpPr>
        <p:spPr>
          <a:xfrm>
            <a:off x="6003583" y="2194339"/>
            <a:ext cx="45719" cy="43107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4D6808A3-3BCF-4671-8122-D712E4AA3121}"/>
              </a:ext>
            </a:extLst>
          </p:cNvPr>
          <p:cNvGraphicFramePr/>
          <p:nvPr/>
        </p:nvGraphicFramePr>
        <p:xfrm>
          <a:off x="8531820" y="0"/>
          <a:ext cx="2789798" cy="2848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6868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6FA6E1-6951-4DF6-97D9-0D260A8BB5EA}"/>
              </a:ext>
            </a:extLst>
          </p:cNvPr>
          <p:cNvSpPr>
            <a:spLocks noGrp="1"/>
          </p:cNvSpPr>
          <p:nvPr>
            <p:ph type="sldNum" sz="quarter" idx="12"/>
          </p:nvPr>
        </p:nvSpPr>
        <p:spPr/>
        <p:txBody>
          <a:bodyPr/>
          <a:lstStyle/>
          <a:p>
            <a:fld id="{F603CDE5-C1D8-4EDD-870F-A498BAFA520F}" type="slidenum">
              <a:rPr lang="en-US" noProof="0" smtClean="0"/>
              <a:t>41</a:t>
            </a:fld>
            <a:endParaRPr lang="en-US" noProof="0" dirty="0"/>
          </a:p>
        </p:txBody>
      </p:sp>
      <p:sp>
        <p:nvSpPr>
          <p:cNvPr id="3" name="Footer Placeholder 2">
            <a:extLst>
              <a:ext uri="{FF2B5EF4-FFF2-40B4-BE49-F238E27FC236}">
                <a16:creationId xmlns:a16="http://schemas.microsoft.com/office/drawing/2014/main" id="{10347869-7D02-4063-B468-F7EB364E37E2}"/>
              </a:ext>
            </a:extLst>
          </p:cNvPr>
          <p:cNvSpPr>
            <a:spLocks noGrp="1"/>
          </p:cNvSpPr>
          <p:nvPr>
            <p:ph type="ftr" sz="quarter" idx="11"/>
          </p:nvPr>
        </p:nvSpPr>
        <p:spPr/>
        <p:txBody>
          <a:bodyPr/>
          <a:lstStyle/>
          <a:p>
            <a:r>
              <a:rPr lang="en-US" dirty="0"/>
              <a:t>administración de la </a:t>
            </a:r>
            <a:r>
              <a:rPr lang="en-US" dirty="0" err="1"/>
              <a:t>recuperación</a:t>
            </a:r>
            <a:endParaRPr lang="en-US" noProof="0" dirty="0"/>
          </a:p>
        </p:txBody>
      </p:sp>
      <p:graphicFrame>
        <p:nvGraphicFramePr>
          <p:cNvPr id="6" name="Diagram 5">
            <a:extLst>
              <a:ext uri="{FF2B5EF4-FFF2-40B4-BE49-F238E27FC236}">
                <a16:creationId xmlns:a16="http://schemas.microsoft.com/office/drawing/2014/main" id="{6A9C055A-3E1B-43C5-8BE9-B2AC46B800EB}"/>
              </a:ext>
            </a:extLst>
          </p:cNvPr>
          <p:cNvGraphicFramePr/>
          <p:nvPr>
            <p:extLst>
              <p:ext uri="{D42A27DB-BD31-4B8C-83A1-F6EECF244321}">
                <p14:modId xmlns:p14="http://schemas.microsoft.com/office/powerpoint/2010/main" val="716342453"/>
              </p:ext>
            </p:extLst>
          </p:nvPr>
        </p:nvGraphicFramePr>
        <p:xfrm>
          <a:off x="963562" y="688258"/>
          <a:ext cx="11061290" cy="556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9398DF7-7435-4463-8EEC-CDD7AD7CFD75}"/>
              </a:ext>
            </a:extLst>
          </p:cNvPr>
          <p:cNvSpPr txBox="1"/>
          <p:nvPr/>
        </p:nvSpPr>
        <p:spPr>
          <a:xfrm>
            <a:off x="451692" y="-64394"/>
            <a:ext cx="11396181" cy="954107"/>
          </a:xfrm>
          <a:prstGeom prst="rect">
            <a:avLst/>
          </a:prstGeom>
          <a:noFill/>
        </p:spPr>
        <p:txBody>
          <a:bodyPr wrap="square" rtlCol="0">
            <a:spAutoFit/>
          </a:bodyPr>
          <a:lstStyle/>
          <a:p>
            <a:pPr algn="ctr"/>
            <a:r>
              <a:rPr lang="es-ES" sz="2800" dirty="0">
                <a:latin typeface="Calibri" panose="020F0502020204030204" pitchFamily="34" charset="0"/>
                <a:cs typeface="Calibri" panose="020F0502020204030204" pitchFamily="34" charset="0"/>
              </a:rPr>
              <a:t>Resumen: Ofrecer una matriz de servicios integral y holística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8108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724375" y="5005250"/>
            <a:ext cx="9391524" cy="988332"/>
          </a:xfrm>
        </p:spPr>
        <p:txBody>
          <a:bodyPr>
            <a:normAutofit fontScale="90000"/>
          </a:bodyPr>
          <a:lstStyle/>
          <a:p>
            <a:r>
              <a:rPr lang="en-US" dirty="0">
                <a:latin typeface="Calibri" panose="020F0502020204030204" pitchFamily="34" charset="0"/>
                <a:cs typeface="Calibri" panose="020F0502020204030204" pitchFamily="34" charset="0"/>
              </a:rPr>
              <a:t>¡GRACIAS!
</a:t>
            </a:r>
            <a:endParaRPr lang="ru-RU"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9669612" y="5496932"/>
            <a:ext cx="1458674" cy="676894"/>
          </a:xfrm>
        </p:spPr>
        <p:txBody>
          <a:bodyPr vert="horz" lIns="91440" tIns="45720" rIns="91440" bIns="45720" rtlCol="0" anchor="t">
            <a:normAutofit fontScale="92500" lnSpcReduction="20000"/>
          </a:bodyPr>
          <a:lstStyle/>
          <a:p>
            <a:pPr marL="0" indent="0">
              <a:lnSpc>
                <a:spcPct val="120000"/>
              </a:lnSpc>
              <a:buNone/>
            </a:pP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a:t>
            </a:r>
            <a:r>
              <a:rPr lang="en-US" sz="1600" cap="all" dirty="0" err="1">
                <a:solidFill>
                  <a:schemeClr val="tx2">
                    <a:lumMod val="10000"/>
                    <a:lumOff val="90000"/>
                    <a:alpha val="75000"/>
                  </a:schemeClr>
                </a:solidFill>
                <a:latin typeface="Calibri" panose="020F0502020204030204" pitchFamily="34" charset="0"/>
                <a:cs typeface="Calibri" panose="020F0502020204030204" pitchFamily="34" charset="0"/>
              </a:rPr>
              <a:t>Preguntas</a:t>
            </a: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
</a:t>
            </a:r>
          </a:p>
        </p:txBody>
      </p:sp>
      <p:pic>
        <p:nvPicPr>
          <p:cNvPr id="30" name="Picture Placeholder 29" descr="A group of people sitting on a couch&#10;&#10;Description automatically generated with medium confidence">
            <a:extLst>
              <a:ext uri="{FF2B5EF4-FFF2-40B4-BE49-F238E27FC236}">
                <a16:creationId xmlns:a16="http://schemas.microsoft.com/office/drawing/2014/main" id="{5CE3DE10-4CD6-45E2-8AAC-5106C325BA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41325" y="606425"/>
            <a:ext cx="11304588" cy="4487863"/>
          </a:xfrm>
        </p:spPr>
      </p:pic>
    </p:spTree>
    <p:extLst>
      <p:ext uri="{BB962C8B-B14F-4D97-AF65-F5344CB8AC3E}">
        <p14:creationId xmlns:p14="http://schemas.microsoft.com/office/powerpoint/2010/main" val="2997500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39BBF5-CCC2-429D-93B0-431DD46F15FB}"/>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3" name="Footer Placeholder 2">
            <a:extLst>
              <a:ext uri="{FF2B5EF4-FFF2-40B4-BE49-F238E27FC236}">
                <a16:creationId xmlns:a16="http://schemas.microsoft.com/office/drawing/2014/main" id="{A4572D2F-2E58-4112-8D28-28B02357F1CE}"/>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0D30555C-736B-4ED5-B8DB-90F5CADDEA89}"/>
              </a:ext>
            </a:extLst>
          </p:cNvPr>
          <p:cNvSpPr>
            <a:spLocks noGrp="1"/>
          </p:cNvSpPr>
          <p:nvPr>
            <p:ph type="title"/>
          </p:nvPr>
        </p:nvSpPr>
        <p:spPr>
          <a:xfrm>
            <a:off x="440286" y="898626"/>
            <a:ext cx="7231174" cy="1013800"/>
          </a:xfrm>
        </p:spPr>
        <p:txBody>
          <a:bodyPr>
            <a:normAutofit fontScale="90000"/>
          </a:bodyPr>
          <a:lstStyle/>
          <a:p>
            <a:r>
              <a:rPr lang="es-ES" dirty="0">
                <a:latin typeface="Calibri" panose="020F0502020204030204" pitchFamily="34" charset="0"/>
                <a:cs typeface="Calibri" panose="020F0502020204030204" pitchFamily="34" charset="0"/>
              </a:rPr>
              <a:t>Los servicios integrales y la atención holística se basan en la asociación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54DA33F7-6331-47D9-A008-4A03C8415E0F}"/>
              </a:ext>
            </a:extLst>
          </p:cNvPr>
          <p:cNvSpPr>
            <a:spLocks noGrp="1"/>
          </p:cNvSpPr>
          <p:nvPr>
            <p:ph idx="1"/>
          </p:nvPr>
        </p:nvSpPr>
        <p:spPr/>
        <p:txBody>
          <a:bodyPr>
            <a:normAutofit/>
          </a:bodyPr>
          <a:lstStyle/>
          <a:p>
            <a:r>
              <a:rPr lang="es-ES" dirty="0">
                <a:latin typeface="Calibri" panose="020F0502020204030204" pitchFamily="34" charset="0"/>
                <a:cs typeface="Calibri" panose="020F0502020204030204" pitchFamily="34" charset="0"/>
              </a:rPr>
              <a:t>Los individuos deben ser vistos como socios en todas las decisiones que afectan su salud conductual y se debe enfatizar la importancia de la autonomía, la autodeterminación y la autogestión</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La </a:t>
            </a:r>
            <a:r>
              <a:rPr lang="en-US" dirty="0" err="1">
                <a:latin typeface="Calibri" panose="020F0502020204030204" pitchFamily="34" charset="0"/>
                <a:cs typeface="Calibri" panose="020F0502020204030204" pitchFamily="34" charset="0"/>
              </a:rPr>
              <a:t>asociación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requiere</a:t>
            </a:r>
            <a:r>
              <a:rPr lang="en-US"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confianza</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mutua</a:t>
            </a:r>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y </a:t>
            </a:r>
            <a:r>
              <a:rPr lang="en-US" i="1" dirty="0" err="1">
                <a:latin typeface="Calibri" panose="020F0502020204030204" pitchFamily="34" charset="0"/>
                <a:cs typeface="Calibri" panose="020F0502020204030204" pitchFamily="34" charset="0"/>
              </a:rPr>
              <a:t>respetuoso</a:t>
            </a:r>
            <a:r>
              <a:rPr lang="en-US" i="1"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relaciones</a:t>
            </a:r>
            <a:r>
              <a:rPr lang="en-US" dirty="0">
                <a:latin typeface="Calibri" panose="020F0502020204030204" pitchFamily="34" charset="0"/>
                <a:cs typeface="Calibri" panose="020F0502020204030204" pitchFamily="34" charset="0"/>
              </a:rPr>
              <a:t> con</a:t>
            </a:r>
          </a:p>
          <a:p>
            <a:pPr lvl="1"/>
            <a:r>
              <a:rPr lang="en-US" dirty="0" err="1">
                <a:latin typeface="Calibri" panose="020F0502020204030204" pitchFamily="34" charset="0"/>
                <a:cs typeface="Calibri" panose="020F0502020204030204" pitchFamily="34" charset="0"/>
              </a:rPr>
              <a:t>Individuos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Familias</a:t>
            </a:r>
            <a:r>
              <a:rPr lang="en-US" dirty="0">
                <a:latin typeface="Calibri" panose="020F0502020204030204" pitchFamily="34" charset="0"/>
                <a:cs typeface="Calibri" panose="020F0502020204030204" pitchFamily="34" charset="0"/>
              </a:rPr>
              <a:t> y </a:t>
            </a:r>
            <a:r>
              <a:rPr lang="en-US" dirty="0" err="1">
                <a:latin typeface="Calibri" panose="020F0502020204030204" pitchFamily="34" charset="0"/>
                <a:cs typeface="Calibri" panose="020F0502020204030204" pitchFamily="34" charset="0"/>
              </a:rPr>
              <a:t>cuidadores</a:t>
            </a:r>
            <a:r>
              <a:rPr lang="en-US"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Servicios de apoyo a la comunidad y a la recuperación</a:t>
            </a:r>
            <a:endParaRPr lang="en-US" dirty="0"/>
          </a:p>
          <a:p>
            <a:pPr marL="324000" lvl="1" indent="0">
              <a:buNone/>
            </a:pPr>
            <a:endParaRPr lang="en-US" dirty="0"/>
          </a:p>
        </p:txBody>
      </p:sp>
      <p:sp>
        <p:nvSpPr>
          <p:cNvPr id="6" name="TextBox 5">
            <a:extLst>
              <a:ext uri="{FF2B5EF4-FFF2-40B4-BE49-F238E27FC236}">
                <a16:creationId xmlns:a16="http://schemas.microsoft.com/office/drawing/2014/main" id="{5E3EF852-AE37-4A5A-9971-60BCD3EBA368}"/>
              </a:ext>
            </a:extLst>
          </p:cNvPr>
          <p:cNvSpPr txBox="1"/>
          <p:nvPr/>
        </p:nvSpPr>
        <p:spPr>
          <a:xfrm>
            <a:off x="7564582" y="6423914"/>
            <a:ext cx="3977385"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164184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854A87-08B2-4F32-857A-B8732538422A}"/>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3" name="Footer Placeholder 2">
            <a:extLst>
              <a:ext uri="{FF2B5EF4-FFF2-40B4-BE49-F238E27FC236}">
                <a16:creationId xmlns:a16="http://schemas.microsoft.com/office/drawing/2014/main" id="{CB61FBBB-9F10-472B-97AE-58C2DE86D189}"/>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299A7AD4-ABE5-429F-896A-4A4CBFCAF9CD}"/>
              </a:ext>
            </a:extLst>
          </p:cNvPr>
          <p:cNvSpPr>
            <a:spLocks noGrp="1"/>
          </p:cNvSpPr>
          <p:nvPr>
            <p:ph type="title"/>
          </p:nvPr>
        </p:nvSpPr>
        <p:spPr>
          <a:xfrm>
            <a:off x="529388" y="695762"/>
            <a:ext cx="7094569" cy="1013800"/>
          </a:xfrm>
        </p:spPr>
        <p:txBody>
          <a:bodyPr>
            <a:noAutofit/>
          </a:bodyPr>
          <a:lstStyle/>
          <a:p>
            <a:r>
              <a:rPr lang="en-US" dirty="0">
                <a:latin typeface="Calibri" panose="020F0502020204030204" pitchFamily="34" charset="0"/>
                <a:cs typeface="Calibri" panose="020F0502020204030204" pitchFamily="34" charset="0"/>
              </a:rPr>
              <a:t>Core Principles in A comprehensive and holistic service array</a:t>
            </a:r>
            <a:r>
              <a:rPr lang="en-US" sz="2400" dirty="0">
                <a:latin typeface="Calibri" panose="020F0502020204030204" pitchFamily="34" charset="0"/>
                <a:cs typeface="Calibri" panose="020F0502020204030204" pitchFamily="34" charset="0"/>
              </a:rPr>
              <a:t> </a:t>
            </a:r>
            <a:endParaRPr lang="en-US" sz="2000" i="1"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4E289961-CB02-4830-8AA3-177091E73C58}"/>
              </a:ext>
            </a:extLst>
          </p:cNvPr>
          <p:cNvSpPr>
            <a:spLocks noGrp="1"/>
          </p:cNvSpPr>
          <p:nvPr>
            <p:ph idx="1"/>
          </p:nvPr>
        </p:nvSpPr>
        <p:spPr>
          <a:xfrm>
            <a:off x="635553" y="2324554"/>
            <a:ext cx="9977105" cy="4412185"/>
          </a:xfrm>
        </p:spPr>
        <p:txBody>
          <a:bodyPr>
            <a:normAutofit/>
          </a:bodyPr>
          <a:lstStyle/>
          <a:p>
            <a:r>
              <a:rPr lang="es-ES" dirty="0">
                <a:latin typeface="Calibri" panose="020F0502020204030204" pitchFamily="34" charset="0"/>
                <a:cs typeface="Calibri" panose="020F0502020204030204" pitchFamily="34" charset="0"/>
              </a:rPr>
              <a:t>El fortalecimiento de las conexiones entre sistemas y sectores puede mejorar la planificación multisectorial y facilitar el acceso a los servicios </a:t>
            </a:r>
            <a:r>
              <a:rPr lang="en-US" i="1" dirty="0">
                <a:latin typeface="Calibri" panose="020F0502020204030204" pitchFamily="34" charset="0"/>
                <a:cs typeface="Calibri" panose="020F0502020204030204" pitchFamily="34" charset="0"/>
              </a:rPr>
              <a:t>(</a:t>
            </a:r>
            <a:r>
              <a:rPr lang="es-ES" i="1" dirty="0">
                <a:latin typeface="Calibri" panose="020F0502020204030204" pitchFamily="34" charset="0"/>
                <a:cs typeface="Calibri" panose="020F0502020204030204" pitchFamily="34" charset="0"/>
              </a:rPr>
              <a:t>por ejemplo, servicios de vivienda y empleo, escuelas, servicios sociales, adicciones</a:t>
            </a:r>
            <a:r>
              <a:rPr lang="en-US" i="1" dirty="0">
                <a:latin typeface="Calibri" panose="020F0502020204030204" pitchFamily="34" charset="0"/>
                <a:cs typeface="Calibri" panose="020F0502020204030204" pitchFamily="34" charset="0"/>
              </a:rPr>
              <a:t>). </a:t>
            </a:r>
          </a:p>
          <a:p>
            <a:endParaRPr lang="en-US" i="1" dirty="0">
              <a:latin typeface="Calibri" panose="020F0502020204030204" pitchFamily="34" charset="0"/>
              <a:cs typeface="Calibri" panose="020F0502020204030204" pitchFamily="34" charset="0"/>
            </a:endParaRPr>
          </a:p>
          <a:p>
            <a:r>
              <a:rPr lang="es-ES" dirty="0">
                <a:latin typeface="Calibri" panose="020F0502020204030204" pitchFamily="34" charset="0"/>
                <a:cs typeface="Calibri" panose="020F0502020204030204" pitchFamily="34" charset="0"/>
              </a:rPr>
              <a:t>Todos comparten la responsabilidad de crear oportunidades para la interacción, el acceso al servicio, la colaboración y la participación cívica</a:t>
            </a:r>
            <a:r>
              <a:rPr lang="en-US" dirty="0">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6E2EA06E-3EF6-4A6B-8630-1C3F62CE6362}"/>
              </a:ext>
            </a:extLst>
          </p:cNvPr>
          <p:cNvSpPr txBox="1"/>
          <p:nvPr/>
        </p:nvSpPr>
        <p:spPr>
          <a:xfrm>
            <a:off x="7623958" y="6423914"/>
            <a:ext cx="3918009"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2990377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854A87-08B2-4F32-857A-B8732538422A}"/>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3" name="Footer Placeholder 2">
            <a:extLst>
              <a:ext uri="{FF2B5EF4-FFF2-40B4-BE49-F238E27FC236}">
                <a16:creationId xmlns:a16="http://schemas.microsoft.com/office/drawing/2014/main" id="{CB61FBBB-9F10-472B-97AE-58C2DE86D189}"/>
              </a:ext>
            </a:extLst>
          </p:cNvPr>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a:extLst>
              <a:ext uri="{FF2B5EF4-FFF2-40B4-BE49-F238E27FC236}">
                <a16:creationId xmlns:a16="http://schemas.microsoft.com/office/drawing/2014/main" id="{299A7AD4-ABE5-429F-896A-4A4CBFCAF9CD}"/>
              </a:ext>
            </a:extLst>
          </p:cNvPr>
          <p:cNvSpPr>
            <a:spLocks noGrp="1"/>
          </p:cNvSpPr>
          <p:nvPr>
            <p:ph type="title"/>
          </p:nvPr>
        </p:nvSpPr>
        <p:spPr>
          <a:xfrm>
            <a:off x="529389" y="919899"/>
            <a:ext cx="7094569" cy="1013800"/>
          </a:xfrm>
        </p:spPr>
        <p:txBody>
          <a:bodyPr>
            <a:noAutofit/>
          </a:bodyPr>
          <a:lstStyle/>
          <a:p>
            <a:r>
              <a:rPr lang="es-ES" dirty="0">
                <a:latin typeface="Calibri" panose="020F0502020204030204" pitchFamily="34" charset="0"/>
                <a:cs typeface="Calibri" panose="020F0502020204030204" pitchFamily="34" charset="0"/>
              </a:rPr>
              <a:t>Principios básicos en una matriz de servicios integral y holística 
</a:t>
            </a:r>
            <a:endParaRPr lang="en-US" sz="2000" i="1"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4E289961-CB02-4830-8AA3-177091E73C58}"/>
              </a:ext>
            </a:extLst>
          </p:cNvPr>
          <p:cNvSpPr>
            <a:spLocks noGrp="1"/>
          </p:cNvSpPr>
          <p:nvPr>
            <p:ph idx="1"/>
          </p:nvPr>
        </p:nvSpPr>
        <p:spPr>
          <a:xfrm>
            <a:off x="616818" y="2141991"/>
            <a:ext cx="9536585" cy="4412185"/>
          </a:xfrm>
        </p:spPr>
        <p:txBody>
          <a:bodyPr>
            <a:normAutofit/>
          </a:bodyPr>
          <a:lstStyle/>
          <a:p>
            <a:r>
              <a:rPr lang="es-ES" dirty="0">
                <a:latin typeface="Calibri" panose="020F0502020204030204" pitchFamily="34" charset="0"/>
                <a:cs typeface="Calibri" panose="020F0502020204030204" pitchFamily="34" charset="0"/>
              </a:rPr>
              <a:t>Los servicios de salud conductual tienen un papel en el apoyo a las comunidades para que sean más inclusivas</a:t>
            </a:r>
            <a:r>
              <a:rPr lang="en-US" dirty="0">
                <a:latin typeface="Calibri" panose="020F0502020204030204" pitchFamily="34" charset="0"/>
                <a:cs typeface="Calibri" panose="020F0502020204030204" pitchFamily="34" charset="0"/>
              </a:rPr>
              <a:t>. </a:t>
            </a:r>
          </a:p>
          <a:p>
            <a:pPr lvl="1"/>
            <a:r>
              <a:rPr lang="es-ES" dirty="0">
                <a:latin typeface="Calibri" panose="020F0502020204030204" pitchFamily="34" charset="0"/>
                <a:cs typeface="Calibri" panose="020F0502020204030204" pitchFamily="34" charset="0"/>
              </a:rPr>
              <a:t>Promover la conciencia sobre la salud mental
Reducir el estigma y la discriminación
Apoyo a la recuperación y la inclusión</a:t>
            </a:r>
            <a:endParaRPr lang="en-US"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E2EA06E-3EF6-4A6B-8630-1C3F62CE6362}"/>
              </a:ext>
            </a:extLst>
          </p:cNvPr>
          <p:cNvSpPr txBox="1"/>
          <p:nvPr/>
        </p:nvSpPr>
        <p:spPr>
          <a:xfrm>
            <a:off x="7623958" y="6423914"/>
            <a:ext cx="3918009" cy="338554"/>
          </a:xfrm>
          <a:prstGeom prst="rect">
            <a:avLst/>
          </a:prstGeom>
          <a:noFill/>
        </p:spPr>
        <p:txBody>
          <a:bodyPr wrap="square" rtlCol="0">
            <a:spAutoFit/>
          </a:bodyPr>
          <a:lstStyle/>
          <a:p>
            <a:pPr algn="r"/>
            <a:r>
              <a:rPr lang="en-US" sz="16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271348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8</a:t>
            </a:fld>
            <a:endParaRPr lang="en-US" dirty="0"/>
          </a:p>
        </p:txBody>
      </p:sp>
      <p:sp>
        <p:nvSpPr>
          <p:cNvPr id="3" name="Footer Placeholder 2"/>
          <p:cNvSpPr>
            <a:spLocks noGrp="1"/>
          </p:cNvSpPr>
          <p:nvPr>
            <p:ph type="ftr" sz="quarter" idx="11"/>
          </p:nvPr>
        </p:nvSpPr>
        <p:spPr/>
        <p:txBody>
          <a:bodyPr/>
          <a:lstStyle/>
          <a:p>
            <a:r>
              <a:rPr lang="en-US" dirty="0"/>
              <a:t>administración de la </a:t>
            </a:r>
            <a:r>
              <a:rPr lang="en-US" dirty="0" err="1"/>
              <a:t>recuperación</a:t>
            </a:r>
            <a:endParaRPr lang="en-US" dirty="0"/>
          </a:p>
        </p:txBody>
      </p:sp>
      <p:sp>
        <p:nvSpPr>
          <p:cNvPr id="4" name="Title 3"/>
          <p:cNvSpPr>
            <a:spLocks noGrp="1"/>
          </p:cNvSpPr>
          <p:nvPr>
            <p:ph type="title"/>
          </p:nvPr>
        </p:nvSpPr>
        <p:spPr>
          <a:xfrm>
            <a:off x="440286" y="905152"/>
            <a:ext cx="11029616" cy="1013800"/>
          </a:xfrm>
        </p:spPr>
        <p:txBody>
          <a:bodyPr/>
          <a:lstStyle/>
          <a:p>
            <a:r>
              <a:rPr lang="es-ES" dirty="0">
                <a:latin typeface="Calibri" panose="020F0502020204030204" pitchFamily="34" charset="0"/>
                <a:cs typeface="Calibri" panose="020F0502020204030204" pitchFamily="34" charset="0"/>
              </a:rPr>
              <a:t>Ofreciendo una gama de servicios integral y holística 
</a:t>
            </a:r>
            <a:endParaRPr lang="en-US" dirty="0"/>
          </a:p>
        </p:txBody>
      </p:sp>
      <p:graphicFrame>
        <p:nvGraphicFramePr>
          <p:cNvPr id="6" name="Content Placeholder 2">
            <a:extLst>
              <a:ext uri="{FF2B5EF4-FFF2-40B4-BE49-F238E27FC236}">
                <a16:creationId xmlns:a16="http://schemas.microsoft.com/office/drawing/2014/main" id="{749C66DA-D301-7DC0-335D-A6D512D13F38}"/>
              </a:ext>
            </a:extLst>
          </p:cNvPr>
          <p:cNvGraphicFramePr>
            <a:graphicFrameLocks noGrp="1"/>
          </p:cNvGraphicFramePr>
          <p:nvPr>
            <p:ph idx="1"/>
            <p:extLst>
              <p:ext uri="{D42A27DB-BD31-4B8C-83A1-F6EECF244321}">
                <p14:modId xmlns:p14="http://schemas.microsoft.com/office/powerpoint/2010/main" val="2586179955"/>
              </p:ext>
            </p:extLst>
          </p:nvPr>
        </p:nvGraphicFramePr>
        <p:xfrm>
          <a:off x="440286" y="1918952"/>
          <a:ext cx="11292368" cy="4504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9253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553327" y="699817"/>
            <a:ext cx="10529172" cy="1234375"/>
          </a:xfrm>
        </p:spPr>
        <p:txBody>
          <a:bodyPr vert="horz" lIns="91440" tIns="45720" rIns="91440" bIns="45720" rtlCol="0" anchor="b">
            <a:normAutofit/>
          </a:bodyPr>
          <a:lstStyle/>
          <a:p>
            <a:r>
              <a:rPr lang="es-ES" dirty="0">
                <a:latin typeface="Calibri" panose="020F0502020204030204" pitchFamily="34" charset="0"/>
                <a:cs typeface="Calibri" panose="020F0502020204030204" pitchFamily="34" charset="0"/>
              </a:rPr>
              <a:t>Una matriz de servicios integral y holística requiere
</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4294967295"/>
          </p:nvPr>
        </p:nvSpPr>
        <p:spPr>
          <a:xfrm>
            <a:off x="443628" y="1890876"/>
            <a:ext cx="6630412" cy="4649883"/>
          </a:xfrm>
        </p:spPr>
        <p:txBody>
          <a:bodyPr vert="horz" lIns="91440" tIns="45720" rIns="91440" bIns="45720" rtlCol="0" anchor="ctr">
            <a:normAutofit/>
          </a:bodyPr>
          <a:lstStyle/>
          <a:p>
            <a:pPr marL="216000" indent="-216000"/>
            <a:r>
              <a:rPr lang="en-US" sz="2600" b="1" dirty="0" err="1">
                <a:latin typeface="Calibri" panose="020F0502020204030204" pitchFamily="34" charset="0"/>
                <a:cs typeface="Calibri" panose="020F0502020204030204" pitchFamily="34" charset="0"/>
              </a:rPr>
              <a:t>Colaboración</a:t>
            </a:r>
            <a:r>
              <a:rPr lang="en-US" sz="2600" b="1" dirty="0">
                <a:latin typeface="Calibri" panose="020F0502020204030204" pitchFamily="34" charset="0"/>
                <a:cs typeface="Calibri" panose="020F0502020204030204" pitchFamily="34" charset="0"/>
              </a:rPr>
              <a:t> </a:t>
            </a:r>
            <a:r>
              <a:rPr lang="es-ES" sz="2600" dirty="0">
                <a:latin typeface="Calibri" panose="020F0502020204030204" pitchFamily="34" charset="0"/>
                <a:cs typeface="Calibri" panose="020F0502020204030204" pitchFamily="34" charset="0"/>
              </a:rPr>
              <a:t>con las personas a las que servimos; sus familias, amigos y sistema de apoyo a la recuperación; y su comunidad
</a:t>
            </a:r>
            <a:r>
              <a:rPr lang="es-ES" sz="2600" b="1" dirty="0">
                <a:latin typeface="Calibri" panose="020F0502020204030204" pitchFamily="34" charset="0"/>
                <a:cs typeface="Calibri" panose="020F0502020204030204" pitchFamily="34" charset="0"/>
              </a:rPr>
              <a:t>Conocimiento de las mejores prácticas y servicios alternativos </a:t>
            </a:r>
            <a:r>
              <a:rPr lang="en-US" sz="2600" dirty="0">
                <a:latin typeface="Calibri" panose="020F0502020204030204" pitchFamily="34" charset="0"/>
                <a:cs typeface="Calibri" panose="020F0502020204030204" pitchFamily="34" charset="0"/>
              </a:rPr>
              <a:t>que </a:t>
            </a:r>
            <a:r>
              <a:rPr lang="en-US" sz="2600" dirty="0" err="1">
                <a:latin typeface="Calibri" panose="020F0502020204030204" pitchFamily="34" charset="0"/>
                <a:cs typeface="Calibri" panose="020F0502020204030204" pitchFamily="34" charset="0"/>
              </a:rPr>
              <a:t>conforman</a:t>
            </a:r>
            <a:r>
              <a:rPr lang="en-US" sz="2600" dirty="0">
                <a:latin typeface="Calibri" panose="020F0502020204030204" pitchFamily="34" charset="0"/>
                <a:cs typeface="Calibri" panose="020F0502020204030204" pitchFamily="34" charset="0"/>
              </a:rPr>
              <a:t> el conjunto de </a:t>
            </a:r>
            <a:r>
              <a:rPr lang="en-US" sz="2600" dirty="0" err="1">
                <a:latin typeface="Calibri" panose="020F0502020204030204" pitchFamily="34" charset="0"/>
                <a:cs typeface="Calibri" panose="020F0502020204030204" pitchFamily="34" charset="0"/>
              </a:rPr>
              <a:t>servicios</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holísticos</a:t>
            </a:r>
            <a:r>
              <a:rPr lang="en-US" sz="2600" dirty="0">
                <a:latin typeface="Calibri" panose="020F0502020204030204" pitchFamily="34" charset="0"/>
                <a:cs typeface="Calibri" panose="020F0502020204030204" pitchFamily="34" charset="0"/>
              </a:rPr>
              <a:t> e </a:t>
            </a:r>
            <a:r>
              <a:rPr lang="en-US" sz="2600" dirty="0" err="1">
                <a:latin typeface="Calibri" panose="020F0502020204030204" pitchFamily="34" charset="0"/>
                <a:cs typeface="Calibri" panose="020F0502020204030204" pitchFamily="34" charset="0"/>
              </a:rPr>
              <a:t>integrales</a:t>
            </a:r>
            <a:r>
              <a:rPr lang="en-US" sz="2600"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Asignación</a:t>
            </a:r>
            <a:r>
              <a:rPr lang="en-US" sz="2600" b="1" dirty="0">
                <a:latin typeface="Calibri" panose="020F0502020204030204" pitchFamily="34" charset="0"/>
                <a:cs typeface="Calibri" panose="020F0502020204030204" pitchFamily="34" charset="0"/>
              </a:rPr>
              <a:t> de </a:t>
            </a:r>
            <a:r>
              <a:rPr lang="en-US" sz="2600" b="1" dirty="0" err="1">
                <a:latin typeface="Calibri" panose="020F0502020204030204" pitchFamily="34" charset="0"/>
                <a:cs typeface="Calibri" panose="020F0502020204030204" pitchFamily="34" charset="0"/>
              </a:rPr>
              <a:t>recuperación</a:t>
            </a:r>
            <a:r>
              <a:rPr lang="en-US" sz="2600" b="1" dirty="0">
                <a:latin typeface="Calibri" panose="020F0502020204030204" pitchFamily="34" charset="0"/>
                <a:cs typeface="Calibri" panose="020F0502020204030204" pitchFamily="34" charset="0"/>
              </a:rPr>
              <a:t> </a:t>
            </a:r>
            <a:r>
              <a:rPr lang="es-ES" sz="2600" dirty="0">
                <a:latin typeface="Calibri" panose="020F0502020204030204" pitchFamily="34" charset="0"/>
                <a:cs typeface="Calibri" panose="020F0502020204030204" pitchFamily="34" charset="0"/>
              </a:rPr>
              <a:t>proporcionar un panorama de servicios comunitarios y redes de apoyo dentro de la comunidad</a:t>
            </a:r>
            <a:endParaRPr lang="en-US" sz="26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94E186FA-5C4C-4ED3-90C4-8DB38BD9C85F}"/>
              </a:ext>
            </a:extLst>
          </p:cNvPr>
          <p:cNvSpPr>
            <a:spLocks noGrp="1"/>
          </p:cNvSpPr>
          <p:nvPr>
            <p:ph type="ftr" sz="quarter" idx="11"/>
          </p:nvPr>
        </p:nvSpPr>
        <p:spPr>
          <a:xfrm>
            <a:off x="361060" y="6423914"/>
            <a:ext cx="3568661" cy="365125"/>
          </a:xfrm>
        </p:spPr>
        <p:txBody>
          <a:bodyPr vert="horz" lIns="91440" tIns="45720" rIns="91440" bIns="45720" rtlCol="0" anchor="ctr">
            <a:normAutofit/>
          </a:bodyPr>
          <a:lstStyle/>
          <a:p>
            <a:pPr defTabSz="457200">
              <a:spcAft>
                <a:spcPts val="600"/>
              </a:spcAft>
            </a:pPr>
            <a:r>
              <a:rPr lang="en-US" dirty="0"/>
              <a:t>administración de la </a:t>
            </a:r>
            <a:r>
              <a:rPr lang="en-US" dirty="0" err="1"/>
              <a:t>recuperación</a:t>
            </a:r>
            <a:endParaRPr lang="en-US" kern="1200" cap="all" dirty="0">
              <a:solidFill>
                <a:schemeClr val="accent1">
                  <a:alpha val="75000"/>
                </a:schemeClr>
              </a:solidFill>
              <a:latin typeface="+mn-lt"/>
              <a:ea typeface="+mn-ea"/>
              <a:cs typeface="+mn-cs"/>
            </a:endParaRPr>
          </a:p>
        </p:txBody>
      </p:sp>
      <p:pic>
        <p:nvPicPr>
          <p:cNvPr id="6" name="Content Placeholder 5" descr="women collaborating&#10;">
            <a:extLst>
              <a:ext uri="{FF2B5EF4-FFF2-40B4-BE49-F238E27FC236}">
                <a16:creationId xmlns:a16="http://schemas.microsoft.com/office/drawing/2014/main" id="{BF79C0FC-6A53-48FD-A2FB-DC1F7E6C6B69}"/>
              </a:ext>
            </a:extLst>
          </p:cNvPr>
          <p:cNvPicPr>
            <a:picLocks noGrp="1" noChangeAspect="1"/>
          </p:cNvPicPr>
          <p:nvPr>
            <p:ph sz="half" idx="4294967295"/>
          </p:nvPr>
        </p:nvPicPr>
        <p:blipFill>
          <a:blip r:embed="rId3"/>
          <a:srcRect/>
          <a:stretch/>
        </p:blipFill>
        <p:spPr>
          <a:xfrm>
            <a:off x="7224884" y="2247370"/>
            <a:ext cx="4364298" cy="3972560"/>
          </a:xfrm>
          <a:prstGeom prst="rect">
            <a:avLst/>
          </a:prstGeom>
        </p:spPr>
      </p:pic>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10795362" y="6423914"/>
            <a:ext cx="1052510" cy="365125"/>
          </a:xfrm>
        </p:spPr>
        <p:txBody>
          <a:bodyPr vert="horz" lIns="91440" tIns="45720" rIns="91440" bIns="45720" rtlCol="0" anchor="ctr">
            <a:normAutofit/>
          </a:bodyPr>
          <a:lstStyle/>
          <a:p>
            <a:pPr defTabSz="457200">
              <a:spcAft>
                <a:spcPts val="600"/>
              </a:spcAft>
            </a:pPr>
            <a:fld id="{3A98EE3D-8CD1-4C3F-BD1C-C98C9596463C}" type="slidenum">
              <a:rPr lang="en-US">
                <a:solidFill>
                  <a:srgbClr val="FFFFFF"/>
                </a:solidFill>
              </a:rPr>
              <a:pPr defTabSz="457200">
                <a:spcAft>
                  <a:spcPts val="600"/>
                </a:spcAft>
              </a:pPr>
              <a:t>9</a:t>
            </a:fld>
            <a:endParaRPr lang="en-US" dirty="0">
              <a:solidFill>
                <a:srgbClr val="FFFFFF"/>
              </a:solidFill>
            </a:endParaRPr>
          </a:p>
        </p:txBody>
      </p:sp>
    </p:spTree>
    <p:extLst>
      <p:ext uri="{BB962C8B-B14F-4D97-AF65-F5344CB8AC3E}">
        <p14:creationId xmlns:p14="http://schemas.microsoft.com/office/powerpoint/2010/main" val="1851848980"/>
      </p:ext>
    </p:extLst>
  </p:cSld>
  <p:clrMapOvr>
    <a:masterClrMapping/>
  </p:clrMapOvr>
</p:sld>
</file>

<file path=ppt/theme/theme1.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corporate teach a course</Template>
  <TotalTime>16338</TotalTime>
  <Words>5920</Words>
  <Application>Microsoft Office PowerPoint</Application>
  <PresentationFormat>Widescreen</PresentationFormat>
  <Paragraphs>612</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Courier New</vt:lpstr>
      <vt:lpstr>Gill Sans MT</vt:lpstr>
      <vt:lpstr>Roboto</vt:lpstr>
      <vt:lpstr>Symbol</vt:lpstr>
      <vt:lpstr>Times New Roman</vt:lpstr>
      <vt:lpstr>Wingdings</vt:lpstr>
      <vt:lpstr>Wingdings 2</vt:lpstr>
      <vt:lpstr>DividendVTI</vt:lpstr>
      <vt:lpstr>Ofreciendo una matriz de servicios integral y holística
</vt:lpstr>
      <vt:lpstr>Esquema del módulo 5
</vt:lpstr>
      <vt:lpstr>Principio básico
</vt:lpstr>
      <vt:lpstr>Por qué nos enfocamos en ofrecer una matriz de servicios integral y holística
</vt:lpstr>
      <vt:lpstr>Los servicios integrales y la atención holística se basan en la asociación
</vt:lpstr>
      <vt:lpstr>Core Principles in A comprehensive and holistic service array </vt:lpstr>
      <vt:lpstr>Principios básicos en una matriz de servicios integral y holística 
</vt:lpstr>
      <vt:lpstr>Ofreciendo una gama de servicios integral y holística 
</vt:lpstr>
      <vt:lpstr>Una matriz de servicios integral y holística requiere
</vt:lpstr>
      <vt:lpstr>Valores y actitudes
</vt:lpstr>
      <vt:lpstr>Valores y actitudes
</vt:lpstr>
      <vt:lpstr>Valores y actitudes
</vt:lpstr>
      <vt:lpstr>Valores y actitudes  
</vt:lpstr>
      <vt:lpstr>Valores y actitudes
</vt:lpstr>
      <vt:lpstr>Una gama de servicios integral y holística se basa en la asociación
</vt:lpstr>
      <vt:lpstr>Lo que sabemos
</vt:lpstr>
      <vt:lpstr>Base de conocimientos necesaria
</vt:lpstr>
      <vt:lpstr>Base de conocimientos necesaria
</vt:lpstr>
      <vt:lpstr>Fundamentos de la recuperación
</vt:lpstr>
      <vt:lpstr>Amplíe la lente: Fundamentos de la integración comunitaria
</vt:lpstr>
      <vt:lpstr>Amplíe la lente: Fundamentos de la integración comunitaria
</vt:lpstr>
      <vt:lpstr>Servicios de soporte de recuperación
</vt:lpstr>
      <vt:lpstr>PowerPoint Presentation</vt:lpstr>
      <vt:lpstr>integración comunitaria a través de Servicios Integrales
</vt:lpstr>
      <vt:lpstr>Los servicios integrales significan que las personas tienen acceso a
</vt:lpstr>
      <vt:lpstr>Los servicios integrales significan que las personas tienen acceso a
</vt:lpstr>
      <vt:lpstr>Los servicios integrales significan que las personas tienen acceso a
</vt:lpstr>
      <vt:lpstr>Los servicios integrales significan que las personas tienen acceso a
</vt:lpstr>
      <vt:lpstr>Organizaciones comunitarias de recuperación
</vt:lpstr>
      <vt:lpstr>Aplicación a la práctica
</vt:lpstr>
      <vt:lpstr>Habilidades del proveedor para ofrecer una gama de servicios integral y holística
</vt:lpstr>
      <vt:lpstr>Crear una comunidad orientada a la recuperación Implica o requiere
</vt:lpstr>
      <vt:lpstr>La creación de asociaciones orientadas a la recuperación requiere
</vt:lpstr>
      <vt:lpstr>Negociar y colaborar dentro de una relación basada en la asociación implica 
</vt:lpstr>
      <vt:lpstr>Habilidades necesarias para la inclusión familiar/de apoyo
</vt:lpstr>
      <vt:lpstr>la matriz de servicios necesaria y deseada: identificación a la conexión
</vt:lpstr>
      <vt:lpstr>la matriz de servicios necesaria y deseada: identificación a la conexión
</vt:lpstr>
      <vt:lpstr>Preguntas para la reflexión
</vt:lpstr>
      <vt:lpstr>Práctica reflexiva
</vt:lpstr>
      <vt:lpstr>Conéctate con la esperanza
</vt:lpstr>
      <vt:lpstr>PowerPoint Presentation</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 a course</dc:title>
  <dc:creator>Pamela Waters</dc:creator>
  <cp:lastModifiedBy>Castro, Sofia</cp:lastModifiedBy>
  <cp:revision>177</cp:revision>
  <dcterms:created xsi:type="dcterms:W3CDTF">2022-01-14T13:39:16Z</dcterms:created>
  <dcterms:modified xsi:type="dcterms:W3CDTF">2022-10-05T11:25:36Z</dcterms:modified>
</cp:coreProperties>
</file>