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660" r:id="rId2"/>
    <p:sldMasterId id="2147483747" r:id="rId3"/>
  </p:sldMasterIdLst>
  <p:notesMasterIdLst>
    <p:notesMasterId r:id="rId38"/>
  </p:notesMasterIdLst>
  <p:sldIdLst>
    <p:sldId id="257" r:id="rId4"/>
    <p:sldId id="323" r:id="rId5"/>
    <p:sldId id="259" r:id="rId6"/>
    <p:sldId id="310" r:id="rId7"/>
    <p:sldId id="311" r:id="rId8"/>
    <p:sldId id="312" r:id="rId9"/>
    <p:sldId id="313" r:id="rId10"/>
    <p:sldId id="266" r:id="rId11"/>
    <p:sldId id="314" r:id="rId12"/>
    <p:sldId id="309" r:id="rId13"/>
    <p:sldId id="300" r:id="rId14"/>
    <p:sldId id="329" r:id="rId15"/>
    <p:sldId id="324" r:id="rId16"/>
    <p:sldId id="417" r:id="rId17"/>
    <p:sldId id="315" r:id="rId18"/>
    <p:sldId id="334" r:id="rId19"/>
    <p:sldId id="335" r:id="rId20"/>
    <p:sldId id="336" r:id="rId21"/>
    <p:sldId id="337" r:id="rId22"/>
    <p:sldId id="338" r:id="rId23"/>
    <p:sldId id="339" r:id="rId24"/>
    <p:sldId id="276" r:id="rId25"/>
    <p:sldId id="332" r:id="rId26"/>
    <p:sldId id="272" r:id="rId27"/>
    <p:sldId id="418" r:id="rId28"/>
    <p:sldId id="419" r:id="rId29"/>
    <p:sldId id="420" r:id="rId30"/>
    <p:sldId id="340" r:id="rId31"/>
    <p:sldId id="413" r:id="rId32"/>
    <p:sldId id="289" r:id="rId33"/>
    <p:sldId id="290" r:id="rId34"/>
    <p:sldId id="416" r:id="rId35"/>
    <p:sldId id="421" r:id="rId36"/>
    <p:sldId id="32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 Pearson" initials="MP" lastIdx="28" clrIdx="0">
    <p:extLst>
      <p:ext uri="{19B8F6BF-5375-455C-9EA6-DF929625EA0E}">
        <p15:presenceInfo xmlns:p15="http://schemas.microsoft.com/office/powerpoint/2012/main" userId="S-1-5-21-4288281022-31498697-789100518-1142" providerId="AD"/>
      </p:ext>
    </p:extLst>
  </p:cmAuthor>
  <p:cmAuthor id="2" name="Jenenne Valentino-Bottaro" initials="JVB" lastIdx="15" clrIdx="1">
    <p:extLst>
      <p:ext uri="{19B8F6BF-5375-455C-9EA6-DF929625EA0E}">
        <p15:presenceInfo xmlns:p15="http://schemas.microsoft.com/office/powerpoint/2012/main" userId="394595079de459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91" autoAdjust="0"/>
    <p:restoredTop sz="65744" autoAdjust="0"/>
  </p:normalViewPr>
  <p:slideViewPr>
    <p:cSldViewPr snapToGrid="0">
      <p:cViewPr varScale="1">
        <p:scale>
          <a:sx n="68" d="100"/>
          <a:sy n="68" d="100"/>
        </p:scale>
        <p:origin x="1686" y="78"/>
      </p:cViewPr>
      <p:guideLst/>
    </p:cSldViewPr>
  </p:slideViewPr>
  <p:notesTextViewPr>
    <p:cViewPr>
      <p:scale>
        <a:sx n="1" d="1"/>
        <a:sy n="1" d="1"/>
      </p:scale>
      <p:origin x="0" y="0"/>
    </p:cViewPr>
  </p:notesTextViewPr>
  <p:notesViewPr>
    <p:cSldViewPr snapToGrid="0">
      <p:cViewPr varScale="1">
        <p:scale>
          <a:sx n="94" d="100"/>
          <a:sy n="94" d="100"/>
        </p:scale>
        <p:origin x="4080" y="10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2625139-F93A-4F3F-A7AA-4923A01AEDF3}">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3
</a:t>
          </a:r>
          <a:r>
            <a:rPr lang="es-ES" sz="1300" b="1" dirty="0">
              <a:latin typeface="Calibri" panose="020F0502020204030204" pitchFamily="34" charset="0"/>
              <a:cs typeface="Calibri" panose="020F0502020204030204" pitchFamily="34" charset="0"/>
            </a:rPr>
            <a:t>Aclarar los conocimientos, actitudes y habilidades esenciales que apoyan un proceso de planificación efectivo centrado en la persona.</a:t>
          </a:r>
          <a:r>
            <a:rPr lang="es-ES" sz="1400" b="1" dirty="0">
              <a:latin typeface="Calibri" panose="020F0502020204030204" pitchFamily="34" charset="0"/>
              <a:cs typeface="Calibri" panose="020F0502020204030204" pitchFamily="34" charset="0"/>
            </a:rPr>
            <a:t>
</a:t>
          </a:r>
          <a:endParaRPr lang="en-US" sz="1400" b="1" dirty="0">
            <a:latin typeface="Calibri" panose="020F0502020204030204" pitchFamily="34" charset="0"/>
            <a:cs typeface="Calibri" panose="020F0502020204030204" pitchFamily="34" charset="0"/>
          </a:endParaRP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4</a:t>
          </a:r>
        </a:p>
        <a:p>
          <a:r>
            <a:rPr lang="es-ES" sz="1300" b="1" dirty="0">
              <a:latin typeface="Calibri" panose="020F0502020204030204" pitchFamily="34" charset="0"/>
              <a:cs typeface="Calibri" panose="020F0502020204030204" pitchFamily="34" charset="0"/>
            </a:rPr>
            <a:t>Identificar las responsabilidades organizacionales y del personal en la implementación de la planificación y el cuidado centrados en la persona. </a:t>
          </a:r>
          <a:r>
            <a:rPr lang="es-ES" sz="1400" b="1" dirty="0">
              <a:latin typeface="Calibri" panose="020F0502020204030204" pitchFamily="34" charset="0"/>
              <a:cs typeface="Calibri" panose="020F0502020204030204" pitchFamily="34" charset="0"/>
            </a:rPr>
            <a:t>
</a:t>
          </a:r>
          <a:endParaRPr lang="en-US" sz="1400" b="1" dirty="0">
            <a:latin typeface="Calibri" panose="020F0502020204030204" pitchFamily="34" charset="0"/>
            <a:cs typeface="Calibri" panose="020F0502020204030204" pitchFamily="34" charset="0"/>
          </a:endParaRP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752A7BD7-592A-4828-A160-1B898C5EFA73}">
      <dgm:prSet custT="1"/>
      <dgm:spPr/>
      <dgm:t>
        <a:bodyPr lIns="288000"/>
        <a:lstStyle/>
        <a:p>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2</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s-ES" sz="1300" b="1" dirty="0">
              <a:solidFill>
                <a:schemeClr val="tx1"/>
              </a:solidFill>
              <a:latin typeface="Calibri" panose="020F0502020204030204" pitchFamily="34" charset="0"/>
              <a:cs typeface="Calibri" panose="020F0502020204030204" pitchFamily="34" charset="0"/>
            </a:rPr>
            <a:t>Definir los valores que promueven la inclusión y son fundamentales para satisfacer la diversidad de las necesidades individuales. </a:t>
          </a:r>
          <a:endParaRPr lang="en-US" sz="1300" b="1" dirty="0">
            <a:solidFill>
              <a:schemeClr val="accent1">
                <a:lumMod val="75000"/>
              </a:schemeClr>
            </a:solidFill>
            <a:latin typeface="Calibri" panose="020F0502020204030204" pitchFamily="34" charset="0"/>
            <a:cs typeface="Calibri" panose="020F0502020204030204" pitchFamily="34" charset="0"/>
          </a:endParaRPr>
        </a:p>
      </dgm:t>
    </dgm:pt>
    <dgm:pt modelId="{0FF2FD0A-F459-43F8-8E92-A7965832D9FB}" type="parTrans" cxnId="{1948E535-4B52-4119-8F52-21B0E3933467}">
      <dgm:prSet/>
      <dgm:spPr/>
      <dgm:t>
        <a:bodyPr/>
        <a:lstStyle/>
        <a:p>
          <a:endParaRPr lang="en-US"/>
        </a:p>
      </dgm:t>
    </dgm:pt>
    <dgm:pt modelId="{6AB685D6-A4C8-4FC1-B1D3-5E5287230A0F}" type="sibTrans" cxnId="{1948E535-4B52-4119-8F52-21B0E3933467}">
      <dgm:prSet phldrT="2" phldr="0"/>
      <dgm:spPr/>
      <dgm:t>
        <a:bodyPr/>
        <a:lstStyle/>
        <a:p>
          <a:r>
            <a:rPr lang="en-US"/>
            <a:t>2</a:t>
          </a:r>
          <a:endParaRPr lang="en-US" dirty="0"/>
        </a:p>
      </dgm:t>
    </dgm:pt>
    <dgm:pt modelId="{2EE95FC5-CD6B-4A50-9262-DC414E16C3EA}">
      <dgm:prSet custT="1"/>
      <dgm:spPr/>
      <dgm:t>
        <a:bodyPr lIns="288000"/>
        <a:lstStyle/>
        <a:p>
          <a:pPr>
            <a:lnSpc>
              <a:spcPct val="100000"/>
            </a:lnSpc>
          </a:pPr>
          <a:r>
            <a:rPr lang="en-US" sz="1900" dirty="0" err="1">
              <a:solidFill>
                <a:schemeClr val="accent1">
                  <a:lumMod val="75000"/>
                </a:schemeClr>
              </a:solidFill>
              <a:latin typeface="Calibri" panose="020F0502020204030204" pitchFamily="34" charset="0"/>
              <a:cs typeface="Calibri" panose="020F0502020204030204" pitchFamily="34" charset="0"/>
            </a:rPr>
            <a:t>Objetivo</a:t>
          </a:r>
          <a:r>
            <a:rPr lang="en-US" sz="1900" dirty="0">
              <a:solidFill>
                <a:schemeClr val="accent1">
                  <a:lumMod val="75000"/>
                </a:schemeClr>
              </a:solidFill>
              <a:latin typeface="Calibri" panose="020F0502020204030204" pitchFamily="34" charset="0"/>
              <a:cs typeface="Calibri" panose="020F0502020204030204" pitchFamily="34" charset="0"/>
            </a:rPr>
            <a:t> de </a:t>
          </a:r>
          <a:r>
            <a:rPr lang="en-US" sz="1900" dirty="0" err="1">
              <a:solidFill>
                <a:schemeClr val="accent1">
                  <a:lumMod val="75000"/>
                </a:schemeClr>
              </a:solidFill>
              <a:latin typeface="Calibri" panose="020F0502020204030204" pitchFamily="34" charset="0"/>
              <a:cs typeface="Calibri" panose="020F0502020204030204" pitchFamily="34" charset="0"/>
            </a:rPr>
            <a:t>aprendizaje</a:t>
          </a:r>
          <a:r>
            <a:rPr lang="en-US" sz="1900" dirty="0">
              <a:solidFill>
                <a:schemeClr val="accent1">
                  <a:lumMod val="75000"/>
                </a:schemeClr>
              </a:solidFill>
              <a:latin typeface="Calibri" panose="020F0502020204030204" pitchFamily="34" charset="0"/>
              <a:cs typeface="Calibri" panose="020F0502020204030204" pitchFamily="34" charset="0"/>
            </a:rPr>
            <a:t> 1</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s-ES" sz="1300" b="1" dirty="0">
              <a:solidFill>
                <a:schemeClr val="tx1"/>
              </a:solidFill>
              <a:latin typeface="Calibri" panose="020F0502020204030204" pitchFamily="34" charset="0"/>
              <a:cs typeface="Calibri" panose="020F0502020204030204" pitchFamily="34" charset="0"/>
            </a:rPr>
            <a:t>Explora lo que significa "poner a la persona primero".</a:t>
          </a:r>
          <a:endParaRPr lang="en-US" sz="1300" b="1" dirty="0">
            <a:solidFill>
              <a:schemeClr val="accent1">
                <a:lumMod val="75000"/>
              </a:schemeClr>
            </a:solidFill>
            <a:latin typeface="Calibri" panose="020F0502020204030204" pitchFamily="34" charset="0"/>
            <a:cs typeface="Calibri" panose="020F0502020204030204" pitchFamily="34" charset="0"/>
          </a:endParaRPr>
        </a:p>
      </dgm:t>
    </dgm:pt>
    <dgm:pt modelId="{C99EBBB1-E916-471C-83C9-ABE85B42AC26}" type="sibTrans" cxnId="{B3F19EC2-A372-4EC3-BFE0-C62FFDFE3DF6}">
      <dgm:prSet phldrT="1" phldr="0"/>
      <dgm:spPr/>
      <dgm:t>
        <a:bodyPr/>
        <a:lstStyle/>
        <a:p>
          <a:r>
            <a:rPr lang="en-US"/>
            <a:t>1</a:t>
          </a:r>
          <a:endParaRPr lang="en-US" dirty="0"/>
        </a:p>
      </dgm:t>
    </dgm:pt>
    <dgm:pt modelId="{75374347-884B-4721-8CFF-DF080F5B1C79}" type="parTrans" cxnId="{B3F19EC2-A372-4EC3-BFE0-C62FFDFE3DF6}">
      <dgm:prSet/>
      <dgm:spPr/>
      <dgm:t>
        <a:bodyPr/>
        <a:lstStyle/>
        <a:p>
          <a:endParaRPr lang="en-US"/>
        </a:p>
      </dgm:t>
    </dgm:pt>
    <dgm:pt modelId="{C09B749D-9CF7-492C-B341-D9553818451B}" type="pres">
      <dgm:prSet presAssocID="{D0F07F19-1F50-4B42-A7A0-278DF9D25BB1}" presName="Name0" presStyleCnt="0">
        <dgm:presLayoutVars>
          <dgm:animLvl val="lvl"/>
          <dgm:resizeHandles val="exact"/>
        </dgm:presLayoutVars>
      </dgm:prSet>
      <dgm:spPr/>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4" custScaleX="106190" custLinFactNeighborX="-160" custLinFactNeighborY="-47"/>
      <dgm:spPr/>
    </dgm:pt>
    <dgm:pt modelId="{94E9EF1A-1D07-4210-9402-6C559E90358A}" type="pres">
      <dgm:prSet presAssocID="{C99EBBB1-E916-471C-83C9-ABE85B42AC26}" presName="sibTransNodeCircle" presStyleLbl="alignNode1" presStyleIdx="0" presStyleCnt="8" custLinFactNeighborX="1122" custLinFactNeighborY="-6575">
        <dgm:presLayoutVars>
          <dgm:chMax val="0"/>
          <dgm:bulletEnabled/>
        </dgm:presLayoutVars>
      </dgm:prSet>
      <dgm:spPr>
        <a:prstGeom prst="rect">
          <a:avLst/>
        </a:prstGeom>
      </dgm:spPr>
    </dgm:pt>
    <dgm:pt modelId="{B9E74D06-8974-46A7-BDE8-CAC0846523DB}" type="pres">
      <dgm:prSet presAssocID="{2EE95FC5-CD6B-4A50-9262-DC414E16C3EA}" presName="bottomLine" presStyleLbl="alignNode1" presStyleIdx="1" presStyleCnt="8">
        <dgm:presLayoutVars/>
      </dgm:prSet>
      <dgm:spPr/>
    </dgm:pt>
    <dgm:pt modelId="{815671D8-22AE-4967-8461-EBC1C9F97F94}" type="pres">
      <dgm:prSet presAssocID="{2EE95FC5-CD6B-4A50-9262-DC414E16C3EA}" presName="nodeText" presStyleLbl="bgAccFollowNode1" presStyleIdx="0" presStyleCnt="4">
        <dgm:presLayoutVars>
          <dgm:bulletEnabled val="1"/>
        </dgm:presLayoutVars>
      </dgm:prSet>
      <dgm:spPr/>
    </dgm:pt>
    <dgm:pt modelId="{4345A606-3100-40DC-847D-F26F8DFFB0A4}" type="pres">
      <dgm:prSet presAssocID="{C99EBBB1-E916-471C-83C9-ABE85B42AC26}" presName="sibTrans" presStyleCnt="0"/>
      <dgm:spPr/>
    </dgm:pt>
    <dgm:pt modelId="{B00A4622-AE0E-4076-85DB-EF0445408AE5}" type="pres">
      <dgm:prSet presAssocID="{752A7BD7-592A-4828-A160-1B898C5EFA73}" presName="compositeNode" presStyleCnt="0">
        <dgm:presLayoutVars>
          <dgm:bulletEnabled val="1"/>
        </dgm:presLayoutVars>
      </dgm:prSet>
      <dgm:spPr/>
    </dgm:pt>
    <dgm:pt modelId="{0C3F367E-8502-4FE8-BAE7-DD0216BBE5F4}" type="pres">
      <dgm:prSet presAssocID="{752A7BD7-592A-4828-A160-1B898C5EFA73}" presName="bgRect" presStyleLbl="bgAccFollowNode1" presStyleIdx="1" presStyleCnt="4"/>
      <dgm:spPr/>
    </dgm:pt>
    <dgm:pt modelId="{64DEC11D-BC31-4708-AD6D-FCD869F29A77}" type="pres">
      <dgm:prSet presAssocID="{6AB685D6-A4C8-4FC1-B1D3-5E5287230A0F}" presName="sibTransNodeCircle" presStyleLbl="alignNode1" presStyleIdx="2" presStyleCnt="8" custLinFactNeighborX="-2243" custLinFactNeighborY="-6728">
        <dgm:presLayoutVars>
          <dgm:chMax val="0"/>
          <dgm:bulletEnabled/>
        </dgm:presLayoutVars>
      </dgm:prSet>
      <dgm:spPr>
        <a:prstGeom prst="rect">
          <a:avLst/>
        </a:prstGeom>
      </dgm:spPr>
    </dgm:pt>
    <dgm:pt modelId="{E2B2538A-D96F-4DCA-8CF3-F0FB434F3801}" type="pres">
      <dgm:prSet presAssocID="{752A7BD7-592A-4828-A160-1B898C5EFA73}" presName="bottomLine" presStyleLbl="alignNode1" presStyleIdx="3" presStyleCnt="8">
        <dgm:presLayoutVars/>
      </dgm:prSet>
      <dgm:spPr/>
    </dgm:pt>
    <dgm:pt modelId="{3EBFB89F-9498-48A7-B439-3463C1372F8F}" type="pres">
      <dgm:prSet presAssocID="{752A7BD7-592A-4828-A160-1B898C5EFA73}" presName="nodeText" presStyleLbl="bgAccFollowNode1" presStyleIdx="1" presStyleCnt="4">
        <dgm:presLayoutVars>
          <dgm:bulletEnabled val="1"/>
        </dgm:presLayoutVars>
      </dgm:prSet>
      <dgm:spPr/>
    </dgm:pt>
    <dgm:pt modelId="{37BC4521-70B3-472D-803F-5906DF931374}" type="pres">
      <dgm:prSet presAssocID="{6AB685D6-A4C8-4FC1-B1D3-5E5287230A0F}"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4"/>
      <dgm:spPr/>
    </dgm:pt>
    <dgm:pt modelId="{82EE2C17-F664-4616-8F76-97637F08E124}" type="pres">
      <dgm:prSet presAssocID="{A8E2FA08-4DD4-4654-A85D-9A99162D6201}" presName="sibTransNodeCircle" presStyleLbl="alignNode1" presStyleIdx="4" presStyleCnt="8" custLinFactNeighborY="-5607">
        <dgm:presLayoutVars>
          <dgm:chMax val="0"/>
          <dgm:bulletEnabled/>
        </dgm:presLayoutVars>
      </dgm:prSet>
      <dgm:spPr>
        <a:prstGeom prst="rect">
          <a:avLst/>
        </a:prstGeom>
      </dgm:spPr>
    </dgm:pt>
    <dgm:pt modelId="{96383FDE-483E-4E6D-B151-4FC41C065094}" type="pres">
      <dgm:prSet presAssocID="{22625139-F93A-4F3F-A7AA-4923A01AEDF3}" presName="bottomLine" presStyleLbl="alignNode1" presStyleIdx="5" presStyleCnt="8">
        <dgm:presLayoutVars/>
      </dgm:prSet>
      <dgm:spPr/>
    </dgm:pt>
    <dgm:pt modelId="{BBF86657-8EAE-46E6-B25A-D2056AE50973}" type="pres">
      <dgm:prSet presAssocID="{22625139-F93A-4F3F-A7AA-4923A01AEDF3}" presName="nodeText" presStyleLbl="bgAccFollowNode1" presStyleIdx="2" presStyleCnt="4">
        <dgm:presLayoutVars>
          <dgm:bulletEnabled val="1"/>
        </dgm:presLayoutVars>
      </dgm:prSet>
      <dgm:spPr/>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4" custScaleX="105357"/>
      <dgm:spPr/>
    </dgm:pt>
    <dgm:pt modelId="{3CBA3CC0-D70A-4B98-9329-64604EDF25F0}" type="pres">
      <dgm:prSet presAssocID="{2804F27C-9BA9-4D07-AB02-74BE7DFA2C0E}" presName="sibTransNodeCircle" presStyleLbl="alignNode1" presStyleIdx="6" presStyleCnt="8" custLinFactNeighborX="1121" custLinFactNeighborY="-5607">
        <dgm:presLayoutVars>
          <dgm:chMax val="0"/>
          <dgm:bulletEnabled/>
        </dgm:presLayoutVars>
      </dgm:prSet>
      <dgm:spPr>
        <a:prstGeom prst="rect">
          <a:avLst/>
        </a:prstGeom>
      </dgm:spPr>
    </dgm:pt>
    <dgm:pt modelId="{5BE72261-3EB3-4585-8739-2FFBAED12B80}" type="pres">
      <dgm:prSet presAssocID="{140952D0-0E1D-4F48-9F16-53581487CFA0}" presName="bottomLine" presStyleLbl="alignNode1" presStyleIdx="7" presStyleCnt="8">
        <dgm:presLayoutVars/>
      </dgm:prSet>
      <dgm:spPr/>
    </dgm:pt>
    <dgm:pt modelId="{64EF213D-B16C-4AC2-8183-B62F7FC17277}" type="pres">
      <dgm:prSet presAssocID="{140952D0-0E1D-4F48-9F16-53581487CFA0}" presName="nodeText" presStyleLbl="bgAccFollowNode1" presStyleIdx="3" presStyleCnt="4">
        <dgm:presLayoutVars>
          <dgm:bulletEnabled val="1"/>
        </dgm:presLayoutVars>
      </dgm:prSet>
      <dgm:spPr/>
    </dgm:pt>
  </dgm:ptLst>
  <dgm:cxnLst>
    <dgm:cxn modelId="{1FB28700-6F2B-492A-9065-F0D4B758BCB4}" type="presOf" srcId="{22625139-F93A-4F3F-A7AA-4923A01AEDF3}" destId="{BBF86657-8EAE-46E6-B25A-D2056AE50973}" srcOrd="1" destOrd="0" presId="urn:microsoft.com/office/officeart/2016/7/layout/BasicLinearProcessNumbered#1"/>
    <dgm:cxn modelId="{EE822E0B-9345-4ED3-8906-DF60AEFADA80}" type="presOf" srcId="{752A7BD7-592A-4828-A160-1B898C5EFA73}" destId="{0C3F367E-8502-4FE8-BAE7-DD0216BBE5F4}" srcOrd="0" destOrd="0" presId="urn:microsoft.com/office/officeart/2016/7/layout/BasicLinearProcessNumbered#1"/>
    <dgm:cxn modelId="{F1FB1F1F-0801-469B-A9BF-DFD2619BE6C1}" type="presOf" srcId="{6AB685D6-A4C8-4FC1-B1D3-5E5287230A0F}" destId="{64DEC11D-BC31-4708-AD6D-FCD869F29A77}" srcOrd="0" destOrd="0" presId="urn:microsoft.com/office/officeart/2016/7/layout/BasicLinearProcessNumbered#1"/>
    <dgm:cxn modelId="{84E44F32-5550-44A3-A40E-4FC847B9237A}" type="presOf" srcId="{C99EBBB1-E916-471C-83C9-ABE85B42AC26}" destId="{94E9EF1A-1D07-4210-9402-6C559E90358A}" srcOrd="0" destOrd="0" presId="urn:microsoft.com/office/officeart/2016/7/layout/BasicLinearProcessNumbered#1"/>
    <dgm:cxn modelId="{B8613133-57B1-4B35-B931-4215F0B0D5BD}" type="presOf" srcId="{22625139-F93A-4F3F-A7AA-4923A01AEDF3}" destId="{83253AE2-89B5-4ADC-817A-FEF4E0BC4B49}" srcOrd="0" destOrd="0" presId="urn:microsoft.com/office/officeart/2016/7/layout/BasicLinearProcessNumbered#1"/>
    <dgm:cxn modelId="{1948E535-4B52-4119-8F52-21B0E3933467}" srcId="{D0F07F19-1F50-4B42-A7A0-278DF9D25BB1}" destId="{752A7BD7-592A-4828-A160-1B898C5EFA73}" srcOrd="1" destOrd="0" parTransId="{0FF2FD0A-F459-43F8-8E92-A7965832D9FB}" sibTransId="{6AB685D6-A4C8-4FC1-B1D3-5E5287230A0F}"/>
    <dgm:cxn modelId="{1F04543E-D63F-48F1-A9DE-14B16425ECB2}" type="presOf" srcId="{2804F27C-9BA9-4D07-AB02-74BE7DFA2C0E}" destId="{3CBA3CC0-D70A-4B98-9329-64604EDF25F0}" srcOrd="0" destOrd="0" presId="urn:microsoft.com/office/officeart/2016/7/layout/BasicLinearProcessNumbered#1"/>
    <dgm:cxn modelId="{589C6956-026E-46ED-8274-85930EA751C1}" type="presOf" srcId="{140952D0-0E1D-4F48-9F16-53581487CFA0}" destId="{64EF213D-B16C-4AC2-8183-B62F7FC17277}" srcOrd="1" destOrd="0" presId="urn:microsoft.com/office/officeart/2016/7/layout/BasicLinearProcessNumbered#1"/>
    <dgm:cxn modelId="{9DCB54C1-745B-4CB3-9A7F-C8842D222F52}" type="presOf" srcId="{2EE95FC5-CD6B-4A50-9262-DC414E16C3EA}" destId="{815671D8-22AE-4967-8461-EBC1C9F97F94}" srcOrd="1"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58AEF8D1-3AEF-4C06-99C9-A9C47BF311EF}" type="presOf" srcId="{A8E2FA08-4DD4-4654-A85D-9A99162D6201}" destId="{82EE2C17-F664-4616-8F76-97637F08E124}" srcOrd="0" destOrd="0" presId="urn:microsoft.com/office/officeart/2016/7/layout/BasicLinearProcessNumbered#1"/>
    <dgm:cxn modelId="{61FCFDD4-B67E-470D-9648-1AC9A396C792}" type="presOf" srcId="{752A7BD7-592A-4828-A160-1B898C5EFA73}" destId="{3EBFB89F-9498-48A7-B439-3463C1372F8F}" srcOrd="1" destOrd="0" presId="urn:microsoft.com/office/officeart/2016/7/layout/BasicLinearProcessNumbered#1"/>
    <dgm:cxn modelId="{99EB10D6-DA24-4F7F-ABFE-7807D096C825}" type="presOf" srcId="{2EE95FC5-CD6B-4A50-9262-DC414E16C3EA}" destId="{5947A689-FC4A-4FDF-BDDD-890A8474DEF9}" srcOrd="0" destOrd="0" presId="urn:microsoft.com/office/officeart/2016/7/layout/BasicLinearProcessNumbered#1"/>
    <dgm:cxn modelId="{262AB4E1-3647-468F-95A0-6F67A5CB1EBE}" type="presOf" srcId="{140952D0-0E1D-4F48-9F16-53581487CFA0}" destId="{7ACBA089-E576-4FF4-865F-C3BBF7659A23}" srcOrd="0" destOrd="0" presId="urn:microsoft.com/office/officeart/2016/7/layout/BasicLinearProcessNumbered#1"/>
    <dgm:cxn modelId="{312C41E6-06C6-4FF9-8B4D-3BC6A2CF0024}" type="presOf" srcId="{D0F07F19-1F50-4B42-A7A0-278DF9D25BB1}" destId="{C09B749D-9CF7-492C-B341-D9553818451B}" srcOrd="0" destOrd="0" presId="urn:microsoft.com/office/officeart/2016/7/layout/BasicLinearProcessNumbered#1"/>
    <dgm:cxn modelId="{B07163E8-ADEC-492A-8F07-7E5786AB23AE}" srcId="{D0F07F19-1F50-4B42-A7A0-278DF9D25BB1}" destId="{140952D0-0E1D-4F48-9F16-53581487CFA0}" srcOrd="3" destOrd="0" parTransId="{790C446F-6917-41E7-BE01-7AFE2676D505}" sibTransId="{2804F27C-9BA9-4D07-AB02-74BE7DFA2C0E}"/>
    <dgm:cxn modelId="{FC7721F0-429B-4CE7-BE98-C2F3C41FE9C7}" srcId="{D0F07F19-1F50-4B42-A7A0-278DF9D25BB1}" destId="{22625139-F93A-4F3F-A7AA-4923A01AEDF3}" srcOrd="2" destOrd="0" parTransId="{F549A0EB-6BE9-4749-8336-B02A279AE302}" sibTransId="{A8E2FA08-4DD4-4654-A85D-9A99162D6201}"/>
    <dgm:cxn modelId="{C26AC482-2F3F-411C-A2FA-513BE9C5217B}" type="presParOf" srcId="{C09B749D-9CF7-492C-B341-D9553818451B}" destId="{8EEF3829-836D-4E60-A9BC-8F0AD18883EE}" srcOrd="0" destOrd="0" presId="urn:microsoft.com/office/officeart/2016/7/layout/BasicLinearProcessNumbered#1"/>
    <dgm:cxn modelId="{7E272EE6-6B56-4CCE-B182-31F95D220314}" type="presParOf" srcId="{8EEF3829-836D-4E60-A9BC-8F0AD18883EE}" destId="{5947A689-FC4A-4FDF-BDDD-890A8474DEF9}" srcOrd="0" destOrd="0" presId="urn:microsoft.com/office/officeart/2016/7/layout/BasicLinearProcessNumbered#1"/>
    <dgm:cxn modelId="{B5399F68-CDA1-48C1-8FE7-8FA9C60D388C}" type="presParOf" srcId="{8EEF3829-836D-4E60-A9BC-8F0AD18883EE}" destId="{94E9EF1A-1D07-4210-9402-6C559E90358A}" srcOrd="1" destOrd="0" presId="urn:microsoft.com/office/officeart/2016/7/layout/BasicLinearProcessNumbered#1"/>
    <dgm:cxn modelId="{AC403F3B-6CA9-405F-8E6E-9B1F7C079620}" type="presParOf" srcId="{8EEF3829-836D-4E60-A9BC-8F0AD18883EE}" destId="{B9E74D06-8974-46A7-BDE8-CAC0846523DB}" srcOrd="2" destOrd="0" presId="urn:microsoft.com/office/officeart/2016/7/layout/BasicLinearProcessNumbered#1"/>
    <dgm:cxn modelId="{9C72B43E-74E1-46FC-B0E9-1EDDA1D85D21}" type="presParOf" srcId="{8EEF3829-836D-4E60-A9BC-8F0AD18883EE}" destId="{815671D8-22AE-4967-8461-EBC1C9F97F94}" srcOrd="3" destOrd="0" presId="urn:microsoft.com/office/officeart/2016/7/layout/BasicLinearProcessNumbered#1"/>
    <dgm:cxn modelId="{DC7B298C-4851-43F5-9A85-1E46EB636BDA}" type="presParOf" srcId="{C09B749D-9CF7-492C-B341-D9553818451B}" destId="{4345A606-3100-40DC-847D-F26F8DFFB0A4}" srcOrd="1" destOrd="0" presId="urn:microsoft.com/office/officeart/2016/7/layout/BasicLinearProcessNumbered#1"/>
    <dgm:cxn modelId="{A3077705-539C-413E-B371-33D9F3B47DCF}" type="presParOf" srcId="{C09B749D-9CF7-492C-B341-D9553818451B}" destId="{B00A4622-AE0E-4076-85DB-EF0445408AE5}" srcOrd="2" destOrd="0" presId="urn:microsoft.com/office/officeart/2016/7/layout/BasicLinearProcessNumbered#1"/>
    <dgm:cxn modelId="{0AF1EE68-C5F9-4E0B-9D64-B6AB0976CA15}" type="presParOf" srcId="{B00A4622-AE0E-4076-85DB-EF0445408AE5}" destId="{0C3F367E-8502-4FE8-BAE7-DD0216BBE5F4}" srcOrd="0" destOrd="0" presId="urn:microsoft.com/office/officeart/2016/7/layout/BasicLinearProcessNumbered#1"/>
    <dgm:cxn modelId="{298B9092-4438-4770-A0A4-77FF7F057744}" type="presParOf" srcId="{B00A4622-AE0E-4076-85DB-EF0445408AE5}" destId="{64DEC11D-BC31-4708-AD6D-FCD869F29A77}" srcOrd="1" destOrd="0" presId="urn:microsoft.com/office/officeart/2016/7/layout/BasicLinearProcessNumbered#1"/>
    <dgm:cxn modelId="{98C59DAC-09DC-4ACB-B702-7D85A41060DC}" type="presParOf" srcId="{B00A4622-AE0E-4076-85DB-EF0445408AE5}" destId="{E2B2538A-D96F-4DCA-8CF3-F0FB434F3801}" srcOrd="2" destOrd="0" presId="urn:microsoft.com/office/officeart/2016/7/layout/BasicLinearProcessNumbered#1"/>
    <dgm:cxn modelId="{1ABE1068-25E4-4B70-808F-80C8644DF3A3}" type="presParOf" srcId="{B00A4622-AE0E-4076-85DB-EF0445408AE5}" destId="{3EBFB89F-9498-48A7-B439-3463C1372F8F}" srcOrd="3" destOrd="0" presId="urn:microsoft.com/office/officeart/2016/7/layout/BasicLinearProcessNumbered#1"/>
    <dgm:cxn modelId="{6B3B49B4-EDED-4883-A033-E39D00C09C4B}" type="presParOf" srcId="{C09B749D-9CF7-492C-B341-D9553818451B}" destId="{37BC4521-70B3-472D-803F-5906DF931374}" srcOrd="3" destOrd="0" presId="urn:microsoft.com/office/officeart/2016/7/layout/BasicLinearProcessNumbered#1"/>
    <dgm:cxn modelId="{EA1B7103-CD4D-49FA-B7DB-28A29DED711E}" type="presParOf" srcId="{C09B749D-9CF7-492C-B341-D9553818451B}" destId="{5419C900-3474-4480-82CB-923AF8027A48}" srcOrd="4" destOrd="0" presId="urn:microsoft.com/office/officeart/2016/7/layout/BasicLinearProcessNumbered#1"/>
    <dgm:cxn modelId="{C8342666-8D68-4643-8A1A-417DBC8794C7}" type="presParOf" srcId="{5419C900-3474-4480-82CB-923AF8027A48}" destId="{83253AE2-89B5-4ADC-817A-FEF4E0BC4B49}" srcOrd="0" destOrd="0" presId="urn:microsoft.com/office/officeart/2016/7/layout/BasicLinearProcessNumbered#1"/>
    <dgm:cxn modelId="{852A6D49-BBF9-46BF-8705-27D823438918}" type="presParOf" srcId="{5419C900-3474-4480-82CB-923AF8027A48}" destId="{82EE2C17-F664-4616-8F76-97637F08E124}" srcOrd="1" destOrd="0" presId="urn:microsoft.com/office/officeart/2016/7/layout/BasicLinearProcessNumbered#1"/>
    <dgm:cxn modelId="{1EF0940C-DFC6-441D-B5BF-15F67D6E5A71}" type="presParOf" srcId="{5419C900-3474-4480-82CB-923AF8027A48}" destId="{96383FDE-483E-4E6D-B151-4FC41C065094}" srcOrd="2" destOrd="0" presId="urn:microsoft.com/office/officeart/2016/7/layout/BasicLinearProcessNumbered#1"/>
    <dgm:cxn modelId="{55C995D2-9447-4E9C-A34C-EA3382BC641A}" type="presParOf" srcId="{5419C900-3474-4480-82CB-923AF8027A48}" destId="{BBF86657-8EAE-46E6-B25A-D2056AE50973}" srcOrd="3" destOrd="0" presId="urn:microsoft.com/office/officeart/2016/7/layout/BasicLinearProcessNumbered#1"/>
    <dgm:cxn modelId="{9EE93775-3B45-4453-AB97-FE7A2C9104A6}" type="presParOf" srcId="{C09B749D-9CF7-492C-B341-D9553818451B}" destId="{8DC76FCE-F8A0-43BB-94B0-26867DA9F629}" srcOrd="5" destOrd="0" presId="urn:microsoft.com/office/officeart/2016/7/layout/BasicLinearProcessNumbered#1"/>
    <dgm:cxn modelId="{62624B76-CE2E-465C-A6E5-F2F32EF05505}" type="presParOf" srcId="{C09B749D-9CF7-492C-B341-D9553818451B}" destId="{46746BF8-8C13-403D-B74A-6BA79A7FA811}" srcOrd="6" destOrd="0" presId="urn:microsoft.com/office/officeart/2016/7/layout/BasicLinearProcessNumbered#1"/>
    <dgm:cxn modelId="{B55E6EB8-6F16-4410-8E5E-B20CEC2B00B2}" type="presParOf" srcId="{46746BF8-8C13-403D-B74A-6BA79A7FA811}" destId="{7ACBA089-E576-4FF4-865F-C3BBF7659A23}" srcOrd="0" destOrd="0" presId="urn:microsoft.com/office/officeart/2016/7/layout/BasicLinearProcessNumbered#1"/>
    <dgm:cxn modelId="{26AD4788-F41C-4B6E-A2AA-F022EAA78569}" type="presParOf" srcId="{46746BF8-8C13-403D-B74A-6BA79A7FA811}" destId="{3CBA3CC0-D70A-4B98-9329-64604EDF25F0}" srcOrd="1" destOrd="0" presId="urn:microsoft.com/office/officeart/2016/7/layout/BasicLinearProcessNumbered#1"/>
    <dgm:cxn modelId="{71BD9627-93CD-4EAD-92CE-FCDCB4250703}" type="presParOf" srcId="{46746BF8-8C13-403D-B74A-6BA79A7FA811}" destId="{5BE72261-3EB3-4585-8739-2FFBAED12B80}" srcOrd="2" destOrd="0" presId="urn:microsoft.com/office/officeart/2016/7/layout/BasicLinearProcessNumbered#1"/>
    <dgm:cxn modelId="{E5395F4A-0CF2-4528-9497-2334251321DB}" type="presParOf" srcId="{46746BF8-8C13-403D-B74A-6BA79A7FA811}" destId="{64EF213D-B16C-4AC2-8183-B62F7FC17277}"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657C1D-4E85-4BE9-A433-FBCDA1E5364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9DC166B-08E5-47EF-A137-D28640E5640A}">
      <dgm:prSet custT="1"/>
      <dgm:spPr/>
      <dgm:t>
        <a:bodyPr/>
        <a:lstStyle/>
        <a:p>
          <a:r>
            <a:rPr lang="es-ES" sz="2600" b="0" dirty="0">
              <a:latin typeface="Calibri" panose="020F0502020204030204" pitchFamily="34" charset="0"/>
              <a:cs typeface="Calibri" panose="020F0502020204030204" pitchFamily="34" charset="0"/>
            </a:rPr>
            <a:t>El punto de partida para la práctica orientada a la recuperación es evaluar, planificar y brindar todos los servicios que primero abordan las necesidades básicas, como el refugio, los alimentos, la atención médica, el acceso a los beneficios y la seguridad.</a:t>
          </a:r>
          <a:endParaRPr lang="en-US" sz="2600" b="0" dirty="0">
            <a:latin typeface="Calibri" panose="020F0502020204030204" pitchFamily="34" charset="0"/>
            <a:cs typeface="Calibri" panose="020F0502020204030204" pitchFamily="34" charset="0"/>
          </a:endParaRPr>
        </a:p>
      </dgm:t>
    </dgm:pt>
    <dgm:pt modelId="{DB062D54-1028-4178-B523-9EC54E4F12EE}" type="parTrans" cxnId="{FDCB1D88-0078-4B18-9594-1569FF695ADC}">
      <dgm:prSet/>
      <dgm:spPr/>
      <dgm:t>
        <a:bodyPr/>
        <a:lstStyle/>
        <a:p>
          <a:endParaRPr lang="en-US"/>
        </a:p>
      </dgm:t>
    </dgm:pt>
    <dgm:pt modelId="{2FB39074-41F3-41A1-A488-6E7EB3357304}" type="sibTrans" cxnId="{FDCB1D88-0078-4B18-9594-1569FF695ADC}">
      <dgm:prSet/>
      <dgm:spPr/>
      <dgm:t>
        <a:bodyPr/>
        <a:lstStyle/>
        <a:p>
          <a:endParaRPr lang="en-US"/>
        </a:p>
      </dgm:t>
    </dgm:pt>
    <dgm:pt modelId="{5C47D619-B38B-4983-BA94-2CE3974757A8}">
      <dgm:prSet custT="1"/>
      <dgm:spPr/>
      <dgm:t>
        <a:bodyPr/>
        <a:lstStyle/>
        <a:p>
          <a:r>
            <a:rPr lang="es-ES" sz="2600" b="0" dirty="0">
              <a:latin typeface="Calibri" panose="020F0502020204030204" pitchFamily="34" charset="0"/>
              <a:cs typeface="Calibri" panose="020F0502020204030204" pitchFamily="34" charset="0"/>
            </a:rPr>
            <a:t>Las prácticas orientadas a la recuperación reconocen que no todos los grupos tienen igual acceso a los servicios, apoyos y tratamientos de salud conductual. Los servicios buscan superar los impactos adversos en la salud conductual y el bienestar</a:t>
          </a:r>
          <a:r>
            <a:rPr lang="en-US" sz="2600" dirty="0">
              <a:latin typeface="Calibri" panose="020F0502020204030204" pitchFamily="34" charset="0"/>
              <a:ea typeface="Calibri" panose="020F0502020204030204" pitchFamily="34" charset="0"/>
              <a:cs typeface="Times New Roman" panose="02020603050405020304" pitchFamily="18" charset="0"/>
            </a:rPr>
            <a:t>.</a:t>
          </a:r>
          <a:endParaRPr lang="en-US" sz="2600" b="0" dirty="0">
            <a:latin typeface="Calibri" panose="020F0502020204030204" pitchFamily="34" charset="0"/>
            <a:cs typeface="Calibri" panose="020F0502020204030204" pitchFamily="34" charset="0"/>
          </a:endParaRPr>
        </a:p>
      </dgm:t>
    </dgm:pt>
    <dgm:pt modelId="{6A465BD4-1ECF-43BA-A654-8667C290DE10}" type="parTrans" cxnId="{A5FCCD25-F295-4D9C-B87F-D5BA10061C0C}">
      <dgm:prSet/>
      <dgm:spPr/>
      <dgm:t>
        <a:bodyPr/>
        <a:lstStyle/>
        <a:p>
          <a:endParaRPr lang="en-US"/>
        </a:p>
      </dgm:t>
    </dgm:pt>
    <dgm:pt modelId="{209D7610-0678-4599-AEA0-DD04399B8DF0}" type="sibTrans" cxnId="{A5FCCD25-F295-4D9C-B87F-D5BA10061C0C}">
      <dgm:prSet/>
      <dgm:spPr/>
      <dgm:t>
        <a:bodyPr/>
        <a:lstStyle/>
        <a:p>
          <a:endParaRPr lang="en-US"/>
        </a:p>
      </dgm:t>
    </dgm:pt>
    <dgm:pt modelId="{316FF7EA-1841-499F-849C-13625AB511B2}">
      <dgm:prSet custT="1"/>
      <dgm:spPr/>
      <dgm:t>
        <a:bodyPr/>
        <a:lstStyle/>
        <a:p>
          <a:r>
            <a:rPr lang="es-ES" sz="2600" b="0" dirty="0">
              <a:latin typeface="Calibri" panose="020F0502020204030204" pitchFamily="34" charset="0"/>
              <a:cs typeface="Calibri" panose="020F0502020204030204" pitchFamily="34" charset="0"/>
            </a:rPr>
            <a:t>Las circunstancias únicas, la historia, las necesidades, las preferencias expresadas y las capacidades se evalúan para adaptar los servicios únicos para el individuo y su recuperación</a:t>
          </a:r>
          <a:r>
            <a:rPr lang="en-US" sz="2600" b="0" dirty="0">
              <a:latin typeface="Calibri" panose="020F0502020204030204" pitchFamily="34" charset="0"/>
              <a:cs typeface="Calibri" panose="020F0502020204030204" pitchFamily="34" charset="0"/>
            </a:rPr>
            <a:t>.</a:t>
          </a:r>
        </a:p>
      </dgm:t>
    </dgm:pt>
    <dgm:pt modelId="{1A812F6D-D791-40B7-B7C0-9E0D1021C27F}" type="parTrans" cxnId="{835A7117-1929-4CC0-8AC3-4C58829BDF55}">
      <dgm:prSet/>
      <dgm:spPr/>
      <dgm:t>
        <a:bodyPr/>
        <a:lstStyle/>
        <a:p>
          <a:endParaRPr lang="en-US"/>
        </a:p>
      </dgm:t>
    </dgm:pt>
    <dgm:pt modelId="{440F7704-2B7C-4EDB-9B43-9F5B17B0A281}" type="sibTrans" cxnId="{835A7117-1929-4CC0-8AC3-4C58829BDF55}">
      <dgm:prSet/>
      <dgm:spPr/>
      <dgm:t>
        <a:bodyPr/>
        <a:lstStyle/>
        <a:p>
          <a:endParaRPr lang="en-US"/>
        </a:p>
      </dgm:t>
    </dgm:pt>
    <dgm:pt modelId="{C23E7EBF-D0DF-4533-8036-48BEE0D17DA2}" type="pres">
      <dgm:prSet presAssocID="{60657C1D-4E85-4BE9-A433-FBCDA1E5364E}" presName="vert0" presStyleCnt="0">
        <dgm:presLayoutVars>
          <dgm:dir/>
          <dgm:animOne val="branch"/>
          <dgm:animLvl val="lvl"/>
        </dgm:presLayoutVars>
      </dgm:prSet>
      <dgm:spPr/>
    </dgm:pt>
    <dgm:pt modelId="{DF58145E-67DA-4DD3-A75B-493D87A1A76D}" type="pres">
      <dgm:prSet presAssocID="{09DC166B-08E5-47EF-A137-D28640E5640A}" presName="thickLine" presStyleLbl="alignNode1" presStyleIdx="0" presStyleCnt="3"/>
      <dgm:spPr/>
    </dgm:pt>
    <dgm:pt modelId="{5418B40E-A2F2-47C7-99F4-76830EA73679}" type="pres">
      <dgm:prSet presAssocID="{09DC166B-08E5-47EF-A137-D28640E5640A}" presName="horz1" presStyleCnt="0"/>
      <dgm:spPr/>
    </dgm:pt>
    <dgm:pt modelId="{042C409F-3E27-49AC-947B-144A517D1330}" type="pres">
      <dgm:prSet presAssocID="{09DC166B-08E5-47EF-A137-D28640E5640A}" presName="tx1" presStyleLbl="revTx" presStyleIdx="0" presStyleCnt="3"/>
      <dgm:spPr/>
    </dgm:pt>
    <dgm:pt modelId="{0CE38051-F143-4DF9-8764-298EAE6D2EB4}" type="pres">
      <dgm:prSet presAssocID="{09DC166B-08E5-47EF-A137-D28640E5640A}" presName="vert1" presStyleCnt="0"/>
      <dgm:spPr/>
    </dgm:pt>
    <dgm:pt modelId="{B270EC8E-3C0E-4858-B6AE-B9EE44CCE0CC}" type="pres">
      <dgm:prSet presAssocID="{316FF7EA-1841-499F-849C-13625AB511B2}" presName="thickLine" presStyleLbl="alignNode1" presStyleIdx="1" presStyleCnt="3"/>
      <dgm:spPr/>
    </dgm:pt>
    <dgm:pt modelId="{CFAFE498-AAF8-4C80-B9B8-CC1C84B6585D}" type="pres">
      <dgm:prSet presAssocID="{316FF7EA-1841-499F-849C-13625AB511B2}" presName="horz1" presStyleCnt="0"/>
      <dgm:spPr/>
    </dgm:pt>
    <dgm:pt modelId="{F3D5D049-6533-48F6-B546-D343172AAEBB}" type="pres">
      <dgm:prSet presAssocID="{316FF7EA-1841-499F-849C-13625AB511B2}" presName="tx1" presStyleLbl="revTx" presStyleIdx="1" presStyleCnt="3" custScaleY="71957"/>
      <dgm:spPr/>
    </dgm:pt>
    <dgm:pt modelId="{393AA132-5608-4A70-B3F6-8C15F9366763}" type="pres">
      <dgm:prSet presAssocID="{316FF7EA-1841-499F-849C-13625AB511B2}" presName="vert1" presStyleCnt="0"/>
      <dgm:spPr/>
    </dgm:pt>
    <dgm:pt modelId="{6AB7874E-8881-4AB6-B39C-492CA3F7ED40}" type="pres">
      <dgm:prSet presAssocID="{5C47D619-B38B-4983-BA94-2CE3974757A8}" presName="thickLine" presStyleLbl="alignNode1" presStyleIdx="2" presStyleCnt="3"/>
      <dgm:spPr/>
    </dgm:pt>
    <dgm:pt modelId="{4AD64AFB-2C44-40CD-817B-49D37E3BAAEC}" type="pres">
      <dgm:prSet presAssocID="{5C47D619-B38B-4983-BA94-2CE3974757A8}" presName="horz1" presStyleCnt="0"/>
      <dgm:spPr/>
    </dgm:pt>
    <dgm:pt modelId="{0ADC1BBF-4169-48DB-94BC-A51A566112F1}" type="pres">
      <dgm:prSet presAssocID="{5C47D619-B38B-4983-BA94-2CE3974757A8}" presName="tx1" presStyleLbl="revTx" presStyleIdx="2" presStyleCnt="3" custScaleY="193582"/>
      <dgm:spPr/>
    </dgm:pt>
    <dgm:pt modelId="{269E38CF-9EA6-4D7E-9424-E9ECEF678432}" type="pres">
      <dgm:prSet presAssocID="{5C47D619-B38B-4983-BA94-2CE3974757A8}" presName="vert1" presStyleCnt="0"/>
      <dgm:spPr/>
    </dgm:pt>
  </dgm:ptLst>
  <dgm:cxnLst>
    <dgm:cxn modelId="{835A7117-1929-4CC0-8AC3-4C58829BDF55}" srcId="{60657C1D-4E85-4BE9-A433-FBCDA1E5364E}" destId="{316FF7EA-1841-499F-849C-13625AB511B2}" srcOrd="1" destOrd="0" parTransId="{1A812F6D-D791-40B7-B7C0-9E0D1021C27F}" sibTransId="{440F7704-2B7C-4EDB-9B43-9F5B17B0A281}"/>
    <dgm:cxn modelId="{A5FCCD25-F295-4D9C-B87F-D5BA10061C0C}" srcId="{60657C1D-4E85-4BE9-A433-FBCDA1E5364E}" destId="{5C47D619-B38B-4983-BA94-2CE3974757A8}" srcOrd="2" destOrd="0" parTransId="{6A465BD4-1ECF-43BA-A654-8667C290DE10}" sibTransId="{209D7610-0678-4599-AEA0-DD04399B8DF0}"/>
    <dgm:cxn modelId="{34CCD439-743D-4D3D-8B47-AE0EFA7EB895}" type="presOf" srcId="{09DC166B-08E5-47EF-A137-D28640E5640A}" destId="{042C409F-3E27-49AC-947B-144A517D1330}" srcOrd="0" destOrd="0" presId="urn:microsoft.com/office/officeart/2008/layout/LinedList"/>
    <dgm:cxn modelId="{FDCB1D88-0078-4B18-9594-1569FF695ADC}" srcId="{60657C1D-4E85-4BE9-A433-FBCDA1E5364E}" destId="{09DC166B-08E5-47EF-A137-D28640E5640A}" srcOrd="0" destOrd="0" parTransId="{DB062D54-1028-4178-B523-9EC54E4F12EE}" sibTransId="{2FB39074-41F3-41A1-A488-6E7EB3357304}"/>
    <dgm:cxn modelId="{209B6A8A-7B65-4F17-9BE2-05354CF0ED8A}" type="presOf" srcId="{60657C1D-4E85-4BE9-A433-FBCDA1E5364E}" destId="{C23E7EBF-D0DF-4533-8036-48BEE0D17DA2}" srcOrd="0" destOrd="0" presId="urn:microsoft.com/office/officeart/2008/layout/LinedList"/>
    <dgm:cxn modelId="{2AC7CEE9-3237-450F-8D9E-EC3583EEA6E8}" type="presOf" srcId="{316FF7EA-1841-499F-849C-13625AB511B2}" destId="{F3D5D049-6533-48F6-B546-D343172AAEBB}" srcOrd="0" destOrd="0" presId="urn:microsoft.com/office/officeart/2008/layout/LinedList"/>
    <dgm:cxn modelId="{7F232CF8-7FDA-453A-8E00-17261F34271F}" type="presOf" srcId="{5C47D619-B38B-4983-BA94-2CE3974757A8}" destId="{0ADC1BBF-4169-48DB-94BC-A51A566112F1}" srcOrd="0" destOrd="0" presId="urn:microsoft.com/office/officeart/2008/layout/LinedList"/>
    <dgm:cxn modelId="{324FF60C-D422-461D-BC70-212B3D0F8D4B}" type="presParOf" srcId="{C23E7EBF-D0DF-4533-8036-48BEE0D17DA2}" destId="{DF58145E-67DA-4DD3-A75B-493D87A1A76D}" srcOrd="0" destOrd="0" presId="urn:microsoft.com/office/officeart/2008/layout/LinedList"/>
    <dgm:cxn modelId="{068460E6-A04F-4639-9CB5-4BEB533A14EF}" type="presParOf" srcId="{C23E7EBF-D0DF-4533-8036-48BEE0D17DA2}" destId="{5418B40E-A2F2-47C7-99F4-76830EA73679}" srcOrd="1" destOrd="0" presId="urn:microsoft.com/office/officeart/2008/layout/LinedList"/>
    <dgm:cxn modelId="{73EE3F68-CE36-4DF4-AA55-8E5532E4D771}" type="presParOf" srcId="{5418B40E-A2F2-47C7-99F4-76830EA73679}" destId="{042C409F-3E27-49AC-947B-144A517D1330}" srcOrd="0" destOrd="0" presId="urn:microsoft.com/office/officeart/2008/layout/LinedList"/>
    <dgm:cxn modelId="{E122C22D-A06C-4BB2-AC27-96457041C4BE}" type="presParOf" srcId="{5418B40E-A2F2-47C7-99F4-76830EA73679}" destId="{0CE38051-F143-4DF9-8764-298EAE6D2EB4}" srcOrd="1" destOrd="0" presId="urn:microsoft.com/office/officeart/2008/layout/LinedList"/>
    <dgm:cxn modelId="{EEA64B81-4DB9-4392-B696-E1503B892502}" type="presParOf" srcId="{C23E7EBF-D0DF-4533-8036-48BEE0D17DA2}" destId="{B270EC8E-3C0E-4858-B6AE-B9EE44CCE0CC}" srcOrd="2" destOrd="0" presId="urn:microsoft.com/office/officeart/2008/layout/LinedList"/>
    <dgm:cxn modelId="{8790BBDB-DC05-46DA-A35F-502ED19FA4EF}" type="presParOf" srcId="{C23E7EBF-D0DF-4533-8036-48BEE0D17DA2}" destId="{CFAFE498-AAF8-4C80-B9B8-CC1C84B6585D}" srcOrd="3" destOrd="0" presId="urn:microsoft.com/office/officeart/2008/layout/LinedList"/>
    <dgm:cxn modelId="{9D5B89B6-E48B-46A9-98CB-73746E8124AF}" type="presParOf" srcId="{CFAFE498-AAF8-4C80-B9B8-CC1C84B6585D}" destId="{F3D5D049-6533-48F6-B546-D343172AAEBB}" srcOrd="0" destOrd="0" presId="urn:microsoft.com/office/officeart/2008/layout/LinedList"/>
    <dgm:cxn modelId="{37744751-7541-4E42-8DCA-F2D55F0799E3}" type="presParOf" srcId="{CFAFE498-AAF8-4C80-B9B8-CC1C84B6585D}" destId="{393AA132-5608-4A70-B3F6-8C15F9366763}" srcOrd="1" destOrd="0" presId="urn:microsoft.com/office/officeart/2008/layout/LinedList"/>
    <dgm:cxn modelId="{2DF01D2E-CE70-41AB-87B0-846F701D95F2}" type="presParOf" srcId="{C23E7EBF-D0DF-4533-8036-48BEE0D17DA2}" destId="{6AB7874E-8881-4AB6-B39C-492CA3F7ED40}" srcOrd="4" destOrd="0" presId="urn:microsoft.com/office/officeart/2008/layout/LinedList"/>
    <dgm:cxn modelId="{20875A5D-D4F6-4530-8534-3D20280E6522}" type="presParOf" srcId="{C23E7EBF-D0DF-4533-8036-48BEE0D17DA2}" destId="{4AD64AFB-2C44-40CD-817B-49D37E3BAAEC}" srcOrd="5" destOrd="0" presId="urn:microsoft.com/office/officeart/2008/layout/LinedList"/>
    <dgm:cxn modelId="{C00C682E-7BE1-403F-AA26-23C1D020A989}" type="presParOf" srcId="{4AD64AFB-2C44-40CD-817B-49D37E3BAAEC}" destId="{0ADC1BBF-4169-48DB-94BC-A51A566112F1}" srcOrd="0" destOrd="0" presId="urn:microsoft.com/office/officeart/2008/layout/LinedList"/>
    <dgm:cxn modelId="{AA040B5D-5F47-4AFA-8248-691E7E29ABE9}" type="presParOf" srcId="{4AD64AFB-2C44-40CD-817B-49D37E3BAAEC}" destId="{269E38CF-9EA6-4D7E-9424-E9ECEF67843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99B787-9F64-4E6E-AF2A-35A2B558281F}" type="doc">
      <dgm:prSet loTypeId="urn:microsoft.com/office/officeart/2016/7/layout/VerticalDownArrowProcess" loCatId="process" qsTypeId="urn:microsoft.com/office/officeart/2005/8/quickstyle/simple1" qsCatId="simple" csTypeId="urn:microsoft.com/office/officeart/2005/8/colors/accent2_2" csCatId="accent2" phldr="1"/>
      <dgm:spPr/>
      <dgm:t>
        <a:bodyPr/>
        <a:lstStyle/>
        <a:p>
          <a:endParaRPr lang="en-US"/>
        </a:p>
      </dgm:t>
    </dgm:pt>
    <dgm:pt modelId="{C406BE3F-13BC-4AEA-A25B-8EEFAA6FC06A}">
      <dgm:prSet custT="1"/>
      <dgm:spPr/>
      <dgm:t>
        <a:bodyPr/>
        <a:lstStyle/>
        <a:p>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Alinear</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dgm:t>
    </dgm:pt>
    <dgm:pt modelId="{439AC9A2-EEBA-484E-A9DC-03298B25CEF5}" type="parTrans" cxnId="{0EAAE2F2-0758-4B1A-8BF4-DB8A1A2D619A}">
      <dgm:prSet/>
      <dgm:spPr/>
      <dgm:t>
        <a:bodyPr/>
        <a:lstStyle/>
        <a:p>
          <a:endParaRPr lang="en-US"/>
        </a:p>
      </dgm:t>
    </dgm:pt>
    <dgm:pt modelId="{40059490-8E58-4C72-BA62-64A5FE5B06B0}" type="sibTrans" cxnId="{0EAAE2F2-0758-4B1A-8BF4-DB8A1A2D619A}">
      <dgm:prSet/>
      <dgm:spPr/>
      <dgm:t>
        <a:bodyPr/>
        <a:lstStyle/>
        <a:p>
          <a:endParaRPr lang="en-US"/>
        </a:p>
      </dgm:t>
    </dgm:pt>
    <dgm:pt modelId="{205C68F0-CA25-4915-8177-35FBAC644546}">
      <dgm:prSet custT="1"/>
      <dgm:spPr/>
      <dgm:t>
        <a:bodyPr/>
        <a:lstStyle/>
        <a:p>
          <a:endParaRPr lang="es-ES" sz="1600" dirty="0">
            <a:latin typeface="Calibri" panose="020F0502020204030204" pitchFamily="34" charset="0"/>
            <a:cs typeface="Calibri" panose="020F0502020204030204" pitchFamily="34" charset="0"/>
          </a:endParaRPr>
        </a:p>
        <a:p>
          <a:r>
            <a:rPr lang="es-ES" sz="1800" dirty="0">
              <a:latin typeface="Calibri" panose="020F0502020204030204" pitchFamily="34" charset="0"/>
              <a:cs typeface="Calibri" panose="020F0502020204030204" pitchFamily="34" charset="0"/>
            </a:rPr>
            <a:t>Alinee los estándares de planificación centrados en la persona con los estándares de programa y práctica de la organización para integrar la estructura.</a:t>
          </a:r>
          <a:r>
            <a:rPr lang="es-ES" sz="1600"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dgm:t>
    </dgm:pt>
    <dgm:pt modelId="{634B6844-7B1C-42C9-A529-DF98119DD2A8}" type="parTrans" cxnId="{14869338-1E92-41D6-8D92-D19BD3D6ED5D}">
      <dgm:prSet/>
      <dgm:spPr/>
      <dgm:t>
        <a:bodyPr/>
        <a:lstStyle/>
        <a:p>
          <a:endParaRPr lang="en-US"/>
        </a:p>
      </dgm:t>
    </dgm:pt>
    <dgm:pt modelId="{26DB584D-4B45-4CCA-9A9F-46D10AEEBC75}" type="sibTrans" cxnId="{14869338-1E92-41D6-8D92-D19BD3D6ED5D}">
      <dgm:prSet/>
      <dgm:spPr/>
      <dgm:t>
        <a:bodyPr/>
        <a:lstStyle/>
        <a:p>
          <a:endParaRPr lang="en-US"/>
        </a:p>
      </dgm:t>
    </dgm:pt>
    <dgm:pt modelId="{07BE3895-EF29-48B5-B762-4853348E51EE}">
      <dgm:prSet custT="1"/>
      <dgm:spPr/>
      <dgm:t>
        <a:bodyPr/>
        <a:lstStyle/>
        <a:p>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Cometer</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dgm:t>
    </dgm:pt>
    <dgm:pt modelId="{266EE34D-3B73-4976-802B-8ED00BE04832}" type="parTrans" cxnId="{2BBA6C9E-1B0C-4795-A16B-EE0D07F57500}">
      <dgm:prSet/>
      <dgm:spPr/>
      <dgm:t>
        <a:bodyPr/>
        <a:lstStyle/>
        <a:p>
          <a:endParaRPr lang="en-US"/>
        </a:p>
      </dgm:t>
    </dgm:pt>
    <dgm:pt modelId="{FFBE66E0-F29E-4DD6-8B4A-6F792CDCF833}" type="sibTrans" cxnId="{2BBA6C9E-1B0C-4795-A16B-EE0D07F57500}">
      <dgm:prSet/>
      <dgm:spPr/>
      <dgm:t>
        <a:bodyPr/>
        <a:lstStyle/>
        <a:p>
          <a:endParaRPr lang="en-US"/>
        </a:p>
      </dgm:t>
    </dgm:pt>
    <dgm:pt modelId="{AA8298A0-931D-4B87-87AD-2D8C5DA7CACF}">
      <dgm:prSet custT="1"/>
      <dgm:spPr/>
      <dgm:t>
        <a:bodyPr/>
        <a:lstStyle/>
        <a:p>
          <a:endParaRPr lang="es-ES" sz="1600" dirty="0">
            <a:latin typeface="Calibri" panose="020F0502020204030204" pitchFamily="34" charset="0"/>
            <a:ea typeface="Calibri" panose="020F0502020204030204" pitchFamily="34" charset="0"/>
            <a:cs typeface="Calibri" panose="020F0502020204030204" pitchFamily="34" charset="0"/>
          </a:endParaRPr>
        </a:p>
        <a:p>
          <a:r>
            <a:rPr lang="es-ES" sz="1800" dirty="0">
              <a:latin typeface="Calibri" panose="020F0502020204030204" pitchFamily="34" charset="0"/>
              <a:ea typeface="Calibri" panose="020F0502020204030204" pitchFamily="34" charset="0"/>
              <a:cs typeface="Calibri" panose="020F0502020204030204" pitchFamily="34" charset="0"/>
            </a:rPr>
            <a:t>Comprometerse a promover políticas y prácticas que pongan a la persona en primer lugar y satisfagan sus diversas necesidades.</a:t>
          </a:r>
          <a:r>
            <a:rPr lang="es-ES" sz="1600" dirty="0">
              <a:latin typeface="Calibri" panose="020F0502020204030204" pitchFamily="34" charset="0"/>
              <a:ea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dgm:t>
    </dgm:pt>
    <dgm:pt modelId="{E84E8BC9-B316-4AE9-B795-665C6714A0FC}" type="parTrans" cxnId="{95A37CEA-35D3-4994-A6D9-58248414C100}">
      <dgm:prSet/>
      <dgm:spPr/>
      <dgm:t>
        <a:bodyPr/>
        <a:lstStyle/>
        <a:p>
          <a:endParaRPr lang="en-US"/>
        </a:p>
      </dgm:t>
    </dgm:pt>
    <dgm:pt modelId="{64558992-AA3F-4026-9341-1BBF9FFC1D27}" type="sibTrans" cxnId="{95A37CEA-35D3-4994-A6D9-58248414C100}">
      <dgm:prSet/>
      <dgm:spPr/>
      <dgm:t>
        <a:bodyPr/>
        <a:lstStyle/>
        <a:p>
          <a:endParaRPr lang="en-US"/>
        </a:p>
      </dgm:t>
    </dgm:pt>
    <dgm:pt modelId="{C598D6E9-BC93-4FF8-AFA0-4E43FC85CB66}">
      <dgm:prSet custT="1"/>
      <dgm:spPr/>
      <dgm:t>
        <a:bodyPr/>
        <a:lstStyle/>
        <a:p>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Crear</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dgm:t>
    </dgm:pt>
    <dgm:pt modelId="{BD8FEF24-DE68-4E3E-BB62-AFF1B611AE2F}" type="parTrans" cxnId="{40DD2E99-6B9A-466D-926B-D15C9CC05FA0}">
      <dgm:prSet/>
      <dgm:spPr/>
      <dgm:t>
        <a:bodyPr/>
        <a:lstStyle/>
        <a:p>
          <a:endParaRPr lang="en-US"/>
        </a:p>
      </dgm:t>
    </dgm:pt>
    <dgm:pt modelId="{8406AA8F-B829-4060-8C8D-66C3393B9533}" type="sibTrans" cxnId="{40DD2E99-6B9A-466D-926B-D15C9CC05FA0}">
      <dgm:prSet/>
      <dgm:spPr/>
      <dgm:t>
        <a:bodyPr/>
        <a:lstStyle/>
        <a:p>
          <a:endParaRPr lang="en-US"/>
        </a:p>
      </dgm:t>
    </dgm:pt>
    <dgm:pt modelId="{17B44B0C-9D80-4D1C-9956-4448C9AE16A3}">
      <dgm:prSet custT="1"/>
      <dgm:spPr/>
      <dgm:t>
        <a:bodyPr/>
        <a:lstStyle/>
        <a:p>
          <a:endParaRPr lang="es-ES" sz="1600" dirty="0">
            <a:latin typeface="Calibri" panose="020F0502020204030204" pitchFamily="34" charset="0"/>
            <a:cs typeface="Calibri" panose="020F0502020204030204" pitchFamily="34" charset="0"/>
          </a:endParaRPr>
        </a:p>
        <a:p>
          <a:r>
            <a:rPr lang="es-ES" sz="1800" dirty="0">
              <a:latin typeface="Calibri" panose="020F0502020204030204" pitchFamily="34" charset="0"/>
              <a:cs typeface="Calibri" panose="020F0502020204030204" pitchFamily="34" charset="0"/>
            </a:rPr>
            <a:t>Crear una cultura organizacional que crea en la capacidad y el derecho de una persona a tomar sus propias decisiones de vida.</a:t>
          </a:r>
          <a:r>
            <a:rPr lang="es-ES" sz="1600"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dgm:t>
    </dgm:pt>
    <dgm:pt modelId="{2A0BE8AB-5526-48E9-8F06-C4CA44FE84FD}" type="parTrans" cxnId="{FB17F801-18AE-43B4-BA2A-44E6AFFF54DC}">
      <dgm:prSet/>
      <dgm:spPr/>
      <dgm:t>
        <a:bodyPr/>
        <a:lstStyle/>
        <a:p>
          <a:endParaRPr lang="en-US"/>
        </a:p>
      </dgm:t>
    </dgm:pt>
    <dgm:pt modelId="{3FFB9492-40C7-431F-A3D0-307967734E4F}" type="sibTrans" cxnId="{FB17F801-18AE-43B4-BA2A-44E6AFFF54DC}">
      <dgm:prSet/>
      <dgm:spPr/>
      <dgm:t>
        <a:bodyPr/>
        <a:lstStyle/>
        <a:p>
          <a:endParaRPr lang="en-US"/>
        </a:p>
      </dgm:t>
    </dgm:pt>
    <dgm:pt modelId="{D666CF25-D13E-42B6-BB6B-1613F8C78016}">
      <dgm:prSet custT="1"/>
      <dgm:spPr/>
      <dgm:t>
        <a:bodyPr/>
        <a:lstStyle/>
        <a:p>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Apoyo
</a:t>
          </a:r>
        </a:p>
      </dgm:t>
    </dgm:pt>
    <dgm:pt modelId="{C7D6340C-EF60-44B5-9AFA-8E4B5B340142}" type="parTrans" cxnId="{EF72902A-18FE-44DE-AE8B-AF7205EC0D9E}">
      <dgm:prSet/>
      <dgm:spPr/>
      <dgm:t>
        <a:bodyPr/>
        <a:lstStyle/>
        <a:p>
          <a:endParaRPr lang="en-US"/>
        </a:p>
      </dgm:t>
    </dgm:pt>
    <dgm:pt modelId="{DED271E2-0334-474D-A9F5-0C02E8CF5070}" type="sibTrans" cxnId="{EF72902A-18FE-44DE-AE8B-AF7205EC0D9E}">
      <dgm:prSet/>
      <dgm:spPr/>
      <dgm:t>
        <a:bodyPr/>
        <a:lstStyle/>
        <a:p>
          <a:endParaRPr lang="en-US"/>
        </a:p>
      </dgm:t>
    </dgm:pt>
    <dgm:pt modelId="{ACF11E6A-DC86-4BFB-B1A4-045485716696}">
      <dgm:prSet custT="1"/>
      <dgm:spPr/>
      <dgm:t>
        <a:bodyPr/>
        <a:lstStyle/>
        <a:p>
          <a:endParaRPr lang="es-ES" sz="1800" dirty="0">
            <a:latin typeface="Calibri" panose="020F0502020204030204" pitchFamily="34" charset="0"/>
            <a:cs typeface="Calibri" panose="020F0502020204030204" pitchFamily="34" charset="0"/>
          </a:endParaRPr>
        </a:p>
        <a:p>
          <a:r>
            <a:rPr lang="es-ES" sz="1800" dirty="0">
              <a:latin typeface="Calibri" panose="020F0502020204030204" pitchFamily="34" charset="0"/>
              <a:cs typeface="Calibri" panose="020F0502020204030204" pitchFamily="34" charset="0"/>
            </a:rPr>
            <a:t>Apoyar al personal para desarrollar competencias personales como "facilitadores" de la atención centrada en la persona a través de la capacitación y supervisión continuas.</a:t>
          </a:r>
          <a:r>
            <a:rPr lang="es-ES" sz="1600"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dgm:t>
    </dgm:pt>
    <dgm:pt modelId="{309E3BF9-BDAB-4502-942F-CA4EB6E8CB1F}" type="parTrans" cxnId="{D61790C6-7C28-4D66-8283-EE1CF3CB7304}">
      <dgm:prSet/>
      <dgm:spPr/>
      <dgm:t>
        <a:bodyPr/>
        <a:lstStyle/>
        <a:p>
          <a:endParaRPr lang="en-US"/>
        </a:p>
      </dgm:t>
    </dgm:pt>
    <dgm:pt modelId="{988A08CF-4C89-45FF-B8AB-CF679C668F77}" type="sibTrans" cxnId="{D61790C6-7C28-4D66-8283-EE1CF3CB7304}">
      <dgm:prSet/>
      <dgm:spPr/>
      <dgm:t>
        <a:bodyPr/>
        <a:lstStyle/>
        <a:p>
          <a:endParaRPr lang="en-US"/>
        </a:p>
      </dgm:t>
    </dgm:pt>
    <dgm:pt modelId="{BA28EDEF-AB68-4021-8BE1-AB3BA347D46E}">
      <dgm:prSet custT="1"/>
      <dgm:spPr/>
      <dgm:t>
        <a:bodyPr/>
        <a:lstStyle/>
        <a:p>
          <a:endPar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4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Medir</a:t>
          </a:r>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dgm:t>
    </dgm:pt>
    <dgm:pt modelId="{1CA5FA7D-0317-4EF0-8897-17907DDAA0DD}" type="parTrans" cxnId="{2A6ABCB9-4484-45E4-A018-9989753FBF65}">
      <dgm:prSet/>
      <dgm:spPr/>
      <dgm:t>
        <a:bodyPr/>
        <a:lstStyle/>
        <a:p>
          <a:endParaRPr lang="en-US"/>
        </a:p>
      </dgm:t>
    </dgm:pt>
    <dgm:pt modelId="{43588C64-A737-4672-A769-89F80DB718A7}" type="sibTrans" cxnId="{2A6ABCB9-4484-45E4-A018-9989753FBF65}">
      <dgm:prSet/>
      <dgm:spPr/>
      <dgm:t>
        <a:bodyPr/>
        <a:lstStyle/>
        <a:p>
          <a:endParaRPr lang="en-US"/>
        </a:p>
      </dgm:t>
    </dgm:pt>
    <dgm:pt modelId="{AAB9EC84-66B7-4B4F-8A39-243FD5478631}">
      <dgm:prSet custT="1"/>
      <dgm:spPr/>
      <dgm:t>
        <a:bodyPr/>
        <a:lstStyle/>
        <a:p>
          <a:endParaRPr lang="es-ES" sz="1600" dirty="0">
            <a:latin typeface="Calibri" panose="020F0502020204030204" pitchFamily="34" charset="0"/>
            <a:cs typeface="Calibri" panose="020F0502020204030204" pitchFamily="34" charset="0"/>
          </a:endParaRPr>
        </a:p>
        <a:p>
          <a:r>
            <a:rPr lang="es-ES" sz="1800" dirty="0">
              <a:latin typeface="Calibri" panose="020F0502020204030204" pitchFamily="34" charset="0"/>
              <a:cs typeface="Calibri" panose="020F0502020204030204" pitchFamily="34" charset="0"/>
            </a:rPr>
            <a:t>Establecer metas para expandir o mejorar las prácticas centradas en la persona y la atención culturalmente receptiva; medir periódicamente.</a:t>
          </a:r>
          <a:r>
            <a:rPr lang="es-ES" sz="1600"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dgm:t>
    </dgm:pt>
    <dgm:pt modelId="{1CE24708-810F-4A3F-9864-645781FE8974}" type="parTrans" cxnId="{1C84589D-BDB1-421E-A74A-45B582CFBD84}">
      <dgm:prSet/>
      <dgm:spPr/>
      <dgm:t>
        <a:bodyPr/>
        <a:lstStyle/>
        <a:p>
          <a:endParaRPr lang="en-US"/>
        </a:p>
      </dgm:t>
    </dgm:pt>
    <dgm:pt modelId="{98443A4A-CC79-48E2-9FC6-29D293ED96E8}" type="sibTrans" cxnId="{1C84589D-BDB1-421E-A74A-45B582CFBD84}">
      <dgm:prSet/>
      <dgm:spPr/>
      <dgm:t>
        <a:bodyPr/>
        <a:lstStyle/>
        <a:p>
          <a:endParaRPr lang="en-US"/>
        </a:p>
      </dgm:t>
    </dgm:pt>
    <dgm:pt modelId="{01AF89FA-2DF3-420F-B1C8-D263ABD87AA2}" type="pres">
      <dgm:prSet presAssocID="{4899B787-9F64-4E6E-AF2A-35A2B558281F}" presName="Name0" presStyleCnt="0">
        <dgm:presLayoutVars>
          <dgm:dir/>
          <dgm:animLvl val="lvl"/>
          <dgm:resizeHandles val="exact"/>
        </dgm:presLayoutVars>
      </dgm:prSet>
      <dgm:spPr/>
    </dgm:pt>
    <dgm:pt modelId="{C1201837-246D-4582-8668-1D14561E0421}" type="pres">
      <dgm:prSet presAssocID="{BA28EDEF-AB68-4021-8BE1-AB3BA347D46E}" presName="boxAndChildren" presStyleCnt="0"/>
      <dgm:spPr/>
    </dgm:pt>
    <dgm:pt modelId="{B08E5C1A-2C1A-4BE3-9147-1A7B40F0B0E6}" type="pres">
      <dgm:prSet presAssocID="{BA28EDEF-AB68-4021-8BE1-AB3BA347D46E}" presName="parentTextBox" presStyleLbl="alignNode1" presStyleIdx="0" presStyleCnt="5"/>
      <dgm:spPr/>
    </dgm:pt>
    <dgm:pt modelId="{C6275CBD-8FB1-4E6F-89C4-50E783FF4C28}" type="pres">
      <dgm:prSet presAssocID="{BA28EDEF-AB68-4021-8BE1-AB3BA347D46E}" presName="descendantBox" presStyleLbl="bgAccFollowNode1" presStyleIdx="0" presStyleCnt="5" custLinFactNeighborX="-305" custLinFactNeighborY="30624"/>
      <dgm:spPr/>
    </dgm:pt>
    <dgm:pt modelId="{60303641-E43E-4753-8BCE-CE0C96E5BC3A}" type="pres">
      <dgm:prSet presAssocID="{DED271E2-0334-474D-A9F5-0C02E8CF5070}" presName="sp" presStyleCnt="0"/>
      <dgm:spPr/>
    </dgm:pt>
    <dgm:pt modelId="{3AF45A58-F5D1-4B48-9087-B4B8A8476C3F}" type="pres">
      <dgm:prSet presAssocID="{D666CF25-D13E-42B6-BB6B-1613F8C78016}" presName="arrowAndChildren" presStyleCnt="0"/>
      <dgm:spPr/>
    </dgm:pt>
    <dgm:pt modelId="{525D21E7-B427-49FF-902B-E1CCD329CDF7}" type="pres">
      <dgm:prSet presAssocID="{D666CF25-D13E-42B6-BB6B-1613F8C78016}" presName="parentTextArrow" presStyleLbl="node1" presStyleIdx="0" presStyleCnt="0"/>
      <dgm:spPr/>
    </dgm:pt>
    <dgm:pt modelId="{B120EF3F-0351-4ABB-9DE2-CFE5408E42E5}" type="pres">
      <dgm:prSet presAssocID="{D666CF25-D13E-42B6-BB6B-1613F8C78016}" presName="arrow" presStyleLbl="alignNode1" presStyleIdx="1" presStyleCnt="5"/>
      <dgm:spPr/>
    </dgm:pt>
    <dgm:pt modelId="{F1C43D24-5A52-4A96-A931-1D20E4205C31}" type="pres">
      <dgm:prSet presAssocID="{D666CF25-D13E-42B6-BB6B-1613F8C78016}" presName="descendantArrow" presStyleLbl="bgAccFollowNode1" presStyleIdx="1" presStyleCnt="5"/>
      <dgm:spPr/>
    </dgm:pt>
    <dgm:pt modelId="{BCC66BAE-9C00-4E35-99CC-ABC59BD6A1B8}" type="pres">
      <dgm:prSet presAssocID="{8406AA8F-B829-4060-8C8D-66C3393B9533}" presName="sp" presStyleCnt="0"/>
      <dgm:spPr/>
    </dgm:pt>
    <dgm:pt modelId="{A81B8080-B705-4F7C-9D1D-405522762E6D}" type="pres">
      <dgm:prSet presAssocID="{C598D6E9-BC93-4FF8-AFA0-4E43FC85CB66}" presName="arrowAndChildren" presStyleCnt="0"/>
      <dgm:spPr/>
    </dgm:pt>
    <dgm:pt modelId="{CF3CE0C5-58BD-4E53-B33B-E695E737BF8C}" type="pres">
      <dgm:prSet presAssocID="{C598D6E9-BC93-4FF8-AFA0-4E43FC85CB66}" presName="parentTextArrow" presStyleLbl="node1" presStyleIdx="0" presStyleCnt="0"/>
      <dgm:spPr/>
    </dgm:pt>
    <dgm:pt modelId="{12CDB363-CDE8-44FE-B1D4-C5CAB469A7E8}" type="pres">
      <dgm:prSet presAssocID="{C598D6E9-BC93-4FF8-AFA0-4E43FC85CB66}" presName="arrow" presStyleLbl="alignNode1" presStyleIdx="2" presStyleCnt="5"/>
      <dgm:spPr/>
    </dgm:pt>
    <dgm:pt modelId="{03F640EF-CF18-4084-987A-76D0142FEC37}" type="pres">
      <dgm:prSet presAssocID="{C598D6E9-BC93-4FF8-AFA0-4E43FC85CB66}" presName="descendantArrow" presStyleLbl="bgAccFollowNode1" presStyleIdx="2" presStyleCnt="5"/>
      <dgm:spPr/>
    </dgm:pt>
    <dgm:pt modelId="{C4F6BACA-3A12-46F2-9D59-A476E93C0FED}" type="pres">
      <dgm:prSet presAssocID="{FFBE66E0-F29E-4DD6-8B4A-6F792CDCF833}" presName="sp" presStyleCnt="0"/>
      <dgm:spPr/>
    </dgm:pt>
    <dgm:pt modelId="{2C999CAF-06C7-4505-A020-B104E8F3F36F}" type="pres">
      <dgm:prSet presAssocID="{07BE3895-EF29-48B5-B762-4853348E51EE}" presName="arrowAndChildren" presStyleCnt="0"/>
      <dgm:spPr/>
    </dgm:pt>
    <dgm:pt modelId="{65D271CA-4266-4FAD-B2F9-0E20FC67AC7F}" type="pres">
      <dgm:prSet presAssocID="{07BE3895-EF29-48B5-B762-4853348E51EE}" presName="parentTextArrow" presStyleLbl="node1" presStyleIdx="0" presStyleCnt="0"/>
      <dgm:spPr/>
    </dgm:pt>
    <dgm:pt modelId="{DBE9614C-6220-4FFA-9A54-AACC1D706856}" type="pres">
      <dgm:prSet presAssocID="{07BE3895-EF29-48B5-B762-4853348E51EE}" presName="arrow" presStyleLbl="alignNode1" presStyleIdx="3" presStyleCnt="5"/>
      <dgm:spPr/>
    </dgm:pt>
    <dgm:pt modelId="{18A88CBB-FCE4-4D6B-B355-33C51CF93AE8}" type="pres">
      <dgm:prSet presAssocID="{07BE3895-EF29-48B5-B762-4853348E51EE}" presName="descendantArrow" presStyleLbl="bgAccFollowNode1" presStyleIdx="3" presStyleCnt="5"/>
      <dgm:spPr/>
    </dgm:pt>
    <dgm:pt modelId="{02061935-BDC0-47B1-9978-5D82BBB64800}" type="pres">
      <dgm:prSet presAssocID="{40059490-8E58-4C72-BA62-64A5FE5B06B0}" presName="sp" presStyleCnt="0"/>
      <dgm:spPr/>
    </dgm:pt>
    <dgm:pt modelId="{B75A06F3-702D-4DFA-B6D2-3609302B219C}" type="pres">
      <dgm:prSet presAssocID="{C406BE3F-13BC-4AEA-A25B-8EEFAA6FC06A}" presName="arrowAndChildren" presStyleCnt="0"/>
      <dgm:spPr/>
    </dgm:pt>
    <dgm:pt modelId="{3220532E-3F66-48FF-9D72-7C838EBC6B14}" type="pres">
      <dgm:prSet presAssocID="{C406BE3F-13BC-4AEA-A25B-8EEFAA6FC06A}" presName="parentTextArrow" presStyleLbl="node1" presStyleIdx="0" presStyleCnt="0"/>
      <dgm:spPr/>
    </dgm:pt>
    <dgm:pt modelId="{D1F0F160-67CB-442A-A95F-08C954CA4F0C}" type="pres">
      <dgm:prSet presAssocID="{C406BE3F-13BC-4AEA-A25B-8EEFAA6FC06A}" presName="arrow" presStyleLbl="alignNode1" presStyleIdx="4" presStyleCnt="5"/>
      <dgm:spPr/>
    </dgm:pt>
    <dgm:pt modelId="{2D3ED8F2-462D-43B9-A9F2-DE984A8D267C}" type="pres">
      <dgm:prSet presAssocID="{C406BE3F-13BC-4AEA-A25B-8EEFAA6FC06A}" presName="descendantArrow" presStyleLbl="bgAccFollowNode1" presStyleIdx="4" presStyleCnt="5"/>
      <dgm:spPr/>
    </dgm:pt>
  </dgm:ptLst>
  <dgm:cxnLst>
    <dgm:cxn modelId="{FB17F801-18AE-43B4-BA2A-44E6AFFF54DC}" srcId="{C598D6E9-BC93-4FF8-AFA0-4E43FC85CB66}" destId="{17B44B0C-9D80-4D1C-9956-4448C9AE16A3}" srcOrd="0" destOrd="0" parTransId="{2A0BE8AB-5526-48E9-8F06-C4CA44FE84FD}" sibTransId="{3FFB9492-40C7-431F-A3D0-307967734E4F}"/>
    <dgm:cxn modelId="{070E2F02-244C-4FF2-BB0B-27EAC663A08B}" type="presOf" srcId="{BA28EDEF-AB68-4021-8BE1-AB3BA347D46E}" destId="{B08E5C1A-2C1A-4BE3-9147-1A7B40F0B0E6}" srcOrd="0" destOrd="0" presId="urn:microsoft.com/office/officeart/2016/7/layout/VerticalDownArrowProcess"/>
    <dgm:cxn modelId="{20628F02-46F5-4694-933C-CDBE649694A8}" type="presOf" srcId="{205C68F0-CA25-4915-8177-35FBAC644546}" destId="{2D3ED8F2-462D-43B9-A9F2-DE984A8D267C}" srcOrd="0" destOrd="0" presId="urn:microsoft.com/office/officeart/2016/7/layout/VerticalDownArrowProcess"/>
    <dgm:cxn modelId="{EF72902A-18FE-44DE-AE8B-AF7205EC0D9E}" srcId="{4899B787-9F64-4E6E-AF2A-35A2B558281F}" destId="{D666CF25-D13E-42B6-BB6B-1613F8C78016}" srcOrd="3" destOrd="0" parTransId="{C7D6340C-EF60-44B5-9AFA-8E4B5B340142}" sibTransId="{DED271E2-0334-474D-A9F5-0C02E8CF5070}"/>
    <dgm:cxn modelId="{FA2A7138-F31D-4D65-BEC6-69DD978BB1D2}" type="presOf" srcId="{D666CF25-D13E-42B6-BB6B-1613F8C78016}" destId="{B120EF3F-0351-4ABB-9DE2-CFE5408E42E5}" srcOrd="1" destOrd="0" presId="urn:microsoft.com/office/officeart/2016/7/layout/VerticalDownArrowProcess"/>
    <dgm:cxn modelId="{14869338-1E92-41D6-8D92-D19BD3D6ED5D}" srcId="{C406BE3F-13BC-4AEA-A25B-8EEFAA6FC06A}" destId="{205C68F0-CA25-4915-8177-35FBAC644546}" srcOrd="0" destOrd="0" parTransId="{634B6844-7B1C-42C9-A529-DF98119DD2A8}" sibTransId="{26DB584D-4B45-4CCA-9A9F-46D10AEEBC75}"/>
    <dgm:cxn modelId="{B3FC915E-AD5F-493F-9C10-C5E88DF31655}" type="presOf" srcId="{4899B787-9F64-4E6E-AF2A-35A2B558281F}" destId="{01AF89FA-2DF3-420F-B1C8-D263ABD87AA2}" srcOrd="0" destOrd="0" presId="urn:microsoft.com/office/officeart/2016/7/layout/VerticalDownArrowProcess"/>
    <dgm:cxn modelId="{AB82FA6A-24C4-44B7-A405-6B2F6C9EDFB7}" type="presOf" srcId="{07BE3895-EF29-48B5-B762-4853348E51EE}" destId="{65D271CA-4266-4FAD-B2F9-0E20FC67AC7F}" srcOrd="0" destOrd="0" presId="urn:microsoft.com/office/officeart/2016/7/layout/VerticalDownArrowProcess"/>
    <dgm:cxn modelId="{57DB366D-9F95-4A9B-97E7-60D41C2A3B4A}" type="presOf" srcId="{AAB9EC84-66B7-4B4F-8A39-243FD5478631}" destId="{C6275CBD-8FB1-4E6F-89C4-50E783FF4C28}" srcOrd="0" destOrd="0" presId="urn:microsoft.com/office/officeart/2016/7/layout/VerticalDownArrowProcess"/>
    <dgm:cxn modelId="{FE2D6A4F-773F-480C-9380-FB63DC3C1C3B}" type="presOf" srcId="{C598D6E9-BC93-4FF8-AFA0-4E43FC85CB66}" destId="{CF3CE0C5-58BD-4E53-B33B-E695E737BF8C}" srcOrd="0" destOrd="0" presId="urn:microsoft.com/office/officeart/2016/7/layout/VerticalDownArrowProcess"/>
    <dgm:cxn modelId="{38830E82-9AEF-4231-B468-CC138C42E4D6}" type="presOf" srcId="{AA8298A0-931D-4B87-87AD-2D8C5DA7CACF}" destId="{18A88CBB-FCE4-4D6B-B355-33C51CF93AE8}" srcOrd="0" destOrd="0" presId="urn:microsoft.com/office/officeart/2016/7/layout/VerticalDownArrowProcess"/>
    <dgm:cxn modelId="{CCF1758D-6CD8-4CA5-B5E1-B48278C0E152}" type="presOf" srcId="{17B44B0C-9D80-4D1C-9956-4448C9AE16A3}" destId="{03F640EF-CF18-4084-987A-76D0142FEC37}" srcOrd="0" destOrd="0" presId="urn:microsoft.com/office/officeart/2016/7/layout/VerticalDownArrowProcess"/>
    <dgm:cxn modelId="{61711C97-C15C-4118-9B48-76FE6D1C4586}" type="presOf" srcId="{C406BE3F-13BC-4AEA-A25B-8EEFAA6FC06A}" destId="{D1F0F160-67CB-442A-A95F-08C954CA4F0C}" srcOrd="1" destOrd="0" presId="urn:microsoft.com/office/officeart/2016/7/layout/VerticalDownArrowProcess"/>
    <dgm:cxn modelId="{40DD2E99-6B9A-466D-926B-D15C9CC05FA0}" srcId="{4899B787-9F64-4E6E-AF2A-35A2B558281F}" destId="{C598D6E9-BC93-4FF8-AFA0-4E43FC85CB66}" srcOrd="2" destOrd="0" parTransId="{BD8FEF24-DE68-4E3E-BB62-AFF1B611AE2F}" sibTransId="{8406AA8F-B829-4060-8C8D-66C3393B9533}"/>
    <dgm:cxn modelId="{0859D49B-5BBB-4A5A-B59C-33B01166786D}" type="presOf" srcId="{C598D6E9-BC93-4FF8-AFA0-4E43FC85CB66}" destId="{12CDB363-CDE8-44FE-B1D4-C5CAB469A7E8}" srcOrd="1" destOrd="0" presId="urn:microsoft.com/office/officeart/2016/7/layout/VerticalDownArrowProcess"/>
    <dgm:cxn modelId="{1C84589D-BDB1-421E-A74A-45B582CFBD84}" srcId="{BA28EDEF-AB68-4021-8BE1-AB3BA347D46E}" destId="{AAB9EC84-66B7-4B4F-8A39-243FD5478631}" srcOrd="0" destOrd="0" parTransId="{1CE24708-810F-4A3F-9864-645781FE8974}" sibTransId="{98443A4A-CC79-48E2-9FC6-29D293ED96E8}"/>
    <dgm:cxn modelId="{2BBA6C9E-1B0C-4795-A16B-EE0D07F57500}" srcId="{4899B787-9F64-4E6E-AF2A-35A2B558281F}" destId="{07BE3895-EF29-48B5-B762-4853348E51EE}" srcOrd="1" destOrd="0" parTransId="{266EE34D-3B73-4976-802B-8ED00BE04832}" sibTransId="{FFBE66E0-F29E-4DD6-8B4A-6F792CDCF833}"/>
    <dgm:cxn modelId="{13D169B0-6FDB-4D91-B188-5F9C24F177E9}" type="presOf" srcId="{ACF11E6A-DC86-4BFB-B1A4-045485716696}" destId="{F1C43D24-5A52-4A96-A931-1D20E4205C31}" srcOrd="0" destOrd="0" presId="urn:microsoft.com/office/officeart/2016/7/layout/VerticalDownArrowProcess"/>
    <dgm:cxn modelId="{300929B3-9012-48C2-B157-5728A864E5FB}" type="presOf" srcId="{07BE3895-EF29-48B5-B762-4853348E51EE}" destId="{DBE9614C-6220-4FFA-9A54-AACC1D706856}" srcOrd="1" destOrd="0" presId="urn:microsoft.com/office/officeart/2016/7/layout/VerticalDownArrowProcess"/>
    <dgm:cxn modelId="{2A6ABCB9-4484-45E4-A018-9989753FBF65}" srcId="{4899B787-9F64-4E6E-AF2A-35A2B558281F}" destId="{BA28EDEF-AB68-4021-8BE1-AB3BA347D46E}" srcOrd="4" destOrd="0" parTransId="{1CA5FA7D-0317-4EF0-8897-17907DDAA0DD}" sibTransId="{43588C64-A737-4672-A769-89F80DB718A7}"/>
    <dgm:cxn modelId="{E5ABF6C0-01C1-4104-8A0D-E804076C4FDA}" type="presOf" srcId="{D666CF25-D13E-42B6-BB6B-1613F8C78016}" destId="{525D21E7-B427-49FF-902B-E1CCD329CDF7}" srcOrd="0" destOrd="0" presId="urn:microsoft.com/office/officeart/2016/7/layout/VerticalDownArrowProcess"/>
    <dgm:cxn modelId="{D61790C6-7C28-4D66-8283-EE1CF3CB7304}" srcId="{D666CF25-D13E-42B6-BB6B-1613F8C78016}" destId="{ACF11E6A-DC86-4BFB-B1A4-045485716696}" srcOrd="0" destOrd="0" parTransId="{309E3BF9-BDAB-4502-942F-CA4EB6E8CB1F}" sibTransId="{988A08CF-4C89-45FF-B8AB-CF679C668F77}"/>
    <dgm:cxn modelId="{95A37CEA-35D3-4994-A6D9-58248414C100}" srcId="{07BE3895-EF29-48B5-B762-4853348E51EE}" destId="{AA8298A0-931D-4B87-87AD-2D8C5DA7CACF}" srcOrd="0" destOrd="0" parTransId="{E84E8BC9-B316-4AE9-B795-665C6714A0FC}" sibTransId="{64558992-AA3F-4026-9341-1BBF9FFC1D27}"/>
    <dgm:cxn modelId="{FA79FBEA-BA64-48A7-A0D6-57925818A23B}" type="presOf" srcId="{C406BE3F-13BC-4AEA-A25B-8EEFAA6FC06A}" destId="{3220532E-3F66-48FF-9D72-7C838EBC6B14}" srcOrd="0" destOrd="0" presId="urn:microsoft.com/office/officeart/2016/7/layout/VerticalDownArrowProcess"/>
    <dgm:cxn modelId="{0EAAE2F2-0758-4B1A-8BF4-DB8A1A2D619A}" srcId="{4899B787-9F64-4E6E-AF2A-35A2B558281F}" destId="{C406BE3F-13BC-4AEA-A25B-8EEFAA6FC06A}" srcOrd="0" destOrd="0" parTransId="{439AC9A2-EEBA-484E-A9DC-03298B25CEF5}" sibTransId="{40059490-8E58-4C72-BA62-64A5FE5B06B0}"/>
    <dgm:cxn modelId="{1E73AE1D-8249-4C66-A838-2240C386160A}" type="presParOf" srcId="{01AF89FA-2DF3-420F-B1C8-D263ABD87AA2}" destId="{C1201837-246D-4582-8668-1D14561E0421}" srcOrd="0" destOrd="0" presId="urn:microsoft.com/office/officeart/2016/7/layout/VerticalDownArrowProcess"/>
    <dgm:cxn modelId="{DD66FFC4-986B-410D-A059-ED2763C1DC1C}" type="presParOf" srcId="{C1201837-246D-4582-8668-1D14561E0421}" destId="{B08E5C1A-2C1A-4BE3-9147-1A7B40F0B0E6}" srcOrd="0" destOrd="0" presId="urn:microsoft.com/office/officeart/2016/7/layout/VerticalDownArrowProcess"/>
    <dgm:cxn modelId="{B52C4E5F-F6A6-4E8B-AACF-C509A18C3E66}" type="presParOf" srcId="{C1201837-246D-4582-8668-1D14561E0421}" destId="{C6275CBD-8FB1-4E6F-89C4-50E783FF4C28}" srcOrd="1" destOrd="0" presId="urn:microsoft.com/office/officeart/2016/7/layout/VerticalDownArrowProcess"/>
    <dgm:cxn modelId="{C157FF8D-8EFF-4CFE-A303-07A47CB0F438}" type="presParOf" srcId="{01AF89FA-2DF3-420F-B1C8-D263ABD87AA2}" destId="{60303641-E43E-4753-8BCE-CE0C96E5BC3A}" srcOrd="1" destOrd="0" presId="urn:microsoft.com/office/officeart/2016/7/layout/VerticalDownArrowProcess"/>
    <dgm:cxn modelId="{F7C3EBC6-4891-44E9-A306-D53B736B6136}" type="presParOf" srcId="{01AF89FA-2DF3-420F-B1C8-D263ABD87AA2}" destId="{3AF45A58-F5D1-4B48-9087-B4B8A8476C3F}" srcOrd="2" destOrd="0" presId="urn:microsoft.com/office/officeart/2016/7/layout/VerticalDownArrowProcess"/>
    <dgm:cxn modelId="{CE4AAE48-471C-4EFC-AEFA-2EE42728D4FB}" type="presParOf" srcId="{3AF45A58-F5D1-4B48-9087-B4B8A8476C3F}" destId="{525D21E7-B427-49FF-902B-E1CCD329CDF7}" srcOrd="0" destOrd="0" presId="urn:microsoft.com/office/officeart/2016/7/layout/VerticalDownArrowProcess"/>
    <dgm:cxn modelId="{FBD271B5-A11C-4D95-B24F-E41FBFF739A3}" type="presParOf" srcId="{3AF45A58-F5D1-4B48-9087-B4B8A8476C3F}" destId="{B120EF3F-0351-4ABB-9DE2-CFE5408E42E5}" srcOrd="1" destOrd="0" presId="urn:microsoft.com/office/officeart/2016/7/layout/VerticalDownArrowProcess"/>
    <dgm:cxn modelId="{56D0FA47-55B6-48DC-A688-355FF72FDA78}" type="presParOf" srcId="{3AF45A58-F5D1-4B48-9087-B4B8A8476C3F}" destId="{F1C43D24-5A52-4A96-A931-1D20E4205C31}" srcOrd="2" destOrd="0" presId="urn:microsoft.com/office/officeart/2016/7/layout/VerticalDownArrowProcess"/>
    <dgm:cxn modelId="{D9020D3D-4866-4B7C-BA53-8F2EE225A3C4}" type="presParOf" srcId="{01AF89FA-2DF3-420F-B1C8-D263ABD87AA2}" destId="{BCC66BAE-9C00-4E35-99CC-ABC59BD6A1B8}" srcOrd="3" destOrd="0" presId="urn:microsoft.com/office/officeart/2016/7/layout/VerticalDownArrowProcess"/>
    <dgm:cxn modelId="{9F9FEF9F-4F00-4225-9EED-77CACB2B4A5E}" type="presParOf" srcId="{01AF89FA-2DF3-420F-B1C8-D263ABD87AA2}" destId="{A81B8080-B705-4F7C-9D1D-405522762E6D}" srcOrd="4" destOrd="0" presId="urn:microsoft.com/office/officeart/2016/7/layout/VerticalDownArrowProcess"/>
    <dgm:cxn modelId="{6A25334A-0FC5-49E1-8464-F5F3A3BA30F5}" type="presParOf" srcId="{A81B8080-B705-4F7C-9D1D-405522762E6D}" destId="{CF3CE0C5-58BD-4E53-B33B-E695E737BF8C}" srcOrd="0" destOrd="0" presId="urn:microsoft.com/office/officeart/2016/7/layout/VerticalDownArrowProcess"/>
    <dgm:cxn modelId="{4DBAD910-1A66-4773-B3FF-E011309D0EAF}" type="presParOf" srcId="{A81B8080-B705-4F7C-9D1D-405522762E6D}" destId="{12CDB363-CDE8-44FE-B1D4-C5CAB469A7E8}" srcOrd="1" destOrd="0" presId="urn:microsoft.com/office/officeart/2016/7/layout/VerticalDownArrowProcess"/>
    <dgm:cxn modelId="{0B770618-5947-4DBC-A685-8B1A61F827AC}" type="presParOf" srcId="{A81B8080-B705-4F7C-9D1D-405522762E6D}" destId="{03F640EF-CF18-4084-987A-76D0142FEC37}" srcOrd="2" destOrd="0" presId="urn:microsoft.com/office/officeart/2016/7/layout/VerticalDownArrowProcess"/>
    <dgm:cxn modelId="{DC235516-1062-41C9-B0F8-16F6B7F04E36}" type="presParOf" srcId="{01AF89FA-2DF3-420F-B1C8-D263ABD87AA2}" destId="{C4F6BACA-3A12-46F2-9D59-A476E93C0FED}" srcOrd="5" destOrd="0" presId="urn:microsoft.com/office/officeart/2016/7/layout/VerticalDownArrowProcess"/>
    <dgm:cxn modelId="{AB95E761-0DF4-4E08-84FA-5357422FA846}" type="presParOf" srcId="{01AF89FA-2DF3-420F-B1C8-D263ABD87AA2}" destId="{2C999CAF-06C7-4505-A020-B104E8F3F36F}" srcOrd="6" destOrd="0" presId="urn:microsoft.com/office/officeart/2016/7/layout/VerticalDownArrowProcess"/>
    <dgm:cxn modelId="{169E28AF-5CAC-42A6-BAEE-172789C76FFF}" type="presParOf" srcId="{2C999CAF-06C7-4505-A020-B104E8F3F36F}" destId="{65D271CA-4266-4FAD-B2F9-0E20FC67AC7F}" srcOrd="0" destOrd="0" presId="urn:microsoft.com/office/officeart/2016/7/layout/VerticalDownArrowProcess"/>
    <dgm:cxn modelId="{F21FCBE8-1D1F-4CD6-A08A-E4E894CD90E1}" type="presParOf" srcId="{2C999CAF-06C7-4505-A020-B104E8F3F36F}" destId="{DBE9614C-6220-4FFA-9A54-AACC1D706856}" srcOrd="1" destOrd="0" presId="urn:microsoft.com/office/officeart/2016/7/layout/VerticalDownArrowProcess"/>
    <dgm:cxn modelId="{CA62752D-FF4B-43F7-A2AB-EC5A9A5EDA04}" type="presParOf" srcId="{2C999CAF-06C7-4505-A020-B104E8F3F36F}" destId="{18A88CBB-FCE4-4D6B-B355-33C51CF93AE8}" srcOrd="2" destOrd="0" presId="urn:microsoft.com/office/officeart/2016/7/layout/VerticalDownArrowProcess"/>
    <dgm:cxn modelId="{9DF043BF-D9FE-43A7-91C6-6CD1FCFBCB48}" type="presParOf" srcId="{01AF89FA-2DF3-420F-B1C8-D263ABD87AA2}" destId="{02061935-BDC0-47B1-9978-5D82BBB64800}" srcOrd="7" destOrd="0" presId="urn:microsoft.com/office/officeart/2016/7/layout/VerticalDownArrowProcess"/>
    <dgm:cxn modelId="{B6C8FC02-FEE8-42E8-A53E-6899E56BC8F3}" type="presParOf" srcId="{01AF89FA-2DF3-420F-B1C8-D263ABD87AA2}" destId="{B75A06F3-702D-4DFA-B6D2-3609302B219C}" srcOrd="8" destOrd="0" presId="urn:microsoft.com/office/officeart/2016/7/layout/VerticalDownArrowProcess"/>
    <dgm:cxn modelId="{1DEDDC70-334C-4600-83F2-12E5B9B7D87C}" type="presParOf" srcId="{B75A06F3-702D-4DFA-B6D2-3609302B219C}" destId="{3220532E-3F66-48FF-9D72-7C838EBC6B14}" srcOrd="0" destOrd="0" presId="urn:microsoft.com/office/officeart/2016/7/layout/VerticalDownArrowProcess"/>
    <dgm:cxn modelId="{FD6E57FB-F0DB-4F08-99AC-062BC6959D86}" type="presParOf" srcId="{B75A06F3-702D-4DFA-B6D2-3609302B219C}" destId="{D1F0F160-67CB-442A-A95F-08C954CA4F0C}" srcOrd="1" destOrd="0" presId="urn:microsoft.com/office/officeart/2016/7/layout/VerticalDownArrowProcess"/>
    <dgm:cxn modelId="{F7A9C67C-3552-4F43-AA14-82B50B851F74}" type="presParOf" srcId="{B75A06F3-702D-4DFA-B6D2-3609302B219C}" destId="{2D3ED8F2-462D-43B9-A9F2-DE984A8D267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99B787-9F64-4E6E-AF2A-35A2B558281F}"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C406BE3F-13BC-4AEA-A25B-8EEFAA6FC06A}">
      <dgm:prSet custT="1"/>
      <dgm:spPr/>
      <dgm:t>
        <a:bodyPr/>
        <a:lstStyle/>
        <a:p>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Explorar</a:t>
          </a:r>
          <a:r>
            <a:rPr lang="en-US" sz="2400" dirty="0">
              <a:latin typeface="Calibri" panose="020F0502020204030204" pitchFamily="34" charset="0"/>
              <a:cs typeface="Calibri" panose="020F0502020204030204" pitchFamily="34" charset="0"/>
            </a:rPr>
            <a:t>
</a:t>
          </a:r>
        </a:p>
      </dgm:t>
    </dgm:pt>
    <dgm:pt modelId="{439AC9A2-EEBA-484E-A9DC-03298B25CEF5}" type="parTrans" cxnId="{0EAAE2F2-0758-4B1A-8BF4-DB8A1A2D619A}">
      <dgm:prSet/>
      <dgm:spPr/>
      <dgm:t>
        <a:bodyPr/>
        <a:lstStyle/>
        <a:p>
          <a:endParaRPr lang="en-US"/>
        </a:p>
      </dgm:t>
    </dgm:pt>
    <dgm:pt modelId="{40059490-8E58-4C72-BA62-64A5FE5B06B0}" type="sibTrans" cxnId="{0EAAE2F2-0758-4B1A-8BF4-DB8A1A2D619A}">
      <dgm:prSet/>
      <dgm:spPr/>
      <dgm:t>
        <a:bodyPr/>
        <a:lstStyle/>
        <a:p>
          <a:endParaRPr lang="en-US"/>
        </a:p>
      </dgm:t>
    </dgm:pt>
    <dgm:pt modelId="{205C68F0-CA25-4915-8177-35FBAC644546}">
      <dgm:prSet custT="1"/>
      <dgm:spPr/>
      <dgm:t>
        <a:bodyPr/>
        <a:lstStyle/>
        <a:p>
          <a:r>
            <a:rPr lang="es-ES" sz="1600" dirty="0">
              <a:latin typeface="Calibri" panose="020F0502020204030204" pitchFamily="34" charset="0"/>
              <a:cs typeface="Calibri" panose="020F0502020204030204" pitchFamily="34" charset="0"/>
            </a:rPr>
            <a:t>Explore su competencia cultural individual; considerar sus habilidades, conocimientos y conciencia en sus interacciones con los demás</a:t>
          </a:r>
          <a:r>
            <a:rPr lang="en-US" sz="1600" dirty="0">
              <a:latin typeface="Calibri" panose="020F0502020204030204" pitchFamily="34" charset="0"/>
              <a:cs typeface="Calibri" panose="020F0502020204030204" pitchFamily="34" charset="0"/>
            </a:rPr>
            <a:t>. </a:t>
          </a:r>
        </a:p>
      </dgm:t>
    </dgm:pt>
    <dgm:pt modelId="{634B6844-7B1C-42C9-A529-DF98119DD2A8}" type="parTrans" cxnId="{14869338-1E92-41D6-8D92-D19BD3D6ED5D}">
      <dgm:prSet/>
      <dgm:spPr/>
      <dgm:t>
        <a:bodyPr/>
        <a:lstStyle/>
        <a:p>
          <a:endParaRPr lang="en-US"/>
        </a:p>
      </dgm:t>
    </dgm:pt>
    <dgm:pt modelId="{26DB584D-4B45-4CCA-9A9F-46D10AEEBC75}" type="sibTrans" cxnId="{14869338-1E92-41D6-8D92-D19BD3D6ED5D}">
      <dgm:prSet/>
      <dgm:spPr/>
      <dgm:t>
        <a:bodyPr/>
        <a:lstStyle/>
        <a:p>
          <a:endParaRPr lang="en-US"/>
        </a:p>
      </dgm:t>
    </dgm:pt>
    <dgm:pt modelId="{AA8298A0-931D-4B87-87AD-2D8C5DA7CACF}">
      <dgm:prSet custT="1"/>
      <dgm:spPr/>
      <dgm:t>
        <a:bodyPr/>
        <a:lstStyle/>
        <a:p>
          <a:r>
            <a:rPr lang="es-ES" sz="1600" dirty="0">
              <a:latin typeface="Calibri" panose="020F0502020204030204" pitchFamily="34" charset="0"/>
              <a:cs typeface="Calibri" panose="020F0502020204030204" pitchFamily="34" charset="0"/>
            </a:rPr>
            <a:t>Desarrollar continuamente el conocimiento, las habilidades y las actitudes para facilitar de manera efectiva la planificación centrada en la persona y la prestación de servicios.</a:t>
          </a:r>
          <a:endParaRPr lang="en-US" sz="2000" dirty="0">
            <a:latin typeface="Calibri" panose="020F0502020204030204" pitchFamily="34" charset="0"/>
            <a:cs typeface="Calibri" panose="020F0502020204030204" pitchFamily="34" charset="0"/>
          </a:endParaRPr>
        </a:p>
      </dgm:t>
    </dgm:pt>
    <dgm:pt modelId="{E84E8BC9-B316-4AE9-B795-665C6714A0FC}" type="parTrans" cxnId="{95A37CEA-35D3-4994-A6D9-58248414C100}">
      <dgm:prSet/>
      <dgm:spPr/>
      <dgm:t>
        <a:bodyPr/>
        <a:lstStyle/>
        <a:p>
          <a:endParaRPr lang="en-US"/>
        </a:p>
      </dgm:t>
    </dgm:pt>
    <dgm:pt modelId="{64558992-AA3F-4026-9341-1BBF9FFC1D27}" type="sibTrans" cxnId="{95A37CEA-35D3-4994-A6D9-58248414C100}">
      <dgm:prSet/>
      <dgm:spPr/>
      <dgm:t>
        <a:bodyPr/>
        <a:lstStyle/>
        <a:p>
          <a:endParaRPr lang="en-US"/>
        </a:p>
      </dgm:t>
    </dgm:pt>
    <dgm:pt modelId="{C598D6E9-BC93-4FF8-AFA0-4E43FC85CB66}">
      <dgm:prSet custT="1"/>
      <dgm:spPr/>
      <dgm:t>
        <a:bodyPr/>
        <a:lstStyle/>
        <a:p>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Comprometerse</a:t>
          </a:r>
          <a:r>
            <a:rPr lang="en-US" sz="2400" dirty="0">
              <a:latin typeface="Calibri" panose="020F0502020204030204" pitchFamily="34" charset="0"/>
              <a:cs typeface="Calibri" panose="020F0502020204030204" pitchFamily="34" charset="0"/>
            </a:rPr>
            <a:t>
</a:t>
          </a:r>
        </a:p>
      </dgm:t>
    </dgm:pt>
    <dgm:pt modelId="{BD8FEF24-DE68-4E3E-BB62-AFF1B611AE2F}" type="parTrans" cxnId="{40DD2E99-6B9A-466D-926B-D15C9CC05FA0}">
      <dgm:prSet/>
      <dgm:spPr/>
      <dgm:t>
        <a:bodyPr/>
        <a:lstStyle/>
        <a:p>
          <a:endParaRPr lang="en-US"/>
        </a:p>
      </dgm:t>
    </dgm:pt>
    <dgm:pt modelId="{8406AA8F-B829-4060-8C8D-66C3393B9533}" type="sibTrans" cxnId="{40DD2E99-6B9A-466D-926B-D15C9CC05FA0}">
      <dgm:prSet/>
      <dgm:spPr/>
      <dgm:t>
        <a:bodyPr/>
        <a:lstStyle/>
        <a:p>
          <a:endParaRPr lang="en-US"/>
        </a:p>
      </dgm:t>
    </dgm:pt>
    <dgm:pt modelId="{17B44B0C-9D80-4D1C-9956-4448C9AE16A3}">
      <dgm:prSet custT="1"/>
      <dgm:spPr/>
      <dgm:t>
        <a:bodyPr/>
        <a:lstStyle/>
        <a:p>
          <a:endParaRPr lang="es-ES" sz="1600" dirty="0">
            <a:latin typeface="Calibri" panose="020F0502020204030204" pitchFamily="34" charset="0"/>
            <a:cs typeface="Calibri" panose="020F0502020204030204" pitchFamily="34" charset="0"/>
          </a:endParaRPr>
        </a:p>
        <a:p>
          <a:r>
            <a:rPr lang="es-ES" sz="1600" dirty="0">
              <a:latin typeface="Calibri" panose="020F0502020204030204" pitchFamily="34" charset="0"/>
              <a:cs typeface="Calibri" panose="020F0502020204030204" pitchFamily="34" charset="0"/>
            </a:rPr>
            <a:t>Comprometerse con los sistemas y apoyos a los que una persona puede optar por acceder a través de una variedad de áreas de salud, humanos y otras áreas de servicio.
</a:t>
          </a:r>
          <a:endParaRPr lang="en-US" sz="1600" dirty="0">
            <a:latin typeface="Calibri" panose="020F0502020204030204" pitchFamily="34" charset="0"/>
            <a:cs typeface="Calibri" panose="020F0502020204030204" pitchFamily="34" charset="0"/>
          </a:endParaRPr>
        </a:p>
      </dgm:t>
    </dgm:pt>
    <dgm:pt modelId="{2A0BE8AB-5526-48E9-8F06-C4CA44FE84FD}" type="parTrans" cxnId="{FB17F801-18AE-43B4-BA2A-44E6AFFF54DC}">
      <dgm:prSet/>
      <dgm:spPr/>
      <dgm:t>
        <a:bodyPr/>
        <a:lstStyle/>
        <a:p>
          <a:endParaRPr lang="en-US"/>
        </a:p>
      </dgm:t>
    </dgm:pt>
    <dgm:pt modelId="{3FFB9492-40C7-431F-A3D0-307967734E4F}" type="sibTrans" cxnId="{FB17F801-18AE-43B4-BA2A-44E6AFFF54DC}">
      <dgm:prSet/>
      <dgm:spPr/>
      <dgm:t>
        <a:bodyPr/>
        <a:lstStyle/>
        <a:p>
          <a:endParaRPr lang="en-US"/>
        </a:p>
      </dgm:t>
    </dgm:pt>
    <dgm:pt modelId="{D666CF25-D13E-42B6-BB6B-1613F8C78016}">
      <dgm:prSet custT="1"/>
      <dgm:spPr/>
      <dgm:t>
        <a:bodyPr/>
        <a:lstStyle/>
        <a:p>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Uso</a:t>
          </a:r>
          <a:r>
            <a:rPr lang="en-US" sz="2400" dirty="0">
              <a:latin typeface="Calibri" panose="020F0502020204030204" pitchFamily="34" charset="0"/>
              <a:cs typeface="Calibri" panose="020F0502020204030204" pitchFamily="34" charset="0"/>
            </a:rPr>
            <a:t>
</a:t>
          </a:r>
        </a:p>
      </dgm:t>
    </dgm:pt>
    <dgm:pt modelId="{C7D6340C-EF60-44B5-9AFA-8E4B5B340142}" type="parTrans" cxnId="{EF72902A-18FE-44DE-AE8B-AF7205EC0D9E}">
      <dgm:prSet/>
      <dgm:spPr/>
      <dgm:t>
        <a:bodyPr/>
        <a:lstStyle/>
        <a:p>
          <a:endParaRPr lang="en-US"/>
        </a:p>
      </dgm:t>
    </dgm:pt>
    <dgm:pt modelId="{DED271E2-0334-474D-A9F5-0C02E8CF5070}" type="sibTrans" cxnId="{EF72902A-18FE-44DE-AE8B-AF7205EC0D9E}">
      <dgm:prSet/>
      <dgm:spPr/>
      <dgm:t>
        <a:bodyPr/>
        <a:lstStyle/>
        <a:p>
          <a:endParaRPr lang="en-US"/>
        </a:p>
      </dgm:t>
    </dgm:pt>
    <dgm:pt modelId="{ACF11E6A-DC86-4BFB-B1A4-045485716696}">
      <dgm:prSet custT="1"/>
      <dgm:spPr/>
      <dgm:t>
        <a:bodyPr/>
        <a:lstStyle/>
        <a:p>
          <a:endParaRPr lang="es-ES" sz="1600" dirty="0">
            <a:latin typeface="Calibri" panose="020F0502020204030204" pitchFamily="34" charset="0"/>
            <a:cs typeface="Calibri" panose="020F0502020204030204" pitchFamily="34" charset="0"/>
          </a:endParaRPr>
        </a:p>
        <a:p>
          <a:r>
            <a:rPr lang="es-ES" sz="1600" dirty="0">
              <a:latin typeface="Calibri" panose="020F0502020204030204" pitchFamily="34" charset="0"/>
              <a:cs typeface="Calibri" panose="020F0502020204030204" pitchFamily="34" charset="0"/>
            </a:rPr>
            <a:t>Utilice un proceso estructurado basado en la evidencia para llevar a cabo acciones, sesiones y documentación de planificación centradas en la persona.
</a:t>
          </a:r>
          <a:endParaRPr lang="en-US" sz="1600" dirty="0">
            <a:latin typeface="Calibri" panose="020F0502020204030204" pitchFamily="34" charset="0"/>
            <a:cs typeface="Calibri" panose="020F0502020204030204" pitchFamily="34" charset="0"/>
          </a:endParaRPr>
        </a:p>
      </dgm:t>
    </dgm:pt>
    <dgm:pt modelId="{309E3BF9-BDAB-4502-942F-CA4EB6E8CB1F}" type="parTrans" cxnId="{D61790C6-7C28-4D66-8283-EE1CF3CB7304}">
      <dgm:prSet/>
      <dgm:spPr/>
      <dgm:t>
        <a:bodyPr/>
        <a:lstStyle/>
        <a:p>
          <a:endParaRPr lang="en-US"/>
        </a:p>
      </dgm:t>
    </dgm:pt>
    <dgm:pt modelId="{988A08CF-4C89-45FF-B8AB-CF679C668F77}" type="sibTrans" cxnId="{D61790C6-7C28-4D66-8283-EE1CF3CB7304}">
      <dgm:prSet/>
      <dgm:spPr/>
      <dgm:t>
        <a:bodyPr/>
        <a:lstStyle/>
        <a:p>
          <a:endParaRPr lang="en-US"/>
        </a:p>
      </dgm:t>
    </dgm:pt>
    <dgm:pt modelId="{BA28EDEF-AB68-4021-8BE1-AB3BA347D46E}">
      <dgm:prSet custT="1"/>
      <dgm:spPr/>
      <dgm:t>
        <a:bodyPr/>
        <a:lstStyle/>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Abogado
</a:t>
          </a:r>
        </a:p>
      </dgm:t>
    </dgm:pt>
    <dgm:pt modelId="{1CA5FA7D-0317-4EF0-8897-17907DDAA0DD}" type="parTrans" cxnId="{2A6ABCB9-4484-45E4-A018-9989753FBF65}">
      <dgm:prSet/>
      <dgm:spPr/>
      <dgm:t>
        <a:bodyPr/>
        <a:lstStyle/>
        <a:p>
          <a:endParaRPr lang="en-US"/>
        </a:p>
      </dgm:t>
    </dgm:pt>
    <dgm:pt modelId="{43588C64-A737-4672-A769-89F80DB718A7}" type="sibTrans" cxnId="{2A6ABCB9-4484-45E4-A018-9989753FBF65}">
      <dgm:prSet/>
      <dgm:spPr/>
      <dgm:t>
        <a:bodyPr/>
        <a:lstStyle/>
        <a:p>
          <a:endParaRPr lang="en-US"/>
        </a:p>
      </dgm:t>
    </dgm:pt>
    <dgm:pt modelId="{AAB9EC84-66B7-4B4F-8A39-243FD5478631}">
      <dgm:prSet custT="1"/>
      <dgm:spPr/>
      <dgm:t>
        <a:bodyPr/>
        <a:lstStyle/>
        <a:p>
          <a:endParaRPr lang="es-ES" sz="1600" dirty="0">
            <a:latin typeface="Calibri" panose="020F0502020204030204" pitchFamily="34" charset="0"/>
            <a:cs typeface="Calibri" panose="020F0502020204030204" pitchFamily="34" charset="0"/>
          </a:endParaRPr>
        </a:p>
        <a:p>
          <a:r>
            <a:rPr lang="es-ES" sz="1600" dirty="0">
              <a:latin typeface="Calibri" panose="020F0502020204030204" pitchFamily="34" charset="0"/>
              <a:cs typeface="Calibri" panose="020F0502020204030204" pitchFamily="34" charset="0"/>
            </a:rPr>
            <a:t>Ser un defensor de la atención centrada en la persona / sugerir estrategias creativas para abordar las necesidades y deseos de la persona.
</a:t>
          </a:r>
          <a:endParaRPr lang="en-US" sz="1600" dirty="0">
            <a:latin typeface="Calibri" panose="020F0502020204030204" pitchFamily="34" charset="0"/>
            <a:cs typeface="Calibri" panose="020F0502020204030204" pitchFamily="34" charset="0"/>
          </a:endParaRPr>
        </a:p>
      </dgm:t>
    </dgm:pt>
    <dgm:pt modelId="{1CE24708-810F-4A3F-9864-645781FE8974}" type="parTrans" cxnId="{1C84589D-BDB1-421E-A74A-45B582CFBD84}">
      <dgm:prSet/>
      <dgm:spPr/>
      <dgm:t>
        <a:bodyPr/>
        <a:lstStyle/>
        <a:p>
          <a:endParaRPr lang="en-US"/>
        </a:p>
      </dgm:t>
    </dgm:pt>
    <dgm:pt modelId="{98443A4A-CC79-48E2-9FC6-29D293ED96E8}" type="sibTrans" cxnId="{1C84589D-BDB1-421E-A74A-45B582CFBD84}">
      <dgm:prSet/>
      <dgm:spPr/>
      <dgm:t>
        <a:bodyPr/>
        <a:lstStyle/>
        <a:p>
          <a:endParaRPr lang="en-US"/>
        </a:p>
      </dgm:t>
    </dgm:pt>
    <dgm:pt modelId="{07BE3895-EF29-48B5-B762-4853348E51EE}">
      <dgm:prSet custT="1"/>
      <dgm:spPr/>
      <dgm:t>
        <a:bodyPr/>
        <a:lstStyle/>
        <a:p>
          <a:endParaRPr lang="en-US" sz="2400" dirty="0">
            <a:latin typeface="Calibri" panose="020F0502020204030204" pitchFamily="34" charset="0"/>
            <a:cs typeface="Calibri" panose="020F0502020204030204" pitchFamily="34" charset="0"/>
          </a:endParaRPr>
        </a:p>
        <a:p>
          <a:r>
            <a:rPr lang="en-US" sz="2400" dirty="0" err="1">
              <a:latin typeface="Calibri" panose="020F0502020204030204" pitchFamily="34" charset="0"/>
              <a:cs typeface="Calibri" panose="020F0502020204030204" pitchFamily="34" charset="0"/>
            </a:rPr>
            <a:t>Construir</a:t>
          </a:r>
          <a:r>
            <a:rPr lang="en-US" sz="2400" dirty="0">
              <a:latin typeface="Calibri" panose="020F0502020204030204" pitchFamily="34" charset="0"/>
              <a:cs typeface="Calibri" panose="020F0502020204030204" pitchFamily="34" charset="0"/>
            </a:rPr>
            <a:t>
</a:t>
          </a:r>
        </a:p>
      </dgm:t>
    </dgm:pt>
    <dgm:pt modelId="{FFBE66E0-F29E-4DD6-8B4A-6F792CDCF833}" type="sibTrans" cxnId="{2BBA6C9E-1B0C-4795-A16B-EE0D07F57500}">
      <dgm:prSet/>
      <dgm:spPr/>
      <dgm:t>
        <a:bodyPr/>
        <a:lstStyle/>
        <a:p>
          <a:endParaRPr lang="en-US"/>
        </a:p>
      </dgm:t>
    </dgm:pt>
    <dgm:pt modelId="{266EE34D-3B73-4976-802B-8ED00BE04832}" type="parTrans" cxnId="{2BBA6C9E-1B0C-4795-A16B-EE0D07F57500}">
      <dgm:prSet/>
      <dgm:spPr/>
      <dgm:t>
        <a:bodyPr/>
        <a:lstStyle/>
        <a:p>
          <a:endParaRPr lang="en-US"/>
        </a:p>
      </dgm:t>
    </dgm:pt>
    <dgm:pt modelId="{01AF89FA-2DF3-420F-B1C8-D263ABD87AA2}" type="pres">
      <dgm:prSet presAssocID="{4899B787-9F64-4E6E-AF2A-35A2B558281F}" presName="Name0" presStyleCnt="0">
        <dgm:presLayoutVars>
          <dgm:dir/>
          <dgm:animLvl val="lvl"/>
          <dgm:resizeHandles val="exact"/>
        </dgm:presLayoutVars>
      </dgm:prSet>
      <dgm:spPr/>
    </dgm:pt>
    <dgm:pt modelId="{C1201837-246D-4582-8668-1D14561E0421}" type="pres">
      <dgm:prSet presAssocID="{BA28EDEF-AB68-4021-8BE1-AB3BA347D46E}" presName="boxAndChildren" presStyleCnt="0"/>
      <dgm:spPr/>
    </dgm:pt>
    <dgm:pt modelId="{B08E5C1A-2C1A-4BE3-9147-1A7B40F0B0E6}" type="pres">
      <dgm:prSet presAssocID="{BA28EDEF-AB68-4021-8BE1-AB3BA347D46E}" presName="parentTextBox" presStyleLbl="alignNode1" presStyleIdx="0" presStyleCnt="5"/>
      <dgm:spPr/>
    </dgm:pt>
    <dgm:pt modelId="{C6275CBD-8FB1-4E6F-89C4-50E783FF4C28}" type="pres">
      <dgm:prSet presAssocID="{BA28EDEF-AB68-4021-8BE1-AB3BA347D46E}" presName="descendantBox" presStyleLbl="bgAccFollowNode1" presStyleIdx="0" presStyleCnt="5" custLinFactNeighborX="-305" custLinFactNeighborY="30624"/>
      <dgm:spPr/>
    </dgm:pt>
    <dgm:pt modelId="{60303641-E43E-4753-8BCE-CE0C96E5BC3A}" type="pres">
      <dgm:prSet presAssocID="{DED271E2-0334-474D-A9F5-0C02E8CF5070}" presName="sp" presStyleCnt="0"/>
      <dgm:spPr/>
    </dgm:pt>
    <dgm:pt modelId="{3AF45A58-F5D1-4B48-9087-B4B8A8476C3F}" type="pres">
      <dgm:prSet presAssocID="{D666CF25-D13E-42B6-BB6B-1613F8C78016}" presName="arrowAndChildren" presStyleCnt="0"/>
      <dgm:spPr/>
    </dgm:pt>
    <dgm:pt modelId="{525D21E7-B427-49FF-902B-E1CCD329CDF7}" type="pres">
      <dgm:prSet presAssocID="{D666CF25-D13E-42B6-BB6B-1613F8C78016}" presName="parentTextArrow" presStyleLbl="node1" presStyleIdx="0" presStyleCnt="0"/>
      <dgm:spPr/>
    </dgm:pt>
    <dgm:pt modelId="{B120EF3F-0351-4ABB-9DE2-CFE5408E42E5}" type="pres">
      <dgm:prSet presAssocID="{D666CF25-D13E-42B6-BB6B-1613F8C78016}" presName="arrow" presStyleLbl="alignNode1" presStyleIdx="1" presStyleCnt="5"/>
      <dgm:spPr/>
    </dgm:pt>
    <dgm:pt modelId="{F1C43D24-5A52-4A96-A931-1D20E4205C31}" type="pres">
      <dgm:prSet presAssocID="{D666CF25-D13E-42B6-BB6B-1613F8C78016}" presName="descendantArrow" presStyleLbl="bgAccFollowNode1" presStyleIdx="1" presStyleCnt="5"/>
      <dgm:spPr/>
    </dgm:pt>
    <dgm:pt modelId="{BCC66BAE-9C00-4E35-99CC-ABC59BD6A1B8}" type="pres">
      <dgm:prSet presAssocID="{8406AA8F-B829-4060-8C8D-66C3393B9533}" presName="sp" presStyleCnt="0"/>
      <dgm:spPr/>
    </dgm:pt>
    <dgm:pt modelId="{A81B8080-B705-4F7C-9D1D-405522762E6D}" type="pres">
      <dgm:prSet presAssocID="{C598D6E9-BC93-4FF8-AFA0-4E43FC85CB66}" presName="arrowAndChildren" presStyleCnt="0"/>
      <dgm:spPr/>
    </dgm:pt>
    <dgm:pt modelId="{CF3CE0C5-58BD-4E53-B33B-E695E737BF8C}" type="pres">
      <dgm:prSet presAssocID="{C598D6E9-BC93-4FF8-AFA0-4E43FC85CB66}" presName="parentTextArrow" presStyleLbl="node1" presStyleIdx="0" presStyleCnt="0"/>
      <dgm:spPr/>
    </dgm:pt>
    <dgm:pt modelId="{12CDB363-CDE8-44FE-B1D4-C5CAB469A7E8}" type="pres">
      <dgm:prSet presAssocID="{C598D6E9-BC93-4FF8-AFA0-4E43FC85CB66}" presName="arrow" presStyleLbl="alignNode1" presStyleIdx="2" presStyleCnt="5"/>
      <dgm:spPr/>
    </dgm:pt>
    <dgm:pt modelId="{03F640EF-CF18-4084-987A-76D0142FEC37}" type="pres">
      <dgm:prSet presAssocID="{C598D6E9-BC93-4FF8-AFA0-4E43FC85CB66}" presName="descendantArrow" presStyleLbl="bgAccFollowNode1" presStyleIdx="2" presStyleCnt="5"/>
      <dgm:spPr/>
    </dgm:pt>
    <dgm:pt modelId="{C4F6BACA-3A12-46F2-9D59-A476E93C0FED}" type="pres">
      <dgm:prSet presAssocID="{FFBE66E0-F29E-4DD6-8B4A-6F792CDCF833}" presName="sp" presStyleCnt="0"/>
      <dgm:spPr/>
    </dgm:pt>
    <dgm:pt modelId="{2C999CAF-06C7-4505-A020-B104E8F3F36F}" type="pres">
      <dgm:prSet presAssocID="{07BE3895-EF29-48B5-B762-4853348E51EE}" presName="arrowAndChildren" presStyleCnt="0"/>
      <dgm:spPr/>
    </dgm:pt>
    <dgm:pt modelId="{65D271CA-4266-4FAD-B2F9-0E20FC67AC7F}" type="pres">
      <dgm:prSet presAssocID="{07BE3895-EF29-48B5-B762-4853348E51EE}" presName="parentTextArrow" presStyleLbl="node1" presStyleIdx="0" presStyleCnt="0"/>
      <dgm:spPr/>
    </dgm:pt>
    <dgm:pt modelId="{DBE9614C-6220-4FFA-9A54-AACC1D706856}" type="pres">
      <dgm:prSet presAssocID="{07BE3895-EF29-48B5-B762-4853348E51EE}" presName="arrow" presStyleLbl="alignNode1" presStyleIdx="3" presStyleCnt="5"/>
      <dgm:spPr/>
    </dgm:pt>
    <dgm:pt modelId="{18A88CBB-FCE4-4D6B-B355-33C51CF93AE8}" type="pres">
      <dgm:prSet presAssocID="{07BE3895-EF29-48B5-B762-4853348E51EE}" presName="descendantArrow" presStyleLbl="bgAccFollowNode1" presStyleIdx="3" presStyleCnt="5"/>
      <dgm:spPr/>
    </dgm:pt>
    <dgm:pt modelId="{02061935-BDC0-47B1-9978-5D82BBB64800}" type="pres">
      <dgm:prSet presAssocID="{40059490-8E58-4C72-BA62-64A5FE5B06B0}" presName="sp" presStyleCnt="0"/>
      <dgm:spPr/>
    </dgm:pt>
    <dgm:pt modelId="{B75A06F3-702D-4DFA-B6D2-3609302B219C}" type="pres">
      <dgm:prSet presAssocID="{C406BE3F-13BC-4AEA-A25B-8EEFAA6FC06A}" presName="arrowAndChildren" presStyleCnt="0"/>
      <dgm:spPr/>
    </dgm:pt>
    <dgm:pt modelId="{3220532E-3F66-48FF-9D72-7C838EBC6B14}" type="pres">
      <dgm:prSet presAssocID="{C406BE3F-13BC-4AEA-A25B-8EEFAA6FC06A}" presName="parentTextArrow" presStyleLbl="node1" presStyleIdx="0" presStyleCnt="0"/>
      <dgm:spPr/>
    </dgm:pt>
    <dgm:pt modelId="{D1F0F160-67CB-442A-A95F-08C954CA4F0C}" type="pres">
      <dgm:prSet presAssocID="{C406BE3F-13BC-4AEA-A25B-8EEFAA6FC06A}" presName="arrow" presStyleLbl="alignNode1" presStyleIdx="4" presStyleCnt="5"/>
      <dgm:spPr/>
    </dgm:pt>
    <dgm:pt modelId="{2D3ED8F2-462D-43B9-A9F2-DE984A8D267C}" type="pres">
      <dgm:prSet presAssocID="{C406BE3F-13BC-4AEA-A25B-8EEFAA6FC06A}" presName="descendantArrow" presStyleLbl="bgAccFollowNode1" presStyleIdx="4" presStyleCnt="5" custScaleX="101792"/>
      <dgm:spPr/>
    </dgm:pt>
  </dgm:ptLst>
  <dgm:cxnLst>
    <dgm:cxn modelId="{FB17F801-18AE-43B4-BA2A-44E6AFFF54DC}" srcId="{C598D6E9-BC93-4FF8-AFA0-4E43FC85CB66}" destId="{17B44B0C-9D80-4D1C-9956-4448C9AE16A3}" srcOrd="0" destOrd="0" parTransId="{2A0BE8AB-5526-48E9-8F06-C4CA44FE84FD}" sibTransId="{3FFB9492-40C7-431F-A3D0-307967734E4F}"/>
    <dgm:cxn modelId="{070E2F02-244C-4FF2-BB0B-27EAC663A08B}" type="presOf" srcId="{BA28EDEF-AB68-4021-8BE1-AB3BA347D46E}" destId="{B08E5C1A-2C1A-4BE3-9147-1A7B40F0B0E6}" srcOrd="0" destOrd="0" presId="urn:microsoft.com/office/officeart/2016/7/layout/VerticalDownArrowProcess"/>
    <dgm:cxn modelId="{20628F02-46F5-4694-933C-CDBE649694A8}" type="presOf" srcId="{205C68F0-CA25-4915-8177-35FBAC644546}" destId="{2D3ED8F2-462D-43B9-A9F2-DE984A8D267C}" srcOrd="0" destOrd="0" presId="urn:microsoft.com/office/officeart/2016/7/layout/VerticalDownArrowProcess"/>
    <dgm:cxn modelId="{EF72902A-18FE-44DE-AE8B-AF7205EC0D9E}" srcId="{4899B787-9F64-4E6E-AF2A-35A2B558281F}" destId="{D666CF25-D13E-42B6-BB6B-1613F8C78016}" srcOrd="3" destOrd="0" parTransId="{C7D6340C-EF60-44B5-9AFA-8E4B5B340142}" sibTransId="{DED271E2-0334-474D-A9F5-0C02E8CF5070}"/>
    <dgm:cxn modelId="{FA2A7138-F31D-4D65-BEC6-69DD978BB1D2}" type="presOf" srcId="{D666CF25-D13E-42B6-BB6B-1613F8C78016}" destId="{B120EF3F-0351-4ABB-9DE2-CFE5408E42E5}" srcOrd="1" destOrd="0" presId="urn:microsoft.com/office/officeart/2016/7/layout/VerticalDownArrowProcess"/>
    <dgm:cxn modelId="{14869338-1E92-41D6-8D92-D19BD3D6ED5D}" srcId="{C406BE3F-13BC-4AEA-A25B-8EEFAA6FC06A}" destId="{205C68F0-CA25-4915-8177-35FBAC644546}" srcOrd="0" destOrd="0" parTransId="{634B6844-7B1C-42C9-A529-DF98119DD2A8}" sibTransId="{26DB584D-4B45-4CCA-9A9F-46D10AEEBC75}"/>
    <dgm:cxn modelId="{B3FC915E-AD5F-493F-9C10-C5E88DF31655}" type="presOf" srcId="{4899B787-9F64-4E6E-AF2A-35A2B558281F}" destId="{01AF89FA-2DF3-420F-B1C8-D263ABD87AA2}" srcOrd="0" destOrd="0" presId="urn:microsoft.com/office/officeart/2016/7/layout/VerticalDownArrowProcess"/>
    <dgm:cxn modelId="{AB82FA6A-24C4-44B7-A405-6B2F6C9EDFB7}" type="presOf" srcId="{07BE3895-EF29-48B5-B762-4853348E51EE}" destId="{65D271CA-4266-4FAD-B2F9-0E20FC67AC7F}" srcOrd="0" destOrd="0" presId="urn:microsoft.com/office/officeart/2016/7/layout/VerticalDownArrowProcess"/>
    <dgm:cxn modelId="{57DB366D-9F95-4A9B-97E7-60D41C2A3B4A}" type="presOf" srcId="{AAB9EC84-66B7-4B4F-8A39-243FD5478631}" destId="{C6275CBD-8FB1-4E6F-89C4-50E783FF4C28}" srcOrd="0" destOrd="0" presId="urn:microsoft.com/office/officeart/2016/7/layout/VerticalDownArrowProcess"/>
    <dgm:cxn modelId="{FE2D6A4F-773F-480C-9380-FB63DC3C1C3B}" type="presOf" srcId="{C598D6E9-BC93-4FF8-AFA0-4E43FC85CB66}" destId="{CF3CE0C5-58BD-4E53-B33B-E695E737BF8C}" srcOrd="0" destOrd="0" presId="urn:microsoft.com/office/officeart/2016/7/layout/VerticalDownArrowProcess"/>
    <dgm:cxn modelId="{38830E82-9AEF-4231-B468-CC138C42E4D6}" type="presOf" srcId="{AA8298A0-931D-4B87-87AD-2D8C5DA7CACF}" destId="{18A88CBB-FCE4-4D6B-B355-33C51CF93AE8}" srcOrd="0" destOrd="0" presId="urn:microsoft.com/office/officeart/2016/7/layout/VerticalDownArrowProcess"/>
    <dgm:cxn modelId="{CCF1758D-6CD8-4CA5-B5E1-B48278C0E152}" type="presOf" srcId="{17B44B0C-9D80-4D1C-9956-4448C9AE16A3}" destId="{03F640EF-CF18-4084-987A-76D0142FEC37}" srcOrd="0" destOrd="0" presId="urn:microsoft.com/office/officeart/2016/7/layout/VerticalDownArrowProcess"/>
    <dgm:cxn modelId="{61711C97-C15C-4118-9B48-76FE6D1C4586}" type="presOf" srcId="{C406BE3F-13BC-4AEA-A25B-8EEFAA6FC06A}" destId="{D1F0F160-67CB-442A-A95F-08C954CA4F0C}" srcOrd="1" destOrd="0" presId="urn:microsoft.com/office/officeart/2016/7/layout/VerticalDownArrowProcess"/>
    <dgm:cxn modelId="{40DD2E99-6B9A-466D-926B-D15C9CC05FA0}" srcId="{4899B787-9F64-4E6E-AF2A-35A2B558281F}" destId="{C598D6E9-BC93-4FF8-AFA0-4E43FC85CB66}" srcOrd="2" destOrd="0" parTransId="{BD8FEF24-DE68-4E3E-BB62-AFF1B611AE2F}" sibTransId="{8406AA8F-B829-4060-8C8D-66C3393B9533}"/>
    <dgm:cxn modelId="{0859D49B-5BBB-4A5A-B59C-33B01166786D}" type="presOf" srcId="{C598D6E9-BC93-4FF8-AFA0-4E43FC85CB66}" destId="{12CDB363-CDE8-44FE-B1D4-C5CAB469A7E8}" srcOrd="1" destOrd="0" presId="urn:microsoft.com/office/officeart/2016/7/layout/VerticalDownArrowProcess"/>
    <dgm:cxn modelId="{1C84589D-BDB1-421E-A74A-45B582CFBD84}" srcId="{BA28EDEF-AB68-4021-8BE1-AB3BA347D46E}" destId="{AAB9EC84-66B7-4B4F-8A39-243FD5478631}" srcOrd="0" destOrd="0" parTransId="{1CE24708-810F-4A3F-9864-645781FE8974}" sibTransId="{98443A4A-CC79-48E2-9FC6-29D293ED96E8}"/>
    <dgm:cxn modelId="{2BBA6C9E-1B0C-4795-A16B-EE0D07F57500}" srcId="{4899B787-9F64-4E6E-AF2A-35A2B558281F}" destId="{07BE3895-EF29-48B5-B762-4853348E51EE}" srcOrd="1" destOrd="0" parTransId="{266EE34D-3B73-4976-802B-8ED00BE04832}" sibTransId="{FFBE66E0-F29E-4DD6-8B4A-6F792CDCF833}"/>
    <dgm:cxn modelId="{13D169B0-6FDB-4D91-B188-5F9C24F177E9}" type="presOf" srcId="{ACF11E6A-DC86-4BFB-B1A4-045485716696}" destId="{F1C43D24-5A52-4A96-A931-1D20E4205C31}" srcOrd="0" destOrd="0" presId="urn:microsoft.com/office/officeart/2016/7/layout/VerticalDownArrowProcess"/>
    <dgm:cxn modelId="{300929B3-9012-48C2-B157-5728A864E5FB}" type="presOf" srcId="{07BE3895-EF29-48B5-B762-4853348E51EE}" destId="{DBE9614C-6220-4FFA-9A54-AACC1D706856}" srcOrd="1" destOrd="0" presId="urn:microsoft.com/office/officeart/2016/7/layout/VerticalDownArrowProcess"/>
    <dgm:cxn modelId="{2A6ABCB9-4484-45E4-A018-9989753FBF65}" srcId="{4899B787-9F64-4E6E-AF2A-35A2B558281F}" destId="{BA28EDEF-AB68-4021-8BE1-AB3BA347D46E}" srcOrd="4" destOrd="0" parTransId="{1CA5FA7D-0317-4EF0-8897-17907DDAA0DD}" sibTransId="{43588C64-A737-4672-A769-89F80DB718A7}"/>
    <dgm:cxn modelId="{E5ABF6C0-01C1-4104-8A0D-E804076C4FDA}" type="presOf" srcId="{D666CF25-D13E-42B6-BB6B-1613F8C78016}" destId="{525D21E7-B427-49FF-902B-E1CCD329CDF7}" srcOrd="0" destOrd="0" presId="urn:microsoft.com/office/officeart/2016/7/layout/VerticalDownArrowProcess"/>
    <dgm:cxn modelId="{D61790C6-7C28-4D66-8283-EE1CF3CB7304}" srcId="{D666CF25-D13E-42B6-BB6B-1613F8C78016}" destId="{ACF11E6A-DC86-4BFB-B1A4-045485716696}" srcOrd="0" destOrd="0" parTransId="{309E3BF9-BDAB-4502-942F-CA4EB6E8CB1F}" sibTransId="{988A08CF-4C89-45FF-B8AB-CF679C668F77}"/>
    <dgm:cxn modelId="{95A37CEA-35D3-4994-A6D9-58248414C100}" srcId="{07BE3895-EF29-48B5-B762-4853348E51EE}" destId="{AA8298A0-931D-4B87-87AD-2D8C5DA7CACF}" srcOrd="0" destOrd="0" parTransId="{E84E8BC9-B316-4AE9-B795-665C6714A0FC}" sibTransId="{64558992-AA3F-4026-9341-1BBF9FFC1D27}"/>
    <dgm:cxn modelId="{FA79FBEA-BA64-48A7-A0D6-57925818A23B}" type="presOf" srcId="{C406BE3F-13BC-4AEA-A25B-8EEFAA6FC06A}" destId="{3220532E-3F66-48FF-9D72-7C838EBC6B14}" srcOrd="0" destOrd="0" presId="urn:microsoft.com/office/officeart/2016/7/layout/VerticalDownArrowProcess"/>
    <dgm:cxn modelId="{0EAAE2F2-0758-4B1A-8BF4-DB8A1A2D619A}" srcId="{4899B787-9F64-4E6E-AF2A-35A2B558281F}" destId="{C406BE3F-13BC-4AEA-A25B-8EEFAA6FC06A}" srcOrd="0" destOrd="0" parTransId="{439AC9A2-EEBA-484E-A9DC-03298B25CEF5}" sibTransId="{40059490-8E58-4C72-BA62-64A5FE5B06B0}"/>
    <dgm:cxn modelId="{1E73AE1D-8249-4C66-A838-2240C386160A}" type="presParOf" srcId="{01AF89FA-2DF3-420F-B1C8-D263ABD87AA2}" destId="{C1201837-246D-4582-8668-1D14561E0421}" srcOrd="0" destOrd="0" presId="urn:microsoft.com/office/officeart/2016/7/layout/VerticalDownArrowProcess"/>
    <dgm:cxn modelId="{DD66FFC4-986B-410D-A059-ED2763C1DC1C}" type="presParOf" srcId="{C1201837-246D-4582-8668-1D14561E0421}" destId="{B08E5C1A-2C1A-4BE3-9147-1A7B40F0B0E6}" srcOrd="0" destOrd="0" presId="urn:microsoft.com/office/officeart/2016/7/layout/VerticalDownArrowProcess"/>
    <dgm:cxn modelId="{B52C4E5F-F6A6-4E8B-AACF-C509A18C3E66}" type="presParOf" srcId="{C1201837-246D-4582-8668-1D14561E0421}" destId="{C6275CBD-8FB1-4E6F-89C4-50E783FF4C28}" srcOrd="1" destOrd="0" presId="urn:microsoft.com/office/officeart/2016/7/layout/VerticalDownArrowProcess"/>
    <dgm:cxn modelId="{C157FF8D-8EFF-4CFE-A303-07A47CB0F438}" type="presParOf" srcId="{01AF89FA-2DF3-420F-B1C8-D263ABD87AA2}" destId="{60303641-E43E-4753-8BCE-CE0C96E5BC3A}" srcOrd="1" destOrd="0" presId="urn:microsoft.com/office/officeart/2016/7/layout/VerticalDownArrowProcess"/>
    <dgm:cxn modelId="{F7C3EBC6-4891-44E9-A306-D53B736B6136}" type="presParOf" srcId="{01AF89FA-2DF3-420F-B1C8-D263ABD87AA2}" destId="{3AF45A58-F5D1-4B48-9087-B4B8A8476C3F}" srcOrd="2" destOrd="0" presId="urn:microsoft.com/office/officeart/2016/7/layout/VerticalDownArrowProcess"/>
    <dgm:cxn modelId="{CE4AAE48-471C-4EFC-AEFA-2EE42728D4FB}" type="presParOf" srcId="{3AF45A58-F5D1-4B48-9087-B4B8A8476C3F}" destId="{525D21E7-B427-49FF-902B-E1CCD329CDF7}" srcOrd="0" destOrd="0" presId="urn:microsoft.com/office/officeart/2016/7/layout/VerticalDownArrowProcess"/>
    <dgm:cxn modelId="{FBD271B5-A11C-4D95-B24F-E41FBFF739A3}" type="presParOf" srcId="{3AF45A58-F5D1-4B48-9087-B4B8A8476C3F}" destId="{B120EF3F-0351-4ABB-9DE2-CFE5408E42E5}" srcOrd="1" destOrd="0" presId="urn:microsoft.com/office/officeart/2016/7/layout/VerticalDownArrowProcess"/>
    <dgm:cxn modelId="{56D0FA47-55B6-48DC-A688-355FF72FDA78}" type="presParOf" srcId="{3AF45A58-F5D1-4B48-9087-B4B8A8476C3F}" destId="{F1C43D24-5A52-4A96-A931-1D20E4205C31}" srcOrd="2" destOrd="0" presId="urn:microsoft.com/office/officeart/2016/7/layout/VerticalDownArrowProcess"/>
    <dgm:cxn modelId="{D9020D3D-4866-4B7C-BA53-8F2EE225A3C4}" type="presParOf" srcId="{01AF89FA-2DF3-420F-B1C8-D263ABD87AA2}" destId="{BCC66BAE-9C00-4E35-99CC-ABC59BD6A1B8}" srcOrd="3" destOrd="0" presId="urn:microsoft.com/office/officeart/2016/7/layout/VerticalDownArrowProcess"/>
    <dgm:cxn modelId="{9F9FEF9F-4F00-4225-9EED-77CACB2B4A5E}" type="presParOf" srcId="{01AF89FA-2DF3-420F-B1C8-D263ABD87AA2}" destId="{A81B8080-B705-4F7C-9D1D-405522762E6D}" srcOrd="4" destOrd="0" presId="urn:microsoft.com/office/officeart/2016/7/layout/VerticalDownArrowProcess"/>
    <dgm:cxn modelId="{6A25334A-0FC5-49E1-8464-F5F3A3BA30F5}" type="presParOf" srcId="{A81B8080-B705-4F7C-9D1D-405522762E6D}" destId="{CF3CE0C5-58BD-4E53-B33B-E695E737BF8C}" srcOrd="0" destOrd="0" presId="urn:microsoft.com/office/officeart/2016/7/layout/VerticalDownArrowProcess"/>
    <dgm:cxn modelId="{4DBAD910-1A66-4773-B3FF-E011309D0EAF}" type="presParOf" srcId="{A81B8080-B705-4F7C-9D1D-405522762E6D}" destId="{12CDB363-CDE8-44FE-B1D4-C5CAB469A7E8}" srcOrd="1" destOrd="0" presId="urn:microsoft.com/office/officeart/2016/7/layout/VerticalDownArrowProcess"/>
    <dgm:cxn modelId="{0B770618-5947-4DBC-A685-8B1A61F827AC}" type="presParOf" srcId="{A81B8080-B705-4F7C-9D1D-405522762E6D}" destId="{03F640EF-CF18-4084-987A-76D0142FEC37}" srcOrd="2" destOrd="0" presId="urn:microsoft.com/office/officeart/2016/7/layout/VerticalDownArrowProcess"/>
    <dgm:cxn modelId="{DC235516-1062-41C9-B0F8-16F6B7F04E36}" type="presParOf" srcId="{01AF89FA-2DF3-420F-B1C8-D263ABD87AA2}" destId="{C4F6BACA-3A12-46F2-9D59-A476E93C0FED}" srcOrd="5" destOrd="0" presId="urn:microsoft.com/office/officeart/2016/7/layout/VerticalDownArrowProcess"/>
    <dgm:cxn modelId="{AB95E761-0DF4-4E08-84FA-5357422FA846}" type="presParOf" srcId="{01AF89FA-2DF3-420F-B1C8-D263ABD87AA2}" destId="{2C999CAF-06C7-4505-A020-B104E8F3F36F}" srcOrd="6" destOrd="0" presId="urn:microsoft.com/office/officeart/2016/7/layout/VerticalDownArrowProcess"/>
    <dgm:cxn modelId="{169E28AF-5CAC-42A6-BAEE-172789C76FFF}" type="presParOf" srcId="{2C999CAF-06C7-4505-A020-B104E8F3F36F}" destId="{65D271CA-4266-4FAD-B2F9-0E20FC67AC7F}" srcOrd="0" destOrd="0" presId="urn:microsoft.com/office/officeart/2016/7/layout/VerticalDownArrowProcess"/>
    <dgm:cxn modelId="{F21FCBE8-1D1F-4CD6-A08A-E4E894CD90E1}" type="presParOf" srcId="{2C999CAF-06C7-4505-A020-B104E8F3F36F}" destId="{DBE9614C-6220-4FFA-9A54-AACC1D706856}" srcOrd="1" destOrd="0" presId="urn:microsoft.com/office/officeart/2016/7/layout/VerticalDownArrowProcess"/>
    <dgm:cxn modelId="{CA62752D-FF4B-43F7-A2AB-EC5A9A5EDA04}" type="presParOf" srcId="{2C999CAF-06C7-4505-A020-B104E8F3F36F}" destId="{18A88CBB-FCE4-4D6B-B355-33C51CF93AE8}" srcOrd="2" destOrd="0" presId="urn:microsoft.com/office/officeart/2016/7/layout/VerticalDownArrowProcess"/>
    <dgm:cxn modelId="{9DF043BF-D9FE-43A7-91C6-6CD1FCFBCB48}" type="presParOf" srcId="{01AF89FA-2DF3-420F-B1C8-D263ABD87AA2}" destId="{02061935-BDC0-47B1-9978-5D82BBB64800}" srcOrd="7" destOrd="0" presId="urn:microsoft.com/office/officeart/2016/7/layout/VerticalDownArrowProcess"/>
    <dgm:cxn modelId="{B6C8FC02-FEE8-42E8-A53E-6899E56BC8F3}" type="presParOf" srcId="{01AF89FA-2DF3-420F-B1C8-D263ABD87AA2}" destId="{B75A06F3-702D-4DFA-B6D2-3609302B219C}" srcOrd="8" destOrd="0" presId="urn:microsoft.com/office/officeart/2016/7/layout/VerticalDownArrowProcess"/>
    <dgm:cxn modelId="{1DEDDC70-334C-4600-83F2-12E5B9B7D87C}" type="presParOf" srcId="{B75A06F3-702D-4DFA-B6D2-3609302B219C}" destId="{3220532E-3F66-48FF-9D72-7C838EBC6B14}" srcOrd="0" destOrd="0" presId="urn:microsoft.com/office/officeart/2016/7/layout/VerticalDownArrowProcess"/>
    <dgm:cxn modelId="{FD6E57FB-F0DB-4F08-99AC-062BC6959D86}" type="presParOf" srcId="{B75A06F3-702D-4DFA-B6D2-3609302B219C}" destId="{D1F0F160-67CB-442A-A95F-08C954CA4F0C}" srcOrd="1" destOrd="0" presId="urn:microsoft.com/office/officeart/2016/7/layout/VerticalDownArrowProcess"/>
    <dgm:cxn modelId="{F7A9C67C-3552-4F43-AA14-82B50B851F74}" type="presParOf" srcId="{B75A06F3-702D-4DFA-B6D2-3609302B219C}" destId="{2D3ED8F2-462D-43B9-A9F2-DE984A8D267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0" y="190605"/>
          <a:ext cx="2712874"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10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1</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s-ES" sz="1300" b="1" kern="1200" dirty="0">
              <a:solidFill>
                <a:schemeClr val="tx1"/>
              </a:solidFill>
              <a:latin typeface="Calibri" panose="020F0502020204030204" pitchFamily="34" charset="0"/>
              <a:cs typeface="Calibri" panose="020F0502020204030204" pitchFamily="34" charset="0"/>
            </a:rPr>
            <a:t>Explora lo que significa "poner a la persona primero".</a:t>
          </a:r>
          <a:endParaRPr lang="en-US" sz="1300" b="1" kern="1200" dirty="0">
            <a:solidFill>
              <a:schemeClr val="accent1">
                <a:lumMod val="75000"/>
              </a:schemeClr>
            </a:solidFill>
            <a:latin typeface="Calibri" panose="020F0502020204030204" pitchFamily="34" charset="0"/>
            <a:cs typeface="Calibri" panose="020F0502020204030204" pitchFamily="34" charset="0"/>
          </a:endParaRPr>
        </a:p>
      </dsp:txBody>
      <dsp:txXfrm>
        <a:off x="0" y="1549725"/>
        <a:ext cx="2712874" cy="2145978"/>
      </dsp:txXfrm>
    </dsp:sp>
    <dsp:sp modelId="{94E9EF1A-1D07-4210-9402-6C559E90358A}">
      <dsp:nvSpPr>
        <dsp:cNvPr id="0" name=""/>
        <dsp:cNvSpPr/>
      </dsp:nvSpPr>
      <dsp:spPr>
        <a:xfrm>
          <a:off x="835921" y="479400"/>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35921" y="479400"/>
        <a:ext cx="1072989" cy="1072989"/>
      </dsp:txXfrm>
    </dsp:sp>
    <dsp:sp modelId="{B9E74D06-8974-46A7-BDE8-CAC0846523DB}">
      <dsp:nvSpPr>
        <dsp:cNvPr id="0" name=""/>
        <dsp:cNvSpPr/>
      </dsp:nvSpPr>
      <dsp:spPr>
        <a:xfrm>
          <a:off x="83009"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3F367E-8502-4FE8-BAE7-DD0216BBE5F4}">
      <dsp:nvSpPr>
        <dsp:cNvPr id="0" name=""/>
        <dsp:cNvSpPr/>
      </dsp:nvSpPr>
      <dsp:spPr>
        <a:xfrm>
          <a:off x="297228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2</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s-ES" sz="1300" b="1" kern="1200" dirty="0">
              <a:solidFill>
                <a:schemeClr val="tx1"/>
              </a:solidFill>
              <a:latin typeface="Calibri" panose="020F0502020204030204" pitchFamily="34" charset="0"/>
              <a:cs typeface="Calibri" panose="020F0502020204030204" pitchFamily="34" charset="0"/>
            </a:rPr>
            <a:t>Definir los valores que promueven la inclusión y son fundamentales para satisfacer la diversidad de las necesidades individuales. </a:t>
          </a:r>
          <a:endParaRPr lang="en-US" sz="1300" b="1" kern="1200" dirty="0">
            <a:solidFill>
              <a:schemeClr val="accent1">
                <a:lumMod val="75000"/>
              </a:schemeClr>
            </a:solidFill>
            <a:latin typeface="Calibri" panose="020F0502020204030204" pitchFamily="34" charset="0"/>
            <a:cs typeface="Calibri" panose="020F0502020204030204" pitchFamily="34" charset="0"/>
          </a:endParaRPr>
        </a:p>
      </dsp:txBody>
      <dsp:txXfrm>
        <a:off x="2972288" y="1551406"/>
        <a:ext cx="2554736" cy="2145978"/>
      </dsp:txXfrm>
    </dsp:sp>
    <dsp:sp modelId="{64DEC11D-BC31-4708-AD6D-FCD869F29A77}">
      <dsp:nvSpPr>
        <dsp:cNvPr id="0" name=""/>
        <dsp:cNvSpPr/>
      </dsp:nvSpPr>
      <dsp:spPr>
        <a:xfrm>
          <a:off x="3689094" y="47775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689094" y="477759"/>
        <a:ext cx="1072989" cy="1072989"/>
      </dsp:txXfrm>
    </dsp:sp>
    <dsp:sp modelId="{E2B2538A-D96F-4DCA-8CF3-F0FB434F3801}">
      <dsp:nvSpPr>
        <dsp:cNvPr id="0" name=""/>
        <dsp:cNvSpPr/>
      </dsp:nvSpPr>
      <dsp:spPr>
        <a:xfrm>
          <a:off x="297228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578249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accent1">
                  <a:lumMod val="75000"/>
                </a:schemeClr>
              </a:solidFill>
              <a:latin typeface="Calibri" panose="020F0502020204030204" pitchFamily="34" charset="0"/>
              <a:cs typeface="Calibri" panose="020F0502020204030204" pitchFamily="34" charset="0"/>
            </a:rPr>
            <a:t>Objetivo</a:t>
          </a:r>
          <a:r>
            <a:rPr lang="en-US" sz="1900" kern="1200" dirty="0">
              <a:solidFill>
                <a:schemeClr val="accent1">
                  <a:lumMod val="75000"/>
                </a:schemeClr>
              </a:solidFill>
              <a:latin typeface="Calibri" panose="020F0502020204030204" pitchFamily="34" charset="0"/>
              <a:cs typeface="Calibri" panose="020F0502020204030204" pitchFamily="34" charset="0"/>
            </a:rPr>
            <a:t> de </a:t>
          </a:r>
          <a:r>
            <a:rPr lang="en-US" sz="1900" kern="1200" dirty="0" err="1">
              <a:solidFill>
                <a:schemeClr val="accent1">
                  <a:lumMod val="75000"/>
                </a:schemeClr>
              </a:solidFill>
              <a:latin typeface="Calibri" panose="020F0502020204030204" pitchFamily="34" charset="0"/>
              <a:cs typeface="Calibri" panose="020F0502020204030204" pitchFamily="34" charset="0"/>
            </a:rPr>
            <a:t>aprendizaje</a:t>
          </a:r>
          <a:r>
            <a:rPr lang="en-US" sz="1900" kern="1200" dirty="0">
              <a:solidFill>
                <a:schemeClr val="accent1">
                  <a:lumMod val="75000"/>
                </a:schemeClr>
              </a:solidFill>
              <a:latin typeface="Calibri" panose="020F0502020204030204" pitchFamily="34" charset="0"/>
              <a:cs typeface="Calibri" panose="020F0502020204030204" pitchFamily="34" charset="0"/>
            </a:rPr>
            <a:t> 3
</a:t>
          </a:r>
          <a:r>
            <a:rPr lang="es-ES" sz="1300" b="1" kern="1200" dirty="0">
              <a:latin typeface="Calibri" panose="020F0502020204030204" pitchFamily="34" charset="0"/>
              <a:cs typeface="Calibri" panose="020F0502020204030204" pitchFamily="34" charset="0"/>
            </a:rPr>
            <a:t>Aclarar los conocimientos, actitudes y habilidades esenciales que apoyan un proceso de planificación efectivo centrado en la persona.</a:t>
          </a:r>
          <a:r>
            <a:rPr lang="es-ES" sz="1400" b="1" kern="1200" dirty="0">
              <a:latin typeface="Calibri" panose="020F0502020204030204" pitchFamily="34" charset="0"/>
              <a:cs typeface="Calibri" panose="020F0502020204030204" pitchFamily="34" charset="0"/>
            </a:rPr>
            <a:t>
</a:t>
          </a:r>
          <a:endParaRPr lang="en-US" sz="1400" b="1" kern="1200" dirty="0">
            <a:latin typeface="Calibri" panose="020F0502020204030204" pitchFamily="34" charset="0"/>
            <a:cs typeface="Calibri" panose="020F0502020204030204" pitchFamily="34" charset="0"/>
          </a:endParaRPr>
        </a:p>
      </dsp:txBody>
      <dsp:txXfrm>
        <a:off x="5782498" y="1551406"/>
        <a:ext cx="2554736" cy="2145978"/>
      </dsp:txXfrm>
    </dsp:sp>
    <dsp:sp modelId="{82EE2C17-F664-4616-8F76-97637F08E124}">
      <dsp:nvSpPr>
        <dsp:cNvPr id="0" name=""/>
        <dsp:cNvSpPr/>
      </dsp:nvSpPr>
      <dsp:spPr>
        <a:xfrm>
          <a:off x="6523372" y="489787"/>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523372" y="489787"/>
        <a:ext cx="1072989" cy="1072989"/>
      </dsp:txXfrm>
    </dsp:sp>
    <dsp:sp modelId="{96383FDE-483E-4E6D-B151-4FC41C065094}">
      <dsp:nvSpPr>
        <dsp:cNvPr id="0" name=""/>
        <dsp:cNvSpPr/>
      </dsp:nvSpPr>
      <dsp:spPr>
        <a:xfrm>
          <a:off x="578249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8592709" y="192286"/>
          <a:ext cx="2691593"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4</a:t>
          </a:r>
        </a:p>
        <a:p>
          <a:pPr marL="0" lvl="0" indent="0" algn="l" defTabSz="844550">
            <a:lnSpc>
              <a:spcPct val="90000"/>
            </a:lnSpc>
            <a:spcBef>
              <a:spcPct val="0"/>
            </a:spcBef>
            <a:spcAft>
              <a:spcPct val="35000"/>
            </a:spcAft>
            <a:buNone/>
          </a:pPr>
          <a:r>
            <a:rPr lang="es-ES" sz="1300" b="1" kern="1200" dirty="0">
              <a:latin typeface="Calibri" panose="020F0502020204030204" pitchFamily="34" charset="0"/>
              <a:cs typeface="Calibri" panose="020F0502020204030204" pitchFamily="34" charset="0"/>
            </a:rPr>
            <a:t>Identificar las responsabilidades organizacionales y del personal en la implementación de la planificación y el cuidado centrados en la persona. </a:t>
          </a:r>
          <a:r>
            <a:rPr lang="es-ES" sz="1400" b="1" kern="1200" dirty="0">
              <a:latin typeface="Calibri" panose="020F0502020204030204" pitchFamily="34" charset="0"/>
              <a:cs typeface="Calibri" panose="020F0502020204030204" pitchFamily="34" charset="0"/>
            </a:rPr>
            <a:t>
</a:t>
          </a:r>
          <a:endParaRPr lang="en-US" sz="1400" b="1" kern="1200" dirty="0">
            <a:latin typeface="Calibri" panose="020F0502020204030204" pitchFamily="34" charset="0"/>
            <a:cs typeface="Calibri" panose="020F0502020204030204" pitchFamily="34" charset="0"/>
          </a:endParaRPr>
        </a:p>
      </dsp:txBody>
      <dsp:txXfrm>
        <a:off x="8592709" y="1551406"/>
        <a:ext cx="2691593" cy="2145978"/>
      </dsp:txXfrm>
    </dsp:sp>
    <dsp:sp modelId="{3CBA3CC0-D70A-4B98-9329-64604EDF25F0}">
      <dsp:nvSpPr>
        <dsp:cNvPr id="0" name=""/>
        <dsp:cNvSpPr/>
      </dsp:nvSpPr>
      <dsp:spPr>
        <a:xfrm>
          <a:off x="9414039" y="489787"/>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9414039" y="489787"/>
        <a:ext cx="1072989" cy="1072989"/>
      </dsp:txXfrm>
    </dsp:sp>
    <dsp:sp modelId="{5BE72261-3EB3-4585-8739-2FFBAED12B80}">
      <dsp:nvSpPr>
        <dsp:cNvPr id="0" name=""/>
        <dsp:cNvSpPr/>
      </dsp:nvSpPr>
      <dsp:spPr>
        <a:xfrm>
          <a:off x="8661137"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8145E-67DA-4DD3-A75B-493D87A1A76D}">
      <dsp:nvSpPr>
        <dsp:cNvPr id="0" name=""/>
        <dsp:cNvSpPr/>
      </dsp:nvSpPr>
      <dsp:spPr>
        <a:xfrm>
          <a:off x="0" y="1394"/>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2C409F-3E27-49AC-947B-144A517D1330}">
      <dsp:nvSpPr>
        <dsp:cNvPr id="0" name=""/>
        <dsp:cNvSpPr/>
      </dsp:nvSpPr>
      <dsp:spPr>
        <a:xfrm>
          <a:off x="0" y="1394"/>
          <a:ext cx="11029616" cy="1591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b="0" kern="1200" dirty="0">
              <a:latin typeface="Calibri" panose="020F0502020204030204" pitchFamily="34" charset="0"/>
              <a:cs typeface="Calibri" panose="020F0502020204030204" pitchFamily="34" charset="0"/>
            </a:rPr>
            <a:t>El punto de partida para la práctica orientada a la recuperación es evaluar, planificar y brindar todos los servicios que primero abordan las necesidades básicas, como el refugio, los alimentos, la atención médica, el acceso a los beneficios y la seguridad.</a:t>
          </a:r>
          <a:endParaRPr lang="en-US" sz="2600" b="0" kern="1200" dirty="0">
            <a:latin typeface="Calibri" panose="020F0502020204030204" pitchFamily="34" charset="0"/>
            <a:cs typeface="Calibri" panose="020F0502020204030204" pitchFamily="34" charset="0"/>
          </a:endParaRPr>
        </a:p>
      </dsp:txBody>
      <dsp:txXfrm>
        <a:off x="0" y="1394"/>
        <a:ext cx="11029616" cy="1591507"/>
      </dsp:txXfrm>
    </dsp:sp>
    <dsp:sp modelId="{B270EC8E-3C0E-4858-B6AE-B9EE44CCE0CC}">
      <dsp:nvSpPr>
        <dsp:cNvPr id="0" name=""/>
        <dsp:cNvSpPr/>
      </dsp:nvSpPr>
      <dsp:spPr>
        <a:xfrm>
          <a:off x="0" y="1592902"/>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D5D049-6533-48F6-B546-D343172AAEBB}">
      <dsp:nvSpPr>
        <dsp:cNvPr id="0" name=""/>
        <dsp:cNvSpPr/>
      </dsp:nvSpPr>
      <dsp:spPr>
        <a:xfrm>
          <a:off x="0" y="1592902"/>
          <a:ext cx="11029616" cy="114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b="0" kern="1200" dirty="0">
              <a:latin typeface="Calibri" panose="020F0502020204030204" pitchFamily="34" charset="0"/>
              <a:cs typeface="Calibri" panose="020F0502020204030204" pitchFamily="34" charset="0"/>
            </a:rPr>
            <a:t>Las circunstancias únicas, la historia, las necesidades, las preferencias expresadas y las capacidades se evalúan para adaptar los servicios únicos para el individuo y su recuperación</a:t>
          </a:r>
          <a:r>
            <a:rPr lang="en-US" sz="2600" b="0" kern="1200" dirty="0">
              <a:latin typeface="Calibri" panose="020F0502020204030204" pitchFamily="34" charset="0"/>
              <a:cs typeface="Calibri" panose="020F0502020204030204" pitchFamily="34" charset="0"/>
            </a:rPr>
            <a:t>.</a:t>
          </a:r>
        </a:p>
      </dsp:txBody>
      <dsp:txXfrm>
        <a:off x="0" y="1592902"/>
        <a:ext cx="11029616" cy="1145200"/>
      </dsp:txXfrm>
    </dsp:sp>
    <dsp:sp modelId="{6AB7874E-8881-4AB6-B39C-492CA3F7ED40}">
      <dsp:nvSpPr>
        <dsp:cNvPr id="0" name=""/>
        <dsp:cNvSpPr/>
      </dsp:nvSpPr>
      <dsp:spPr>
        <a:xfrm>
          <a:off x="0" y="2738103"/>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DC1BBF-4169-48DB-94BC-A51A566112F1}">
      <dsp:nvSpPr>
        <dsp:cNvPr id="0" name=""/>
        <dsp:cNvSpPr/>
      </dsp:nvSpPr>
      <dsp:spPr>
        <a:xfrm>
          <a:off x="0" y="2738103"/>
          <a:ext cx="11018844" cy="3080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s-ES" sz="2600" b="0" kern="1200" dirty="0">
              <a:latin typeface="Calibri" panose="020F0502020204030204" pitchFamily="34" charset="0"/>
              <a:cs typeface="Calibri" panose="020F0502020204030204" pitchFamily="34" charset="0"/>
            </a:rPr>
            <a:t>Las prácticas orientadas a la recuperación reconocen que no todos los grupos tienen igual acceso a los servicios, apoyos y tratamientos de salud conductual. Los servicios buscan superar los impactos adversos en la salud conductual y el bienestar</a:t>
          </a:r>
          <a:r>
            <a:rPr lang="en-US" sz="2600" kern="1200" dirty="0">
              <a:latin typeface="Calibri" panose="020F0502020204030204" pitchFamily="34" charset="0"/>
              <a:ea typeface="Calibri" panose="020F0502020204030204" pitchFamily="34" charset="0"/>
              <a:cs typeface="Times New Roman" panose="02020603050405020304" pitchFamily="18" charset="0"/>
            </a:rPr>
            <a:t>.</a:t>
          </a:r>
          <a:endParaRPr lang="en-US" sz="2600" b="0" kern="1200" dirty="0">
            <a:latin typeface="Calibri" panose="020F0502020204030204" pitchFamily="34" charset="0"/>
            <a:cs typeface="Calibri" panose="020F0502020204030204" pitchFamily="34" charset="0"/>
          </a:endParaRPr>
        </a:p>
      </dsp:txBody>
      <dsp:txXfrm>
        <a:off x="0" y="2738103"/>
        <a:ext cx="11018844" cy="3080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5C1A-2C1A-4BE3-9147-1A7B40F0B0E6}">
      <dsp:nvSpPr>
        <dsp:cNvPr id="0" name=""/>
        <dsp:cNvSpPr/>
      </dsp:nvSpPr>
      <dsp:spPr>
        <a:xfrm>
          <a:off x="0" y="3674457"/>
          <a:ext cx="2776195" cy="602825"/>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en-US" sz="2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Medir</a:t>
          </a: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dsp:txBody>
      <dsp:txXfrm>
        <a:off x="0" y="3674457"/>
        <a:ext cx="2776195" cy="602825"/>
      </dsp:txXfrm>
    </dsp:sp>
    <dsp:sp modelId="{C6275CBD-8FB1-4E6F-89C4-50E783FF4C28}">
      <dsp:nvSpPr>
        <dsp:cNvPr id="0" name=""/>
        <dsp:cNvSpPr/>
      </dsp:nvSpPr>
      <dsp:spPr>
        <a:xfrm>
          <a:off x="2750793" y="3676503"/>
          <a:ext cx="8328586" cy="602825"/>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03200" rIns="168943" bIns="203200" numCol="1" spcCol="1270" anchor="ctr" anchorCtr="0">
          <a:noAutofit/>
        </a:bodyPr>
        <a:lstStyle/>
        <a:p>
          <a:pPr marL="0" lvl="0" indent="0" algn="l" defTabSz="711200">
            <a:lnSpc>
              <a:spcPct val="90000"/>
            </a:lnSpc>
            <a:spcBef>
              <a:spcPct val="0"/>
            </a:spcBef>
            <a:spcAft>
              <a:spcPct val="35000"/>
            </a:spcAft>
            <a:buNone/>
          </a:pPr>
          <a:endParaRPr lang="es-ES" sz="1600" kern="1200" dirty="0">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r>
            <a:rPr lang="es-ES" sz="1800" kern="1200" dirty="0">
              <a:latin typeface="Calibri" panose="020F0502020204030204" pitchFamily="34" charset="0"/>
              <a:cs typeface="Calibri" panose="020F0502020204030204" pitchFamily="34" charset="0"/>
            </a:rPr>
            <a:t>Establecer metas para expandir o mejorar las prácticas centradas en la persona y la atención culturalmente receptiva; medir periódicamente.</a:t>
          </a:r>
          <a:r>
            <a:rPr lang="es-ES" sz="1600" kern="1200" dirty="0">
              <a:latin typeface="Calibri" panose="020F0502020204030204" pitchFamily="34" charset="0"/>
              <a:cs typeface="Calibri" panose="020F0502020204030204" pitchFamily="34" charset="0"/>
            </a:rPr>
            <a:t>
</a:t>
          </a:r>
          <a:endParaRPr lang="en-US" sz="1600" kern="1200" dirty="0">
            <a:latin typeface="Calibri" panose="020F0502020204030204" pitchFamily="34" charset="0"/>
            <a:cs typeface="Calibri" panose="020F0502020204030204" pitchFamily="34" charset="0"/>
          </a:endParaRPr>
        </a:p>
      </dsp:txBody>
      <dsp:txXfrm>
        <a:off x="2750793" y="3676503"/>
        <a:ext cx="8328586" cy="602825"/>
      </dsp:txXfrm>
    </dsp:sp>
    <dsp:sp modelId="{B120EF3F-0351-4ABB-9DE2-CFE5408E42E5}">
      <dsp:nvSpPr>
        <dsp:cNvPr id="0" name=""/>
        <dsp:cNvSpPr/>
      </dsp:nvSpPr>
      <dsp:spPr>
        <a:xfrm rot="10800000">
          <a:off x="0" y="2756354"/>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Apoyo
</a:t>
          </a:r>
        </a:p>
      </dsp:txBody>
      <dsp:txXfrm rot="-10800000">
        <a:off x="0" y="2756354"/>
        <a:ext cx="2776195" cy="602644"/>
      </dsp:txXfrm>
    </dsp:sp>
    <dsp:sp modelId="{F1C43D24-5A52-4A96-A931-1D20E4205C31}">
      <dsp:nvSpPr>
        <dsp:cNvPr id="0" name=""/>
        <dsp:cNvSpPr/>
      </dsp:nvSpPr>
      <dsp:spPr>
        <a:xfrm>
          <a:off x="2776195" y="2756354"/>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28600" rIns="168943" bIns="228600" numCol="1" spcCol="1270" anchor="ctr" anchorCtr="0">
          <a:noAutofit/>
        </a:bodyPr>
        <a:lstStyle/>
        <a:p>
          <a:pPr marL="0" lvl="0" indent="0" algn="l" defTabSz="800100">
            <a:lnSpc>
              <a:spcPct val="90000"/>
            </a:lnSpc>
            <a:spcBef>
              <a:spcPct val="0"/>
            </a:spcBef>
            <a:spcAft>
              <a:spcPct val="35000"/>
            </a:spcAft>
            <a:buNone/>
          </a:pPr>
          <a:endParaRPr lang="es-ES" sz="1800"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s-ES" sz="1800" kern="1200" dirty="0">
              <a:latin typeface="Calibri" panose="020F0502020204030204" pitchFamily="34" charset="0"/>
              <a:cs typeface="Calibri" panose="020F0502020204030204" pitchFamily="34" charset="0"/>
            </a:rPr>
            <a:t>Apoyar al personal para desarrollar competencias personales como "facilitadores" de la atención centrada en la persona a través de la capacitación y supervisión continuas.</a:t>
          </a:r>
          <a:r>
            <a:rPr lang="es-ES" sz="1600" kern="1200" dirty="0">
              <a:latin typeface="Calibri" panose="020F0502020204030204" pitchFamily="34" charset="0"/>
              <a:cs typeface="Calibri" panose="020F0502020204030204" pitchFamily="34" charset="0"/>
            </a:rPr>
            <a:t>
</a:t>
          </a:r>
          <a:endParaRPr lang="en-US" sz="1600" kern="1200" dirty="0">
            <a:latin typeface="Calibri" panose="020F0502020204030204" pitchFamily="34" charset="0"/>
            <a:cs typeface="Calibri" panose="020F0502020204030204" pitchFamily="34" charset="0"/>
          </a:endParaRPr>
        </a:p>
      </dsp:txBody>
      <dsp:txXfrm>
        <a:off x="2776195" y="2756354"/>
        <a:ext cx="8328586" cy="602644"/>
      </dsp:txXfrm>
    </dsp:sp>
    <dsp:sp modelId="{12CDB363-CDE8-44FE-B1D4-C5CAB469A7E8}">
      <dsp:nvSpPr>
        <dsp:cNvPr id="0" name=""/>
        <dsp:cNvSpPr/>
      </dsp:nvSpPr>
      <dsp:spPr>
        <a:xfrm rot="10800000">
          <a:off x="0" y="1838251"/>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en-US" sz="2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Crear</a:t>
          </a: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dsp:txBody>
      <dsp:txXfrm rot="-10800000">
        <a:off x="0" y="1838251"/>
        <a:ext cx="2776195" cy="602644"/>
      </dsp:txXfrm>
    </dsp:sp>
    <dsp:sp modelId="{03F640EF-CF18-4084-987A-76D0142FEC37}">
      <dsp:nvSpPr>
        <dsp:cNvPr id="0" name=""/>
        <dsp:cNvSpPr/>
      </dsp:nvSpPr>
      <dsp:spPr>
        <a:xfrm>
          <a:off x="2776195" y="1838251"/>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03200" rIns="168943" bIns="203200" numCol="1" spcCol="1270" anchor="ctr" anchorCtr="0">
          <a:noAutofit/>
        </a:bodyPr>
        <a:lstStyle/>
        <a:p>
          <a:pPr marL="0" lvl="0" indent="0" algn="l" defTabSz="711200">
            <a:lnSpc>
              <a:spcPct val="90000"/>
            </a:lnSpc>
            <a:spcBef>
              <a:spcPct val="0"/>
            </a:spcBef>
            <a:spcAft>
              <a:spcPct val="35000"/>
            </a:spcAft>
            <a:buNone/>
          </a:pPr>
          <a:endParaRPr lang="es-ES" sz="1600" kern="1200" dirty="0">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r>
            <a:rPr lang="es-ES" sz="1800" kern="1200" dirty="0">
              <a:latin typeface="Calibri" panose="020F0502020204030204" pitchFamily="34" charset="0"/>
              <a:cs typeface="Calibri" panose="020F0502020204030204" pitchFamily="34" charset="0"/>
            </a:rPr>
            <a:t>Crear una cultura organizacional que crea en la capacidad y el derecho de una persona a tomar sus propias decisiones de vida.</a:t>
          </a:r>
          <a:r>
            <a:rPr lang="es-ES" sz="1600" kern="1200" dirty="0">
              <a:latin typeface="Calibri" panose="020F0502020204030204" pitchFamily="34" charset="0"/>
              <a:cs typeface="Calibri" panose="020F0502020204030204" pitchFamily="34" charset="0"/>
            </a:rPr>
            <a:t>
</a:t>
          </a:r>
          <a:endParaRPr lang="en-US" sz="1600" kern="1200" dirty="0">
            <a:latin typeface="Calibri" panose="020F0502020204030204" pitchFamily="34" charset="0"/>
            <a:cs typeface="Calibri" panose="020F0502020204030204" pitchFamily="34" charset="0"/>
          </a:endParaRPr>
        </a:p>
      </dsp:txBody>
      <dsp:txXfrm>
        <a:off x="2776195" y="1838251"/>
        <a:ext cx="8328586" cy="602644"/>
      </dsp:txXfrm>
    </dsp:sp>
    <dsp:sp modelId="{DBE9614C-6220-4FFA-9A54-AACC1D706856}">
      <dsp:nvSpPr>
        <dsp:cNvPr id="0" name=""/>
        <dsp:cNvSpPr/>
      </dsp:nvSpPr>
      <dsp:spPr>
        <a:xfrm rot="10800000">
          <a:off x="0" y="920148"/>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en-US" sz="2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Cometer</a:t>
          </a: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dsp:txBody>
      <dsp:txXfrm rot="-10800000">
        <a:off x="0" y="920148"/>
        <a:ext cx="2776195" cy="602644"/>
      </dsp:txXfrm>
    </dsp:sp>
    <dsp:sp modelId="{18A88CBB-FCE4-4D6B-B355-33C51CF93AE8}">
      <dsp:nvSpPr>
        <dsp:cNvPr id="0" name=""/>
        <dsp:cNvSpPr/>
      </dsp:nvSpPr>
      <dsp:spPr>
        <a:xfrm>
          <a:off x="2776195" y="920148"/>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03200" rIns="168943" bIns="203200" numCol="1" spcCol="1270" anchor="ctr" anchorCtr="0">
          <a:noAutofit/>
        </a:bodyPr>
        <a:lstStyle/>
        <a:p>
          <a:pPr marL="0" lvl="0" indent="0" algn="l" defTabSz="711200">
            <a:lnSpc>
              <a:spcPct val="90000"/>
            </a:lnSpc>
            <a:spcBef>
              <a:spcPct val="0"/>
            </a:spcBef>
            <a:spcAft>
              <a:spcPct val="35000"/>
            </a:spcAft>
            <a:buNone/>
          </a:pPr>
          <a:endParaRPr lang="es-ES" sz="1600"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r>
            <a:rPr lang="es-ES" sz="1800" kern="1200" dirty="0">
              <a:latin typeface="Calibri" panose="020F0502020204030204" pitchFamily="34" charset="0"/>
              <a:ea typeface="Calibri" panose="020F0502020204030204" pitchFamily="34" charset="0"/>
              <a:cs typeface="Calibri" panose="020F0502020204030204" pitchFamily="34" charset="0"/>
            </a:rPr>
            <a:t>Comprometerse a promover políticas y prácticas que pongan a la persona en primer lugar y satisfagan sus diversas necesidades.</a:t>
          </a:r>
          <a:r>
            <a:rPr lang="es-ES" sz="1600" kern="1200" dirty="0">
              <a:latin typeface="Calibri" panose="020F0502020204030204" pitchFamily="34" charset="0"/>
              <a:ea typeface="Calibri" panose="020F0502020204030204" pitchFamily="34" charset="0"/>
              <a:cs typeface="Calibri" panose="020F0502020204030204" pitchFamily="34" charset="0"/>
            </a:rPr>
            <a:t>
</a:t>
          </a:r>
          <a:endParaRPr lang="en-US" sz="1600" kern="1200" dirty="0">
            <a:latin typeface="Calibri" panose="020F0502020204030204" pitchFamily="34" charset="0"/>
            <a:cs typeface="Calibri" panose="020F0502020204030204" pitchFamily="34" charset="0"/>
          </a:endParaRPr>
        </a:p>
      </dsp:txBody>
      <dsp:txXfrm>
        <a:off x="2776195" y="920148"/>
        <a:ext cx="8328586" cy="602644"/>
      </dsp:txXfrm>
    </dsp:sp>
    <dsp:sp modelId="{D1F0F160-67CB-442A-A95F-08C954CA4F0C}">
      <dsp:nvSpPr>
        <dsp:cNvPr id="0" name=""/>
        <dsp:cNvSpPr/>
      </dsp:nvSpPr>
      <dsp:spPr>
        <a:xfrm rot="10800000">
          <a:off x="0" y="2045"/>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en-US" sz="24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Alinear</a:t>
          </a: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dsp:txBody>
      <dsp:txXfrm rot="-10800000">
        <a:off x="0" y="2045"/>
        <a:ext cx="2776195" cy="602644"/>
      </dsp:txXfrm>
    </dsp:sp>
    <dsp:sp modelId="{2D3ED8F2-462D-43B9-A9F2-DE984A8D267C}">
      <dsp:nvSpPr>
        <dsp:cNvPr id="0" name=""/>
        <dsp:cNvSpPr/>
      </dsp:nvSpPr>
      <dsp:spPr>
        <a:xfrm>
          <a:off x="2776195" y="2045"/>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03200" rIns="168943" bIns="203200" numCol="1" spcCol="1270" anchor="ctr" anchorCtr="0">
          <a:noAutofit/>
        </a:bodyPr>
        <a:lstStyle/>
        <a:p>
          <a:pPr marL="0" lvl="0" indent="0" algn="l" defTabSz="711200">
            <a:lnSpc>
              <a:spcPct val="90000"/>
            </a:lnSpc>
            <a:spcBef>
              <a:spcPct val="0"/>
            </a:spcBef>
            <a:spcAft>
              <a:spcPct val="35000"/>
            </a:spcAft>
            <a:buNone/>
          </a:pPr>
          <a:endParaRPr lang="es-ES" sz="1600" kern="1200" dirty="0">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r>
            <a:rPr lang="es-ES" sz="1800" kern="1200" dirty="0">
              <a:latin typeface="Calibri" panose="020F0502020204030204" pitchFamily="34" charset="0"/>
              <a:cs typeface="Calibri" panose="020F0502020204030204" pitchFamily="34" charset="0"/>
            </a:rPr>
            <a:t>Alinee los estándares de planificación centrados en la persona con los estándares de programa y práctica de la organización para integrar la estructura.</a:t>
          </a:r>
          <a:r>
            <a:rPr lang="es-ES" sz="1600" kern="1200" dirty="0">
              <a:latin typeface="Calibri" panose="020F0502020204030204" pitchFamily="34" charset="0"/>
              <a:cs typeface="Calibri" panose="020F0502020204030204" pitchFamily="34" charset="0"/>
            </a:rPr>
            <a:t>
</a:t>
          </a:r>
          <a:endParaRPr lang="en-US" sz="1600" kern="1200" dirty="0">
            <a:latin typeface="Calibri" panose="020F0502020204030204" pitchFamily="34" charset="0"/>
            <a:cs typeface="Calibri" panose="020F0502020204030204" pitchFamily="34" charset="0"/>
          </a:endParaRPr>
        </a:p>
      </dsp:txBody>
      <dsp:txXfrm>
        <a:off x="2776195" y="2045"/>
        <a:ext cx="8328586" cy="6026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5C1A-2C1A-4BE3-9147-1A7B40F0B0E6}">
      <dsp:nvSpPr>
        <dsp:cNvPr id="0" name=""/>
        <dsp:cNvSpPr/>
      </dsp:nvSpPr>
      <dsp:spPr>
        <a:xfrm>
          <a:off x="0" y="3674457"/>
          <a:ext cx="2776195" cy="60282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Abogado
</a:t>
          </a:r>
        </a:p>
      </dsp:txBody>
      <dsp:txXfrm>
        <a:off x="0" y="3674457"/>
        <a:ext cx="2776195" cy="602825"/>
      </dsp:txXfrm>
    </dsp:sp>
    <dsp:sp modelId="{C6275CBD-8FB1-4E6F-89C4-50E783FF4C28}">
      <dsp:nvSpPr>
        <dsp:cNvPr id="0" name=""/>
        <dsp:cNvSpPr/>
      </dsp:nvSpPr>
      <dsp:spPr>
        <a:xfrm>
          <a:off x="2750793" y="3676503"/>
          <a:ext cx="8328586" cy="60282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03200" rIns="168943" bIns="203200" numCol="1" spcCol="1270" anchor="ctr" anchorCtr="0">
          <a:noAutofit/>
        </a:bodyPr>
        <a:lstStyle/>
        <a:p>
          <a:pPr marL="0" lvl="0" indent="0" algn="l" defTabSz="711200">
            <a:lnSpc>
              <a:spcPct val="90000"/>
            </a:lnSpc>
            <a:spcBef>
              <a:spcPct val="0"/>
            </a:spcBef>
            <a:spcAft>
              <a:spcPct val="35000"/>
            </a:spcAft>
            <a:buNone/>
          </a:pPr>
          <a:endParaRPr lang="es-ES" sz="1600" kern="1200" dirty="0">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r>
            <a:rPr lang="es-ES" sz="1600" kern="1200" dirty="0">
              <a:latin typeface="Calibri" panose="020F0502020204030204" pitchFamily="34" charset="0"/>
              <a:cs typeface="Calibri" panose="020F0502020204030204" pitchFamily="34" charset="0"/>
            </a:rPr>
            <a:t>Ser un defensor de la atención centrada en la persona / sugerir estrategias creativas para abordar las necesidades y deseos de la persona.
</a:t>
          </a:r>
          <a:endParaRPr lang="en-US" sz="1600" kern="1200" dirty="0">
            <a:latin typeface="Calibri" panose="020F0502020204030204" pitchFamily="34" charset="0"/>
            <a:cs typeface="Calibri" panose="020F0502020204030204" pitchFamily="34" charset="0"/>
          </a:endParaRPr>
        </a:p>
      </dsp:txBody>
      <dsp:txXfrm>
        <a:off x="2750793" y="3676503"/>
        <a:ext cx="8328586" cy="602825"/>
      </dsp:txXfrm>
    </dsp:sp>
    <dsp:sp modelId="{B120EF3F-0351-4ABB-9DE2-CFE5408E42E5}">
      <dsp:nvSpPr>
        <dsp:cNvPr id="0" name=""/>
        <dsp:cNvSpPr/>
      </dsp:nvSpPr>
      <dsp:spPr>
        <a:xfrm rot="10800000">
          <a:off x="0" y="2756354"/>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en-US" sz="2400" kern="1200" dirty="0" err="1">
              <a:latin typeface="Calibri" panose="020F0502020204030204" pitchFamily="34" charset="0"/>
              <a:cs typeface="Calibri" panose="020F0502020204030204" pitchFamily="34" charset="0"/>
            </a:rPr>
            <a:t>Uso</a:t>
          </a:r>
          <a:r>
            <a:rPr lang="en-US" sz="2400" kern="1200" dirty="0">
              <a:latin typeface="Calibri" panose="020F0502020204030204" pitchFamily="34" charset="0"/>
              <a:cs typeface="Calibri" panose="020F0502020204030204" pitchFamily="34" charset="0"/>
            </a:rPr>
            <a:t>
</a:t>
          </a:r>
        </a:p>
      </dsp:txBody>
      <dsp:txXfrm rot="-10800000">
        <a:off x="0" y="2756354"/>
        <a:ext cx="2776195" cy="602644"/>
      </dsp:txXfrm>
    </dsp:sp>
    <dsp:sp modelId="{F1C43D24-5A52-4A96-A931-1D20E4205C31}">
      <dsp:nvSpPr>
        <dsp:cNvPr id="0" name=""/>
        <dsp:cNvSpPr/>
      </dsp:nvSpPr>
      <dsp:spPr>
        <a:xfrm>
          <a:off x="2776195" y="2756354"/>
          <a:ext cx="8328586"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03200" rIns="168943" bIns="203200" numCol="1" spcCol="1270" anchor="ctr" anchorCtr="0">
          <a:noAutofit/>
        </a:bodyPr>
        <a:lstStyle/>
        <a:p>
          <a:pPr marL="0" lvl="0" indent="0" algn="l" defTabSz="711200">
            <a:lnSpc>
              <a:spcPct val="90000"/>
            </a:lnSpc>
            <a:spcBef>
              <a:spcPct val="0"/>
            </a:spcBef>
            <a:spcAft>
              <a:spcPct val="35000"/>
            </a:spcAft>
            <a:buNone/>
          </a:pPr>
          <a:endParaRPr lang="es-ES" sz="1600" kern="1200" dirty="0">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r>
            <a:rPr lang="es-ES" sz="1600" kern="1200" dirty="0">
              <a:latin typeface="Calibri" panose="020F0502020204030204" pitchFamily="34" charset="0"/>
              <a:cs typeface="Calibri" panose="020F0502020204030204" pitchFamily="34" charset="0"/>
            </a:rPr>
            <a:t>Utilice un proceso estructurado basado en la evidencia para llevar a cabo acciones, sesiones y documentación de planificación centradas en la persona.
</a:t>
          </a:r>
          <a:endParaRPr lang="en-US" sz="1600" kern="1200" dirty="0">
            <a:latin typeface="Calibri" panose="020F0502020204030204" pitchFamily="34" charset="0"/>
            <a:cs typeface="Calibri" panose="020F0502020204030204" pitchFamily="34" charset="0"/>
          </a:endParaRPr>
        </a:p>
      </dsp:txBody>
      <dsp:txXfrm>
        <a:off x="2776195" y="2756354"/>
        <a:ext cx="8328586" cy="602644"/>
      </dsp:txXfrm>
    </dsp:sp>
    <dsp:sp modelId="{12CDB363-CDE8-44FE-B1D4-C5CAB469A7E8}">
      <dsp:nvSpPr>
        <dsp:cNvPr id="0" name=""/>
        <dsp:cNvSpPr/>
      </dsp:nvSpPr>
      <dsp:spPr>
        <a:xfrm rot="10800000">
          <a:off x="0" y="1838251"/>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en-US" sz="2400" kern="1200" dirty="0" err="1">
              <a:latin typeface="Calibri" panose="020F0502020204030204" pitchFamily="34" charset="0"/>
              <a:cs typeface="Calibri" panose="020F0502020204030204" pitchFamily="34" charset="0"/>
            </a:rPr>
            <a:t>Comprometerse</a:t>
          </a:r>
          <a:r>
            <a:rPr lang="en-US" sz="2400" kern="1200" dirty="0">
              <a:latin typeface="Calibri" panose="020F0502020204030204" pitchFamily="34" charset="0"/>
              <a:cs typeface="Calibri" panose="020F0502020204030204" pitchFamily="34" charset="0"/>
            </a:rPr>
            <a:t>
</a:t>
          </a:r>
        </a:p>
      </dsp:txBody>
      <dsp:txXfrm rot="-10800000">
        <a:off x="0" y="1838251"/>
        <a:ext cx="2776195" cy="602644"/>
      </dsp:txXfrm>
    </dsp:sp>
    <dsp:sp modelId="{03F640EF-CF18-4084-987A-76D0142FEC37}">
      <dsp:nvSpPr>
        <dsp:cNvPr id="0" name=""/>
        <dsp:cNvSpPr/>
      </dsp:nvSpPr>
      <dsp:spPr>
        <a:xfrm>
          <a:off x="2776195" y="1838251"/>
          <a:ext cx="8328586"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03200" rIns="168943" bIns="203200" numCol="1" spcCol="1270" anchor="ctr" anchorCtr="0">
          <a:noAutofit/>
        </a:bodyPr>
        <a:lstStyle/>
        <a:p>
          <a:pPr marL="0" lvl="0" indent="0" algn="l" defTabSz="711200">
            <a:lnSpc>
              <a:spcPct val="90000"/>
            </a:lnSpc>
            <a:spcBef>
              <a:spcPct val="0"/>
            </a:spcBef>
            <a:spcAft>
              <a:spcPct val="35000"/>
            </a:spcAft>
            <a:buNone/>
          </a:pPr>
          <a:endParaRPr lang="es-ES" sz="1600" kern="1200" dirty="0">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r>
            <a:rPr lang="es-ES" sz="1600" kern="1200" dirty="0">
              <a:latin typeface="Calibri" panose="020F0502020204030204" pitchFamily="34" charset="0"/>
              <a:cs typeface="Calibri" panose="020F0502020204030204" pitchFamily="34" charset="0"/>
            </a:rPr>
            <a:t>Comprometerse con los sistemas y apoyos a los que una persona puede optar por acceder a través de una variedad de áreas de salud, humanos y otras áreas de servicio.
</a:t>
          </a:r>
          <a:endParaRPr lang="en-US" sz="1600" kern="1200" dirty="0">
            <a:latin typeface="Calibri" panose="020F0502020204030204" pitchFamily="34" charset="0"/>
            <a:cs typeface="Calibri" panose="020F0502020204030204" pitchFamily="34" charset="0"/>
          </a:endParaRPr>
        </a:p>
      </dsp:txBody>
      <dsp:txXfrm>
        <a:off x="2776195" y="1838251"/>
        <a:ext cx="8328586" cy="602644"/>
      </dsp:txXfrm>
    </dsp:sp>
    <dsp:sp modelId="{DBE9614C-6220-4FFA-9A54-AACC1D706856}">
      <dsp:nvSpPr>
        <dsp:cNvPr id="0" name=""/>
        <dsp:cNvSpPr/>
      </dsp:nvSpPr>
      <dsp:spPr>
        <a:xfrm rot="10800000">
          <a:off x="0" y="920148"/>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en-US" sz="2400" kern="1200" dirty="0" err="1">
              <a:latin typeface="Calibri" panose="020F0502020204030204" pitchFamily="34" charset="0"/>
              <a:cs typeface="Calibri" panose="020F0502020204030204" pitchFamily="34" charset="0"/>
            </a:rPr>
            <a:t>Construir</a:t>
          </a:r>
          <a:r>
            <a:rPr lang="en-US" sz="2400" kern="1200" dirty="0">
              <a:latin typeface="Calibri" panose="020F0502020204030204" pitchFamily="34" charset="0"/>
              <a:cs typeface="Calibri" panose="020F0502020204030204" pitchFamily="34" charset="0"/>
            </a:rPr>
            <a:t>
</a:t>
          </a:r>
        </a:p>
      </dsp:txBody>
      <dsp:txXfrm rot="-10800000">
        <a:off x="0" y="920148"/>
        <a:ext cx="2776195" cy="602644"/>
      </dsp:txXfrm>
    </dsp:sp>
    <dsp:sp modelId="{18A88CBB-FCE4-4D6B-B355-33C51CF93AE8}">
      <dsp:nvSpPr>
        <dsp:cNvPr id="0" name=""/>
        <dsp:cNvSpPr/>
      </dsp:nvSpPr>
      <dsp:spPr>
        <a:xfrm>
          <a:off x="2776195" y="920148"/>
          <a:ext cx="8328586"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03200" rIns="168943" bIns="203200" numCol="1" spcCol="1270" anchor="ctr" anchorCtr="0">
          <a:noAutofit/>
        </a:bodyPr>
        <a:lstStyle/>
        <a:p>
          <a:pPr marL="0" lvl="0" indent="0" algn="l" defTabSz="711200">
            <a:lnSpc>
              <a:spcPct val="90000"/>
            </a:lnSpc>
            <a:spcBef>
              <a:spcPct val="0"/>
            </a:spcBef>
            <a:spcAft>
              <a:spcPct val="35000"/>
            </a:spcAft>
            <a:buNone/>
          </a:pPr>
          <a:r>
            <a:rPr lang="es-ES" sz="1600" kern="1200" dirty="0">
              <a:latin typeface="Calibri" panose="020F0502020204030204" pitchFamily="34" charset="0"/>
              <a:cs typeface="Calibri" panose="020F0502020204030204" pitchFamily="34" charset="0"/>
            </a:rPr>
            <a:t>Desarrollar continuamente el conocimiento, las habilidades y las actitudes para facilitar de manera efectiva la planificación centrada en la persona y la prestación de servicios.</a:t>
          </a:r>
          <a:endParaRPr lang="en-US" sz="2000" kern="1200" dirty="0">
            <a:latin typeface="Calibri" panose="020F0502020204030204" pitchFamily="34" charset="0"/>
            <a:cs typeface="Calibri" panose="020F0502020204030204" pitchFamily="34" charset="0"/>
          </a:endParaRPr>
        </a:p>
      </dsp:txBody>
      <dsp:txXfrm>
        <a:off x="2776195" y="920148"/>
        <a:ext cx="8328586" cy="602644"/>
      </dsp:txXfrm>
    </dsp:sp>
    <dsp:sp modelId="{D1F0F160-67CB-442A-A95F-08C954CA4F0C}">
      <dsp:nvSpPr>
        <dsp:cNvPr id="0" name=""/>
        <dsp:cNvSpPr/>
      </dsp:nvSpPr>
      <dsp:spPr>
        <a:xfrm rot="10800000">
          <a:off x="-37312" y="2045"/>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Calibri" panose="020F0502020204030204" pitchFamily="34" charset="0"/>
            <a:cs typeface="Calibri" panose="020F0502020204030204" pitchFamily="34" charset="0"/>
          </a:endParaRPr>
        </a:p>
        <a:p>
          <a:pPr marL="0" lvl="0" indent="0" algn="ctr" defTabSz="1066800">
            <a:lnSpc>
              <a:spcPct val="90000"/>
            </a:lnSpc>
            <a:spcBef>
              <a:spcPct val="0"/>
            </a:spcBef>
            <a:spcAft>
              <a:spcPct val="35000"/>
            </a:spcAft>
            <a:buNone/>
          </a:pPr>
          <a:r>
            <a:rPr lang="en-US" sz="2400" kern="1200" dirty="0" err="1">
              <a:latin typeface="Calibri" panose="020F0502020204030204" pitchFamily="34" charset="0"/>
              <a:cs typeface="Calibri" panose="020F0502020204030204" pitchFamily="34" charset="0"/>
            </a:rPr>
            <a:t>Explorar</a:t>
          </a:r>
          <a:r>
            <a:rPr lang="en-US" sz="2400" kern="1200" dirty="0">
              <a:latin typeface="Calibri" panose="020F0502020204030204" pitchFamily="34" charset="0"/>
              <a:cs typeface="Calibri" panose="020F0502020204030204" pitchFamily="34" charset="0"/>
            </a:rPr>
            <a:t>
</a:t>
          </a:r>
        </a:p>
      </dsp:txBody>
      <dsp:txXfrm rot="-10800000">
        <a:off x="-37312" y="2045"/>
        <a:ext cx="2776195" cy="602644"/>
      </dsp:txXfrm>
    </dsp:sp>
    <dsp:sp modelId="{2D3ED8F2-462D-43B9-A9F2-DE984A8D267C}">
      <dsp:nvSpPr>
        <dsp:cNvPr id="0" name=""/>
        <dsp:cNvSpPr/>
      </dsp:nvSpPr>
      <dsp:spPr>
        <a:xfrm>
          <a:off x="2664259" y="2045"/>
          <a:ext cx="8477834"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03200" rIns="168943" bIns="203200" numCol="1" spcCol="1270" anchor="ctr" anchorCtr="0">
          <a:noAutofit/>
        </a:bodyPr>
        <a:lstStyle/>
        <a:p>
          <a:pPr marL="0" lvl="0" indent="0" algn="l" defTabSz="711200">
            <a:lnSpc>
              <a:spcPct val="90000"/>
            </a:lnSpc>
            <a:spcBef>
              <a:spcPct val="0"/>
            </a:spcBef>
            <a:spcAft>
              <a:spcPct val="35000"/>
            </a:spcAft>
            <a:buNone/>
          </a:pPr>
          <a:r>
            <a:rPr lang="es-ES" sz="1600" kern="1200" dirty="0">
              <a:latin typeface="Calibri" panose="020F0502020204030204" pitchFamily="34" charset="0"/>
              <a:cs typeface="Calibri" panose="020F0502020204030204" pitchFamily="34" charset="0"/>
            </a:rPr>
            <a:t>Explore su competencia cultural individual; considerar sus habilidades, conocimientos y conciencia en sus interacciones con los demás</a:t>
          </a:r>
          <a:r>
            <a:rPr lang="en-US" sz="1600" kern="1200" dirty="0">
              <a:latin typeface="Calibri" panose="020F0502020204030204" pitchFamily="34" charset="0"/>
              <a:cs typeface="Calibri" panose="020F0502020204030204" pitchFamily="34" charset="0"/>
            </a:rPr>
            <a:t>. </a:t>
          </a:r>
        </a:p>
      </dsp:txBody>
      <dsp:txXfrm>
        <a:off x="2664259" y="2045"/>
        <a:ext cx="8477834" cy="602644"/>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89364-8D88-44F5-8A34-4178764C1479}" type="datetimeFigureOut">
              <a:rPr lang="en-US" smtClean="0"/>
              <a:t>10/4/2022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2F9E4-BD89-4DB4-9F1A-6231B5A2EEB4}" type="slidenum">
              <a:rPr lang="en-US" smtClean="0"/>
              <a:t>‹#›</a:t>
            </a:fld>
            <a:endParaRPr lang="en-US"/>
          </a:p>
        </p:txBody>
      </p:sp>
    </p:spTree>
    <p:extLst>
      <p:ext uri="{BB962C8B-B14F-4D97-AF65-F5344CB8AC3E}">
        <p14:creationId xmlns:p14="http://schemas.microsoft.com/office/powerpoint/2010/main" val="409366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mn-lt"/>
              </a:rPr>
              <a:t>EN ESTE PRÓXIMO MÓDULO DE NUESTRO CURRÍCULO DE GESTIÓN DE LA RECUPERACIÓN VAMOS A EXPLORAR
Poner a la persona en primer lugar y respetar la diversidad de necesidades.
</a:t>
            </a:r>
            <a:endParaRPr lang="en-US" sz="1200" b="1" i="1"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33200"/>
            <a:r>
              <a:rPr lang="es-ES" b="0" dirty="0">
                <a:latin typeface="Calibri" panose="020F0502020204030204" pitchFamily="34" charset="0"/>
                <a:cs typeface="Calibri" panose="020F0502020204030204" pitchFamily="34" charset="0"/>
              </a:rPr>
              <a:t>Como los módulos anteriores han enfatizado, hay muchas vías para la recuperación y el viaje de recuperación es altamente personalizado.</a:t>
            </a:r>
            <a:endParaRPr lang="en-US" b="0" dirty="0">
              <a:latin typeface="Calibri" panose="020F0502020204030204" pitchFamily="34" charset="0"/>
              <a:cs typeface="Calibri" panose="020F0502020204030204" pitchFamily="34" charset="0"/>
            </a:endParaRPr>
          </a:p>
          <a:p>
            <a:pPr marL="324000" lvl="1" indent="0">
              <a:buFont typeface="Arial" panose="020B0604020202020204" pitchFamily="34" charset="0"/>
              <a:buNone/>
            </a:pPr>
            <a:endParaRPr lang="en-US" b="0" dirty="0">
              <a:latin typeface="Calibri" panose="020F0502020204030204" pitchFamily="34" charset="0"/>
              <a:cs typeface="Calibri" panose="020F0502020204030204" pitchFamily="34" charset="0"/>
            </a:endParaRPr>
          </a:p>
          <a:p>
            <a:r>
              <a:rPr lang="es-ES" sz="1200" b="1" dirty="0">
                <a:latin typeface="Calibri" panose="020F0502020204030204" pitchFamily="34" charset="0"/>
                <a:cs typeface="Calibri" panose="020F0502020204030204" pitchFamily="34" charset="0"/>
              </a:rPr>
              <a:t>Reconocer las creencias personales como válidas y relevantes para la salud conductual y reconocer que las personas expresan sus identidades personales de manera diferente y tienen muchas formas de relacionarse con los demás, incluida la familia, la comunidad y la sociedad.</a:t>
            </a:r>
            <a:endParaRPr lang="en-US" sz="1200" b="1"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b="1"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s-ES" b="0" dirty="0">
                <a:latin typeface="Calibri" panose="020F0502020204030204" pitchFamily="34" charset="0"/>
                <a:cs typeface="Calibri" panose="020F0502020204030204" pitchFamily="34" charset="0"/>
              </a:rPr>
              <a:t>La aceptación fomenta la autoaceptación y el empoderamiento para ayudar a las personas a aceptar su recuperación y superar los contratiempos ocasionales en su recuperación.</a:t>
            </a:r>
            <a:endParaRPr lang="en-US" b="0"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El enfoque orientado a la recuperación aborda y busca superar los impactos adversos en la salud conductual y el bienestar</a:t>
            </a:r>
            <a:r>
              <a:rPr lang="en-US" sz="1200" dirty="0">
                <a:latin typeface="Calibri" panose="020F0502020204030204" pitchFamily="34" charset="0"/>
                <a:cs typeface="Calibri" panose="020F0502020204030204" pitchFamily="34" charset="0"/>
              </a:rPr>
              <a:t>.</a:t>
            </a:r>
          </a:p>
          <a:p>
            <a:pPr marL="171450" indent="-171450">
              <a:buFont typeface="Arial" panose="020B0604020202020204" pitchFamily="34" charset="0"/>
              <a:buChar char="•"/>
            </a:pPr>
            <a:r>
              <a:rPr lang="es-ES" sz="1200" dirty="0">
                <a:latin typeface="Calibri" panose="020F0502020204030204" pitchFamily="34" charset="0"/>
                <a:cs typeface="Calibri" panose="020F0502020204030204" pitchFamily="34" charset="0"/>
              </a:rPr>
              <a:t>Poner a la persona en primer lugar y respetar la diversidad de las necesidades de las personas requiere respeto por la persona en todas las diferentes etapas y partes de la vida.</a:t>
            </a: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Commission of Canada (2015).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Recovery Guidelines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Ottawa, ON.</a:t>
            </a:r>
          </a:p>
        </p:txBody>
      </p:sp>
      <p:sp>
        <p:nvSpPr>
          <p:cNvPr id="4" name="Slide Number Placeholder 3"/>
          <p:cNvSpPr>
            <a:spLocks noGrp="1"/>
          </p:cNvSpPr>
          <p:nvPr>
            <p:ph type="sldNum" sz="quarter" idx="5"/>
          </p:nvPr>
        </p:nvSpPr>
        <p:spPr/>
        <p:txBody>
          <a:bodyPr/>
          <a:lstStyle/>
          <a:p>
            <a:fld id="{6212F9E4-BD89-4DB4-9F1A-6231B5A2EEB4}" type="slidenum">
              <a:rPr lang="en-US" smtClean="0"/>
              <a:t>10</a:t>
            </a:fld>
            <a:endParaRPr lang="en-US"/>
          </a:p>
        </p:txBody>
      </p:sp>
    </p:spTree>
    <p:extLst>
      <p:ext uri="{BB962C8B-B14F-4D97-AF65-F5344CB8AC3E}">
        <p14:creationId xmlns:p14="http://schemas.microsoft.com/office/powerpoint/2010/main" val="3185287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mn-lt"/>
              </a:rPr>
              <a:t>¿Qué es la competencia cultural? La competencia cultural es la capacidad de reconocer la importancia de la raza, el origen étnico y la cultura en la prestación de servicios de salud conductual. Específicamente, es la conciencia y el reconocimiento de que las personas de otros grupos culturales no necesariamente comparten las mismas creencias y prácticas o perciben, interpretan o encuentran experiencias similares de la misma manera. La competencia cultural no se adquiere en un marco de tiempo limitado o mediante el aprendizaje de un conjunto de hechos sobre poblaciones específicas; las culturas son diversas y evolucionan continuamente</a:t>
            </a:r>
            <a:r>
              <a:rPr lang="en-US" sz="1200" dirty="0">
                <a:effectLst/>
                <a:latin typeface="+mn-lt"/>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competencia cultural es la capacidad de una persona para interactuar, trabajar y desarrollar relaciones significativas con personas de diversos orígenes culturales. Los antecedentes culturales pueden incluir las creencias, costumbres y comportamientos de personas de diversos grupos. Adquirir competencia cultural es un proceso de por vida de aumentar la autoconciencia, desarrollar habilidades sociales y comportamientos en torno a la diversidad y adquirir la capacidad de abogar por los demás. Va más allá de la tolerancia, lo que implica que uno simplemente está dispuesto a pasar por alto las diferencias. En cambio, incluye reconocer y respetar la diversidad a través de nuestras palabras y acciones en todos los contextos.  El Centro Nacional de Competencia Cultural de la Universidad de Georgetown ofreció una de las definiciones más conocidas de competencia cultural (en caja amarilla)</a:t>
            </a:r>
            <a:r>
              <a:rPr lang="en-US" dirty="0"/>
              <a:t>.</a:t>
            </a:r>
            <a:endParaRPr lang="en-US" sz="1200" dirty="0">
              <a:effectLst/>
              <a:latin typeface="+mn-lt"/>
              <a:ea typeface="Calibri" panose="020F0502020204030204" pitchFamily="34" charset="0"/>
              <a:cs typeface="Times New Roman" panose="02020603050405020304" pitchFamily="18" charset="0"/>
            </a:endParaRPr>
          </a:p>
          <a:p>
            <a:endParaRPr lang="en-US" sz="1200" dirty="0">
              <a:effectLst/>
              <a:latin typeface="+mn-lt"/>
            </a:endParaRPr>
          </a:p>
          <a:p>
            <a:r>
              <a:rPr lang="es-ES" sz="1200" dirty="0">
                <a:effectLst/>
                <a:latin typeface="+mn-lt"/>
              </a:rPr>
              <a:t>La competencia cultural es fundamental para proporcionar servicios de calidad que promuevan las fortalezas individuales y familiares, la dignidad y la autosuficiencia. La competencia cultural es la capacidad de una persona para interactuar, trabajar y desarrollar relaciones significativas con personas de diversos orígenes culturales.  La competencia cultural es esencial para la buena práctica clínica</a:t>
            </a:r>
            <a:r>
              <a:rPr lang="en-US" sz="1200" dirty="0">
                <a:effectLst/>
                <a:latin typeface="+mn-lt"/>
              </a:rPr>
              <a:t>.  </a:t>
            </a:r>
          </a:p>
          <a:p>
            <a:endParaRPr lang="en-US"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(2014). </a:t>
            </a:r>
            <a:r>
              <a:rPr lang="en-US"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SAMHSA.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Cross, T., </a:t>
            </a:r>
            <a:r>
              <a:rPr lang="en-US" sz="1200" dirty="0" err="1">
                <a:latin typeface="Calibri" panose="020F0502020204030204" pitchFamily="34" charset="0"/>
                <a:cs typeface="Calibri" panose="020F0502020204030204" pitchFamily="34" charset="0"/>
              </a:rPr>
              <a:t>Bazron</a:t>
            </a:r>
            <a:r>
              <a:rPr lang="en-US" sz="1200" dirty="0">
                <a:latin typeface="Calibri" panose="020F0502020204030204" pitchFamily="34" charset="0"/>
                <a:cs typeface="Calibri" panose="020F0502020204030204" pitchFamily="34" charset="0"/>
              </a:rPr>
              <a:t>, B., Dennis, K., &amp; Isaacs, M. (1989). </a:t>
            </a:r>
            <a:r>
              <a:rPr lang="en-US" sz="1200" i="1" dirty="0">
                <a:latin typeface="Calibri" panose="020F0502020204030204" pitchFamily="34" charset="0"/>
                <a:cs typeface="Calibri" panose="020F0502020204030204" pitchFamily="34" charset="0"/>
              </a:rPr>
              <a:t>Towards a culturally competent system of care</a:t>
            </a:r>
            <a:r>
              <a:rPr lang="en-US" sz="1200" dirty="0">
                <a:latin typeface="Calibri" panose="020F0502020204030204" pitchFamily="34" charset="0"/>
                <a:cs typeface="Calibri" panose="020F0502020204030204" pitchFamily="34" charset="0"/>
              </a:rPr>
              <a:t> (Vol. 1). Washington, DC: Georgetown University Child Development Center, CASSP Technical Assistance Center.</a:t>
            </a:r>
          </a:p>
        </p:txBody>
      </p:sp>
      <p:sp>
        <p:nvSpPr>
          <p:cNvPr id="4" name="Slide Number Placeholder 3"/>
          <p:cNvSpPr>
            <a:spLocks noGrp="1"/>
          </p:cNvSpPr>
          <p:nvPr>
            <p:ph type="sldNum" sz="quarter" idx="5"/>
          </p:nvPr>
        </p:nvSpPr>
        <p:spPr/>
        <p:txBody>
          <a:bodyPr/>
          <a:lstStyle/>
          <a:p>
            <a:fld id="{6212F9E4-BD89-4DB4-9F1A-6231B5A2EEB4}" type="slidenum">
              <a:rPr lang="en-US" smtClean="0"/>
              <a:t>11</a:t>
            </a:fld>
            <a:endParaRPr lang="en-US"/>
          </a:p>
        </p:txBody>
      </p:sp>
    </p:spTree>
    <p:extLst>
      <p:ext uri="{BB962C8B-B14F-4D97-AF65-F5344CB8AC3E}">
        <p14:creationId xmlns:p14="http://schemas.microsoft.com/office/powerpoint/2010/main" val="1512017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effectLst/>
                <a:latin typeface="Calibri" panose="020F0502020204030204" pitchFamily="34" charset="0"/>
                <a:ea typeface="Calibri" panose="020F0502020204030204" pitchFamily="34" charset="0"/>
                <a:cs typeface="Calibri" panose="020F0502020204030204" pitchFamily="34" charset="0"/>
              </a:rPr>
              <a:t>El desarrollo de la competencia cultural es un proceso continuo que comienza con la </a:t>
            </a:r>
            <a:r>
              <a:rPr lang="en-US" sz="1200" b="1" i="1"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conciencia</a:t>
            </a:r>
            <a:r>
              <a:rPr lang="en-US" sz="1200" b="1" i="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 cultural </a:t>
            </a:r>
            <a:r>
              <a:rPr lang="en-US" sz="1200" dirty="0">
                <a:effectLst/>
                <a:latin typeface="Calibri" panose="020F0502020204030204" pitchFamily="34" charset="0"/>
                <a:ea typeface="Calibri" panose="020F0502020204030204" pitchFamily="34" charset="0"/>
                <a:cs typeface="Calibri" panose="020F0502020204030204" pitchFamily="34" charset="0"/>
              </a:rPr>
              <a:t>y un </a:t>
            </a:r>
            <a:r>
              <a:rPr lang="en-US" sz="1200" b="1" i="1" dirty="0" err="1">
                <a:solidFill>
                  <a:schemeClr val="accent1"/>
                </a:solidFill>
                <a:effectLst/>
                <a:latin typeface="Calibri" panose="020F0502020204030204" pitchFamily="34" charset="0"/>
                <a:ea typeface="Calibri" panose="020F0502020204030204" pitchFamily="34" charset="0"/>
                <a:cs typeface="Calibri" panose="020F0502020204030204" pitchFamily="34" charset="0"/>
              </a:rPr>
              <a:t>compromiso</a:t>
            </a:r>
            <a:r>
              <a:rPr lang="en-US" sz="1200" dirty="0">
                <a:effectLst/>
                <a:latin typeface="Calibri" panose="020F0502020204030204" pitchFamily="34" charset="0"/>
                <a:ea typeface="Calibri" panose="020F0502020204030204" pitchFamily="34" charset="0"/>
                <a:cs typeface="Calibri" panose="020F0502020204030204" pitchFamily="34" charset="0"/>
              </a:rPr>
              <a:t> </a:t>
            </a:r>
            <a:r>
              <a:rPr lang="es-ES" sz="1200" dirty="0">
                <a:effectLst/>
                <a:latin typeface="Calibri" panose="020F0502020204030204" pitchFamily="34" charset="0"/>
                <a:ea typeface="Calibri" panose="020F0502020204030204" pitchFamily="34" charset="0"/>
                <a:cs typeface="Calibri" panose="020F0502020204030204" pitchFamily="34" charset="0"/>
              </a:rPr>
              <a:t>para comprender el papel que desempeña la cultura en los servicios de salud conductual. Como organización, necesitamos tejer de manera efectiva actitudes, perspectivas, políticas y servicios culturalmente receptivos en la evaluación, la planificación del tratamiento, la intervención, la defensa y el apoyo. Esta filosofía es omnipresente para incluir también las relaciones con el personal y las prácticas comerciales</a:t>
            </a:r>
            <a:r>
              <a:rPr lang="en-US" sz="1200" dirty="0">
                <a:effectLst/>
                <a:latin typeface="+mn-lt"/>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(2014).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sz="1200"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SAMHSA.</a:t>
            </a:r>
          </a:p>
        </p:txBody>
      </p:sp>
      <p:sp>
        <p:nvSpPr>
          <p:cNvPr id="4" name="Slide Number Placeholder 3"/>
          <p:cNvSpPr>
            <a:spLocks noGrp="1"/>
          </p:cNvSpPr>
          <p:nvPr>
            <p:ph type="sldNum" sz="quarter" idx="5"/>
          </p:nvPr>
        </p:nvSpPr>
        <p:spPr/>
        <p:txBody>
          <a:bodyPr/>
          <a:lstStyle/>
          <a:p>
            <a:fld id="{6212F9E4-BD89-4DB4-9F1A-6231B5A2EEB4}" type="slidenum">
              <a:rPr lang="en-US" smtClean="0"/>
              <a:t>12</a:t>
            </a:fld>
            <a:endParaRPr lang="en-US"/>
          </a:p>
        </p:txBody>
      </p:sp>
    </p:spTree>
    <p:extLst>
      <p:ext uri="{BB962C8B-B14F-4D97-AF65-F5344CB8AC3E}">
        <p14:creationId xmlns:p14="http://schemas.microsoft.com/office/powerpoint/2010/main" val="2637766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Calibri" panose="020F0502020204030204" pitchFamily="34" charset="0"/>
                <a:cs typeface="Calibri" panose="020F0502020204030204" pitchFamily="34" charset="0"/>
              </a:rPr>
              <a:t>En esta siguiente sección VAMOS A EXPLORAR LA BASE DE CONOCIMIENTOS QUE ES NECESARIA PARA PROMOVER EL PRINCIPIO BÁSICO DE PONER A LA PERSONA EN PRIMER LUGAR Y RESPETAR LA DIVERSIDAD DE NECESIDADES.
</a:t>
            </a:r>
            <a:endPar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Open Sans Semibold" panose="020B0706030804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13</a:t>
            </a:fld>
            <a:endParaRPr lang="en-US"/>
          </a:p>
        </p:txBody>
      </p:sp>
    </p:spTree>
    <p:extLst>
      <p:ext uri="{BB962C8B-B14F-4D97-AF65-F5344CB8AC3E}">
        <p14:creationId xmlns:p14="http://schemas.microsoft.com/office/powerpoint/2010/main" val="2914777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Calibri" panose="020F0502020204030204" pitchFamily="34" charset="0"/>
                <a:cs typeface="Calibri" panose="020F0502020204030204" pitchFamily="34" charset="0"/>
              </a:rPr>
              <a:t>La planificación centrada en la persona es un proceso de escucha y aprendizaje continuos; centrado en lo que es importante para alguien ahora y para el futuro; y actuar sobre esto en alianza con sus familiares y amigos. No es simplemente una colección de nuevas técnicas para la planificación. Se basa en una forma completamente diferente de ver y trabajar con personas con afecciones de salud conductual, que se trata fundamentalmente de compartir el poder y la inclusión comunitaria.</a:t>
            </a:r>
            <a:endParaRPr lang="en-US" sz="1200" b="0" i="0" u="none" strike="noStrike" baseline="0" dirty="0">
              <a:latin typeface="Calibri" panose="020F0502020204030204" pitchFamily="34" charset="0"/>
              <a:cs typeface="Calibri" panose="020F0502020204030204" pitchFamily="34" charset="0"/>
            </a:endParaRPr>
          </a:p>
          <a:p>
            <a:pPr algn="l"/>
            <a:endParaRPr lang="en-US" sz="1200" b="0" i="0" u="none" strike="noStrike" baseline="0" dirty="0">
              <a:latin typeface="Calibri" panose="020F0502020204030204" pitchFamily="34" charset="0"/>
              <a:cs typeface="Calibri" panose="020F0502020204030204" pitchFamily="34" charset="0"/>
            </a:endParaRPr>
          </a:p>
          <a:p>
            <a:pPr algn="l"/>
            <a:r>
              <a:rPr lang="es-ES" b="0" i="0" u="none" strike="noStrike" baseline="0" dirty="0">
                <a:latin typeface="Arial" panose="020B0604020202020204" pitchFamily="34" charset="0"/>
              </a:rPr>
              <a:t>La planificación centrada en la persona no se trata de paquetes de servicios estándar. La planificación tradicional ha buscado encajar a las personas en los modelos y soluciones de servicio existentes, la planificación centrada en la persona describe el apoyo necesario desde la perspectiva de la persona y luego diseña un arreglo único para obtener ese apoyo. Hay cinco características clave de la planificación centrada en la persona</a:t>
            </a:r>
            <a:r>
              <a:rPr lang="en-US" b="0" i="0" u="none" strike="noStrike" baseline="0" dirty="0">
                <a:latin typeface="Arial" panose="020B0604020202020204" pitchFamily="34" charset="0"/>
              </a:rPr>
              <a:t>:</a:t>
            </a:r>
          </a:p>
          <a:p>
            <a:pPr algn="l"/>
            <a:endParaRPr lang="en-US" sz="1800" b="0" i="0" u="none" strike="noStrike" baseline="0" dirty="0">
              <a:latin typeface="Arial" panose="020B0604020202020204" pitchFamily="34" charset="0"/>
              <a:cs typeface="Calibri" panose="020F0502020204030204" pitchFamily="34" charset="0"/>
            </a:endParaRPr>
          </a:p>
          <a:p>
            <a:pPr marL="514350" indent="-514350">
              <a:buFont typeface="+mj-lt"/>
              <a:buAutoNum type="arabicPeriod"/>
            </a:pPr>
            <a:r>
              <a:rPr lang="es-ES" b="0" i="0" u="none" strike="noStrike" baseline="0" dirty="0">
                <a:solidFill>
                  <a:srgbClr val="3D3D3D"/>
                </a:solidFill>
                <a:latin typeface="Calibri" panose="020F0502020204030204" pitchFamily="34" charset="0"/>
                <a:cs typeface="Calibri" panose="020F0502020204030204" pitchFamily="34" charset="0"/>
              </a:rPr>
              <a:t>La persona está en el centro</a:t>
            </a:r>
            <a:r>
              <a:rPr lang="en-US" b="0" i="0" u="none" strike="noStrike" baseline="0" dirty="0">
                <a:solidFill>
                  <a:srgbClr val="3D3D3D"/>
                </a:solidFill>
                <a:latin typeface="Calibri" panose="020F0502020204030204" pitchFamily="34" charset="0"/>
                <a:cs typeface="Calibri" panose="020F0502020204030204" pitchFamily="34" charset="0"/>
              </a:rPr>
              <a:t>. </a:t>
            </a:r>
          </a:p>
          <a:p>
            <a:pPr marL="514350" indent="-514350">
              <a:buFont typeface="+mj-lt"/>
              <a:buAutoNum type="arabicPeriod"/>
            </a:pPr>
            <a:r>
              <a:rPr lang="es-ES" b="0" i="0" u="none" strike="noStrike" baseline="0" dirty="0">
                <a:solidFill>
                  <a:srgbClr val="3D3D3D"/>
                </a:solidFill>
                <a:latin typeface="Calibri" panose="020F0502020204030204" pitchFamily="34" charset="0"/>
                <a:cs typeface="Calibri" panose="020F0502020204030204" pitchFamily="34" charset="0"/>
              </a:rPr>
              <a:t>La familia y los amigos son socios en la planificación</a:t>
            </a:r>
            <a:r>
              <a:rPr lang="en-US" b="0" i="0" u="none" strike="noStrike" baseline="0" dirty="0">
                <a:solidFill>
                  <a:srgbClr val="3D3D3D"/>
                </a:solidFill>
                <a:latin typeface="Calibri" panose="020F0502020204030204" pitchFamily="34" charset="0"/>
                <a:cs typeface="Calibri" panose="020F0502020204030204" pitchFamily="34" charset="0"/>
              </a:rPr>
              <a:t>.</a:t>
            </a:r>
          </a:p>
          <a:p>
            <a:pPr marL="514350" indent="-514350">
              <a:buFont typeface="+mj-lt"/>
              <a:buAutoNum type="arabicPeriod"/>
            </a:pPr>
            <a:r>
              <a:rPr lang="es-ES" b="0" i="0" u="none" strike="noStrike" baseline="0" dirty="0">
                <a:solidFill>
                  <a:srgbClr val="3D3D3D"/>
                </a:solidFill>
                <a:latin typeface="Calibri" panose="020F0502020204030204" pitchFamily="34" charset="0"/>
                <a:cs typeface="Calibri" panose="020F0502020204030204" pitchFamily="34" charset="0"/>
              </a:rPr>
              <a:t>El plan refleja lo que es importante para la persona, sus capacidades y qué apoyo se requiere</a:t>
            </a:r>
            <a:r>
              <a:rPr lang="en-US" b="0" i="0" u="none" strike="noStrike" baseline="0" dirty="0">
                <a:solidFill>
                  <a:srgbClr val="3D3D3D"/>
                </a:solidFill>
                <a:latin typeface="Calibri" panose="020F0502020204030204" pitchFamily="34" charset="0"/>
                <a:cs typeface="Calibri" panose="020F0502020204030204" pitchFamily="34" charset="0"/>
              </a:rPr>
              <a:t>. </a:t>
            </a:r>
          </a:p>
          <a:p>
            <a:pPr marL="514350" indent="-514350">
              <a:buFont typeface="+mj-lt"/>
              <a:buAutoNum type="arabicPeriod"/>
            </a:pPr>
            <a:r>
              <a:rPr lang="es-ES" b="0" i="0" u="none" strike="noStrike" baseline="0" dirty="0">
                <a:solidFill>
                  <a:srgbClr val="3D3D3D"/>
                </a:solidFill>
                <a:latin typeface="Calibri" panose="020F0502020204030204" pitchFamily="34" charset="0"/>
                <a:cs typeface="Calibri" panose="020F0502020204030204" pitchFamily="34" charset="0"/>
              </a:rPr>
              <a:t>El plan da como resultado acciones que tienen que ver con la vida, no solo con los servicios, y refleja lo que es posible, no solo lo que está disponible.</a:t>
            </a:r>
            <a:endParaRPr lang="en-US" b="0" i="0" u="none" strike="noStrike" baseline="0" dirty="0">
              <a:solidFill>
                <a:srgbClr val="3D3D3D"/>
              </a:solidFill>
              <a:latin typeface="Calibri" panose="020F0502020204030204" pitchFamily="34" charset="0"/>
              <a:cs typeface="Calibri" panose="020F0502020204030204" pitchFamily="34" charset="0"/>
            </a:endParaRPr>
          </a:p>
          <a:p>
            <a:pPr marL="514350" indent="-514350">
              <a:buFont typeface="+mj-lt"/>
              <a:buAutoNum type="arabicPeriod"/>
            </a:pPr>
            <a:r>
              <a:rPr lang="es-ES" b="0" i="0" u="none" strike="noStrike" baseline="0" dirty="0">
                <a:solidFill>
                  <a:srgbClr val="3D3D3D"/>
                </a:solidFill>
                <a:latin typeface="Calibri" panose="020F0502020204030204" pitchFamily="34" charset="0"/>
                <a:cs typeface="Calibri" panose="020F0502020204030204" pitchFamily="34" charset="0"/>
              </a:rPr>
              <a:t>El plan da como resultado la escucha continua, el aprendizaje y la acción adicional.</a:t>
            </a:r>
            <a:endParaRPr lang="en-US" b="0" i="0" u="none" strike="noStrike" baseline="0" dirty="0">
              <a:solidFill>
                <a:srgbClr val="3D3D3D"/>
              </a:solidFill>
              <a:latin typeface="Calibri" panose="020F0502020204030204" pitchFamily="34" charset="0"/>
              <a:cs typeface="Calibri" panose="020F0502020204030204" pitchFamily="34" charset="0"/>
            </a:endParaRPr>
          </a:p>
          <a:p>
            <a:pPr marL="0" indent="0" algn="l">
              <a:buFont typeface="+mj-lt"/>
              <a:buNone/>
            </a:pPr>
            <a:endParaRPr lang="en-US" sz="1200" b="0" i="0" u="none" strike="noStrike" baseline="0" dirty="0">
              <a:solidFill>
                <a:srgbClr val="3D3D3D"/>
              </a:solidFill>
              <a:latin typeface="+mn-lt"/>
              <a:cs typeface="Calibri" panose="020F0502020204030204" pitchFamily="34" charset="0"/>
            </a:endParaRPr>
          </a:p>
          <a:p>
            <a:pPr marL="0" indent="0" algn="l">
              <a:buFont typeface="+mj-lt"/>
              <a:buNone/>
            </a:pPr>
            <a:r>
              <a:rPr lang="es-ES" sz="1200" b="0" i="0" u="none" strike="noStrike" baseline="0" dirty="0">
                <a:solidFill>
                  <a:srgbClr val="3D3D3D"/>
                </a:solidFill>
                <a:latin typeface="+mn-lt"/>
              </a:rPr>
              <a:t>Los métodos utilizados para llevar a cabo una planificación centrada en la persona pueden variar en función de las estructuras únicas de los sistemas y las necesidades y preferencias únicas de las personas a las que apoyan. Pero en todas las circunstancias, la relación entre la persona y el proveedor de servicios es una asociación mutuamente respetuosa donde el plan se </a:t>
            </a:r>
            <a:r>
              <a:rPr lang="es-ES" sz="1200" b="0" i="0" u="none" strike="noStrike" baseline="0" dirty="0" err="1">
                <a:solidFill>
                  <a:srgbClr val="3D3D3D"/>
                </a:solidFill>
                <a:latin typeface="+mn-lt"/>
              </a:rPr>
              <a:t>co-crea</a:t>
            </a:r>
            <a:r>
              <a:rPr lang="es-ES" sz="1200" b="0" i="0" u="none" strike="noStrike" baseline="0" dirty="0">
                <a:solidFill>
                  <a:srgbClr val="3D3D3D"/>
                </a:solidFill>
                <a:latin typeface="+mn-lt"/>
              </a:rPr>
              <a:t> con el objetivo de ayudar a la persona a realizar su visión única de una buena vida.</a:t>
            </a:r>
            <a:endParaRPr lang="en-US" sz="1200" b="0" i="0" u="none" strike="noStrike" baseline="0" dirty="0">
              <a:solidFill>
                <a:srgbClr val="3D3D3D"/>
              </a:solidFill>
              <a:latin typeface="+mn-lt"/>
              <a:cs typeface="Calibri" panose="020F0502020204030204" pitchFamily="34" charset="0"/>
            </a:endParaRPr>
          </a:p>
          <a:p>
            <a:pPr algn="l"/>
            <a:endParaRPr lang="en-US" dirty="0">
              <a:cs typeface="Calibri" panose="020F0502020204030204" pitchFamily="34" charset="0"/>
            </a:endParaRPr>
          </a:p>
          <a:p>
            <a:pPr algn="l"/>
            <a:r>
              <a:rPr lang="en-US" dirty="0">
                <a:cs typeface="Calibri" panose="020F0502020204030204" pitchFamily="34" charset="0"/>
              </a:rPr>
              <a:t>Sanderson, H. (2000). Person-centered planning: Key features and approaches. </a:t>
            </a:r>
            <a:r>
              <a:rPr lang="en-US" b="0" i="0" u="none" strike="noStrike" baseline="0" dirty="0">
                <a:solidFill>
                  <a:srgbClr val="0461C1"/>
                </a:solidFill>
              </a:rPr>
              <a:t>http://www.familiesleadingplanning.co.uk/Documents/PCP%20Key%20Features%20and%20Styles.pdf </a:t>
            </a:r>
            <a:endParaRPr lang="en-US"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14</a:t>
            </a:fld>
            <a:endParaRPr lang="en-US"/>
          </a:p>
        </p:txBody>
      </p:sp>
    </p:spTree>
    <p:extLst>
      <p:ext uri="{BB962C8B-B14F-4D97-AF65-F5344CB8AC3E}">
        <p14:creationId xmlns:p14="http://schemas.microsoft.com/office/powerpoint/2010/main" val="4003723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Font typeface="Wingdings" panose="05000000000000000000" pitchFamily="2" charset="2"/>
              <a:buNone/>
            </a:pPr>
            <a:r>
              <a:rPr lang="es-ES" b="0" i="0" u="none" strike="noStrike" baseline="0" dirty="0">
                <a:solidFill>
                  <a:srgbClr val="3D3D3D"/>
                </a:solidFill>
              </a:rPr>
              <a:t>El uso de un modelo de planificación centrado en la persona es una forma de aprender sobre las elecciones y los intereses que conforman la idea de una persona de una buena vida, e identificar los apoyos necesarios para lograr esa vida.  No es algo que le haces a una persona, ni es algo que haces por una persona; en cambio, es dirigido por la persona, con el apoyo de un "facilitador" calificado según sea necesario y deseado. El facilitador puede ser un administrador de casos, coordinador de apoyo, clínico, especialista en pares u otra persona del personal independiente que tenga la tarea específica de ayudar a </a:t>
            </a:r>
            <a:r>
              <a:rPr lang="es-ES" b="0" i="0" u="none" strike="noStrike" baseline="0" dirty="0" err="1">
                <a:solidFill>
                  <a:srgbClr val="3D3D3D"/>
                </a:solidFill>
              </a:rPr>
              <a:t>co-crear</a:t>
            </a:r>
            <a:r>
              <a:rPr lang="es-ES" b="0" i="0" u="none" strike="noStrike" baseline="0" dirty="0">
                <a:solidFill>
                  <a:srgbClr val="3D3D3D"/>
                </a:solidFill>
              </a:rPr>
              <a:t> un plan centrado en la persona.</a:t>
            </a:r>
            <a:endParaRPr lang="en-US" b="0" i="0" u="none" strike="noStrike" baseline="0" dirty="0">
              <a:solidFill>
                <a:srgbClr val="3D3D3D"/>
              </a:solidFill>
            </a:endParaRPr>
          </a:p>
          <a:p>
            <a:pPr marL="0" indent="0">
              <a:lnSpc>
                <a:spcPct val="90000"/>
              </a:lnSpc>
              <a:buFont typeface="Wingdings" panose="05000000000000000000" pitchFamily="2" charset="2"/>
              <a:buNone/>
            </a:pPr>
            <a:endParaRPr lang="en-US" b="0" i="0" u="none" strike="noStrike" baseline="0" dirty="0">
              <a:solidFill>
                <a:srgbClr val="3D3D3D"/>
              </a:solidFill>
              <a:cs typeface="Calibri" panose="020F0502020204030204" pitchFamily="34" charset="0"/>
            </a:endParaRPr>
          </a:p>
          <a:p>
            <a:r>
              <a:rPr lang="es-ES" b="0" i="0" u="none" strike="noStrike" baseline="0" dirty="0">
                <a:solidFill>
                  <a:srgbClr val="3D3D3D"/>
                </a:solidFill>
              </a:rPr>
              <a:t>Los facilitadores necesitan ciertas habilidades y destrezas para que la planificación centrada en la persona funcione. Estas habilidades también se llaman "competencias".  Hay cinco áreas de habilidades que los facilitadores deben tener. Estas habilidades apoyan un buen proceso de planificación centrado en la persona. Exploremos los cinco dominios y competencias asociadas</a:t>
            </a:r>
            <a:r>
              <a:rPr lang="en-US" b="0" i="0" u="none" strike="noStrike" baseline="0" dirty="0">
                <a:solidFill>
                  <a:srgbClr val="3D3D3D"/>
                </a:solidFill>
              </a:rPr>
              <a:t>.</a:t>
            </a:r>
          </a:p>
          <a:p>
            <a:endParaRPr lang="en-US" b="0" i="0" u="none" strike="noStrike" baseline="0" dirty="0">
              <a:solidFill>
                <a:srgbClr val="3D3D3D"/>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33474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baseline="0" dirty="0">
                <a:solidFill>
                  <a:srgbClr val="3D3D3D"/>
                </a:solidFill>
                <a:latin typeface="+mn-lt"/>
                <a:cs typeface="Calibri" panose="020F0502020204030204" pitchFamily="34" charset="0"/>
              </a:rPr>
              <a:t>La planificación centrada en la persona reconoce que las personas crecen, cambian y pueden alcanzar metas valoradas personalmente. PCP se centra en el objetivo universalmente valorado de vivir una buena vida según lo definido por la persona. Todas las actividades se centran en la persona como un todo (no solo su diagnóstico o discapacidad) y están informadas por la cultura e identidad únicas de la persona.</a:t>
            </a:r>
            <a:endParaRPr lang="en-US" sz="1200" b="0" i="0" u="none" strike="noStrike" baseline="0" dirty="0">
              <a:solidFill>
                <a:srgbClr val="3D3D3D"/>
              </a:solidFill>
              <a:latin typeface="+mn-lt"/>
              <a:cs typeface="Calibri" panose="020F0502020204030204" pitchFamily="34" charset="0"/>
            </a:endParaRPr>
          </a:p>
          <a:p>
            <a:endParaRPr lang="en-US" sz="1200" b="0" i="0" u="none" strike="noStrike" baseline="0" dirty="0">
              <a:solidFill>
                <a:srgbClr val="3D3D3D"/>
              </a:solidFill>
              <a:latin typeface="+mn-lt"/>
              <a:cs typeface="Calibri" panose="020F0502020204030204" pitchFamily="34" charset="0"/>
            </a:endParaRPr>
          </a:p>
          <a:p>
            <a:r>
              <a:rPr lang="en-US" sz="1200" b="1" i="0" u="sng" strike="noStrike" baseline="0" dirty="0" err="1">
                <a:solidFill>
                  <a:srgbClr val="3D3D3D"/>
                </a:solidFill>
                <a:latin typeface="+mn-lt"/>
                <a:cs typeface="Calibri" panose="020F0502020204030204" pitchFamily="34" charset="0"/>
              </a:rPr>
              <a:t>Habilidades</a:t>
            </a:r>
            <a:r>
              <a:rPr lang="en-US" sz="1200" b="1" i="0" u="sng" strike="noStrike" baseline="0" dirty="0">
                <a:solidFill>
                  <a:srgbClr val="3D3D3D"/>
                </a:solidFill>
                <a:latin typeface="+mn-lt"/>
                <a:cs typeface="Calibri" panose="020F0502020204030204" pitchFamily="34" charset="0"/>
              </a:rPr>
              <a:t>
</a:t>
            </a:r>
            <a:endParaRPr lang="en-US" sz="1200" b="0" i="0" u="none" strike="noStrike" baseline="0" dirty="0">
              <a:solidFill>
                <a:srgbClr val="3D3D3D"/>
              </a:solidFill>
              <a:latin typeface="+mn-lt"/>
              <a:cs typeface="Calibri" panose="020F0502020204030204" pitchFamily="34" charset="0"/>
            </a:endParaRPr>
          </a:p>
          <a:p>
            <a:r>
              <a:rPr lang="en-US" sz="1200" b="0" i="0" u="none" strike="noStrike" baseline="0" dirty="0">
                <a:solidFill>
                  <a:srgbClr val="3D3D3D"/>
                </a:solidFill>
                <a:latin typeface="+mn-lt"/>
                <a:cs typeface="Calibri" panose="020F0502020204030204" pitchFamily="34" charset="0"/>
              </a:rPr>
              <a:t>1. </a:t>
            </a:r>
            <a:r>
              <a:rPr lang="es-ES" sz="1200" b="0" i="0" u="none" strike="noStrike" baseline="0" dirty="0">
                <a:solidFill>
                  <a:srgbClr val="3D3D3D"/>
                </a:solidFill>
                <a:latin typeface="+mn-lt"/>
                <a:cs typeface="Calibri" panose="020F0502020204030204" pitchFamily="34" charset="0"/>
              </a:rPr>
              <a:t>Demuestre autoconciencia y practique la humildad cultural. Los practicantes centrados en la persona deben ser conscientes de su propio poder y privilegio, suposiciones culturales, desarrollo psicológico y temperamento, dinámica de la personalidad y prejuicios para evitar imponer sus creencias en el proceso. Del mismo modo, los profesionales son conscientes de los valores y sesgos culturales del sistema de servicio y reconocen que los valores y la cultura de la persona pueden no alinearse con los valores y la cultura del sistema.</a:t>
            </a:r>
            <a:r>
              <a:rPr lang="en-US" sz="1200" b="0" i="0" u="none" strike="noStrike" baseline="0" dirty="0">
                <a:solidFill>
                  <a:srgbClr val="3D3D3D"/>
                </a:solidFill>
                <a:latin typeface="+mn-lt"/>
                <a:cs typeface="Calibri" panose="020F0502020204030204" pitchFamily="34" charset="0"/>
              </a:rPr>
              <a:t> </a:t>
            </a:r>
          </a:p>
          <a:p>
            <a:endParaRPr lang="en-US" sz="1200" dirty="0">
              <a:latin typeface="+mn-lt"/>
            </a:endParaRPr>
          </a:p>
          <a:p>
            <a:r>
              <a:rPr lang="en-US" sz="1200" b="0" i="0" u="none" strike="noStrike" baseline="0" dirty="0">
                <a:solidFill>
                  <a:srgbClr val="3D3D3D"/>
                </a:solidFill>
                <a:latin typeface="+mn-lt"/>
              </a:rPr>
              <a:t>2. </a:t>
            </a:r>
            <a:r>
              <a:rPr lang="es-ES" sz="1200" b="0" i="0" u="none" strike="noStrike" baseline="0" dirty="0">
                <a:solidFill>
                  <a:srgbClr val="3D3D3D"/>
                </a:solidFill>
                <a:latin typeface="+mn-lt"/>
              </a:rPr>
              <a:t>Aprenda sobre las preferencias culturales y lingüísticas de una persona y las experiencias de trauma (personales o históricas) y aproveche este aprendizaje cuando se asocie con el individuo en el proceso de planificación. Reconocer factores culturales y lingüísticos como el individualismo y el colectivismo, el lenguaje y la comunicación, los valores y creencias, las costumbres y los rituales, las relaciones con las figuras de autoridad, la evitación de la incertidumbre, las relaciones con el tiempo y otras diferencias interculturales que deben entenderse y respetarse en el proceso de planificación centrado en la persona y su objetivo de inclusión comunitaria.</a:t>
            </a:r>
            <a:endParaRPr lang="en-US" sz="1200" b="0" i="0" u="none" strike="noStrike" baseline="0" dirty="0">
              <a:solidFill>
                <a:srgbClr val="3D3D3D"/>
              </a:solidFill>
              <a:latin typeface="+mn-lt"/>
            </a:endParaRPr>
          </a:p>
          <a:p>
            <a:r>
              <a:rPr lang="en-US" sz="1200" b="0" i="0" u="none" strike="noStrike" baseline="0" dirty="0">
                <a:solidFill>
                  <a:srgbClr val="3D3D3D"/>
                </a:solidFill>
                <a:latin typeface="+mn-lt"/>
              </a:rPr>
              <a:t> </a:t>
            </a:r>
          </a:p>
          <a:p>
            <a:r>
              <a:rPr lang="en-US" sz="1200" b="0" i="0" u="none" strike="noStrike" baseline="0" dirty="0">
                <a:solidFill>
                  <a:srgbClr val="3D3D3D"/>
                </a:solidFill>
                <a:latin typeface="+mn-lt"/>
              </a:rPr>
              <a:t>3. </a:t>
            </a:r>
            <a:r>
              <a:rPr lang="es-ES" sz="1200" b="0" i="0" u="none" strike="noStrike" baseline="0" dirty="0">
                <a:solidFill>
                  <a:srgbClr val="3D3D3D"/>
                </a:solidFill>
                <a:latin typeface="+mn-lt"/>
              </a:rPr>
              <a:t>Utilice hábilmente las herramientas disponibles centradas en la persona para apoyar el descubrimiento de objetivos, la visión y la autodirección</a:t>
            </a:r>
            <a:r>
              <a:rPr lang="en-US" sz="1200" b="0" i="0" u="none" strike="noStrike" baseline="0" dirty="0">
                <a:solidFill>
                  <a:srgbClr val="3D3D3D"/>
                </a:solidFill>
                <a:latin typeface="+mn-lt"/>
              </a:rPr>
              <a:t>. </a:t>
            </a:r>
          </a:p>
          <a:p>
            <a:endParaRPr lang="en-US" sz="1200" b="0" i="0" u="none" strike="noStrike" baseline="0" dirty="0">
              <a:solidFill>
                <a:srgbClr val="3D3D3D"/>
              </a:solidFill>
              <a:latin typeface="+mn-lt"/>
            </a:endParaRPr>
          </a:p>
          <a:p>
            <a:r>
              <a:rPr lang="en-US" sz="1200" b="0" i="0" u="none" strike="noStrike" baseline="0" dirty="0">
                <a:solidFill>
                  <a:srgbClr val="3D3D3D"/>
                </a:solidFill>
                <a:latin typeface="+mn-lt"/>
              </a:rPr>
              <a:t>4. </a:t>
            </a:r>
            <a:r>
              <a:rPr lang="es-ES" sz="1200" b="0" i="0" u="none" strike="noStrike" baseline="0" dirty="0">
                <a:solidFill>
                  <a:srgbClr val="3D3D3D"/>
                </a:solidFill>
                <a:latin typeface="+mn-lt"/>
              </a:rPr>
              <a:t>Transmitir altas expectativas de resultados significativos en una amplia gama de áreas de calidad de vida valoradas por la persona que van mucho más allá del manejo de una discapacidad o diagnóstico.</a:t>
            </a:r>
            <a:endParaRPr lang="en-US" sz="1200" b="0" i="0" u="none" strike="noStrike" baseline="0" dirty="0">
              <a:solidFill>
                <a:srgbClr val="3D3D3D"/>
              </a:solidFill>
              <a:latin typeface="+mn-lt"/>
            </a:endParaRPr>
          </a:p>
          <a:p>
            <a:endParaRPr lang="en-US" sz="1200" b="0" i="0" u="none" strike="noStrike" baseline="0" dirty="0">
              <a:solidFill>
                <a:srgbClr val="3D3D3D"/>
              </a:solidFill>
              <a:latin typeface="+mn-lt"/>
            </a:endParaRPr>
          </a:p>
          <a:p>
            <a:r>
              <a:rPr lang="en-US" sz="1200" b="0" i="0" u="none" strike="noStrike" baseline="0" dirty="0">
                <a:solidFill>
                  <a:srgbClr val="3D3D3D"/>
                </a:solidFill>
                <a:latin typeface="+mn-lt"/>
              </a:rPr>
              <a:t>5. </a:t>
            </a:r>
            <a:r>
              <a:rPr lang="es-ES" sz="1200" b="0" i="0" u="none" strike="noStrike" baseline="0" dirty="0">
                <a:solidFill>
                  <a:srgbClr val="3D3D3D"/>
                </a:solidFill>
                <a:latin typeface="+mn-lt"/>
              </a:rPr>
              <a:t>Crear un perfil integral basado en fortalezas con la persona que le ayude a descubrirse o redescubrirse a sí misma como una persona completa con fortalezas e intereses más allá de su discapacidad o diagnóstico.</a:t>
            </a:r>
            <a:endParaRPr lang="en-US" sz="1200" b="0" i="0" u="none" strike="noStrike" baseline="0" dirty="0">
              <a:solidFill>
                <a:srgbClr val="3D3D3D"/>
              </a:solidFill>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16</a:t>
            </a:fld>
            <a:endParaRPr lang="en-US"/>
          </a:p>
        </p:txBody>
      </p:sp>
    </p:spTree>
    <p:extLst>
      <p:ext uri="{BB962C8B-B14F-4D97-AF65-F5344CB8AC3E}">
        <p14:creationId xmlns:p14="http://schemas.microsoft.com/office/powerpoint/2010/main" val="1462336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sz="1200" b="0" i="0" u="none" strike="noStrike" baseline="0" dirty="0">
                <a:solidFill>
                  <a:srgbClr val="3D3D3D"/>
                </a:solidFill>
                <a:latin typeface="Calibri" panose="020F0502020204030204" pitchFamily="34" charset="0"/>
                <a:cs typeface="Calibri" panose="020F0502020204030204" pitchFamily="34" charset="0"/>
              </a:rPr>
              <a:t>La planificación facilita los vínculos con apoyos remunerados (profesionales) y no remunerados (naturales). Esto requiere la comprensión de los problemas de salud o discapacidad relevantes de la persona, así como el conocimiento de la variedad de sistemas a los que la persona puede acceder. Todas las actividades buscan maximizar las conexiones con las actividades y relaciones naturales de la comunidad en entornos inclusivos siempre que sea posible y cuando sea consistente con las preferencias de la persona.</a:t>
            </a:r>
            <a:r>
              <a:rPr lang="en-US" sz="1200" b="0" i="0" u="none" strike="noStrike" baseline="0" dirty="0">
                <a:solidFill>
                  <a:srgbClr val="3D3D3D"/>
                </a:solidFill>
                <a:latin typeface="Calibri" panose="020F0502020204030204" pitchFamily="34" charset="0"/>
                <a:cs typeface="Calibri" panose="020F0502020204030204" pitchFamily="34" charset="0"/>
              </a:rPr>
              <a:t> </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pPr algn="just"/>
            <a:r>
              <a:rPr lang="en-US" sz="1200" b="1" i="0" u="sng" strike="noStrike" baseline="0" dirty="0" err="1">
                <a:solidFill>
                  <a:srgbClr val="3D3D3D"/>
                </a:solidFill>
                <a:latin typeface="Calibri" panose="020F0502020204030204" pitchFamily="34" charset="0"/>
                <a:cs typeface="Calibri" panose="020F0502020204030204" pitchFamily="34" charset="0"/>
              </a:rPr>
              <a:t>Habilidades</a:t>
            </a:r>
            <a:r>
              <a:rPr lang="en-US" sz="1200" b="1" i="0" u="sng" strike="noStrike" baseline="0" dirty="0">
                <a:solidFill>
                  <a:srgbClr val="3D3D3D"/>
                </a:solidFill>
                <a:latin typeface="Calibri" panose="020F0502020204030204" pitchFamily="34" charset="0"/>
                <a:cs typeface="Calibri" panose="020F0502020204030204" pitchFamily="34" charset="0"/>
              </a:rPr>
              <a:t>
</a:t>
            </a:r>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1. </a:t>
            </a:r>
            <a:r>
              <a:rPr lang="es-ES" sz="1200" b="0" i="0" u="none" strike="noStrike" baseline="0" dirty="0">
                <a:solidFill>
                  <a:srgbClr val="3D3D3D"/>
                </a:solidFill>
                <a:latin typeface="Calibri" panose="020F0502020204030204" pitchFamily="34" charset="0"/>
                <a:cs typeface="Calibri" panose="020F0502020204030204" pitchFamily="34" charset="0"/>
              </a:rPr>
              <a:t>Comprender los sistemas y apoyos a los que una persona puede optar por acceder (por ejemplo, LTSS) y facilitar los vínculos según corresponda, por ejemplo, a la atención médica, los servicios sociales, los programas de derechos, la recreación y el ocio, los apoyos de vivienda y empleo, las oportunidades basadas en la fe, los recursos de empleo, los recursos culturalmente específicos y los proveedores de redes de seguridad, como despensas de alimentos y donaciones de ropa.</a:t>
            </a:r>
            <a:r>
              <a:rPr lang="en-US" sz="1200" b="0" i="0" u="none" strike="noStrike" baseline="0" dirty="0">
                <a:solidFill>
                  <a:srgbClr val="3D3D3D"/>
                </a:solidFill>
                <a:latin typeface="Calibri" panose="020F0502020204030204" pitchFamily="34" charset="0"/>
                <a:cs typeface="Calibri" panose="020F0502020204030204" pitchFamily="34" charset="0"/>
              </a:rPr>
              <a:t>.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2. </a:t>
            </a:r>
            <a:r>
              <a:rPr lang="es-ES" sz="1200" b="0" i="0" u="none" strike="noStrike" baseline="0" dirty="0">
                <a:solidFill>
                  <a:srgbClr val="3D3D3D"/>
                </a:solidFill>
                <a:latin typeface="Calibri" panose="020F0502020204030204" pitchFamily="34" charset="0"/>
                <a:cs typeface="Calibri" panose="020F0502020204030204" pitchFamily="34" charset="0"/>
              </a:rPr>
              <a:t>Comprender los problemas básicos relacionados con las diferentes poblaciones atendidas, por ejemplo, adultos mayores y personas con discapacidades físicas, discapacidades intelectuales / del desarrollo, problemas de salud mental, lesiones cerebrales o enfermedad de Alzheimer o deterioro cognitivo</a:t>
            </a:r>
            <a:r>
              <a:rPr lang="en-US" sz="1200" b="0" i="0" u="none" strike="noStrike" baseline="0" dirty="0">
                <a:solidFill>
                  <a:srgbClr val="3D3D3D"/>
                </a:solidFill>
                <a:latin typeface="Calibri" panose="020F0502020204030204" pitchFamily="34" charset="0"/>
                <a:cs typeface="Calibri" panose="020F0502020204030204" pitchFamily="34" charset="0"/>
              </a:rPr>
              <a:t>.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3. </a:t>
            </a:r>
            <a:r>
              <a:rPr lang="es-ES" sz="1200" b="0" i="0" u="none" strike="noStrike" baseline="0" dirty="0">
                <a:solidFill>
                  <a:srgbClr val="3D3D3D"/>
                </a:solidFill>
                <a:latin typeface="Calibri" panose="020F0502020204030204" pitchFamily="34" charset="0"/>
                <a:cs typeface="Calibri" panose="020F0502020204030204" pitchFamily="34" charset="0"/>
              </a:rPr>
              <a:t>Promover la conexión de la persona con las actividades y relaciones naturales de la comunidad que más le importan. Fomentar las experiencias y actividades de una persona más allá de las proporcionadas en entornos segregados diseñados solo para personas con discapacidades o diagnósticos específicos.</a:t>
            </a:r>
            <a:endParaRPr lang="en-US" sz="1200" b="0" i="0" u="none" strike="noStrike" baseline="0" dirty="0">
              <a:solidFill>
                <a:srgbClr val="3D3D3D"/>
              </a:solidFill>
              <a:latin typeface="Calibri" panose="020F0502020204030204" pitchFamily="34" charset="0"/>
              <a:cs typeface="Calibri" panose="020F0502020204030204" pitchFamily="34" charset="0"/>
            </a:endParaRP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4. </a:t>
            </a:r>
            <a:r>
              <a:rPr lang="es-ES" sz="1200" b="0" i="0" u="none" strike="noStrike" baseline="0" dirty="0">
                <a:solidFill>
                  <a:srgbClr val="3D3D3D"/>
                </a:solidFill>
                <a:latin typeface="Calibri" panose="020F0502020204030204" pitchFamily="34" charset="0"/>
                <a:cs typeface="Calibri" panose="020F0502020204030204" pitchFamily="34" charset="0"/>
              </a:rPr>
              <a:t>Involucrar activamente a los cuidadores familiares y / u otros partidarios en el desarrollo y ejecución colaborativa del plan centrado en la persona de acuerdo con las preferencias de la persona</a:t>
            </a:r>
            <a:r>
              <a:rPr lang="en-US" sz="1200" b="0" i="0" u="none" strike="noStrike" baseline="0" dirty="0">
                <a:solidFill>
                  <a:srgbClr val="3D3D3D"/>
                </a:solidFill>
                <a:latin typeface="Calibri" panose="020F0502020204030204" pitchFamily="34" charset="0"/>
                <a:cs typeface="Calibri" panose="020F0502020204030204" pitchFamily="34" charset="0"/>
              </a:rPr>
              <a:t>.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5. </a:t>
            </a:r>
            <a:r>
              <a:rPr lang="es-ES" sz="1200" b="0" i="0" u="none" strike="noStrike" baseline="0" dirty="0">
                <a:solidFill>
                  <a:srgbClr val="3D3D3D"/>
                </a:solidFill>
                <a:latin typeface="Calibri" panose="020F0502020204030204" pitchFamily="34" charset="0"/>
                <a:cs typeface="Calibri" panose="020F0502020204030204" pitchFamily="34" charset="0"/>
              </a:rPr>
              <a:t>Apoyar la creación o el mantenimiento de una vida significativa en la comunidad (según lo definido por cada individuo) como un derecho humano fundamental y no como algo que debe ganarse mediante la demostración de "estabilidad" o actos de cumplimiento de las recomendaciones profesionales</a:t>
            </a:r>
            <a:r>
              <a:rPr lang="en-US" sz="1200" b="0" i="0" u="none" strike="noStrike" baseline="0" dirty="0">
                <a:solidFill>
                  <a:srgbClr val="3D3D3D"/>
                </a:solidFill>
                <a:latin typeface="Calibri" panose="020F0502020204030204" pitchFamily="34" charset="0"/>
                <a:cs typeface="Calibri" panose="020F0502020204030204" pitchFamily="34" charset="0"/>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17</a:t>
            </a:fld>
            <a:endParaRPr lang="en-US"/>
          </a:p>
        </p:txBody>
      </p:sp>
    </p:spTree>
    <p:extLst>
      <p:ext uri="{BB962C8B-B14F-4D97-AF65-F5344CB8AC3E}">
        <p14:creationId xmlns:p14="http://schemas.microsoft.com/office/powerpoint/2010/main" val="1134121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baseline="0" dirty="0">
                <a:solidFill>
                  <a:srgbClr val="3D3D3D"/>
                </a:solidFill>
                <a:latin typeface="+mn-lt"/>
                <a:cs typeface="Calibri" panose="020F0502020204030204" pitchFamily="34" charset="0"/>
              </a:rPr>
              <a:t>Las relaciones y las actividades de planificación se basan en el respeto y la suposición de que las personas se presumen competentes y tienen derecho a controlar las decisiones que afectan sus vidas. Los profesionales apoyan a las personas a empoderarse y descubrir su voz en todos los aspectos de la </a:t>
            </a:r>
            <a:r>
              <a:rPr lang="es-ES" sz="1200" b="0" i="0" u="none" strike="noStrike" baseline="0" dirty="0" err="1">
                <a:solidFill>
                  <a:srgbClr val="3D3D3D"/>
                </a:solidFill>
                <a:latin typeface="+mn-lt"/>
                <a:cs typeface="Calibri" panose="020F0502020204030204" pitchFamily="34" charset="0"/>
              </a:rPr>
              <a:t>co-creación</a:t>
            </a:r>
            <a:r>
              <a:rPr lang="es-ES" sz="1200" b="0" i="0" u="none" strike="noStrike" baseline="0" dirty="0">
                <a:solidFill>
                  <a:srgbClr val="3D3D3D"/>
                </a:solidFill>
                <a:latin typeface="+mn-lt"/>
                <a:cs typeface="Calibri" panose="020F0502020204030204" pitchFamily="34" charset="0"/>
              </a:rPr>
              <a:t> e implementación del plan. Los profesionales son conscientes y capaces de educar a las personas (cuando sea necesario y deseado) sobre la gama de protecciones legales que promueven tanto la seguridad fundamental (es decir, el derecho a estar libre de abuso y negligencia) como la inclusión comunitaria (es decir, el derecho a estar libre de discriminación y el derecho a ejercer libertades)</a:t>
            </a:r>
            <a:r>
              <a:rPr lang="en-US" sz="1200" b="0" i="0" u="none" strike="noStrike" baseline="0" dirty="0">
                <a:solidFill>
                  <a:srgbClr val="3D3D3D"/>
                </a:solidFill>
                <a:latin typeface="+mn-lt"/>
                <a:cs typeface="Calibri" panose="020F0502020204030204" pitchFamily="34" charset="0"/>
              </a:rPr>
              <a:t>. </a:t>
            </a:r>
          </a:p>
          <a:p>
            <a:endParaRPr lang="en-US" sz="1200" b="0" i="0" u="none" strike="noStrike" baseline="0" dirty="0">
              <a:solidFill>
                <a:srgbClr val="3D3D3D"/>
              </a:solidFill>
              <a:latin typeface="+mn-lt"/>
              <a:cs typeface="Calibri" panose="020F0502020204030204" pitchFamily="34" charset="0"/>
            </a:endParaRPr>
          </a:p>
          <a:p>
            <a:r>
              <a:rPr lang="en-US" sz="1200" b="1" i="0" u="sng" strike="noStrike" baseline="0" dirty="0" err="1">
                <a:solidFill>
                  <a:srgbClr val="3D3D3D"/>
                </a:solidFill>
                <a:effectLst/>
                <a:latin typeface="+mn-lt"/>
                <a:cs typeface="Calibri" panose="020F0502020204030204" pitchFamily="34" charset="0"/>
              </a:rPr>
              <a:t>Habilidades</a:t>
            </a:r>
            <a:r>
              <a:rPr lang="en-US" sz="1200" b="1" i="0" u="sng" strike="noStrike" baseline="0" dirty="0">
                <a:solidFill>
                  <a:srgbClr val="3D3D3D"/>
                </a:solidFill>
                <a:effectLst/>
                <a:latin typeface="+mn-lt"/>
                <a:cs typeface="Calibri" panose="020F0502020204030204" pitchFamily="34" charset="0"/>
              </a:rPr>
              <a:t>
</a:t>
            </a:r>
            <a:endParaRPr lang="en-US" sz="1200" b="0" i="0" u="none" strike="noStrike" baseline="0" dirty="0">
              <a:solidFill>
                <a:srgbClr val="3D3D3D"/>
              </a:solidFill>
              <a:latin typeface="+mn-lt"/>
              <a:cs typeface="Calibri" panose="020F0502020204030204" pitchFamily="34" charset="0"/>
            </a:endParaRPr>
          </a:p>
          <a:p>
            <a:pPr marL="342900" indent="-342900" algn="l">
              <a:buAutoNum type="arabicPeriod"/>
            </a:pPr>
            <a:r>
              <a:rPr lang="es-ES" sz="1200" b="0" i="0" u="none" strike="noStrike" baseline="0" dirty="0">
                <a:solidFill>
                  <a:srgbClr val="3D3D3D"/>
                </a:solidFill>
                <a:latin typeface="+mn-lt"/>
              </a:rPr>
              <a:t>Presumir competencia. Se presume que todas las personas tienen la capacidad y el derecho de participar activamente en el proceso de planificación</a:t>
            </a:r>
            <a:r>
              <a:rPr lang="en-US" sz="1200" b="0" i="0" u="none" strike="noStrike" baseline="0" dirty="0">
                <a:solidFill>
                  <a:srgbClr val="3D3D3D"/>
                </a:solidFill>
                <a:latin typeface="+mn-lt"/>
              </a:rPr>
              <a:t>. </a:t>
            </a:r>
          </a:p>
          <a:p>
            <a:pPr marL="342900" indent="-342900" algn="l">
              <a:buAutoNum type="arabicPeriod"/>
            </a:pPr>
            <a:r>
              <a:rPr lang="es-ES" sz="1200" b="0" i="0" u="none" strike="noStrike" baseline="0" dirty="0">
                <a:solidFill>
                  <a:srgbClr val="3D3D3D"/>
                </a:solidFill>
                <a:latin typeface="+mn-lt"/>
              </a:rPr>
              <a:t>Comprender los conceptos de dignidad del riesgo y el derecho al fracaso. Con la excepción de algunas situaciones de emergencia, no ponga (directa o indirectamente) límites o restricciones a la libertad o las actividades de una persona por el deseo de protegerla o actuar en su mejor interés</a:t>
            </a:r>
            <a:r>
              <a:rPr lang="en-US" sz="1200" b="0" i="0" u="none" strike="noStrike" baseline="0" dirty="0">
                <a:solidFill>
                  <a:srgbClr val="3D3D3D"/>
                </a:solidFill>
                <a:latin typeface="+mn-lt"/>
              </a:rPr>
              <a:t>. </a:t>
            </a:r>
          </a:p>
          <a:p>
            <a:pPr marL="342900" indent="-342900" algn="l">
              <a:buAutoNum type="arabicPeriod"/>
            </a:pPr>
            <a:r>
              <a:rPr lang="es-ES" sz="1200" b="0" i="0" u="none" strike="noStrike" baseline="0" dirty="0">
                <a:solidFill>
                  <a:srgbClr val="3D3D3D"/>
                </a:solidFill>
                <a:latin typeface="+mn-lt"/>
              </a:rPr>
              <a:t>Proporcionar educación básica sobre los derechos de uno en los servicios, así como el derecho a estar libre de discriminación tanto dentro del sistema de servicios como en la comunidad en general</a:t>
            </a:r>
            <a:r>
              <a:rPr lang="en-US" sz="1200" b="0" i="0" u="none" strike="noStrike" baseline="0" dirty="0">
                <a:solidFill>
                  <a:srgbClr val="3D3D3D"/>
                </a:solidFill>
                <a:latin typeface="+mn-lt"/>
              </a:rPr>
              <a:t>. </a:t>
            </a:r>
          </a:p>
          <a:p>
            <a:pPr marL="342900" indent="-342900" algn="l">
              <a:buAutoNum type="arabicPeriod"/>
            </a:pPr>
            <a:r>
              <a:rPr lang="es-ES" sz="1200" b="0" i="0" u="none" strike="noStrike" baseline="0" dirty="0">
                <a:solidFill>
                  <a:srgbClr val="3D3D3D"/>
                </a:solidFill>
                <a:latin typeface="+mn-lt"/>
              </a:rPr>
              <a:t>Apoyar a las personas para que aboguen por sí mismas (y / o abogar por ellas cuando sea apropiado y deseado) cuando sus preferencias o valores no se respeten en el proceso de planificación centrado en la persona y durante momentos de tensión o desacuerdo con los proveedores o partidarios.</a:t>
            </a:r>
            <a:r>
              <a:rPr lang="en-US" sz="1200" b="0" i="0" u="none" strike="noStrike" baseline="0" dirty="0">
                <a:solidFill>
                  <a:srgbClr val="3D3D3D"/>
                </a:solidFill>
                <a:latin typeface="+mn-lt"/>
              </a:rPr>
              <a:t> </a:t>
            </a:r>
          </a:p>
          <a:p>
            <a:pPr marL="342900" indent="-342900" algn="l">
              <a:buAutoNum type="arabicPeriod"/>
            </a:pPr>
            <a:r>
              <a:rPr lang="es-ES" sz="1200" b="0" i="0" u="none" strike="noStrike" baseline="0" dirty="0">
                <a:solidFill>
                  <a:srgbClr val="3D3D3D"/>
                </a:solidFill>
                <a:latin typeface="+mn-lt"/>
              </a:rPr>
              <a:t>La práctica apoyó la toma de decisiones, una serie de relaciones, intervenciones, arreglos y acuerdos diseñados para ayudar a una persona a tomar y comunicarse con las decisiones de los demás sobre su vida.</a:t>
            </a:r>
            <a:endParaRPr lang="en-US" sz="1200" b="0" i="0" u="none" strike="noStrike" baseline="0" dirty="0">
              <a:solidFill>
                <a:srgbClr val="3D3D3D"/>
              </a:solidFill>
              <a:latin typeface="+mn-lt"/>
            </a:endParaRPr>
          </a:p>
          <a:p>
            <a:pPr marL="342900" indent="-342900" algn="l">
              <a:buAutoNum type="arabicPeriod"/>
            </a:pPr>
            <a:r>
              <a:rPr lang="es-ES" sz="1200" b="0" i="0" u="none" strike="noStrike" baseline="0" dirty="0">
                <a:solidFill>
                  <a:srgbClr val="3D3D3D"/>
                </a:solidFill>
                <a:latin typeface="+mn-lt"/>
              </a:rPr>
              <a:t>Comprender cómo reconocer el abuso, la negligencia y la explotación y los requisitos legales y administrativos relacionados con el manejo y la denuncia de tales violaciones.</a:t>
            </a:r>
            <a:r>
              <a:rPr lang="en-US" sz="1200" b="0" i="0" u="none" strike="noStrike" baseline="0" dirty="0">
                <a:solidFill>
                  <a:srgbClr val="3D3D3D"/>
                </a:solidFill>
                <a:latin typeface="+mn-lt"/>
              </a:rPr>
              <a:t> </a:t>
            </a:r>
          </a:p>
          <a:p>
            <a:pPr marL="342900" indent="-342900" algn="l">
              <a:buAutoNum type="arabicPeriod"/>
            </a:pPr>
            <a:endParaRPr lang="en-US" sz="1200" b="0" i="0" u="none" strike="noStrike" baseline="0" dirty="0">
              <a:solidFill>
                <a:srgbClr val="3D3D3D"/>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pPr marL="0" indent="0" algn="l">
              <a:buNone/>
            </a:pPr>
            <a:endParaRPr lang="en-US" sz="1200" b="0" i="0" u="none" strike="noStrike" baseline="0" dirty="0">
              <a:solidFill>
                <a:srgbClr val="3D3D3D"/>
              </a:solidFill>
              <a:latin typeface="+mn-lt"/>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18</a:t>
            </a:fld>
            <a:endParaRPr lang="en-US"/>
          </a:p>
        </p:txBody>
      </p:sp>
    </p:spTree>
    <p:extLst>
      <p:ext uri="{BB962C8B-B14F-4D97-AF65-F5344CB8AC3E}">
        <p14:creationId xmlns:p14="http://schemas.microsoft.com/office/powerpoint/2010/main" val="3399704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sz="1200" b="0" i="0" u="none" strike="noStrike" baseline="0" dirty="0">
                <a:solidFill>
                  <a:srgbClr val="3D3D3D"/>
                </a:solidFill>
                <a:latin typeface="+mn-lt"/>
              </a:rPr>
              <a:t>La planificación de interacciones y reuniones se facilita de una manera respetuosa y profesional y de acuerdo con los principios centrados en la persona y las preferencias de cada individuo. Esto asegura que el enfoque principal permanezca en las prioridades y la perspectiva de la persona. Apoye a la persona en la expansión de su equipo o círculo como desee.  Además, alentar a todos los miembros a hacer contribuciones significativas y facilitar el proceso de una manera que sea transparente y accesible para todas las partes involucradas</a:t>
            </a:r>
            <a:r>
              <a:rPr lang="en-US" sz="1200" b="0" i="0" u="none" strike="noStrike" baseline="0" dirty="0">
                <a:solidFill>
                  <a:srgbClr val="3D3D3D"/>
                </a:solidFill>
                <a:latin typeface="+mn-lt"/>
              </a:rPr>
              <a:t>. </a:t>
            </a:r>
            <a:endParaRPr lang="en-US" sz="1200" dirty="0">
              <a:effectLst/>
              <a:latin typeface="+mn-lt"/>
              <a:ea typeface="Calibri" panose="020F0502020204030204" pitchFamily="34" charset="0"/>
              <a:cs typeface="Times New Roman" panose="02020603050405020304" pitchFamily="18" charset="0"/>
            </a:endParaRPr>
          </a:p>
          <a:p>
            <a:pPr algn="l"/>
            <a:endParaRPr lang="en-US" sz="1200" b="0" i="0" u="none" strike="noStrike" baseline="0" dirty="0">
              <a:solidFill>
                <a:srgbClr val="000000"/>
              </a:solidFill>
              <a:latin typeface="+mn-lt"/>
            </a:endParaRPr>
          </a:p>
          <a:p>
            <a:pPr algn="l"/>
            <a:r>
              <a:rPr lang="en-US" sz="1200" b="1" i="0" u="sng" strike="noStrike" baseline="0" dirty="0" err="1">
                <a:solidFill>
                  <a:srgbClr val="000000"/>
                </a:solidFill>
                <a:latin typeface="+mn-lt"/>
              </a:rPr>
              <a:t>Habilidades</a:t>
            </a:r>
            <a:r>
              <a:rPr lang="en-US" sz="1200" b="1" i="0" u="sng" strike="noStrike" baseline="0" dirty="0">
                <a:solidFill>
                  <a:srgbClr val="000000"/>
                </a:solidFill>
                <a:latin typeface="+mn-lt"/>
              </a:rPr>
              <a:t>
</a:t>
            </a:r>
            <a:endParaRPr lang="en-US" sz="1200" b="0" i="0" u="none" strike="noStrike" baseline="0" dirty="0">
              <a:solidFill>
                <a:srgbClr val="000000"/>
              </a:solidFill>
              <a:latin typeface="+mn-lt"/>
            </a:endParaRPr>
          </a:p>
          <a:p>
            <a:pPr marL="228600" indent="-228600">
              <a:spcAft>
                <a:spcPts val="600"/>
              </a:spcAft>
              <a:buFont typeface="+mj-lt"/>
              <a:buAutoNum type="arabicPeriod"/>
            </a:pPr>
            <a:r>
              <a:rPr lang="es-ES" sz="1200" b="0" i="0" u="none" strike="noStrike" baseline="0" dirty="0">
                <a:solidFill>
                  <a:srgbClr val="3D3D3D"/>
                </a:solidFill>
                <a:latin typeface="+mn-lt"/>
                <a:cs typeface="Calibri" panose="020F0502020204030204" pitchFamily="34" charset="0"/>
              </a:rPr>
              <a:t>Atender el lenguaje y respetar las preferencias de la persona. Comprender los matices detrás del lenguaje de la persona primero frente a la identidad primero</a:t>
            </a:r>
            <a:r>
              <a:rPr lang="en-US" sz="1200" b="0" i="0" u="none" strike="noStrike" baseline="0" dirty="0">
                <a:solidFill>
                  <a:srgbClr val="3D3D3D"/>
                </a:solidFill>
                <a:latin typeface="+mn-lt"/>
                <a:cs typeface="Calibri" panose="020F0502020204030204" pitchFamily="34" charset="0"/>
              </a:rPr>
              <a:t>. </a:t>
            </a:r>
          </a:p>
          <a:p>
            <a:pPr marL="228600" indent="-228600">
              <a:spcAft>
                <a:spcPts val="600"/>
              </a:spcAft>
              <a:buFont typeface="+mj-lt"/>
              <a:buAutoNum type="arabicPeriod"/>
            </a:pPr>
            <a:r>
              <a:rPr lang="es-ES" sz="1200" b="0" i="0" u="none" strike="noStrike" baseline="0" dirty="0">
                <a:solidFill>
                  <a:srgbClr val="3D3D3D"/>
                </a:solidFill>
                <a:latin typeface="+mn-lt"/>
                <a:cs typeface="Calibri" panose="020F0502020204030204" pitchFamily="34" charset="0"/>
              </a:rPr>
              <a:t>Respete la opinión de la persona con respecto a las reuniones de planificación, incluido a quién le gustaría involucrar, las preferencias en torno a la logística (ubicación, horario, etc.), las áreas prioritarias para la discusión y las preferencias en torno a la facilitación (por ejemplo, </a:t>
            </a:r>
            <a:r>
              <a:rPr lang="es-ES" sz="1200" b="0" i="0" u="none" strike="noStrike" baseline="0" dirty="0" err="1">
                <a:solidFill>
                  <a:srgbClr val="3D3D3D"/>
                </a:solidFill>
                <a:latin typeface="+mn-lt"/>
                <a:cs typeface="Calibri" panose="020F0502020204030204" pitchFamily="34" charset="0"/>
              </a:rPr>
              <a:t>autoacelerada</a:t>
            </a:r>
            <a:r>
              <a:rPr lang="es-ES" sz="1200" b="0" i="0" u="none" strike="noStrike" baseline="0" dirty="0">
                <a:solidFill>
                  <a:srgbClr val="3D3D3D"/>
                </a:solidFill>
                <a:latin typeface="+mn-lt"/>
                <a:cs typeface="Calibri" panose="020F0502020204030204" pitchFamily="34" charset="0"/>
              </a:rPr>
              <a:t> o apoyada)</a:t>
            </a:r>
            <a:r>
              <a:rPr lang="en-US" sz="1200" b="0" i="0" u="none" strike="noStrike" baseline="0" dirty="0">
                <a:solidFill>
                  <a:srgbClr val="3D3D3D"/>
                </a:solidFill>
                <a:latin typeface="+mn-lt"/>
                <a:cs typeface="Calibri" panose="020F0502020204030204" pitchFamily="34" charset="0"/>
              </a:rPr>
              <a:t>. </a:t>
            </a:r>
          </a:p>
          <a:p>
            <a:pPr marL="228600" indent="-228600">
              <a:spcAft>
                <a:spcPts val="600"/>
              </a:spcAft>
              <a:buFont typeface="+mj-lt"/>
              <a:buAutoNum type="arabicPeriod"/>
            </a:pPr>
            <a:r>
              <a:rPr lang="es-ES" sz="1200" b="0" i="0" u="none" strike="noStrike" baseline="0" dirty="0">
                <a:solidFill>
                  <a:srgbClr val="3D3D3D"/>
                </a:solidFill>
                <a:latin typeface="+mn-lt"/>
                <a:cs typeface="Calibri" panose="020F0502020204030204" pitchFamily="34" charset="0"/>
              </a:rPr>
              <a:t>Facilitar reuniones individuales o de equipo de una manera respetuosa y profesional y trabajar para garantizar que las preferencias de la persona den forma al proceso</a:t>
            </a:r>
            <a:r>
              <a:rPr lang="en-US" sz="1200" b="0" i="0" u="none" strike="noStrike" baseline="0" dirty="0">
                <a:solidFill>
                  <a:srgbClr val="3D3D3D"/>
                </a:solidFill>
                <a:latin typeface="+mn-lt"/>
                <a:cs typeface="Calibri" panose="020F0502020204030204" pitchFamily="34" charset="0"/>
              </a:rPr>
              <a:t>. </a:t>
            </a:r>
          </a:p>
          <a:p>
            <a:pPr marL="228600" indent="-228600">
              <a:spcAft>
                <a:spcPts val="600"/>
              </a:spcAft>
              <a:buFont typeface="+mj-lt"/>
              <a:buAutoNum type="arabicPeriod"/>
            </a:pPr>
            <a:r>
              <a:rPr lang="es-ES" sz="1200" b="0" i="0" u="none" strike="noStrike" baseline="0" dirty="0">
                <a:solidFill>
                  <a:srgbClr val="3D3D3D"/>
                </a:solidFill>
                <a:latin typeface="+mn-lt"/>
                <a:cs typeface="Calibri" panose="020F0502020204030204" pitchFamily="34" charset="0"/>
              </a:rPr>
              <a:t>Haga espacio para las contribuciones de todos los miembros del equipo durante las reuniones de planificación centradas en la persona, con una prioridad particular de asegurarse de que la voz de la persona no se pierda en el diálogo y se le dé la consideración principal</a:t>
            </a:r>
            <a:r>
              <a:rPr lang="en-US" sz="1200" b="0" i="0" u="none" strike="noStrike" baseline="0" dirty="0">
                <a:solidFill>
                  <a:srgbClr val="3D3D3D"/>
                </a:solidFill>
                <a:latin typeface="+mn-lt"/>
                <a:cs typeface="Calibri" panose="020F0502020204030204" pitchFamily="34" charset="0"/>
              </a:rPr>
              <a:t>. </a:t>
            </a:r>
          </a:p>
          <a:p>
            <a:pPr marL="228600" indent="-228600">
              <a:spcAft>
                <a:spcPts val="600"/>
              </a:spcAft>
              <a:buFont typeface="+mj-lt"/>
              <a:buAutoNum type="arabicPeriod"/>
            </a:pPr>
            <a:r>
              <a:rPr lang="es-ES" sz="1200" b="0" i="0" u="none" strike="noStrike" baseline="0" dirty="0">
                <a:solidFill>
                  <a:srgbClr val="3D3D3D"/>
                </a:solidFill>
                <a:latin typeface="+mn-lt"/>
                <a:cs typeface="Calibri" panose="020F0502020204030204" pitchFamily="34" charset="0"/>
              </a:rPr>
              <a:t>Comprender y saber cómo ayudar a la persona y a sus partidarios a identificar y trabajar a través de las diferencias y los conflictos.  Ser capaz de facilitar el acuerdo, o el desacuerdo respetuoso, entre todos los involucrados en el curso de acción utilizando herramientas y técnicas como la resolución de conflictos y el apoyo a la decisión</a:t>
            </a:r>
            <a:r>
              <a:rPr lang="en-US" sz="1200" b="0" i="0" u="none" strike="noStrike" baseline="0" dirty="0">
                <a:solidFill>
                  <a:srgbClr val="3D3D3D"/>
                </a:solidFill>
                <a:latin typeface="+mn-lt"/>
                <a:cs typeface="Calibri" panose="020F0502020204030204" pitchFamily="34" charset="0"/>
              </a:rPr>
              <a:t>. </a:t>
            </a:r>
          </a:p>
          <a:p>
            <a:pPr marL="228600" indent="-228600">
              <a:spcAft>
                <a:spcPts val="600"/>
              </a:spcAft>
              <a:buFont typeface="+mj-lt"/>
              <a:buAutoNum type="arabicPeriod"/>
            </a:pPr>
            <a:r>
              <a:rPr lang="es-ES" sz="1200" b="0" i="0" u="none" strike="noStrike" baseline="0" dirty="0">
                <a:solidFill>
                  <a:srgbClr val="3D3D3D"/>
                </a:solidFill>
                <a:latin typeface="+mn-lt"/>
                <a:cs typeface="Calibri" panose="020F0502020204030204" pitchFamily="34" charset="0"/>
              </a:rPr>
              <a:t>Mantener un enfoque en la conversación sobre los objetivos y resultados de vida deseados de la persona</a:t>
            </a:r>
            <a:r>
              <a:rPr lang="en-US" sz="1200" b="0" i="0" u="none" strike="noStrike" baseline="0" dirty="0">
                <a:solidFill>
                  <a:srgbClr val="3D3D3D"/>
                </a:solidFill>
                <a:latin typeface="+mn-lt"/>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mn-lt"/>
                <a:ea typeface="Calibri" panose="020F0502020204030204" pitchFamily="34" charset="0"/>
                <a:cs typeface="Times New Roman" panose="02020603050405020304" pitchFamily="18" charset="0"/>
              </a:rPr>
              <a:t>Tondora</a:t>
            </a:r>
            <a:r>
              <a:rPr lang="en-US" sz="1200" dirty="0">
                <a:effectLst/>
                <a:latin typeface="+mn-lt"/>
                <a:ea typeface="Calibri" panose="020F0502020204030204" pitchFamily="34" charset="0"/>
                <a:cs typeface="Times New Roman" panose="02020603050405020304" pitchFamily="18" charset="0"/>
              </a:rPr>
              <a:t>, J.</a:t>
            </a:r>
            <a:r>
              <a:rPr lang="en-US" sz="1200" dirty="0">
                <a:effectLst/>
                <a:latin typeface="Calibri" panose="020F0502020204030204" pitchFamily="34" charset="0"/>
                <a:ea typeface="Calibri" panose="020F0502020204030204" pitchFamily="34" charset="0"/>
                <a:cs typeface="Times New Roman" panose="02020603050405020304" pitchFamily="18" charset="0"/>
              </a:rPr>
              <a:t>,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19</a:t>
            </a:fld>
            <a:endParaRPr lang="en-US"/>
          </a:p>
        </p:txBody>
      </p:sp>
    </p:spTree>
    <p:extLst>
      <p:ext uri="{BB962C8B-B14F-4D97-AF65-F5344CB8AC3E}">
        <p14:creationId xmlns:p14="http://schemas.microsoft.com/office/powerpoint/2010/main" val="20215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r>
              <a:rPr lang="es-ES" sz="1200" dirty="0">
                <a:effectLst/>
                <a:latin typeface="Calibri" panose="020F0502020204030204" pitchFamily="34" charset="0"/>
                <a:ea typeface="Calibri" panose="020F0502020204030204" pitchFamily="34" charset="0"/>
                <a:cs typeface="Times New Roman" panose="02020603050405020304" pitchFamily="18" charset="0"/>
              </a:rPr>
              <a:t>Este módulo discutirá poner a la persona en primer lugar y respetar la diversidad de necesidades mediante la introducción de estrategias para avanzar en la planificación centrada en la persona y la prestación de servicios. 
</a:t>
            </a:r>
            <a:endParaRPr lang="en-US" sz="18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44936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898571"/>
          </a:xfrm>
        </p:spPr>
        <p:txBody>
          <a:bodyPr/>
          <a:lstStyle/>
          <a:p>
            <a:pPr algn="just"/>
            <a:r>
              <a:rPr lang="es-ES" sz="1200" b="0" i="0" u="none" strike="noStrike" baseline="0" dirty="0">
                <a:solidFill>
                  <a:srgbClr val="3D3D3D"/>
                </a:solidFill>
                <a:latin typeface="Calibri" panose="020F0502020204030204" pitchFamily="34" charset="0"/>
                <a:cs typeface="Calibri" panose="020F0502020204030204" pitchFamily="34" charset="0"/>
              </a:rPr>
              <a:t>El plan centrado en la persona se </a:t>
            </a:r>
            <a:r>
              <a:rPr lang="es-ES" sz="1200" b="0" i="0" u="none" strike="noStrike" baseline="0" dirty="0" err="1">
                <a:solidFill>
                  <a:srgbClr val="3D3D3D"/>
                </a:solidFill>
                <a:latin typeface="Calibri" panose="020F0502020204030204" pitchFamily="34" charset="0"/>
                <a:cs typeface="Calibri" panose="020F0502020204030204" pitchFamily="34" charset="0"/>
              </a:rPr>
              <a:t>co-crea</a:t>
            </a:r>
            <a:r>
              <a:rPr lang="es-ES" sz="1200" b="0" i="0" u="none" strike="noStrike" baseline="0" dirty="0">
                <a:solidFill>
                  <a:srgbClr val="3D3D3D"/>
                </a:solidFill>
                <a:latin typeface="Calibri" panose="020F0502020204030204" pitchFamily="34" charset="0"/>
                <a:cs typeface="Calibri" panose="020F0502020204030204" pitchFamily="34" charset="0"/>
              </a:rPr>
              <a:t> y se captura por escrito de una manera que se adhiere a las expectativas establecidas en torno a la documentación del plan centrado en la persona. El plan se valora como un "documento vivo" que se revisa según sea necesario en función de las preferencias de la persona y la evolución de la situación. Hay un seguimiento y monitoreo responsable de la implementación del plan</a:t>
            </a:r>
            <a:r>
              <a:rPr lang="en-US" sz="1200" b="0" i="0" u="none" strike="noStrike" baseline="0" dirty="0">
                <a:solidFill>
                  <a:srgbClr val="3D3D3D"/>
                </a:solidFill>
                <a:latin typeface="Calibri" panose="020F0502020204030204" pitchFamily="34" charset="0"/>
                <a:cs typeface="Calibri" panose="020F0502020204030204" pitchFamily="34" charset="0"/>
              </a:rPr>
              <a:t>. </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pPr algn="just"/>
            <a:r>
              <a:rPr lang="en-US" sz="1200" b="1" i="0" u="sng" strike="noStrike" baseline="0" dirty="0" err="1">
                <a:solidFill>
                  <a:srgbClr val="3D3D3D"/>
                </a:solidFill>
                <a:latin typeface="Calibri" panose="020F0502020204030204" pitchFamily="34" charset="0"/>
                <a:cs typeface="Calibri" panose="020F0502020204030204" pitchFamily="34" charset="0"/>
              </a:rPr>
              <a:t>Habilidades</a:t>
            </a:r>
            <a:r>
              <a:rPr lang="en-US" sz="1200" b="1" i="0" u="sng" strike="noStrike" baseline="0" dirty="0">
                <a:solidFill>
                  <a:srgbClr val="3D3D3D"/>
                </a:solidFill>
                <a:latin typeface="Calibri" panose="020F0502020204030204" pitchFamily="34" charset="0"/>
                <a:cs typeface="Calibri" panose="020F0502020204030204" pitchFamily="34" charset="0"/>
              </a:rPr>
              <a:t>
</a:t>
            </a:r>
            <a:endParaRPr lang="en-US" sz="1200" b="0" i="0" u="none" strike="noStrike" baseline="0" dirty="0">
              <a:solidFill>
                <a:srgbClr val="3D3D3D"/>
              </a:solidFill>
              <a:latin typeface="Calibri" panose="020F0502020204030204" pitchFamily="34" charset="0"/>
              <a:cs typeface="Calibri" panose="020F0502020204030204" pitchFamily="34" charset="0"/>
            </a:endParaRPr>
          </a:p>
          <a:p>
            <a:pPr marL="342900" indent="-342900">
              <a:buFont typeface="+mj-lt"/>
              <a:buAutoNum type="arabicPeriod"/>
            </a:pPr>
            <a:r>
              <a:rPr lang="es-ES" sz="1200" b="0" i="0" u="none" strike="noStrike" baseline="0" dirty="0">
                <a:solidFill>
                  <a:srgbClr val="3D3D3D"/>
                </a:solidFill>
                <a:latin typeface="Calibri" panose="020F0502020204030204" pitchFamily="34" charset="0"/>
                <a:cs typeface="Calibri" panose="020F0502020204030204" pitchFamily="34" charset="0"/>
              </a:rPr>
              <a:t>Incluir activamente las fortalezas, intereses y talentos de la persona en su plan y su implementación</a:t>
            </a:r>
            <a:r>
              <a:rPr lang="en-US" sz="1200" b="0" i="0" u="none" strike="noStrike" baseline="0" dirty="0">
                <a:solidFill>
                  <a:srgbClr val="3D3D3D"/>
                </a:solidFill>
                <a:latin typeface="Calibri" panose="020F0502020204030204" pitchFamily="34" charset="0"/>
                <a:cs typeface="Calibri" panose="020F0502020204030204" pitchFamily="34" charset="0"/>
              </a:rPr>
              <a:t>. </a:t>
            </a:r>
          </a:p>
          <a:p>
            <a:pPr marL="342900" indent="-342900">
              <a:buFont typeface="+mj-lt"/>
              <a:buAutoNum type="arabicPeriod"/>
            </a:pPr>
            <a:r>
              <a:rPr lang="es-ES" sz="1200" b="0" i="0" u="none" strike="noStrike" baseline="0" dirty="0">
                <a:solidFill>
                  <a:srgbClr val="3D3D3D"/>
                </a:solidFill>
                <a:latin typeface="Calibri" panose="020F0502020204030204" pitchFamily="34" charset="0"/>
                <a:cs typeface="Calibri" panose="020F0502020204030204" pitchFamily="34" charset="0"/>
              </a:rPr>
              <a:t>Escriba planes utilizando el nombre y el idioma preferidos de la persona, y las preferencias de identidad en todo momento</a:t>
            </a:r>
            <a:r>
              <a:rPr lang="en-US" sz="1200" b="0" i="0" u="none" strike="noStrike" baseline="0" dirty="0">
                <a:solidFill>
                  <a:srgbClr val="3D3D3D"/>
                </a:solidFill>
                <a:latin typeface="Calibri" panose="020F0502020204030204" pitchFamily="34" charset="0"/>
                <a:cs typeface="Calibri" panose="020F0502020204030204" pitchFamily="34" charset="0"/>
              </a:rPr>
              <a:t>. </a:t>
            </a:r>
          </a:p>
          <a:p>
            <a:pPr marL="342900" indent="-342900">
              <a:buFont typeface="+mj-lt"/>
              <a:buAutoNum type="arabicPeriod"/>
            </a:pPr>
            <a:r>
              <a:rPr lang="es-ES" sz="1200" b="0" i="0" u="none" strike="noStrike" baseline="0" dirty="0">
                <a:solidFill>
                  <a:srgbClr val="3D3D3D"/>
                </a:solidFill>
                <a:latin typeface="Calibri" panose="020F0502020204030204" pitchFamily="34" charset="0"/>
                <a:cs typeface="Calibri" panose="020F0502020204030204" pitchFamily="34" charset="0"/>
              </a:rPr>
              <a:t>Enmarque las declaraciones de objetivos utilizando un lenguaje que sea claro y accesible mientras captura lo que es importante para la persona en sus propias palabras siempre que sea posible</a:t>
            </a:r>
            <a:r>
              <a:rPr lang="en-US" sz="1200" b="0" i="0" u="none" strike="noStrike" baseline="0" dirty="0">
                <a:solidFill>
                  <a:srgbClr val="3D3D3D"/>
                </a:solidFill>
                <a:latin typeface="Calibri" panose="020F0502020204030204" pitchFamily="34" charset="0"/>
                <a:cs typeface="Calibri" panose="020F0502020204030204" pitchFamily="34" charset="0"/>
              </a:rPr>
              <a:t>. </a:t>
            </a:r>
          </a:p>
          <a:p>
            <a:pPr marL="342900" indent="-342900">
              <a:buFont typeface="+mj-lt"/>
              <a:buAutoNum type="arabicPeriod"/>
            </a:pPr>
            <a:r>
              <a:rPr lang="es-ES" sz="1200" b="0" i="0" u="none" strike="noStrike" baseline="0" dirty="0">
                <a:solidFill>
                  <a:srgbClr val="3D3D3D"/>
                </a:solidFill>
                <a:latin typeface="Calibri" panose="020F0502020204030204" pitchFamily="34" charset="0"/>
                <a:cs typeface="Calibri" panose="020F0502020204030204" pitchFamily="34" charset="0"/>
              </a:rPr>
              <a:t>Refleje los servicios y apoyos (pagados y no pagados) en la documentación del plan que ayudará a la persona a alcanzar los objetivos identificados. Si la persona lo desea, coordine los esfuerzos entre los partidarios (naturales) pagados y no pagados durante la implementación del plan</a:t>
            </a:r>
            <a:r>
              <a:rPr lang="en-US" sz="1200" b="0" i="0" u="none" strike="noStrike" baseline="0" dirty="0">
                <a:solidFill>
                  <a:srgbClr val="3D3D3D"/>
                </a:solidFill>
                <a:latin typeface="Calibri" panose="020F0502020204030204" pitchFamily="34" charset="0"/>
                <a:cs typeface="Calibri" panose="020F0502020204030204" pitchFamily="34" charset="0"/>
              </a:rPr>
              <a:t>. </a:t>
            </a:r>
          </a:p>
          <a:p>
            <a:pPr marL="342900" indent="-342900">
              <a:buFont typeface="+mj-lt"/>
              <a:buAutoNum type="arabicPeriod"/>
            </a:pPr>
            <a:r>
              <a:rPr lang="es-ES" sz="1200" b="0" i="0" u="none" strike="noStrike" baseline="0" dirty="0">
                <a:solidFill>
                  <a:srgbClr val="3D3D3D"/>
                </a:solidFill>
                <a:latin typeface="Calibri" panose="020F0502020204030204" pitchFamily="34" charset="0"/>
                <a:cs typeface="Calibri" panose="020F0502020204030204" pitchFamily="34" charset="0"/>
              </a:rPr>
              <a:t>Solicitar comentarios continuos de la persona y sus partidarios sobre el progreso y las preocupaciones, y revisar el plan según sea necesario de manera conveniente</a:t>
            </a:r>
            <a:r>
              <a:rPr lang="en-US" sz="1200" b="0" i="0" u="none" strike="noStrike" baseline="0" dirty="0">
                <a:solidFill>
                  <a:srgbClr val="3D3D3D"/>
                </a:solidFill>
                <a:latin typeface="Calibri" panose="020F0502020204030204" pitchFamily="34" charset="0"/>
                <a:cs typeface="Calibri" panose="020F0502020204030204" pitchFamily="34" charset="0"/>
              </a:rPr>
              <a:t>. </a:t>
            </a:r>
          </a:p>
          <a:p>
            <a:pPr marL="342900" indent="-342900">
              <a:buFont typeface="+mj-lt"/>
              <a:buAutoNum type="arabicPeriod"/>
            </a:pPr>
            <a:r>
              <a:rPr lang="es-ES" sz="1200" b="0" i="0" u="none" strike="noStrike" baseline="0" dirty="0">
                <a:solidFill>
                  <a:srgbClr val="3D3D3D"/>
                </a:solidFill>
                <a:latin typeface="Calibri" panose="020F0502020204030204" pitchFamily="34" charset="0"/>
                <a:cs typeface="Calibri" panose="020F0502020204030204" pitchFamily="34" charset="0"/>
              </a:rPr>
              <a:t>Monitorear y supervisar la implementación del plan para garantizar que los servicios se presten tanto de acuerdo con las preferencias de la persona como de acuerdo con el tipo, alcance, monto, duración y frecuencia de los apoyos según lo especificado en el plan</a:t>
            </a:r>
            <a:r>
              <a:rPr lang="en-US" sz="1200" b="0" i="0" u="none" strike="noStrike" baseline="0" dirty="0">
                <a:solidFill>
                  <a:srgbClr val="3D3D3D"/>
                </a:solidFill>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mn-lt"/>
                <a:ea typeface="Calibri" panose="020F0502020204030204" pitchFamily="34" charset="0"/>
                <a:cs typeface="Times New Roman" panose="02020603050405020304" pitchFamily="18" charset="0"/>
              </a:rPr>
              <a:t>Tondora</a:t>
            </a:r>
            <a:r>
              <a:rPr lang="en-US" sz="1200" dirty="0">
                <a:effectLst/>
                <a:latin typeface="+mn-lt"/>
                <a:ea typeface="Calibri" panose="020F0502020204030204" pitchFamily="34" charset="0"/>
                <a:cs typeface="Times New Roman" panose="02020603050405020304" pitchFamily="18" charset="0"/>
              </a:rPr>
              <a:t>, J.</a:t>
            </a:r>
            <a:r>
              <a:rPr lang="en-US" sz="1200" dirty="0">
                <a:effectLst/>
                <a:latin typeface="Calibri" panose="020F0502020204030204" pitchFamily="34" charset="0"/>
                <a:ea typeface="Calibri" panose="020F0502020204030204" pitchFamily="34" charset="0"/>
                <a:cs typeface="Times New Roman" panose="02020603050405020304" pitchFamily="18" charset="0"/>
              </a:rPr>
              <a:t>,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20</a:t>
            </a:fld>
            <a:endParaRPr lang="en-US"/>
          </a:p>
        </p:txBody>
      </p:sp>
    </p:spTree>
    <p:extLst>
      <p:ext uri="{BB962C8B-B14F-4D97-AF65-F5344CB8AC3E}">
        <p14:creationId xmlns:p14="http://schemas.microsoft.com/office/powerpoint/2010/main" val="3651845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21</a:t>
            </a:fld>
            <a:endParaRPr lang="en-US"/>
          </a:p>
        </p:txBody>
      </p:sp>
    </p:spTree>
    <p:extLst>
      <p:ext uri="{BB962C8B-B14F-4D97-AF65-F5344CB8AC3E}">
        <p14:creationId xmlns:p14="http://schemas.microsoft.com/office/powerpoint/2010/main" val="2327121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Calibri" panose="020F0502020204030204" pitchFamily="34" charset="0"/>
                <a:cs typeface="Calibri" panose="020F0502020204030204" pitchFamily="34" charset="0"/>
              </a:rPr>
              <a:t>En esta siguiente sección vamos a explorar cómo se pone en práctica el principio básico de poner a la persona en primer lugar y respetar la diversidad de necesidades.
</a:t>
            </a:r>
            <a:endParaRPr lang="en-US" sz="1200" b="1" i="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22</a:t>
            </a:fld>
            <a:endParaRPr lang="en-US"/>
          </a:p>
        </p:txBody>
      </p:sp>
    </p:spTree>
    <p:extLst>
      <p:ext uri="{BB962C8B-B14F-4D97-AF65-F5344CB8AC3E}">
        <p14:creationId xmlns:p14="http://schemas.microsoft.com/office/powerpoint/2010/main" val="3509227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dirty="0">
                <a:solidFill>
                  <a:srgbClr val="000000"/>
                </a:solidFill>
                <a:latin typeface="Calibri" panose="020F0502020204030204" pitchFamily="34" charset="0"/>
                <a:cs typeface="Calibri" panose="020F0502020204030204" pitchFamily="34" charset="0"/>
              </a:rPr>
              <a:t>La Sección 2402 (a) de la Ley de Cuidado de Salud a Bajo Precio requiere que todos los estados que reciben fondos federales desarrollen sistemas de servicios que respondan a las necesidades y opciones de las personas que reciben servicios a largo plazo basados en el hogar y la comunidad (HCBS), maximicen la independencia y la autodirección, brinden coordinación de apoyo para ayudar con una vida apoyada por la comunidad y logren un enfoque más consistente y coordinado para la administración de políticas y procedimientos en todos los programas públicos que proporcionan HCBS</a:t>
            </a:r>
            <a:r>
              <a:rPr lang="en-US" sz="1200" b="0" i="0" u="none" strike="noStrike" baseline="0" dirty="0">
                <a:solidFill>
                  <a:srgbClr val="000000"/>
                </a:solidFill>
                <a:latin typeface="Calibri" panose="020F0502020204030204" pitchFamily="34" charset="0"/>
                <a:cs typeface="Calibri" panose="020F0502020204030204" pitchFamily="34" charset="0"/>
              </a:rPr>
              <a:t>. </a:t>
            </a:r>
          </a:p>
          <a:p>
            <a:pPr algn="l"/>
            <a:endParaRPr lang="en-US" sz="1200" b="0" i="0" u="none" strike="noStrike" baseline="0" dirty="0">
              <a:solidFill>
                <a:srgbClr val="000000"/>
              </a:solidFill>
              <a:latin typeface="Calibri" panose="020F0502020204030204" pitchFamily="34" charset="0"/>
              <a:cs typeface="Calibri" panose="020F0502020204030204" pitchFamily="34" charset="0"/>
            </a:endParaRPr>
          </a:p>
          <a:p>
            <a:r>
              <a:rPr lang="en-US" sz="1200" b="0" i="0" u="none" strike="noStrike" baseline="0" dirty="0">
                <a:solidFill>
                  <a:srgbClr val="000000"/>
                </a:solidFill>
                <a:latin typeface="Calibri" panose="020F0502020204030204" pitchFamily="34" charset="0"/>
                <a:cs typeface="Calibri" panose="020F0502020204030204" pitchFamily="34" charset="0"/>
              </a:rPr>
              <a:t> </a:t>
            </a:r>
            <a:r>
              <a:rPr lang="es-ES" sz="1200" b="0" i="0" u="none" strike="noStrike" baseline="0" dirty="0">
                <a:solidFill>
                  <a:srgbClr val="000000"/>
                </a:solidFill>
                <a:latin typeface="Calibri" panose="020F0502020204030204" pitchFamily="34" charset="0"/>
                <a:cs typeface="Calibri" panose="020F0502020204030204" pitchFamily="34" charset="0"/>
              </a:rPr>
              <a:t>Las agencias más directamente afectadas por esta guía incluyen</a:t>
            </a:r>
            <a:r>
              <a:rPr lang="en-US" sz="1200" b="0" i="0" u="none" strike="noStrike" baseline="0" dirty="0">
                <a:solidFill>
                  <a:srgbClr val="000000"/>
                </a:solidFill>
                <a:latin typeface="Calibri" panose="020F0502020204030204" pitchFamily="34" charset="0"/>
                <a:cs typeface="Calibri" panose="020F0502020204030204" pitchFamily="34" charset="0"/>
              </a:rPr>
              <a:t>: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a:t>
            </a:r>
            <a:r>
              <a:rPr lang="es-ES" sz="1200" b="0" i="0" u="none" strike="noStrike" baseline="0" dirty="0">
                <a:solidFill>
                  <a:srgbClr val="000000"/>
                </a:solidFill>
                <a:latin typeface="Calibri" panose="020F0502020204030204" pitchFamily="34" charset="0"/>
                <a:cs typeface="Calibri" panose="020F0502020204030204" pitchFamily="34" charset="0"/>
              </a:rPr>
              <a:t>Administración para la vida comunitaria 
</a:t>
            </a:r>
            <a:r>
              <a:rPr lang="en-US" sz="1200" b="0" i="0" u="none" strike="noStrike" baseline="0" dirty="0">
                <a:solidFill>
                  <a:srgbClr val="000000"/>
                </a:solidFill>
                <a:latin typeface="Calibri" panose="020F0502020204030204" pitchFamily="34" charset="0"/>
                <a:cs typeface="Calibri" panose="020F0502020204030204" pitchFamily="34" charset="0"/>
              </a:rPr>
              <a:t>• </a:t>
            </a:r>
            <a:r>
              <a:rPr lang="es-ES" sz="1200" b="0" i="0" u="none" strike="noStrike" baseline="0" dirty="0">
                <a:solidFill>
                  <a:srgbClr val="000000"/>
                </a:solidFill>
                <a:latin typeface="Calibri" panose="020F0502020204030204" pitchFamily="34" charset="0"/>
                <a:cs typeface="Calibri" panose="020F0502020204030204" pitchFamily="34" charset="0"/>
              </a:rPr>
              <a:t>Centros de Servicios de Medicare y Medicaid 
</a:t>
            </a:r>
            <a:r>
              <a:rPr lang="en-US" sz="1200" b="0" i="0" u="none" strike="noStrike" baseline="0" dirty="0">
                <a:solidFill>
                  <a:srgbClr val="000000"/>
                </a:solidFill>
                <a:latin typeface="Calibri" panose="020F0502020204030204" pitchFamily="34" charset="0"/>
                <a:cs typeface="Calibri" panose="020F0502020204030204" pitchFamily="34" charset="0"/>
              </a:rPr>
              <a:t>• </a:t>
            </a:r>
            <a:r>
              <a:rPr lang="es-ES" sz="1200" b="0" i="0" u="none" strike="noStrike" baseline="0" dirty="0">
                <a:solidFill>
                  <a:srgbClr val="000000"/>
                </a:solidFill>
                <a:latin typeface="Calibri" panose="020F0502020204030204" pitchFamily="34" charset="0"/>
                <a:cs typeface="Calibri" panose="020F0502020204030204" pitchFamily="34" charset="0"/>
              </a:rPr>
              <a:t>Administración de Recursos y Servicios de Salud 
</a:t>
            </a:r>
            <a:r>
              <a:rPr lang="en-US" sz="1200" b="0" i="0" u="none" strike="noStrike" baseline="0" dirty="0">
                <a:solidFill>
                  <a:srgbClr val="000000"/>
                </a:solidFill>
                <a:latin typeface="Calibri" panose="020F0502020204030204" pitchFamily="34" charset="0"/>
                <a:cs typeface="Calibri" panose="020F0502020204030204" pitchFamily="34" charset="0"/>
              </a:rPr>
              <a:t>• </a:t>
            </a:r>
            <a:r>
              <a:rPr lang="en-US" sz="1200" b="0" i="0" u="none" strike="noStrike" baseline="0" dirty="0" err="1">
                <a:solidFill>
                  <a:srgbClr val="000000"/>
                </a:solidFill>
                <a:latin typeface="Calibri" panose="020F0502020204030204" pitchFamily="34" charset="0"/>
                <a:cs typeface="Calibri" panose="020F0502020204030204" pitchFamily="34" charset="0"/>
              </a:rPr>
              <a:t>Servicio</a:t>
            </a:r>
            <a:r>
              <a:rPr lang="en-US" sz="1200" b="0" i="0" u="none" strike="noStrike" baseline="0" dirty="0">
                <a:solidFill>
                  <a:srgbClr val="000000"/>
                </a:solidFill>
                <a:latin typeface="Calibri" panose="020F0502020204030204" pitchFamily="34" charset="0"/>
                <a:cs typeface="Calibri" panose="020F0502020204030204" pitchFamily="34" charset="0"/>
              </a:rPr>
              <a:t> de </a:t>
            </a:r>
            <a:r>
              <a:rPr lang="en-US" sz="1200" b="0" i="0" u="none" strike="noStrike" baseline="0" dirty="0" err="1">
                <a:solidFill>
                  <a:srgbClr val="000000"/>
                </a:solidFill>
                <a:latin typeface="Calibri" panose="020F0502020204030204" pitchFamily="34" charset="0"/>
                <a:cs typeface="Calibri" panose="020F0502020204030204" pitchFamily="34" charset="0"/>
              </a:rPr>
              <a:t>Salud</a:t>
            </a:r>
            <a:r>
              <a:rPr lang="en-US" sz="1200" b="0" i="0" u="none" strike="noStrike" baseline="0" dirty="0">
                <a:solidFill>
                  <a:srgbClr val="000000"/>
                </a:solidFill>
                <a:latin typeface="Calibri" panose="020F0502020204030204" pitchFamily="34" charset="0"/>
                <a:cs typeface="Calibri" panose="020F0502020204030204" pitchFamily="34" charset="0"/>
              </a:rPr>
              <a:t> </a:t>
            </a:r>
            <a:r>
              <a:rPr lang="en-US" sz="1200" b="0" i="0" u="none" strike="noStrike" baseline="0" dirty="0" err="1">
                <a:solidFill>
                  <a:srgbClr val="000000"/>
                </a:solidFill>
                <a:latin typeface="Calibri" panose="020F0502020204030204" pitchFamily="34" charset="0"/>
                <a:cs typeface="Calibri" panose="020F0502020204030204" pitchFamily="34" charset="0"/>
              </a:rPr>
              <a:t>Indígena</a:t>
            </a:r>
            <a:r>
              <a:rPr lang="en-US" sz="1200" b="0" i="0" u="none" strike="noStrike" baseline="0" dirty="0">
                <a:solidFill>
                  <a:srgbClr val="000000"/>
                </a:solidFill>
                <a:latin typeface="Calibri" panose="020F0502020204030204" pitchFamily="34" charset="0"/>
                <a:cs typeface="Calibri" panose="020F0502020204030204" pitchFamily="34" charset="0"/>
              </a:rPr>
              <a:t> 
• </a:t>
            </a:r>
            <a:r>
              <a:rPr lang="es-ES" sz="1200" b="0" i="0" u="none" strike="noStrike" baseline="0" dirty="0">
                <a:solidFill>
                  <a:srgbClr val="000000"/>
                </a:solidFill>
                <a:latin typeface="Calibri" panose="020F0502020204030204" pitchFamily="34" charset="0"/>
                <a:cs typeface="Calibri" panose="020F0502020204030204" pitchFamily="34" charset="0"/>
              </a:rPr>
              <a:t>Administración de Servicios de Abuso de Sustancias y Salud Mental 
</a:t>
            </a:r>
            <a:r>
              <a:rPr lang="en-US" sz="1200" b="0" i="0" u="none" strike="noStrike" baseline="0" dirty="0">
                <a:solidFill>
                  <a:srgbClr val="000000"/>
                </a:solidFill>
                <a:latin typeface="Calibri" panose="020F0502020204030204" pitchFamily="34" charset="0"/>
                <a:cs typeface="Calibri" panose="020F0502020204030204" pitchFamily="34" charset="0"/>
              </a:rPr>
              <a:t>• </a:t>
            </a:r>
            <a:r>
              <a:rPr lang="es-ES" sz="1200" b="0" i="0" u="none" strike="noStrike" baseline="0" dirty="0">
                <a:solidFill>
                  <a:srgbClr val="000000"/>
                </a:solidFill>
                <a:latin typeface="Calibri" panose="020F0502020204030204" pitchFamily="34" charset="0"/>
                <a:cs typeface="Calibri" panose="020F0502020204030204" pitchFamily="34" charset="0"/>
              </a:rPr>
              <a:t>Administración para Niños y Familias </a:t>
            </a:r>
            <a:endParaRPr lang="en-US" sz="1200" b="0" i="0" u="none" strike="noStrike" baseline="0" dirty="0">
              <a:solidFill>
                <a:srgbClr val="000000"/>
              </a:solidFill>
              <a:latin typeface="Calibri" panose="020F0502020204030204" pitchFamily="34" charset="0"/>
              <a:cs typeface="Calibri" panose="020F0502020204030204" pitchFamily="34" charset="0"/>
            </a:endParaRPr>
          </a:p>
          <a:p>
            <a:pPr lvl="1"/>
            <a:endParaRPr lang="en-US" sz="1200" b="0" i="0" u="none" strike="noStrike" baseline="0" dirty="0">
              <a:solidFill>
                <a:srgbClr val="000000"/>
              </a:solidFill>
              <a:latin typeface="Calibri" panose="020F0502020204030204" pitchFamily="34" charset="0"/>
              <a:cs typeface="Calibri" panose="020F0502020204030204" pitchFamily="34" charset="0"/>
            </a:endParaRPr>
          </a:p>
          <a:p>
            <a:pPr lvl="0"/>
            <a:r>
              <a:rPr lang="es-ES" sz="1200" b="0" i="0" u="none" strike="noStrike" baseline="0" dirty="0">
                <a:solidFill>
                  <a:srgbClr val="000000"/>
                </a:solidFill>
                <a:latin typeface="Calibri" panose="020F0502020204030204" pitchFamily="34" charset="0"/>
                <a:cs typeface="Calibri" panose="020F0502020204030204" pitchFamily="34" charset="0"/>
              </a:rPr>
              <a:t>Dado que la mayoría de los servicios financiados con fondos públicos en nuestro estado reciben algunos fondos federales de una o más de estas agencias, es esencial que los servicios se desarrollen y entreguen de acuerdo con las prácticas centradas en la persona</a:t>
            </a:r>
            <a:r>
              <a:rPr lang="en-US" sz="1200" b="0" i="0" u="none" strike="noStrike" baseline="0" dirty="0">
                <a:solidFill>
                  <a:srgbClr val="000000"/>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r>
              <a:rPr lang="en-US" sz="1200" dirty="0">
                <a:latin typeface="Calibri" panose="020F0502020204030204" pitchFamily="34" charset="0"/>
                <a:cs typeface="Calibri" panose="020F0502020204030204" pitchFamily="34" charset="0"/>
              </a:rPr>
              <a:t>US Department of Health and Human Services (2014). </a:t>
            </a:r>
            <a:r>
              <a:rPr lang="en-US" sz="1200" b="0" i="1" u="none" strike="noStrike" baseline="0" dirty="0">
                <a:solidFill>
                  <a:srgbClr val="15355C"/>
                </a:solidFill>
                <a:latin typeface="Calibri" panose="020F0502020204030204" pitchFamily="34" charset="0"/>
                <a:cs typeface="Calibri" panose="020F0502020204030204" pitchFamily="34" charset="0"/>
              </a:rPr>
              <a:t>Guidance to HHS Agencies for Implementing Principles of Section 2402(a) of the Affordable Care Act: Standards for Person-Centered Planning and Self-Direction in Home and Community-Based Services Programs. </a:t>
            </a:r>
            <a:endParaRPr lang="en-US" sz="1200" i="1"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23</a:t>
            </a:fld>
            <a:endParaRPr lang="en-US"/>
          </a:p>
        </p:txBody>
      </p:sp>
    </p:spTree>
    <p:extLst>
      <p:ext uri="{BB962C8B-B14F-4D97-AF65-F5344CB8AC3E}">
        <p14:creationId xmlns:p14="http://schemas.microsoft.com/office/powerpoint/2010/main" val="1753682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55621"/>
          </a:xfrm>
        </p:spPr>
        <p:txBody>
          <a:bodyPr/>
          <a:lstStyle/>
          <a:p>
            <a:pPr marL="0" marR="0" lvl="0" indent="0" algn="l" defTabSz="457200" rtl="0" eaLnBrk="1" fontAlgn="auto" latinLnBrk="0" hangingPunct="1">
              <a:lnSpc>
                <a:spcPct val="90000"/>
              </a:lnSpc>
              <a:spcBef>
                <a:spcPct val="20000"/>
              </a:spcBef>
              <a:spcAft>
                <a:spcPts val="600"/>
              </a:spcAft>
              <a:buClr>
                <a:srgbClr val="155EA1"/>
              </a:buClr>
              <a:buSzPct val="92000"/>
              <a:buFont typeface="Wingdings 2" panose="05020102010507070707" pitchFamily="18" charset="2"/>
              <a:buNone/>
              <a:tabLst/>
              <a:defRPr/>
            </a:pPr>
            <a:r>
              <a:rPr lang="es-ES" sz="1200" b="0" i="0" u="none" strike="noStrike" baseline="0" dirty="0">
                <a:solidFill>
                  <a:srgbClr val="000000"/>
                </a:solidFill>
                <a:latin typeface="Calibri" panose="020F0502020204030204" pitchFamily="34" charset="0"/>
                <a:cs typeface="Calibri" panose="020F0502020204030204" pitchFamily="34" charset="0"/>
              </a:rPr>
              <a:t>En 2016, la ley de Florida se amplió para especificar que los servicios de salud conductual de Florida deben basarse en principios orientados a la recuperación (Cap. 2016-241, Leyes de Florida). Esta legislación proporcionó apoyo legal a los valores y principios que sustentan una orientación de recuperación, así como a la implementación de prácticas orientadas a la recuperación en todo el Estado.  Es importante destacar que fomenta las prioridades estatales y las diferencias regionales, al tiempo que garantiza que las comunidades y los sistemas brinden atención y servicios de alta calidad basados en una orientación hacia la recuperación</a:t>
            </a:r>
            <a:r>
              <a:rPr lang="en-US" sz="1200" b="0" i="0" u="none" strike="noStrike" baseline="0" dirty="0">
                <a:solidFill>
                  <a:srgbClr val="000000"/>
                </a:solidFill>
                <a:latin typeface="Calibri" panose="020F0502020204030204" pitchFamily="34" charset="0"/>
                <a:cs typeface="Calibri" panose="020F0502020204030204" pitchFamily="34" charset="0"/>
              </a:rPr>
              <a:t>. </a:t>
            </a:r>
          </a:p>
          <a:p>
            <a:pPr marL="0" marR="0" lvl="0" indent="0" algn="l" defTabSz="457200" rtl="0" eaLnBrk="1" fontAlgn="auto" latinLnBrk="0" hangingPunct="1">
              <a:lnSpc>
                <a:spcPct val="90000"/>
              </a:lnSpc>
              <a:spcBef>
                <a:spcPct val="20000"/>
              </a:spcBef>
              <a:spcAft>
                <a:spcPts val="600"/>
              </a:spcAft>
              <a:buClr>
                <a:srgbClr val="155EA1"/>
              </a:buClr>
              <a:buSzPct val="92000"/>
              <a:buFont typeface="Wingdings 2" panose="05020102010507070707" pitchFamily="18" charset="2"/>
              <a:buNone/>
              <a:tabLst/>
              <a:defRPr/>
            </a:pPr>
            <a:r>
              <a:rPr lang="es-ES" sz="1200" b="0" i="0" u="none" strike="noStrike" baseline="0" dirty="0">
                <a:latin typeface="Calibri" panose="020F0502020204030204" pitchFamily="34" charset="0"/>
                <a:cs typeface="Calibri" panose="020F0502020204030204" pitchFamily="34" charset="0"/>
              </a:rPr>
              <a:t>Esta legislación identificó el modelo de prestación de servicios de "puerta no equivocada" que aumenta el acceso a los servicios de salud conductual, lo que permite a las personas ingresar al sistema de servicios en una variedad de puntos de acceso y conectarse con los servicios de salud conductual más apropiados para sus necesidades actuales. "Puerta no equivocada" se refiere a un modelo para la prestación de servicios de cuidados intensivos a personas que tienen trastornos de salud mental o de uso de sustancias, o ambos</a:t>
            </a: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 </a:t>
            </a:r>
          </a:p>
          <a:p>
            <a:pPr algn="l"/>
            <a:r>
              <a:rPr lang="es-ES" sz="1200" b="0" i="0" u="none" strike="noStrike" baseline="0" dirty="0">
                <a:solidFill>
                  <a:srgbClr val="000000"/>
                </a:solidFill>
                <a:latin typeface="+mn-lt"/>
              </a:rPr>
              <a:t>El sistema de servicios y apoyos de la Florida debe garantizar que cada persona tenga la oportunidad de elegir y autodeterminarse de manera significativa, y que los derechos civiles y legales se afirmen y respeten.  Tener un sistema centrado en la persona donde las personas puedan tomar decisiones informadas, como vemos, es un valor y requisito que proviene de varias autoridades locales, estatales y federales.</a:t>
            </a:r>
            <a:endParaRPr lang="en-US" dirty="0">
              <a:solidFill>
                <a:srgbClr val="000000"/>
              </a:solidFill>
              <a:cs typeface="Calibri" panose="020F0502020204030204" pitchFamily="34" charset="0"/>
            </a:endParaRPr>
          </a:p>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200" b="0" i="0" u="none" strike="noStrike" baseline="0" dirty="0">
                <a:solidFill>
                  <a:srgbClr val="000000"/>
                </a:solidFill>
                <a:latin typeface="Calibri" panose="020F0502020204030204" pitchFamily="34" charset="0"/>
                <a:cs typeface="Calibri" panose="020F0502020204030204" pitchFamily="34" charset="0"/>
              </a:rPr>
              <a:t>Ch. 2016-241, Laws of Florida.</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24</a:t>
            </a:fld>
            <a:endParaRPr lang="en-US" dirty="0"/>
          </a:p>
        </p:txBody>
      </p:sp>
    </p:spTree>
    <p:extLst>
      <p:ext uri="{BB962C8B-B14F-4D97-AF65-F5344CB8AC3E}">
        <p14:creationId xmlns:p14="http://schemas.microsoft.com/office/powerpoint/2010/main" val="3098280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latin typeface="+mn-lt"/>
              </a:rPr>
              <a:t>Con el enfoque nacional y estatal en la planificación centrada en la persona, ahora hay muchos recursos disponibles para guiar nuestro camino.  Algunos son completos y otros proporcionan una estructura para los métodos de planificación.</a:t>
            </a:r>
            <a:r>
              <a:rPr lang="en-US" dirty="0">
                <a:latin typeface="+mn-lt"/>
              </a:rPr>
              <a:t>.</a:t>
            </a:r>
          </a:p>
          <a:p>
            <a:endParaRPr lang="en-US" dirty="0">
              <a:latin typeface="+mn-lt"/>
            </a:endParaRPr>
          </a:p>
          <a:p>
            <a:r>
              <a:rPr lang="es-ES" b="1" dirty="0">
                <a:latin typeface="+mn-lt"/>
              </a:rPr>
              <a:t>El Centro Nacional para el Avance de las Prácticas y Sistemas Centrados en la Persona (NCAPPS) </a:t>
            </a:r>
            <a:r>
              <a:rPr lang="es-ES" dirty="0">
                <a:latin typeface="+mn-lt"/>
              </a:rPr>
              <a:t>es una iniciativa de la Administración para la Vida Comunitaria y los Centros de Servicios de Medicare y Medicaid que ayuda a los Estados, Tribus y Territorios a implementar el pensamiento, la planificación y la práctica centrados en la persona en línea con la política del Departamento de Salud y Servicios Humanos de los Estados Unidos.  En los últimos 30 años, los sistemas de apoyo para adultos mayores y personas con discapacidades han cambiado drásticamente. En ese tiempo, los servicios y apoyos a largo plazo generalmente se han movido para abrazar valores centrados en la persona que se dedican a la idea de que las personas deben tener el poder de definir y perseguir su propia visión para una buena vida. Sin embargo, muchos sistemas todavía luchan por poner en práctica los principios centrados en la persona y cumplir con estos compromisos. 
</a:t>
            </a:r>
            <a:endParaRPr lang="en-US" b="1" dirty="0">
              <a:latin typeface="+mn-lt"/>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25</a:t>
            </a:fld>
            <a:endParaRPr lang="en-US"/>
          </a:p>
        </p:txBody>
      </p:sp>
    </p:spTree>
    <p:extLst>
      <p:ext uri="{BB962C8B-B14F-4D97-AF65-F5344CB8AC3E}">
        <p14:creationId xmlns:p14="http://schemas.microsoft.com/office/powerpoint/2010/main" val="3022846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marco de </a:t>
            </a:r>
            <a:r>
              <a:rPr lang="es-ES" dirty="0" err="1"/>
              <a:t>Charting</a:t>
            </a:r>
            <a:r>
              <a:rPr lang="es-ES" dirty="0"/>
              <a:t> the </a:t>
            </a:r>
            <a:r>
              <a:rPr lang="es-ES" dirty="0" err="1"/>
              <a:t>LifeCourse</a:t>
            </a:r>
            <a:r>
              <a:rPr lang="es-ES" dirty="0"/>
              <a:t> está dirigido por el Instituto de Desarrollo Humano de la Universidad de Missouri -Kansas City, un Centro Universitario de Excelencia (UCEDD). El marco de </a:t>
            </a:r>
            <a:r>
              <a:rPr lang="es-ES" dirty="0" err="1"/>
              <a:t>Charting</a:t>
            </a:r>
            <a:r>
              <a:rPr lang="es-ES" dirty="0"/>
              <a:t> the </a:t>
            </a:r>
            <a:r>
              <a:rPr lang="es-ES" dirty="0" err="1"/>
              <a:t>LifeCourse</a:t>
            </a:r>
            <a:r>
              <a:rPr lang="es-ES" dirty="0"/>
              <a:t> está diseñado para ayudar a las organizaciones a evaluar, mejorar, desarrollar y evaluar políticas, prácticas y procedimientos para garantizar apoyos centrados en la persona y la familia que conduzcan a una buena vida. Los principios y herramientas de </a:t>
            </a:r>
            <a:r>
              <a:rPr lang="es-ES" dirty="0" err="1"/>
              <a:t>CtLC</a:t>
            </a:r>
            <a:r>
              <a:rPr lang="es-ES" dirty="0"/>
              <a:t> se pueden integrar en los procesos existentes con individuos, familias y personal, y también se pueden usar para apoyar el pensamiento estratégico y la planificación de la organización.</a:t>
            </a:r>
            <a:r>
              <a:rPr lang="en-US" dirty="0"/>
              <a:t>.</a:t>
            </a:r>
            <a:endParaRPr lang="en-US" dirty="0">
              <a:latin typeface="+mn-lt"/>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26</a:t>
            </a:fld>
            <a:endParaRPr lang="en-US"/>
          </a:p>
        </p:txBody>
      </p:sp>
    </p:spTree>
    <p:extLst>
      <p:ext uri="{BB962C8B-B14F-4D97-AF65-F5344CB8AC3E}">
        <p14:creationId xmlns:p14="http://schemas.microsoft.com/office/powerpoint/2010/main" val="929158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cs typeface="Calibri" panose="020F0502020204030204" pitchFamily="34" charset="0"/>
              </a:rPr>
              <a:t>Con muchos recursos para guiar nuestro camino, es importante identificar lo que la organización puede hacer y lo que cada individuo puede hacer para asegurarse de que estamos "poniendo a la persona primero" y satisfaciendo la diversidad de necesidades. El primer paso puede ser una autoevaluación organizacional</a:t>
            </a:r>
            <a:r>
              <a:rPr lang="en-US" dirty="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panose="020F0502020204030204" pitchFamily="34" charset="0"/>
            </a:endParaRPr>
          </a:p>
          <a:p>
            <a:r>
              <a:rPr lang="es-ES" b="0" i="0" u="none" strike="noStrike" baseline="0" dirty="0">
                <a:solidFill>
                  <a:srgbClr val="404040"/>
                </a:solidFill>
              </a:rPr>
              <a:t>La Autoevaluación de Prácticas Centradas en la Persona fue desarrollada por el </a:t>
            </a:r>
            <a:r>
              <a:rPr kumimoji="0" lang="en-US" b="0" i="0" u="none" strike="noStrike" kern="1200" cap="none" spc="0" normalizeH="0" baseline="0" noProof="0" dirty="0">
                <a:ln>
                  <a:noFill/>
                </a:ln>
                <a:solidFill>
                  <a:srgbClr val="3D3D3D"/>
                </a:solidFill>
                <a:effectLst/>
                <a:uLnTx/>
                <a:uFillTx/>
                <a:cs typeface="Calibri" panose="020F0502020204030204" pitchFamily="34" charset="0"/>
              </a:rPr>
              <a:t>National Center on Advancing Person-Centered Practices and Systems.</a:t>
            </a:r>
            <a:r>
              <a:rPr lang="en-US" b="0" i="0" u="none" strike="noStrike" baseline="0" dirty="0">
                <a:solidFill>
                  <a:srgbClr val="404040"/>
                </a:solidFill>
              </a:rPr>
              <a:t> </a:t>
            </a:r>
            <a:r>
              <a:rPr lang="es-ES" b="0" i="0" u="none" strike="noStrike" baseline="0" dirty="0">
                <a:solidFill>
                  <a:srgbClr val="404040"/>
                </a:solidFill>
              </a:rPr>
              <a:t>Esta autoevaluación está diseñada para ayudar a los líderes a medir su progreso en hacer que los sistemas de servicios humanos estén más centrados en la persona. Está diseñado para ser utilizado por organizaciones que administran servicios basados en la comunidad.</a:t>
            </a:r>
            <a:r>
              <a:rPr lang="en-US" b="0" i="0" u="none" strike="noStrike" baseline="0" dirty="0">
                <a:solidFill>
                  <a:srgbClr val="404040"/>
                </a:solidFill>
              </a:rPr>
              <a:t> </a:t>
            </a:r>
          </a:p>
          <a:p>
            <a:endParaRPr lang="en-US" b="0" i="0" u="none" strike="noStrike" baseline="0" dirty="0">
              <a:solidFill>
                <a:srgbClr val="404040"/>
              </a:solidFill>
            </a:endParaRPr>
          </a:p>
          <a:p>
            <a:r>
              <a:rPr lang="es-ES" b="0" i="0" u="none" strike="noStrike" baseline="0" dirty="0">
                <a:solidFill>
                  <a:srgbClr val="404040"/>
                </a:solidFill>
              </a:rPr>
              <a:t>Una vez que los empleados de la agencia han completado la autoevaluación de forma independiente, pueden reunirse para revisar los puntajes, discutir las discrepancias y llegar a un acuerdo sobre un solo puntaje de la agencia.  También podría ser útil examinar los puntajes promedio y mediano, así como las medidas de propagación (por ejemplo, desviación estándar) entre diferentes programas o niveles de personal. Examinar estas diferencias podría ayudarlo a identificar áreas de excelencia u oportunidades para apoyar áreas de mejora.</a:t>
            </a:r>
            <a:endParaRPr lang="en-US" b="0" i="0" u="none" strike="noStrike" baseline="0" dirty="0">
              <a:solidFill>
                <a:srgbClr val="404040"/>
              </a:solidFill>
            </a:endParaRPr>
          </a:p>
          <a:p>
            <a:endParaRPr lang="en-US" b="0" i="0" u="none" strike="noStrike" baseline="0" dirty="0">
              <a:solidFill>
                <a:srgbClr val="404040"/>
              </a:solidFill>
            </a:endParaRPr>
          </a:p>
          <a:p>
            <a:r>
              <a:rPr lang="es-ES" b="0" i="0" u="none" strike="noStrike" baseline="0" dirty="0">
                <a:solidFill>
                  <a:srgbClr val="404040"/>
                </a:solidFill>
              </a:rPr>
              <a:t>Los puntajes también pueden ayudarlo a desarrollar un plan de cambio de sistemas. El plan debe describir cómo desarrollará los cambios para mover su sistema a una puntuación de cinco (excelente progreso). Por ejemplo, si obtiene una puntuación de dos en un área, su plan de acción se centrará en cómo implementar las actividades descritas en los pasos tres o cuatro. De esta manera, la autoevaluación puede ayudarlo a decidir dónde enfocar la energía y los recursos limitados.</a:t>
            </a:r>
            <a:endParaRPr lang="en-US" b="0" i="0" u="none" strike="noStrike" baseline="0" dirty="0">
              <a:solidFill>
                <a:srgbClr val="404040"/>
              </a:solidFill>
            </a:endParaRPr>
          </a:p>
          <a:p>
            <a:endParaRPr lang="en-US" b="0" i="0" u="none" strike="noStrike" baseline="0" dirty="0">
              <a:solidFill>
                <a:srgbClr val="404040"/>
              </a:solidFill>
            </a:endParaRPr>
          </a:p>
          <a:p>
            <a:r>
              <a:rPr lang="es-ES" b="0" i="0" u="none" strike="noStrike" baseline="0" dirty="0">
                <a:solidFill>
                  <a:srgbClr val="404040"/>
                </a:solidFill>
              </a:rPr>
              <a:t>La autoevaluación puede realizarse periódicamente; Los puntajes pueden ayudar a proporcionar una imagen de si y cómo nuestra agencia está cambiando a medida que trabajamos hacia mayores niveles de práctica centrada en la persona.</a:t>
            </a:r>
            <a:r>
              <a:rPr lang="en-US" b="0" i="0" u="none" strike="noStrike" baseline="0" dirty="0">
                <a:solidFill>
                  <a:srgbClr val="404040"/>
                </a:solidFill>
              </a:rPr>
              <a:t> </a:t>
            </a:r>
          </a:p>
          <a:p>
            <a:endParaRPr lang="en-US" b="0" i="0" u="none" strike="noStrike" baseline="0" dirty="0">
              <a:solidFill>
                <a:srgbClr val="404040"/>
              </a:solidFill>
            </a:endParaRPr>
          </a:p>
          <a:p>
            <a:r>
              <a:rPr lang="en-US" b="0" i="0" u="none" strike="noStrike" baseline="0" dirty="0" err="1">
                <a:solidFill>
                  <a:srgbClr val="000000"/>
                </a:solidFill>
              </a:rPr>
              <a:t>Bourne</a:t>
            </a:r>
            <a:r>
              <a:rPr lang="en-US" b="0" i="0" u="none" strike="noStrike" baseline="0" dirty="0">
                <a:solidFill>
                  <a:srgbClr val="000000"/>
                </a:solidFill>
              </a:rPr>
              <a:t>, M. L. (2020). </a:t>
            </a:r>
            <a:r>
              <a:rPr lang="en-US" b="0" i="1" u="none" strike="noStrike" baseline="0" dirty="0">
                <a:solidFill>
                  <a:srgbClr val="000000"/>
                </a:solidFill>
              </a:rPr>
              <a:t>NCAPPS Person-Centered Practices Self-Assessment</a:t>
            </a:r>
            <a:r>
              <a:rPr lang="en-US" b="0" i="0" u="none" strike="noStrike" baseline="0" dirty="0">
                <a:solidFill>
                  <a:srgbClr val="000000"/>
                </a:solidFill>
              </a:rPr>
              <a:t>. National Association of State Directors of Developmental Disabilities Services, Management Support Solutions, Inc., and Human Services Research Institute. Cambridge, MA: National Center on Advancing Person-Centered Practices and Systems. </a:t>
            </a:r>
            <a:endParaRPr lang="en-US" b="0" i="0" u="none" strike="noStrike" baseline="0" dirty="0">
              <a:solidFill>
                <a:srgbClr val="404040"/>
              </a:solidFill>
            </a:endParaRPr>
          </a:p>
          <a:p>
            <a:r>
              <a:rPr lang="en-US" b="0" i="0" u="none" strike="noStrike" baseline="0" dirty="0">
                <a:solidFill>
                  <a:srgbClr val="404040"/>
                </a:solidFill>
              </a:rPr>
              <a:t>3 </a:t>
            </a:r>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27</a:t>
            </a:fld>
            <a:endParaRPr lang="en-US"/>
          </a:p>
        </p:txBody>
      </p:sp>
    </p:spTree>
    <p:extLst>
      <p:ext uri="{BB962C8B-B14F-4D97-AF65-F5344CB8AC3E}">
        <p14:creationId xmlns:p14="http://schemas.microsoft.com/office/powerpoint/2010/main" val="409406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757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51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mn-lt"/>
              </a:rPr>
              <a:t>EN ESTA SIGUIENTE SECCIÓN VAMOS A EXPLORAR
EL PRINCIPIO BÁSICO DE poner a la persona en primer lugar y respetar la diversidad de necesidades.
</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498293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Open Sans Semibold" panose="020B0706030804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30</a:t>
            </a:fld>
            <a:endParaRPr lang="en-US"/>
          </a:p>
        </p:txBody>
      </p:sp>
    </p:spTree>
    <p:extLst>
      <p:ext uri="{BB962C8B-B14F-4D97-AF65-F5344CB8AC3E}">
        <p14:creationId xmlns:p14="http://schemas.microsoft.com/office/powerpoint/2010/main" val="1493968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Revise las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preguntas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reflexivas</a:t>
            </a:r>
            <a:r>
              <a:rPr lang="en-US" sz="1200" dirty="0">
                <a:effectLst/>
                <a:latin typeface="Calibri" panose="020F0502020204030204" pitchFamily="34" charset="0"/>
                <a:ea typeface="Calibri" panose="020F0502020204030204" pitchFamily="34" charset="0"/>
                <a:cs typeface="Times New Roman" panose="02020603050405020304" pitchFamily="18" charset="0"/>
              </a:rPr>
              <a:t> para la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próxima</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vez</a:t>
            </a:r>
            <a:r>
              <a:rPr lang="en-US" sz="1200" dirty="0">
                <a:effectLst/>
                <a:latin typeface="Calibri" panose="020F0502020204030204" pitchFamily="34" charset="0"/>
                <a:ea typeface="Calibri" panose="020F0502020204030204" pitchFamily="34" charset="0"/>
                <a:cs typeface="Times New Roman" panose="02020603050405020304" pitchFamily="18" charset="0"/>
              </a:rPr>
              <a:t> que se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reúna</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s-ES" sz="1200" dirty="0">
                <a:effectLst/>
                <a:latin typeface="Calibri" panose="020F0502020204030204" pitchFamily="34" charset="0"/>
                <a:ea typeface="Calibri" panose="020F0502020204030204" pitchFamily="34" charset="0"/>
                <a:cs typeface="Times New Roman" panose="02020603050405020304" pitchFamily="18" charset="0"/>
              </a:rPr>
              <a:t>Anime a los participantes a centrarse en las preguntas reflexivas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gn="ctr">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31</a:t>
            </a:fld>
            <a:endParaRPr lang="en-US" dirty="0"/>
          </a:p>
        </p:txBody>
      </p:sp>
    </p:spTree>
    <p:extLst>
      <p:ext uri="{BB962C8B-B14F-4D97-AF65-F5344CB8AC3E}">
        <p14:creationId xmlns:p14="http://schemas.microsoft.com/office/powerpoint/2010/main" val="823142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25D929-9B8F-4EC4-AE41-75D449F469C3}" type="slidenum">
              <a:rPr lang="en-US" smtClean="0"/>
              <a:t>32</a:t>
            </a:fld>
            <a:endParaRPr lang="en-US"/>
          </a:p>
        </p:txBody>
      </p:sp>
    </p:spTree>
    <p:extLst>
      <p:ext uri="{BB962C8B-B14F-4D97-AF65-F5344CB8AC3E}">
        <p14:creationId xmlns:p14="http://schemas.microsoft.com/office/powerpoint/2010/main" val="614776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25D929-9B8F-4EC4-AE41-75D449F469C3}" type="slidenum">
              <a:rPr lang="en-US" smtClean="0"/>
              <a:t>33</a:t>
            </a:fld>
            <a:endParaRPr lang="en-US"/>
          </a:p>
        </p:txBody>
      </p:sp>
    </p:spTree>
    <p:extLst>
      <p:ext uri="{BB962C8B-B14F-4D97-AF65-F5344CB8AC3E}">
        <p14:creationId xmlns:p14="http://schemas.microsoft.com/office/powerpoint/2010/main" val="3016342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34</a:t>
            </a:fld>
            <a:endParaRPr lang="en-US" dirty="0"/>
          </a:p>
        </p:txBody>
      </p:sp>
    </p:spTree>
    <p:extLst>
      <p:ext uri="{BB962C8B-B14F-4D97-AF65-F5344CB8AC3E}">
        <p14:creationId xmlns:p14="http://schemas.microsoft.com/office/powerpoint/2010/main" val="131623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Ponemos a la persona en primer lugar y abordamos la diversidad de las necesidades del individuo para proporcionar la mejor oportunidad de recuperación y calidad de vida en general.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Evaluamos las necesidades básicas y proporcionamos acceso a esos servicios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indent="-285750">
              <a:lnSpc>
                <a:spcPct val="107000"/>
              </a:lnSpc>
              <a:spcBef>
                <a:spcPts val="0"/>
              </a:spcBef>
              <a:spcAft>
                <a:spcPts val="8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Una evaluación sólida brindará la oportunidad de personalizar los planes de tratamiento / servicio y, lo que es más importante, permitirá la elección.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Las personas en recuperación necesitan sentir que el personal respondió positivamente a sus necesidades y circunstancias únicas en lugar de exigirles que se ajusten a un enfoque uniforme para los usuarios del servicio.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36041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ES" sz="1200" baseline="0" dirty="0"/>
              <a:t>Los enfoques de persona primero SON INCLUSIVOS de respetar la diversidad de las necesidades del individuo</a:t>
            </a:r>
            <a:r>
              <a:rPr lang="en-US" sz="1200" baseline="0" dirty="0"/>
              <a:t>.</a:t>
            </a:r>
          </a:p>
          <a:p>
            <a:pPr marL="171450" indent="-171450">
              <a:buFont typeface="Arial" panose="020B0604020202020204" pitchFamily="34" charset="0"/>
              <a:buChar char="•"/>
            </a:pPr>
            <a:endParaRPr lang="en-US" sz="1200" i="1" baseline="0" dirty="0"/>
          </a:p>
          <a:p>
            <a:pPr marL="171450" indent="-171450">
              <a:buFont typeface="Arial" panose="020B0604020202020204" pitchFamily="34" charset="0"/>
              <a:buChar char="•"/>
            </a:pPr>
            <a:r>
              <a:rPr lang="es-ES" sz="1200" i="0" baseline="0" dirty="0"/>
              <a:t>Los enfoques de persona primero permiten la personalización y la elección</a:t>
            </a:r>
            <a:r>
              <a:rPr lang="en-US" sz="1200" i="0" baseline="0" dirty="0"/>
              <a:t>.</a:t>
            </a:r>
          </a:p>
          <a:p>
            <a:pPr marL="171450" indent="-171450">
              <a:buFont typeface="Arial" panose="020B0604020202020204" pitchFamily="34" charset="0"/>
              <a:buChar char="•"/>
            </a:pPr>
            <a:endParaRPr lang="en-US" sz="1200" i="0" baseline="0" dirty="0"/>
          </a:p>
          <a:p>
            <a:pPr marL="171450" indent="-171450">
              <a:buFont typeface="Arial" panose="020B0604020202020204" pitchFamily="34" charset="0"/>
              <a:buChar char="•"/>
            </a:pPr>
            <a:r>
              <a:rPr lang="es-ES" sz="1200" i="0" baseline="0" dirty="0"/>
              <a:t>Abordar los múltiples factores que se cruzan coloca a la persona en primer lugar y en el centro de su propia recuperación</a:t>
            </a:r>
            <a:r>
              <a:rPr lang="en-US" sz="1200" i="0" baseline="0" dirty="0"/>
              <a:t>.</a:t>
            </a:r>
            <a:endParaRPr lang="en-US" sz="1200" i="0" dirty="0"/>
          </a:p>
          <a:p>
            <a:pPr marL="457200" marR="0">
              <a:lnSpc>
                <a:spcPct val="107000"/>
              </a:lnSpc>
              <a:spcBef>
                <a:spcPts val="0"/>
              </a:spcBef>
              <a:spcAft>
                <a:spcPts val="1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215768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Como proveedores, evaluaremos las necesidades, fortalezas y preferencias.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Adaptar los servicios que mejor se adapten a esas necesidades, fortalezas y preferencias</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s-ES" sz="1200" dirty="0">
                <a:effectLst/>
                <a:latin typeface="Calibri" panose="020F0502020204030204" pitchFamily="34" charset="0"/>
                <a:ea typeface="Calibri" panose="020F0502020204030204" pitchFamily="34" charset="0"/>
                <a:cs typeface="Times New Roman" panose="02020603050405020304" pitchFamily="18" charset="0"/>
              </a:rPr>
              <a:t>Como proveedores, evaluamos y proporcionamos acceso a servicios que consideran a todos los grupos para que puedan tener igual acceso al tratamiento y otros servicios.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151057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12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1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419088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dirty="0">
                <a:latin typeface="+mn-lt"/>
              </a:rPr>
              <a:t>EN ESTA SIGUIENTE SECCIÓN VAMOS A EXPLORAR LOS VALORES Y ACTITUDES QUE SON NECESARIOS PARA PROMOVER EL PRINCIPIO BÁSICO DE PONER A LA PERSONA EN PRIMER LUGAR Y RESPETAR LA DIVERSIDAD DE NECESIDADES.
</a:t>
            </a:r>
            <a:endParaRPr kumimoji="0" lang="en-US" sz="1200" b="1" i="1" u="none" strike="noStrike" kern="1200" cap="all" spc="0" normalizeH="0" baseline="0" noProof="0" dirty="0">
              <a:ln>
                <a:noFill/>
              </a:ln>
              <a:solidFill>
                <a:srgbClr val="000000"/>
              </a:solidFill>
              <a:effectLst/>
              <a:uLnTx/>
              <a:uFillTx/>
              <a:latin typeface="+mn-lt"/>
              <a:ea typeface="Open Sans Semibold" panose="020B0706030804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8</a:t>
            </a:fld>
            <a:endParaRPr lang="en-US"/>
          </a:p>
        </p:txBody>
      </p:sp>
    </p:spTree>
    <p:extLst>
      <p:ext uri="{BB962C8B-B14F-4D97-AF65-F5344CB8AC3E}">
        <p14:creationId xmlns:p14="http://schemas.microsoft.com/office/powerpoint/2010/main" val="299170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b="1" dirty="0">
                <a:latin typeface="Calibri" panose="020F0502020204030204" pitchFamily="34" charset="0"/>
                <a:cs typeface="Calibri" panose="020F0502020204030204" pitchFamily="34" charset="0"/>
              </a:rPr>
              <a:t>Creer en la capacidad y el derecho de una persona a tomar sus propias decisiones de vida</a:t>
            </a:r>
            <a:r>
              <a:rPr lang="en-US" b="1" dirty="0">
                <a:latin typeface="Calibri" panose="020F0502020204030204" pitchFamily="34" charset="0"/>
                <a:cs typeface="Calibri" panose="020F0502020204030204" pitchFamily="34" charset="0"/>
              </a:rPr>
              <a:t>.</a:t>
            </a: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a:t>
            </a:r>
            <a:r>
              <a:rPr lang="en-US" baseline="0" dirty="0">
                <a:latin typeface="Calibri" panose="020F0502020204030204" pitchFamily="34" charset="0"/>
                <a:cs typeface="Calibri" panose="020F0502020204030204" pitchFamily="34" charset="0"/>
              </a:rPr>
              <a:t> </a:t>
            </a:r>
            <a:r>
              <a:rPr lang="es-ES" dirty="0">
                <a:latin typeface="Calibri" panose="020F0502020204030204" pitchFamily="34" charset="0"/>
                <a:cs typeface="Calibri" panose="020F0502020204030204" pitchFamily="34" charset="0"/>
              </a:rPr>
              <a:t>Valorar la capacidad y el derecho de la persona a tomar sus propias decisiones proporciona un entorno impulsado por la persona.</a:t>
            </a: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s-ES" b="1" dirty="0">
                <a:latin typeface="Calibri" panose="020F0502020204030204" pitchFamily="34" charset="0"/>
                <a:cs typeface="Calibri" panose="020F0502020204030204" pitchFamily="34" charset="0"/>
              </a:rPr>
              <a:t>Ver a las personas en el contexto de todo su ser y de sus vidas</a:t>
            </a:r>
            <a:r>
              <a:rPr lang="en-US" b="1" dirty="0">
                <a:latin typeface="Calibri" panose="020F0502020204030204" pitchFamily="34" charset="0"/>
                <a:cs typeface="Calibri" panose="020F0502020204030204" pitchFamily="34" charset="0"/>
              </a:rPr>
              <a:t>.</a:t>
            </a:r>
          </a:p>
          <a:p>
            <a:pPr marL="171450" indent="-171450">
              <a:buFontTx/>
              <a:buChar char="-"/>
            </a:pPr>
            <a:r>
              <a:rPr lang="es-ES" dirty="0">
                <a:latin typeface="Calibri" panose="020F0502020204030204" pitchFamily="34" charset="0"/>
                <a:cs typeface="Calibri" panose="020F0502020204030204" pitchFamily="34" charset="0"/>
              </a:rPr>
              <a:t>Ver a las personas en el contexto de todo su ser y sus vidas es relacional y apoyado por personas que creen en su recuperación</a:t>
            </a:r>
            <a:r>
              <a:rPr lang="en-US" dirty="0">
                <a:latin typeface="Calibri" panose="020F0502020204030204" pitchFamily="34" charset="0"/>
                <a:cs typeface="Calibri" panose="020F0502020204030204" pitchFamily="34" charset="0"/>
              </a:rPr>
              <a:t>.</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s-ES" b="1" dirty="0">
                <a:latin typeface="Calibri" panose="020F0502020204030204" pitchFamily="34" charset="0"/>
                <a:cs typeface="Calibri" panose="020F0502020204030204" pitchFamily="34" charset="0"/>
              </a:rPr>
              <a:t>Apreciar la complejidad de las necesidades y aspiraciones en los ámbitos cultural, espiritual, social, económico, emocional y físico</a:t>
            </a:r>
            <a:r>
              <a:rPr lang="en-US" b="1" dirty="0">
                <a:latin typeface="Calibri" panose="020F0502020204030204" pitchFamily="34" charset="0"/>
                <a:cs typeface="Calibri" panose="020F0502020204030204" pitchFamily="34" charset="0"/>
              </a:rPr>
              <a:t>.</a:t>
            </a: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a:t>
            </a:r>
            <a:r>
              <a:rPr lang="en-US" b="1" baseline="0" dirty="0">
                <a:latin typeface="Calibri" panose="020F0502020204030204" pitchFamily="34" charset="0"/>
                <a:cs typeface="Calibri" panose="020F0502020204030204" pitchFamily="34" charset="0"/>
              </a:rPr>
              <a:t> </a:t>
            </a:r>
            <a:r>
              <a:rPr lang="es-ES" b="0" dirty="0">
                <a:latin typeface="Calibri" panose="020F0502020204030204" pitchFamily="34" charset="0"/>
                <a:cs typeface="Calibri" panose="020F0502020204030204" pitchFamily="34" charset="0"/>
              </a:rPr>
              <a:t>La recuperación abarca toda la vida del individuo y la gama de servicios y apoyos disponibles debe integrarse y coordinarse</a:t>
            </a:r>
            <a:r>
              <a:rPr lang="en-US" b="0" dirty="0">
                <a:latin typeface="Calibri" panose="020F0502020204030204" pitchFamily="34" charset="0"/>
                <a:cs typeface="Calibri" panose="020F0502020204030204" pitchFamily="34" charset="0"/>
              </a:rPr>
              <a:t>.</a:t>
            </a:r>
          </a:p>
          <a:p>
            <a:pPr marL="0" indent="0">
              <a:buFont typeface="Arial" panose="020B0604020202020204" pitchFamily="34" charset="0"/>
              <a:buNone/>
            </a:pPr>
            <a:endParaRPr lang="en-US" b="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s-ES" b="1" dirty="0">
                <a:latin typeface="Calibri" panose="020F0502020204030204" pitchFamily="34" charset="0"/>
                <a:cs typeface="Calibri" panose="020F0502020204030204" pitchFamily="34" charset="0"/>
              </a:rPr>
              <a:t>Aceptar que la identidad y la personalidad no están limitadas o definidas por el estado de salud conductual de una persona</a:t>
            </a:r>
            <a:r>
              <a:rPr lang="en-US" b="1" dirty="0">
                <a:latin typeface="Calibri" panose="020F0502020204030204" pitchFamily="34" charset="0"/>
                <a:cs typeface="Calibri" panose="020F0502020204030204" pitchFamily="34" charset="0"/>
              </a:rPr>
              <a:t>.</a:t>
            </a:r>
          </a:p>
          <a:p>
            <a:pPr marL="171450" indent="-171450">
              <a:buFontTx/>
              <a:buChar char="-"/>
            </a:pPr>
            <a:r>
              <a:rPr lang="es-ES" dirty="0"/>
              <a:t>La aceptación y el aprecio por las personas afectadas por los desafíos de salud mental y uso de sustancias son cruciales para lograr la recuperación.</a:t>
            </a:r>
          </a:p>
          <a:p>
            <a:pPr marL="0" indent="0">
              <a:buFontTx/>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Commission of Canada (2015).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Recovery Guidelines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Ottawa, ON.</a:t>
            </a:r>
            <a:endParaRPr lang="en-US" dirty="0"/>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9</a:t>
            </a:fld>
            <a:endParaRPr lang="en-US"/>
          </a:p>
        </p:txBody>
      </p:sp>
    </p:spTree>
    <p:extLst>
      <p:ext uri="{BB962C8B-B14F-4D97-AF65-F5344CB8AC3E}">
        <p14:creationId xmlns:p14="http://schemas.microsoft.com/office/powerpoint/2010/main" val="77077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Tree>
    <p:extLst>
      <p:ext uri="{BB962C8B-B14F-4D97-AF65-F5344CB8AC3E}">
        <p14:creationId xmlns:p14="http://schemas.microsoft.com/office/powerpoint/2010/main" val="3800925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solidFill>
                  <a:srgbClr val="155EA1">
                    <a:lumMod val="75000"/>
                    <a:lumOff val="25000"/>
                  </a:srgbClr>
                </a:solidFill>
              </a:rPr>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smtClean="0">
                <a:solidFill>
                  <a:srgbClr val="155EA1">
                    <a:lumMod val="75000"/>
                    <a:lumOff val="25000"/>
                  </a:srgbClr>
                </a:solidFill>
              </a:rPr>
              <a:pPr/>
              <a:t>‹#›</a:t>
            </a:fld>
            <a:endParaRPr lang="en-US" dirty="0">
              <a:solidFill>
                <a:srgbClr val="155EA1">
                  <a:lumMod val="75000"/>
                  <a:lumOff val="25000"/>
                </a:srgbClr>
              </a:solidFill>
            </a:endParaRPr>
          </a:p>
        </p:txBody>
      </p:sp>
    </p:spTree>
    <p:extLst>
      <p:ext uri="{BB962C8B-B14F-4D97-AF65-F5344CB8AC3E}">
        <p14:creationId xmlns:p14="http://schemas.microsoft.com/office/powerpoint/2010/main" val="252123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4990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1403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solidFill>
                  <a:srgbClr val="155EA1"/>
                </a:solidFill>
              </a:rPr>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nchor="ctr"/>
          <a:lstStyle>
            <a:lvl1pPr>
              <a:defRPr>
                <a:solidFill>
                  <a:schemeClr val="bg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8562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4080305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solidFill>
                  <a:srgbClr val="155EA1">
                    <a:lumMod val="75000"/>
                    <a:lumOff val="25000"/>
                  </a:srgbClr>
                </a:solidFill>
              </a:rPr>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smtClean="0">
                <a:solidFill>
                  <a:srgbClr val="155EA1">
                    <a:lumMod val="75000"/>
                    <a:lumOff val="25000"/>
                  </a:srgbClr>
                </a:solidFill>
              </a:rPr>
              <a:pPr/>
              <a:t>‹#›</a:t>
            </a:fld>
            <a:endParaRPr lang="en-US" dirty="0">
              <a:solidFill>
                <a:srgbClr val="155EA1">
                  <a:lumMod val="75000"/>
                  <a:lumOff val="25000"/>
                </a:srgbClr>
              </a:solidFill>
            </a:endParaRPr>
          </a:p>
        </p:txBody>
      </p:sp>
    </p:spTree>
    <p:extLst>
      <p:ext uri="{BB962C8B-B14F-4D97-AF65-F5344CB8AC3E}">
        <p14:creationId xmlns:p14="http://schemas.microsoft.com/office/powerpoint/2010/main" val="3600613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2789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3325394"/>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3350471"/>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16480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599060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2329108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545410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239034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Tree>
    <p:extLst>
      <p:ext uri="{BB962C8B-B14F-4D97-AF65-F5344CB8AC3E}">
        <p14:creationId xmlns:p14="http://schemas.microsoft.com/office/powerpoint/2010/main" val="292189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3568860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3455825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Tree>
    <p:extLst>
      <p:ext uri="{BB962C8B-B14F-4D97-AF65-F5344CB8AC3E}">
        <p14:creationId xmlns:p14="http://schemas.microsoft.com/office/powerpoint/2010/main" val="690555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445961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917956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29021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Left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0" y="0"/>
            <a:ext cx="7537685" cy="6858000"/>
          </a:xfrm>
        </p:spPr>
        <p:txBody>
          <a:bodyPr anchor="ctr" anchorCtr="0"/>
          <a:lstStyle>
            <a:lvl1pPr algn="ctr">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93696899-6846-4B29-AD05-49215C31489C}"/>
              </a:ext>
            </a:extLst>
          </p:cNvPr>
          <p:cNvSpPr>
            <a:spLocks noGrp="1"/>
          </p:cNvSpPr>
          <p:nvPr>
            <p:ph type="title"/>
          </p:nvPr>
        </p:nvSpPr>
        <p:spPr>
          <a:xfrm>
            <a:off x="7955459" y="197123"/>
            <a:ext cx="3614688" cy="1675219"/>
          </a:xfrm>
        </p:spPr>
        <p:txBody>
          <a:bodyPr/>
          <a:lstStyle>
            <a:lvl1pPr>
              <a:defRPr>
                <a:solidFill>
                  <a:schemeClr val="accent1">
                    <a:lumMod val="75000"/>
                  </a:schemeClr>
                </a:solidFill>
              </a:defRPr>
            </a:lvl1pPr>
          </a:lstStyle>
          <a:p>
            <a:r>
              <a:rPr lang="en-US" noProof="0"/>
              <a:t>Click to edit Master title style</a:t>
            </a:r>
          </a:p>
        </p:txBody>
      </p:sp>
      <p:sp>
        <p:nvSpPr>
          <p:cNvPr id="19" name="Content Placeholder 8">
            <a:extLst>
              <a:ext uri="{FF2B5EF4-FFF2-40B4-BE49-F238E27FC236}">
                <a16:creationId xmlns:a16="http://schemas.microsoft.com/office/drawing/2014/main" id="{2939FABB-D58D-4DAF-878D-EB51A2AA620A}"/>
              </a:ext>
            </a:extLst>
          </p:cNvPr>
          <p:cNvSpPr>
            <a:spLocks noGrp="1"/>
          </p:cNvSpPr>
          <p:nvPr>
            <p:ph sz="quarter" idx="14"/>
          </p:nvPr>
        </p:nvSpPr>
        <p:spPr>
          <a:xfrm>
            <a:off x="7955459" y="2057399"/>
            <a:ext cx="3614688" cy="4239705"/>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20" name="Rectangle 19">
            <a:extLst>
              <a:ext uri="{FF2B5EF4-FFF2-40B4-BE49-F238E27FC236}">
                <a16:creationId xmlns:a16="http://schemas.microsoft.com/office/drawing/2014/main" id="{82AD5814-D5B6-4BF5-BF94-2F284D0079F8}"/>
              </a:ext>
            </a:extLst>
          </p:cNvPr>
          <p:cNvSpPr/>
          <p:nvPr userDrawn="1"/>
        </p:nvSpPr>
        <p:spPr>
          <a:xfrm>
            <a:off x="8042147" y="453643"/>
            <a:ext cx="3528000" cy="985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Slide Number Placeholder 6">
            <a:extLst>
              <a:ext uri="{FF2B5EF4-FFF2-40B4-BE49-F238E27FC236}">
                <a16:creationId xmlns:a16="http://schemas.microsoft.com/office/drawing/2014/main" id="{D5311807-ED2F-406C-B107-B5D885AD840F}"/>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24" name="Footer Placeholder 5">
            <a:extLst>
              <a:ext uri="{FF2B5EF4-FFF2-40B4-BE49-F238E27FC236}">
                <a16:creationId xmlns:a16="http://schemas.microsoft.com/office/drawing/2014/main" id="{643FEB5F-C4B2-43B5-B019-DC467A62FAC1}"/>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Tree>
    <p:extLst>
      <p:ext uri="{BB962C8B-B14F-4D97-AF65-F5344CB8AC3E}">
        <p14:creationId xmlns:p14="http://schemas.microsoft.com/office/powerpoint/2010/main" val="1715664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144552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4" r:id="rId1"/>
    <p:sldLayoutId id="2147483738" r:id="rId2"/>
    <p:sldLayoutId id="2147483737" r:id="rId3"/>
    <p:sldLayoutId id="2147483742" r:id="rId4"/>
    <p:sldLayoutId id="2147483736" r:id="rId5"/>
    <p:sldLayoutId id="2147483735" r:id="rId6"/>
    <p:sldLayoutId id="2147483730" r:id="rId7"/>
    <p:sldLayoutId id="2147483728" r:id="rId8"/>
    <p:sldLayoutId id="2147483741" r:id="rId9"/>
    <p:sldLayoutId id="2147483746" r:id="rId10"/>
    <p:sldLayoutId id="2147483726" r:id="rId11"/>
    <p:sldLayoutId id="2147483714" r:id="rId12"/>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solidFill>
                  <a:srgbClr val="155EA1"/>
                </a:solidFill>
              </a:rPr>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solidFill>
                  <a:srgbClr val="155EA1"/>
                </a:solidFill>
              </a:rPr>
              <a:pPr/>
              <a:t>‹#›</a:t>
            </a:fld>
            <a:endParaRPr lang="en-US" dirty="0">
              <a:solidFill>
                <a:srgbClr val="155EA1"/>
              </a:solidFill>
            </a:endParaRPr>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2196402"/>
      </p:ext>
    </p:extLst>
  </p:cSld>
  <p:clrMap bg1="lt1" tx1="dk1" bg2="lt2" tx2="dk2" accent1="accent1" accent2="accent2" accent3="accent3" accent4="accent4" accent5="accent5" accent6="accent6" hlink="hlink" folHlink="folHlink"/>
  <p:sldLayoutIdLst>
    <p:sldLayoutId id="2147483663" r:id="rId1"/>
    <p:sldLayoutId id="2147483764" r:id="rId2"/>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solidFill>
                  <a:srgbClr val="155EA1"/>
                </a:solidFill>
              </a:rPr>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solidFill>
                  <a:srgbClr val="155EA1"/>
                </a:solidFill>
              </a:rPr>
              <a:pPr/>
              <a:t>‹#›</a:t>
            </a:fld>
            <a:endParaRPr lang="en-US" dirty="0">
              <a:solidFill>
                <a:srgbClr val="155EA1"/>
              </a:solidFill>
            </a:endParaRPr>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218423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fecoursetools.com/"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ncapps.acl.gov/"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hyperlink" Target="http://www.familiesleadingplanning.co.uk/Documents/PCP%20Key%20Features%20and%20Styles.pdf" TargetMode="External"/><Relationship Id="rId4" Type="http://schemas.openxmlformats.org/officeDocument/2006/relationships/hyperlink" Target="http://www.leg.state.fl.us/statutes/index.cfm?App_mode=Display_Statute&amp;URL=0300-0399/0394/Sections/0394.4655.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ncapps.acl.gov/"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hyperlink" Target="https://acl.gov/sites/default/files/programs/2017-03/2402-a-Guidance.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239125" y="850791"/>
            <a:ext cx="3335614" cy="4198288"/>
          </a:xfrm>
        </p:spPr>
        <p:txBody>
          <a:bodyPr anchor="ctr">
            <a:normAutofit/>
          </a:bodyPr>
          <a:lstStyle/>
          <a:p>
            <a:pPr algn="ctr"/>
            <a:r>
              <a:rPr lang="es-ES" sz="3200" dirty="0">
                <a:solidFill>
                  <a:srgbClr val="FFFFFF"/>
                </a:solidFill>
                <a:latin typeface="Calibri" panose="020F0502020204030204" pitchFamily="34" charset="0"/>
                <a:cs typeface="Calibri" panose="020F0502020204030204" pitchFamily="34" charset="0"/>
              </a:rPr>
              <a:t>Poner a la persona en primer lugar y respetar la diversidad de necesidades
</a:t>
            </a:r>
            <a:endParaRPr lang="en-US" sz="3200" dirty="0">
              <a:solidFill>
                <a:srgbClr val="FFFFFF"/>
              </a:solidFill>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8239125" y="5545331"/>
            <a:ext cx="3335614" cy="649222"/>
          </a:xfrm>
          <a:noFill/>
        </p:spPr>
        <p:txBody>
          <a:bodyPr anchor="ctr">
            <a:noAutofit/>
          </a:bodyPr>
          <a:lstStyle/>
          <a:p>
            <a:pPr algn="ctr"/>
            <a:r>
              <a:rPr lang="en-US" sz="2400" dirty="0" err="1">
                <a:solidFill>
                  <a:schemeClr val="tx2">
                    <a:lumMod val="25000"/>
                    <a:lumOff val="75000"/>
                    <a:alpha val="75000"/>
                  </a:schemeClr>
                </a:solidFill>
                <a:latin typeface="Calibri" panose="020F0502020204030204" pitchFamily="34" charset="0"/>
                <a:cs typeface="Calibri" panose="020F0502020204030204" pitchFamily="34" charset="0"/>
              </a:rPr>
              <a:t>Módulo</a:t>
            </a:r>
            <a:r>
              <a:rPr lang="en-US" sz="2400" dirty="0">
                <a:solidFill>
                  <a:schemeClr val="tx2">
                    <a:lumMod val="25000"/>
                    <a:lumOff val="75000"/>
                    <a:alpha val="75000"/>
                  </a:schemeClr>
                </a:solidFill>
                <a:latin typeface="Calibri" panose="020F0502020204030204" pitchFamily="34" charset="0"/>
                <a:cs typeface="Calibri" panose="020F0502020204030204" pitchFamily="34" charset="0"/>
              </a:rPr>
              <a:t> 4
</a:t>
            </a:r>
          </a:p>
        </p:txBody>
      </p:sp>
      <p:pic>
        <p:nvPicPr>
          <p:cNvPr id="8" name="Picture 7" descr="A person standing in front of a group of people sitting in chairs&#10;&#10;Description automatically generated with medium confidence">
            <a:extLst>
              <a:ext uri="{FF2B5EF4-FFF2-40B4-BE49-F238E27FC236}">
                <a16:creationId xmlns:a16="http://schemas.microsoft.com/office/drawing/2014/main" id="{446B243A-DAFF-9054-C2D8-89C897F9F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35" y="457199"/>
            <a:ext cx="7724531" cy="5899651"/>
          </a:xfrm>
          <a:prstGeom prst="rect">
            <a:avLst/>
          </a:prstGeom>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E22DE-8D5D-48D3-A986-C451D92D68E2}"/>
              </a:ext>
            </a:extLst>
          </p:cNvPr>
          <p:cNvSpPr>
            <a:spLocks noGrp="1"/>
          </p:cNvSpPr>
          <p:nvPr>
            <p:ph type="sldNum" sz="quarter" idx="12"/>
          </p:nvPr>
        </p:nvSpPr>
        <p:spPr/>
        <p:txBody>
          <a:bodyPr/>
          <a:lstStyle/>
          <a:p>
            <a:fld id="{3A98EE3D-8CD1-4C3F-BD1C-C98C9596463C}" type="slidenum">
              <a:rPr lang="en-US" smtClean="0"/>
              <a:t>10</a:t>
            </a:fld>
            <a:endParaRPr lang="en-US" dirty="0"/>
          </a:p>
        </p:txBody>
      </p:sp>
      <p:sp>
        <p:nvSpPr>
          <p:cNvPr id="3" name="Footer Placeholder 2">
            <a:extLst>
              <a:ext uri="{FF2B5EF4-FFF2-40B4-BE49-F238E27FC236}">
                <a16:creationId xmlns:a16="http://schemas.microsoft.com/office/drawing/2014/main" id="{89F4BECD-28DF-4DAE-B4EF-6308C459DB2B}"/>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4F7CCD66-694D-40B5-B152-984DA5C37C2D}"/>
              </a:ext>
            </a:extLst>
          </p:cNvPr>
          <p:cNvSpPr>
            <a:spLocks noGrp="1"/>
          </p:cNvSpPr>
          <p:nvPr>
            <p:ph type="title"/>
          </p:nvPr>
        </p:nvSpPr>
        <p:spPr>
          <a:xfrm>
            <a:off x="581192" y="948566"/>
            <a:ext cx="11029616" cy="1013800"/>
          </a:xfrm>
        </p:spPr>
        <p:txBody>
          <a:bodyPr/>
          <a:lstStyle/>
          <a:p>
            <a:r>
              <a:rPr lang="en-US" dirty="0" err="1">
                <a:latin typeface="Calibri" panose="020F0502020204030204" pitchFamily="34" charset="0"/>
                <a:cs typeface="Calibri" panose="020F0502020204030204" pitchFamily="34" charset="0"/>
              </a:rPr>
              <a:t>Valores</a:t>
            </a:r>
            <a:r>
              <a:rPr lang="en-US" dirty="0">
                <a:latin typeface="Calibri" panose="020F0502020204030204" pitchFamily="34" charset="0"/>
                <a:cs typeface="Calibri" panose="020F0502020204030204" pitchFamily="34" charset="0"/>
              </a:rPr>
              <a:t> y </a:t>
            </a:r>
            <a:r>
              <a:rPr lang="en-US" dirty="0" err="1">
                <a:latin typeface="Calibri" panose="020F0502020204030204" pitchFamily="34" charset="0"/>
                <a:cs typeface="Calibri" panose="020F0502020204030204" pitchFamily="34" charset="0"/>
              </a:rPr>
              <a:t>actitudes</a:t>
            </a:r>
            <a:r>
              <a:rPr lang="en-US" dirty="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30CCE667-B0E7-4289-831A-68876F4ABC8D}"/>
              </a:ext>
            </a:extLst>
          </p:cNvPr>
          <p:cNvSpPr>
            <a:spLocks noGrp="1"/>
          </p:cNvSpPr>
          <p:nvPr>
            <p:ph idx="1"/>
          </p:nvPr>
        </p:nvSpPr>
        <p:spPr>
          <a:xfrm>
            <a:off x="581194" y="2129864"/>
            <a:ext cx="9044069" cy="4439377"/>
          </a:xfrm>
        </p:spPr>
        <p:txBody>
          <a:bodyPr>
            <a:normAutofit fontScale="92500"/>
          </a:bodyPr>
          <a:lstStyle/>
          <a:p>
            <a:r>
              <a:rPr lang="es-ES" dirty="0">
                <a:latin typeface="Calibri" panose="020F0502020204030204" pitchFamily="34" charset="0"/>
                <a:cs typeface="Calibri" panose="020F0502020204030204" pitchFamily="34" charset="0"/>
              </a:rPr>
              <a:t>Respetar y acomodar los diversos puntos de vista sobre </a:t>
            </a:r>
            <a:endParaRPr lang="en-US" dirty="0">
              <a:latin typeface="Calibri" panose="020F0502020204030204" pitchFamily="34" charset="0"/>
              <a:cs typeface="Calibri" panose="020F0502020204030204" pitchFamily="34" charset="0"/>
            </a:endParaRPr>
          </a:p>
          <a:p>
            <a:pPr lvl="1"/>
            <a:r>
              <a:rPr lang="es-ES" sz="2600" dirty="0">
                <a:latin typeface="Calibri" panose="020F0502020204030204" pitchFamily="34" charset="0"/>
                <a:cs typeface="Calibri" panose="020F0502020204030204" pitchFamily="34" charset="0"/>
              </a:rPr>
              <a:t>desafíos y barreras para la salud mental y el uso de sustancias 
</a:t>
            </a:r>
            <a:r>
              <a:rPr lang="en-US" sz="2600" dirty="0" err="1">
                <a:latin typeface="Calibri" panose="020F0502020204030204" pitchFamily="34" charset="0"/>
                <a:cs typeface="Calibri" panose="020F0502020204030204" pitchFamily="34" charset="0"/>
              </a:rPr>
              <a:t>bienestar</a:t>
            </a:r>
            <a:r>
              <a:rPr lang="en-US" sz="2600" dirty="0">
                <a:latin typeface="Calibri" panose="020F0502020204030204" pitchFamily="34" charset="0"/>
                <a:cs typeface="Calibri" panose="020F0502020204030204" pitchFamily="34" charset="0"/>
              </a:rPr>
              <a:t> </a:t>
            </a:r>
          </a:p>
          <a:p>
            <a:pPr lvl="1"/>
            <a:r>
              <a:rPr lang="en-US" sz="2600" dirty="0" err="1">
                <a:latin typeface="Calibri" panose="020F0502020204030204" pitchFamily="34" charset="0"/>
                <a:cs typeface="Calibri" panose="020F0502020204030204" pitchFamily="34" charset="0"/>
              </a:rPr>
              <a:t>tratamiento</a:t>
            </a:r>
            <a:r>
              <a:rPr lang="en-US" sz="2600" dirty="0">
                <a:latin typeface="Calibri" panose="020F0502020204030204" pitchFamily="34" charset="0"/>
                <a:cs typeface="Calibri" panose="020F0502020204030204" pitchFamily="34" charset="0"/>
              </a:rPr>
              <a:t> y </a:t>
            </a:r>
            <a:r>
              <a:rPr lang="en-US" sz="2600" dirty="0" err="1">
                <a:latin typeface="Calibri" panose="020F0502020204030204" pitchFamily="34" charset="0"/>
                <a:cs typeface="Calibri" panose="020F0502020204030204" pitchFamily="34" charset="0"/>
              </a:rPr>
              <a:t>servicios</a:t>
            </a:r>
            <a:r>
              <a:rPr lang="en-US" sz="2600" dirty="0">
                <a:latin typeface="Calibri" panose="020F0502020204030204" pitchFamily="34" charset="0"/>
                <a:cs typeface="Calibri" panose="020F0502020204030204" pitchFamily="34" charset="0"/>
              </a:rPr>
              <a:t> </a:t>
            </a:r>
          </a:p>
          <a:p>
            <a:r>
              <a:rPr lang="es-ES" sz="2600" dirty="0">
                <a:latin typeface="Calibri" panose="020F0502020204030204" pitchFamily="34" charset="0"/>
                <a:cs typeface="Calibri" panose="020F0502020204030204" pitchFamily="34" charset="0"/>
              </a:rPr>
              <a:t>Reconocer las creencias personales como válidas y relevantes       para la salud conductual</a:t>
            </a:r>
            <a:r>
              <a:rPr lang="en-US" sz="2600" dirty="0">
                <a:latin typeface="Calibri" panose="020F0502020204030204" pitchFamily="34" charset="0"/>
                <a:cs typeface="Calibri" panose="020F0502020204030204" pitchFamily="34" charset="0"/>
              </a:rPr>
              <a:t>. </a:t>
            </a:r>
          </a:p>
          <a:p>
            <a:r>
              <a:rPr lang="es-ES" sz="2600" dirty="0">
                <a:latin typeface="Calibri" panose="020F0502020204030204" pitchFamily="34" charset="0"/>
                <a:cs typeface="Calibri" panose="020F0502020204030204" pitchFamily="34" charset="0"/>
              </a:rPr>
              <a:t>Reconocer que las personas expresan sus identidades personales    de manera diferente y tienen muchas formas de relacionarse con   los demás, incluida la familia, la comunidad y la sociedad</a:t>
            </a:r>
            <a:r>
              <a:rPr lang="en-US" sz="2600" dirty="0">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7E5EA076-77FC-4262-B7B9-19D7A0E854DA}"/>
              </a:ext>
            </a:extLst>
          </p:cNvPr>
          <p:cNvSpPr txBox="1"/>
          <p:nvPr/>
        </p:nvSpPr>
        <p:spPr>
          <a:xfrm>
            <a:off x="2418713" y="6474022"/>
            <a:ext cx="5850294"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Mental Health Commission of Canada (2015)</a:t>
            </a:r>
          </a:p>
        </p:txBody>
      </p:sp>
      <p:pic>
        <p:nvPicPr>
          <p:cNvPr id="14" name="Picture 13">
            <a:extLst>
              <a:ext uri="{FF2B5EF4-FFF2-40B4-BE49-F238E27FC236}">
                <a16:creationId xmlns:a16="http://schemas.microsoft.com/office/drawing/2014/main" id="{3B19C722-0046-ED76-09D1-2199BDE008F9}"/>
              </a:ext>
            </a:extLst>
          </p:cNvPr>
          <p:cNvPicPr>
            <a:picLocks noChangeAspect="1"/>
          </p:cNvPicPr>
          <p:nvPr/>
        </p:nvPicPr>
        <p:blipFill>
          <a:blip r:embed="rId3"/>
          <a:stretch>
            <a:fillRect/>
          </a:stretch>
        </p:blipFill>
        <p:spPr>
          <a:xfrm>
            <a:off x="9077771" y="2358188"/>
            <a:ext cx="2673944" cy="4013425"/>
          </a:xfrm>
          <a:prstGeom prst="rect">
            <a:avLst/>
          </a:prstGeom>
          <a:ln>
            <a:noFill/>
          </a:ln>
          <a:effectLst>
            <a:softEdge rad="112500"/>
          </a:effectLst>
        </p:spPr>
      </p:pic>
    </p:spTree>
    <p:extLst>
      <p:ext uri="{BB962C8B-B14F-4D97-AF65-F5344CB8AC3E}">
        <p14:creationId xmlns:p14="http://schemas.microsoft.com/office/powerpoint/2010/main" val="381765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E22DE-8D5D-48D3-A986-C451D92D68E2}"/>
              </a:ext>
            </a:extLst>
          </p:cNvPr>
          <p:cNvSpPr>
            <a:spLocks noGrp="1"/>
          </p:cNvSpPr>
          <p:nvPr>
            <p:ph type="sldNum" sz="quarter" idx="12"/>
          </p:nvPr>
        </p:nvSpPr>
        <p:spPr/>
        <p:txBody>
          <a:bodyPr/>
          <a:lstStyle/>
          <a:p>
            <a:fld id="{3A98EE3D-8CD1-4C3F-BD1C-C98C9596463C}" type="slidenum">
              <a:rPr lang="en-US" smtClean="0"/>
              <a:t>11</a:t>
            </a:fld>
            <a:endParaRPr lang="en-US" dirty="0"/>
          </a:p>
        </p:txBody>
      </p:sp>
      <p:sp>
        <p:nvSpPr>
          <p:cNvPr id="3" name="Footer Placeholder 2">
            <a:extLst>
              <a:ext uri="{FF2B5EF4-FFF2-40B4-BE49-F238E27FC236}">
                <a16:creationId xmlns:a16="http://schemas.microsoft.com/office/drawing/2014/main" id="{89F4BECD-28DF-4DAE-B4EF-6308C459DB2B}"/>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4F7CCD66-694D-40B5-B152-984DA5C37C2D}"/>
              </a:ext>
            </a:extLst>
          </p:cNvPr>
          <p:cNvSpPr>
            <a:spLocks noGrp="1"/>
          </p:cNvSpPr>
          <p:nvPr>
            <p:ph type="title"/>
          </p:nvPr>
        </p:nvSpPr>
        <p:spPr>
          <a:xfrm>
            <a:off x="581192" y="877728"/>
            <a:ext cx="11029616" cy="1013800"/>
          </a:xfrm>
        </p:spPr>
        <p:txBody>
          <a:bodyPr/>
          <a:lstStyle/>
          <a:p>
            <a:r>
              <a:rPr lang="es-ES" dirty="0">
                <a:latin typeface="Calibri" panose="020F0502020204030204" pitchFamily="34" charset="0"/>
                <a:cs typeface="Calibri" panose="020F0502020204030204" pitchFamily="34" charset="0"/>
              </a:rPr>
              <a:t>Valores y actitudes: Competencia cultural
</a:t>
            </a:r>
            <a:endParaRPr lang="en-US" sz="2000" i="1"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30CCE667-B0E7-4289-831A-68876F4ABC8D}"/>
              </a:ext>
            </a:extLst>
          </p:cNvPr>
          <p:cNvSpPr>
            <a:spLocks noGrp="1"/>
          </p:cNvSpPr>
          <p:nvPr>
            <p:ph idx="1"/>
          </p:nvPr>
        </p:nvSpPr>
        <p:spPr>
          <a:xfrm>
            <a:off x="519198" y="2014401"/>
            <a:ext cx="8026104" cy="4409513"/>
          </a:xfrm>
        </p:spPr>
        <p:txBody>
          <a:bodyPr>
            <a:normAutofit fontScale="92500" lnSpcReduction="10000"/>
          </a:bodyPr>
          <a:lstStyle/>
          <a:p>
            <a:pPr>
              <a:lnSpc>
                <a:spcPct val="110000"/>
              </a:lnSpc>
              <a:spcBef>
                <a:spcPts val="0"/>
              </a:spcBef>
              <a:spcAft>
                <a:spcPts val="1200"/>
              </a:spcAft>
            </a:pPr>
            <a:r>
              <a:rPr lang="en-US" sz="2400" b="1" i="1" dirty="0" err="1">
                <a:solidFill>
                  <a:schemeClr val="accent1"/>
                </a:solidFill>
                <a:latin typeface="Calibri" panose="020F0502020204030204" pitchFamily="34" charset="0"/>
                <a:ea typeface="Calibri" panose="020F0502020204030204" pitchFamily="34" charset="0"/>
                <a:cs typeface="Times New Roman" panose="02020603050405020304" pitchFamily="18" charset="0"/>
              </a:rPr>
              <a:t>Competencia</a:t>
            </a:r>
            <a:r>
              <a:rPr lang="en-US" sz="24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cultural, </a:t>
            </a:r>
            <a:r>
              <a:rPr lang="es-ES" sz="24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Fundamentalmente, es la capacidad de reconocer la importancia de la raza, el origen étnico y la cultura en la prestación de servicios de salud conductual</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0000"/>
              </a:lnSpc>
              <a:spcBef>
                <a:spcPts val="0"/>
              </a:spcBef>
              <a:spcAft>
                <a:spcPts val="1200"/>
              </a:spcAft>
            </a:pPr>
            <a:r>
              <a:rPr lang="es-ES" sz="2400" dirty="0">
                <a:latin typeface="Calibri" panose="020F0502020204030204" pitchFamily="34" charset="0"/>
                <a:ea typeface="Calibri" panose="020F0502020204030204" pitchFamily="34" charset="0"/>
                <a:cs typeface="Times New Roman" panose="02020603050405020304" pitchFamily="18" charset="0"/>
              </a:rPr>
              <a:t>Reconoce que las personas de otros grupos culturales no necesariamente comparten las mismas creencias y prácticas o perciben, interpretan o encuentran experiencias similares de la misma manera</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10000"/>
              </a:lnSpc>
              <a:spcBef>
                <a:spcPts val="0"/>
              </a:spcBef>
              <a:spcAft>
                <a:spcPts val="1200"/>
              </a:spcAft>
            </a:pPr>
            <a:r>
              <a:rPr lang="es-ES" sz="2400" dirty="0">
                <a:latin typeface="Calibri" panose="020F0502020204030204" pitchFamily="34" charset="0"/>
                <a:ea typeface="Calibri" panose="020F0502020204030204" pitchFamily="34" charset="0"/>
                <a:cs typeface="Times New Roman" panose="02020603050405020304" pitchFamily="18" charset="0"/>
              </a:rPr>
              <a:t>Es un conjunto de actitudes, estrategias para la autoconciencia personal y el cultivo de habilidades y comportamientos en torno a la diversidad para trabajar de manera efectiva con las personas a nuestro cuidado</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2400"/>
              </a:spcAft>
            </a:pPr>
            <a:endParaRPr lang="en-US" sz="17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2400"/>
              </a:spcAft>
            </a:pP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E5EA076-77FC-4262-B7B9-19D7A0E854DA}"/>
              </a:ext>
            </a:extLst>
          </p:cNvPr>
          <p:cNvSpPr txBox="1"/>
          <p:nvPr/>
        </p:nvSpPr>
        <p:spPr>
          <a:xfrm>
            <a:off x="5690388" y="6306089"/>
            <a:ext cx="5850294"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Substance Abuse and Mental Health Services Administration  (2015)</a:t>
            </a:r>
          </a:p>
        </p:txBody>
      </p:sp>
      <p:sp>
        <p:nvSpPr>
          <p:cNvPr id="8" name="TextBox 7">
            <a:extLst>
              <a:ext uri="{FF2B5EF4-FFF2-40B4-BE49-F238E27FC236}">
                <a16:creationId xmlns:a16="http://schemas.microsoft.com/office/drawing/2014/main" id="{0423AA07-4298-1B59-9A0D-BD3F20DD7CD3}"/>
              </a:ext>
            </a:extLst>
          </p:cNvPr>
          <p:cNvSpPr txBox="1"/>
          <p:nvPr/>
        </p:nvSpPr>
        <p:spPr>
          <a:xfrm>
            <a:off x="8782368" y="2111049"/>
            <a:ext cx="2758314" cy="3877985"/>
          </a:xfrm>
          <a:prstGeom prst="rect">
            <a:avLst/>
          </a:prstGeom>
          <a:solidFill>
            <a:schemeClr val="accent5">
              <a:lumMod val="40000"/>
              <a:lumOff val="60000"/>
            </a:schemeClr>
          </a:solidFill>
          <a:ln>
            <a:solidFill>
              <a:schemeClr val="tx1"/>
            </a:solidFill>
            <a:prstDash val="dash"/>
          </a:ln>
        </p:spPr>
        <p:txBody>
          <a:bodyPr wrap="square" rtlCol="0">
            <a:spAutoFit/>
          </a:bodyPr>
          <a:lstStyle/>
          <a:p>
            <a:pPr algn="r"/>
            <a:r>
              <a:rPr lang="es-ES" i="1" dirty="0">
                <a:solidFill>
                  <a:srgbClr val="000000"/>
                </a:solidFill>
                <a:latin typeface="Calibri" panose="020F0502020204030204" pitchFamily="34" charset="0"/>
                <a:cs typeface="Calibri" panose="020F0502020204030204" pitchFamily="34" charset="0"/>
              </a:rPr>
              <a:t>Un conjunto de prácticas, habilidades, actitudes, políticas y estructuras congruentes que se unen en un sistema, agencia o entre profesionales y permiten que ese sistema, o esos profesionales, trabajen de manera efectiva en situaciones interculturales</a:t>
            </a:r>
            <a:r>
              <a:rPr lang="en-US" sz="1800" b="0" i="1" u="none" strike="noStrike" baseline="0" dirty="0">
                <a:solidFill>
                  <a:srgbClr val="000000"/>
                </a:solidFill>
                <a:latin typeface="Calibri" panose="020F0502020204030204" pitchFamily="34" charset="0"/>
                <a:cs typeface="Calibri" panose="020F0502020204030204" pitchFamily="34" charset="0"/>
              </a:rPr>
              <a:t>.</a:t>
            </a:r>
          </a:p>
          <a:p>
            <a:pPr algn="r"/>
            <a:endParaRPr lang="en-US" i="1" dirty="0">
              <a:solidFill>
                <a:srgbClr val="000000"/>
              </a:solidFill>
              <a:latin typeface="Calibri" panose="020F0502020204030204" pitchFamily="34" charset="0"/>
              <a:cs typeface="Calibri" panose="020F0502020204030204" pitchFamily="34" charset="0"/>
            </a:endParaRPr>
          </a:p>
          <a:p>
            <a:pPr algn="r"/>
            <a:r>
              <a:rPr lang="en-US" sz="1200" b="0" i="1" u="none" strike="noStrike" baseline="0" dirty="0">
                <a:solidFill>
                  <a:srgbClr val="000000"/>
                </a:solidFill>
                <a:latin typeface="Calibri" panose="020F0502020204030204" pitchFamily="34" charset="0"/>
                <a:cs typeface="Calibri" panose="020F0502020204030204" pitchFamily="34" charset="0"/>
              </a:rPr>
              <a:t>Cross, </a:t>
            </a:r>
            <a:r>
              <a:rPr lang="en-US" sz="1200" b="0" i="1" u="none" strike="noStrike" baseline="0" dirty="0" err="1">
                <a:solidFill>
                  <a:srgbClr val="000000"/>
                </a:solidFill>
                <a:latin typeface="Calibri" panose="020F0502020204030204" pitchFamily="34" charset="0"/>
                <a:cs typeface="Calibri" panose="020F0502020204030204" pitchFamily="34" charset="0"/>
              </a:rPr>
              <a:t>Brazron</a:t>
            </a:r>
            <a:r>
              <a:rPr lang="en-US" sz="1200" b="0" i="1" u="none" strike="noStrike" baseline="0" dirty="0">
                <a:solidFill>
                  <a:srgbClr val="000000"/>
                </a:solidFill>
                <a:latin typeface="Calibri" panose="020F0502020204030204" pitchFamily="34" charset="0"/>
                <a:cs typeface="Calibri" panose="020F0502020204030204" pitchFamily="34" charset="0"/>
              </a:rPr>
              <a:t>, Dennis, &amp; Issacs (1989) </a:t>
            </a:r>
          </a:p>
          <a:p>
            <a:endParaRPr lang="en-US" dirty="0"/>
          </a:p>
        </p:txBody>
      </p:sp>
    </p:spTree>
    <p:extLst>
      <p:ext uri="{BB962C8B-B14F-4D97-AF65-F5344CB8AC3E}">
        <p14:creationId xmlns:p14="http://schemas.microsoft.com/office/powerpoint/2010/main" val="1528270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person, suit, posing&#10;&#10;Description automatically generated">
            <a:extLst>
              <a:ext uri="{FF2B5EF4-FFF2-40B4-BE49-F238E27FC236}">
                <a16:creationId xmlns:a16="http://schemas.microsoft.com/office/drawing/2014/main" id="{47F0F91B-288A-0AFA-7773-CBB415F68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7567" y="2286042"/>
            <a:ext cx="2467102" cy="3956375"/>
          </a:xfrm>
          <a:prstGeom prst="rect">
            <a:avLst/>
          </a:prstGeom>
        </p:spPr>
      </p:pic>
      <p:sp>
        <p:nvSpPr>
          <p:cNvPr id="2" name="Slide Number Placeholder 1">
            <a:extLst>
              <a:ext uri="{FF2B5EF4-FFF2-40B4-BE49-F238E27FC236}">
                <a16:creationId xmlns:a16="http://schemas.microsoft.com/office/drawing/2014/main" id="{CBBCC55E-9D63-B4B7-82B1-A3B6CAFC00D6}"/>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3" name="Footer Placeholder 2">
            <a:extLst>
              <a:ext uri="{FF2B5EF4-FFF2-40B4-BE49-F238E27FC236}">
                <a16:creationId xmlns:a16="http://schemas.microsoft.com/office/drawing/2014/main" id="{D13ACE49-C8ED-CD6E-3C9C-44A65286C31D}"/>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4F416007-68D5-2B67-2D20-60166DC06DA9}"/>
              </a:ext>
            </a:extLst>
          </p:cNvPr>
          <p:cNvSpPr>
            <a:spLocks noGrp="1"/>
          </p:cNvSpPr>
          <p:nvPr>
            <p:ph type="title"/>
          </p:nvPr>
        </p:nvSpPr>
        <p:spPr>
          <a:xfrm>
            <a:off x="581192" y="895951"/>
            <a:ext cx="11029616" cy="1013800"/>
          </a:xfrm>
        </p:spPr>
        <p:txBody>
          <a:bodyPr anchor="ctr"/>
          <a:lstStyle/>
          <a:p>
            <a:r>
              <a:rPr lang="en-US" dirty="0" err="1"/>
              <a:t>Competencia</a:t>
            </a:r>
            <a:r>
              <a:rPr lang="en-US" dirty="0"/>
              <a:t> cultural </a:t>
            </a:r>
            <a:r>
              <a:rPr lang="en-US" dirty="0" err="1"/>
              <a:t>Requiere</a:t>
            </a:r>
            <a:r>
              <a:rPr lang="en-US" dirty="0"/>
              <a:t> </a:t>
            </a:r>
            <a:r>
              <a:rPr lang="en-US" dirty="0" err="1"/>
              <a:t>compromiso</a:t>
            </a:r>
            <a:r>
              <a:rPr lang="en-US" dirty="0"/>
              <a:t>
</a:t>
            </a:r>
          </a:p>
        </p:txBody>
      </p:sp>
      <p:sp>
        <p:nvSpPr>
          <p:cNvPr id="5" name="Content Placeholder 4">
            <a:extLst>
              <a:ext uri="{FF2B5EF4-FFF2-40B4-BE49-F238E27FC236}">
                <a16:creationId xmlns:a16="http://schemas.microsoft.com/office/drawing/2014/main" id="{808EA38D-8B2B-4616-09CD-4096948EE4B1}"/>
              </a:ext>
            </a:extLst>
          </p:cNvPr>
          <p:cNvSpPr>
            <a:spLocks noGrp="1"/>
          </p:cNvSpPr>
          <p:nvPr>
            <p:ph idx="1"/>
          </p:nvPr>
        </p:nvSpPr>
        <p:spPr>
          <a:xfrm>
            <a:off x="2441950" y="1974349"/>
            <a:ext cx="9405923" cy="4441530"/>
          </a:xfrm>
        </p:spPr>
        <p:txBody>
          <a:bodyPr>
            <a:noAutofit/>
          </a:bodyPr>
          <a:lstStyle/>
          <a:p>
            <a:pPr>
              <a:lnSpc>
                <a:spcPct val="120000"/>
              </a:lnSpc>
            </a:pPr>
            <a:r>
              <a:rPr lang="es-ES" sz="2000" dirty="0">
                <a:latin typeface="Calibri" panose="020F0502020204030204" pitchFamily="34" charset="0"/>
                <a:cs typeface="Calibri" panose="020F0502020204030204" pitchFamily="34" charset="0"/>
              </a:rPr>
              <a:t>Como organización, la competencia cultural es un proceso multifacético y continuo que comienza con la </a:t>
            </a:r>
            <a:r>
              <a:rPr lang="en-US" sz="2000" b="1" i="1" dirty="0" err="1">
                <a:solidFill>
                  <a:schemeClr val="accent1"/>
                </a:solidFill>
                <a:latin typeface="Calibri" panose="020F0502020204030204" pitchFamily="34" charset="0"/>
                <a:cs typeface="Calibri" panose="020F0502020204030204" pitchFamily="34" charset="0"/>
              </a:rPr>
              <a:t>conciencia</a:t>
            </a:r>
            <a:r>
              <a:rPr lang="en-US" sz="2000" b="1" i="1" dirty="0">
                <a:solidFill>
                  <a:schemeClr val="accent1"/>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y el </a:t>
            </a:r>
            <a:r>
              <a:rPr lang="en-US" sz="2000" b="1" i="1" dirty="0" err="1">
                <a:solidFill>
                  <a:schemeClr val="accent1"/>
                </a:solidFill>
                <a:latin typeface="Calibri" panose="020F0502020204030204" pitchFamily="34" charset="0"/>
                <a:cs typeface="Calibri" panose="020F0502020204030204" pitchFamily="34" charset="0"/>
              </a:rPr>
              <a:t>compromiso</a:t>
            </a:r>
            <a:r>
              <a:rPr lang="en-US" sz="2000" dirty="0">
                <a:effectLst/>
                <a:latin typeface="Calibri" panose="020F0502020204030204" pitchFamily="34" charset="0"/>
                <a:cs typeface="Calibri" panose="020F0502020204030204" pitchFamily="34" charset="0"/>
              </a:rPr>
              <a:t> </a:t>
            </a:r>
            <a:r>
              <a:rPr lang="es-ES" sz="2000" dirty="0">
                <a:latin typeface="Calibri" panose="020F0502020204030204" pitchFamily="34" charset="0"/>
                <a:cs typeface="Calibri" panose="020F0502020204030204" pitchFamily="34" charset="0"/>
              </a:rPr>
              <a:t>que evoluciona hacia políticas y procedimientos organizacionales culturalmente receptivos y centrados en la persona</a:t>
            </a:r>
            <a:r>
              <a:rPr lang="en-US" sz="2000" dirty="0">
                <a:effectLst/>
                <a:latin typeface="Calibri" panose="020F0502020204030204" pitchFamily="34" charset="0"/>
                <a:cs typeface="Calibri" panose="020F0502020204030204" pitchFamily="34" charset="0"/>
              </a:rPr>
              <a:t>. </a:t>
            </a:r>
          </a:p>
          <a:p>
            <a:pPr lvl="1">
              <a:lnSpc>
                <a:spcPct val="120000"/>
              </a:lnSpc>
              <a:spcBef>
                <a:spcPts val="0"/>
              </a:spcBef>
              <a:spcAft>
                <a:spcPts val="1200"/>
              </a:spcAft>
            </a:pPr>
            <a:r>
              <a:rPr lang="en-US" sz="1800" u="sng" dirty="0">
                <a:latin typeface="Calibri" panose="020F0502020204030204" pitchFamily="34" charset="0"/>
                <a:cs typeface="Calibri" panose="020F0502020204030204" pitchFamily="34" charset="0"/>
              </a:rPr>
              <a:t>Desarrollo de la </a:t>
            </a:r>
            <a:r>
              <a:rPr lang="en-US" sz="1800" u="sng" dirty="0" err="1">
                <a:latin typeface="Calibri" panose="020F0502020204030204" pitchFamily="34" charset="0"/>
                <a:cs typeface="Calibri" panose="020F0502020204030204" pitchFamily="34" charset="0"/>
              </a:rPr>
              <a:t>conciencia</a:t>
            </a:r>
            <a:r>
              <a:rPr lang="en-US" sz="1800" u="sng" dirty="0">
                <a:latin typeface="Calibri" panose="020F0502020204030204" pitchFamily="34" charset="0"/>
                <a:cs typeface="Calibri" panose="020F0502020204030204" pitchFamily="34" charset="0"/>
              </a:rPr>
              <a:t> </a:t>
            </a:r>
            <a:r>
              <a:rPr lang="es-ES" sz="1800" dirty="0">
                <a:latin typeface="Calibri" panose="020F0502020204030204" pitchFamily="34" charset="0"/>
                <a:cs typeface="Calibri" panose="020F0502020204030204" pitchFamily="34" charset="0"/>
              </a:rPr>
              <a:t>implica estar abierto al aprendizaje, tomarse el tiempo y tomar riesgos, sentarse con incertidumbre e incomodidad, y no tener soluciones rápidas o respuestas fáciles</a:t>
            </a:r>
            <a:r>
              <a:rPr lang="en-US" sz="1800" dirty="0">
                <a:effectLst/>
                <a:latin typeface="Calibri" panose="020F0502020204030204" pitchFamily="34" charset="0"/>
                <a:cs typeface="Calibri" panose="020F0502020204030204" pitchFamily="34" charset="0"/>
              </a:rPr>
              <a:t>.</a:t>
            </a:r>
          </a:p>
          <a:p>
            <a:pPr lvl="1">
              <a:lnSpc>
                <a:spcPct val="120000"/>
              </a:lnSpc>
              <a:spcBef>
                <a:spcPts val="0"/>
              </a:spcBef>
              <a:spcAft>
                <a:spcPts val="1200"/>
              </a:spcAft>
            </a:pPr>
            <a:r>
              <a:rPr lang="en-US" sz="1800" u="sng" dirty="0" err="1">
                <a:latin typeface="Calibri" panose="020F0502020204030204" pitchFamily="34" charset="0"/>
                <a:cs typeface="Calibri" panose="020F0502020204030204" pitchFamily="34" charset="0"/>
              </a:rPr>
              <a:t>Hacer</a:t>
            </a:r>
            <a:r>
              <a:rPr lang="en-US" sz="1800" u="sng" dirty="0">
                <a:latin typeface="Calibri" panose="020F0502020204030204" pitchFamily="34" charset="0"/>
                <a:cs typeface="Calibri" panose="020F0502020204030204" pitchFamily="34" charset="0"/>
              </a:rPr>
              <a:t> un </a:t>
            </a:r>
            <a:r>
              <a:rPr lang="en-US" sz="1800" u="sng" dirty="0" err="1">
                <a:latin typeface="Calibri" panose="020F0502020204030204" pitchFamily="34" charset="0"/>
                <a:cs typeface="Calibri" panose="020F0502020204030204" pitchFamily="34" charset="0"/>
              </a:rPr>
              <a:t>compromiso</a:t>
            </a:r>
            <a:r>
              <a:rPr lang="en-US" sz="1800" u="sng" dirty="0">
                <a:latin typeface="Calibri" panose="020F0502020204030204" pitchFamily="34" charset="0"/>
                <a:cs typeface="Calibri" panose="020F0502020204030204" pitchFamily="34" charset="0"/>
              </a:rPr>
              <a:t> continuo </a:t>
            </a:r>
            <a:r>
              <a:rPr lang="es-ES" sz="1800" dirty="0">
                <a:latin typeface="Calibri" panose="020F0502020204030204" pitchFamily="34" charset="0"/>
                <a:cs typeface="Calibri" panose="020F0502020204030204" pitchFamily="34" charset="0"/>
              </a:rPr>
              <a:t>significa tener la voluntad de ser más transparentes en la evaluación de los servicios y prácticas actuales, y en el desarrollo de políticas y prácticas que satisfagan las diversas necesidades de las personas atendidas</a:t>
            </a:r>
            <a:r>
              <a:rPr lang="en-US" sz="1800" dirty="0">
                <a:latin typeface="Calibri" panose="020F0502020204030204" pitchFamily="34" charset="0"/>
                <a:ea typeface="Calibri" panose="020F0502020204030204" pitchFamily="34" charset="0"/>
                <a:cs typeface="Calibri" panose="020F0502020204030204" pitchFamily="34" charset="0"/>
              </a:rPr>
              <a:t>.  </a:t>
            </a:r>
            <a:br>
              <a:rPr lang="en-US" sz="2000" dirty="0">
                <a:latin typeface="Calibri" panose="020F0502020204030204" pitchFamily="34" charset="0"/>
                <a:cs typeface="Calibri" panose="020F0502020204030204" pitchFamily="34" charset="0"/>
              </a:rPr>
            </a:br>
            <a:endParaRPr lang="en-US" sz="20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86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5" y="2680246"/>
            <a:ext cx="11029615" cy="1497507"/>
          </a:xfrm>
        </p:spPr>
        <p:txBody>
          <a:bodyPr/>
          <a:lstStyle/>
          <a:p>
            <a:r>
              <a:rPr lang="en-US" sz="4000" dirty="0">
                <a:latin typeface="Calibri" panose="020F0502020204030204" pitchFamily="34" charset="0"/>
                <a:cs typeface="Calibri" panose="020F0502020204030204" pitchFamily="34" charset="0"/>
              </a:rPr>
              <a:t>Lo que </a:t>
            </a:r>
            <a:r>
              <a:rPr lang="en-US" sz="4000" dirty="0" err="1">
                <a:latin typeface="Calibri" panose="020F0502020204030204" pitchFamily="34" charset="0"/>
                <a:cs typeface="Calibri" panose="020F0502020204030204" pitchFamily="34" charset="0"/>
              </a:rPr>
              <a:t>sabemos</a:t>
            </a:r>
            <a:r>
              <a:rPr lang="en-US" sz="400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5" y="3652512"/>
            <a:ext cx="8394510" cy="1441791"/>
          </a:xfrm>
        </p:spPr>
        <p:txBody>
          <a:bodyPr>
            <a:normAutofit fontScale="77500" lnSpcReduction="20000"/>
          </a:bodyPr>
          <a:lstStyle/>
          <a:p>
            <a:pPr>
              <a:spcBef>
                <a:spcPts val="0"/>
              </a:spcBef>
              <a:spcAft>
                <a:spcPts val="0"/>
              </a:spcAft>
            </a:pPr>
            <a:r>
              <a:rPr lang="es-ES" sz="3500" b="1" dirty="0">
                <a:solidFill>
                  <a:schemeClr val="tx1"/>
                </a:solidFill>
                <a:latin typeface="Calibri" panose="020F0502020204030204" pitchFamily="34" charset="0"/>
                <a:cs typeface="Calibri" panose="020F0502020204030204" pitchFamily="34" charset="0"/>
              </a:rPr>
              <a:t>Poner a la persona en primer lugar 
y respetando la diversidad 
de necesidades
</a:t>
            </a:r>
            <a:endParaRPr lang="en-US" sz="3200" b="1" dirty="0">
              <a:solidFill>
                <a:schemeClr val="tx1">
                  <a:lumMod val="75000"/>
                  <a:lumOff val="25000"/>
                </a:schemeClr>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13</a:t>
            </a:fld>
            <a:endParaRPr lang="en-US" dirty="0">
              <a:solidFill>
                <a:srgbClr val="155EA1">
                  <a:lumMod val="75000"/>
                  <a:lumOff val="25000"/>
                </a:srgbClr>
              </a:solidFill>
            </a:endParaRPr>
          </a:p>
        </p:txBody>
      </p:sp>
    </p:spTree>
    <p:extLst>
      <p:ext uri="{BB962C8B-B14F-4D97-AF65-F5344CB8AC3E}">
        <p14:creationId xmlns:p14="http://schemas.microsoft.com/office/powerpoint/2010/main" val="243755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desk&#10;&#10;Description automatically generated with low confidence">
            <a:extLst>
              <a:ext uri="{FF2B5EF4-FFF2-40B4-BE49-F238E27FC236}">
                <a16:creationId xmlns:a16="http://schemas.microsoft.com/office/drawing/2014/main" id="{3C7E272C-84CB-D3FB-5F13-1DC6708A2922}"/>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258" r="2258"/>
          <a:stretch>
            <a:fillRect/>
          </a:stretch>
        </p:blipFill>
        <p:spPr>
          <a:xfrm>
            <a:off x="8270543" y="826603"/>
            <a:ext cx="3479498" cy="5563959"/>
          </a:xfrm>
        </p:spPr>
      </p:pic>
      <p:sp>
        <p:nvSpPr>
          <p:cNvPr id="4" name="Title 3">
            <a:extLst>
              <a:ext uri="{FF2B5EF4-FFF2-40B4-BE49-F238E27FC236}">
                <a16:creationId xmlns:a16="http://schemas.microsoft.com/office/drawing/2014/main" id="{F47224B8-1A72-CB73-CA61-2E7FF47E469C}"/>
              </a:ext>
            </a:extLst>
          </p:cNvPr>
          <p:cNvSpPr>
            <a:spLocks noGrp="1"/>
          </p:cNvSpPr>
          <p:nvPr>
            <p:ph type="title"/>
          </p:nvPr>
        </p:nvSpPr>
        <p:spPr>
          <a:xfrm>
            <a:off x="459815" y="736600"/>
            <a:ext cx="7531437" cy="852116"/>
          </a:xfrm>
        </p:spPr>
        <p:txBody>
          <a:bodyPr anchor="ctr">
            <a:normAutofit fontScale="90000"/>
          </a:bodyPr>
          <a:lstStyle/>
          <a:p>
            <a:pPr algn="ctr"/>
            <a:r>
              <a:rPr lang="es-ES" dirty="0"/>
              <a:t>Planificación centrada en la persona
</a:t>
            </a:r>
            <a:endParaRPr lang="en-US" dirty="0"/>
          </a:p>
        </p:txBody>
      </p:sp>
      <p:sp>
        <p:nvSpPr>
          <p:cNvPr id="5" name="Slide Number Placeholder 4">
            <a:extLst>
              <a:ext uri="{FF2B5EF4-FFF2-40B4-BE49-F238E27FC236}">
                <a16:creationId xmlns:a16="http://schemas.microsoft.com/office/drawing/2014/main" id="{B331938D-777E-BAC5-DCEF-EE3101D9B626}"/>
              </a:ext>
            </a:extLst>
          </p:cNvPr>
          <p:cNvSpPr>
            <a:spLocks noGrp="1"/>
          </p:cNvSpPr>
          <p:nvPr>
            <p:ph type="sldNum" sz="quarter" idx="12"/>
          </p:nvPr>
        </p:nvSpPr>
        <p:spPr/>
        <p:txBody>
          <a:bodyPr/>
          <a:lstStyle/>
          <a:p>
            <a:fld id="{F603CDE5-C1D8-4EDD-870F-A498BAFA520F}" type="slidenum">
              <a:rPr lang="en-US" smtClean="0">
                <a:solidFill>
                  <a:srgbClr val="155EA1"/>
                </a:solidFill>
              </a:rPr>
              <a:pPr/>
              <a:t>14</a:t>
            </a:fld>
            <a:endParaRPr lang="en-US" dirty="0">
              <a:solidFill>
                <a:srgbClr val="155EA1"/>
              </a:solidFill>
            </a:endParaRPr>
          </a:p>
        </p:txBody>
      </p:sp>
      <p:sp>
        <p:nvSpPr>
          <p:cNvPr id="6" name="Content Placeholder 5">
            <a:extLst>
              <a:ext uri="{FF2B5EF4-FFF2-40B4-BE49-F238E27FC236}">
                <a16:creationId xmlns:a16="http://schemas.microsoft.com/office/drawing/2014/main" id="{20A47374-3227-6AB3-7955-C2A09BE5CB39}"/>
              </a:ext>
            </a:extLst>
          </p:cNvPr>
          <p:cNvSpPr>
            <a:spLocks noGrp="1"/>
          </p:cNvSpPr>
          <p:nvPr>
            <p:ph sz="quarter" idx="14"/>
          </p:nvPr>
        </p:nvSpPr>
        <p:spPr>
          <a:xfrm>
            <a:off x="515155" y="1309316"/>
            <a:ext cx="7420758" cy="5081246"/>
          </a:xfrm>
        </p:spPr>
        <p:txBody>
          <a:bodyPr>
            <a:normAutofit fontScale="92500" lnSpcReduction="10000"/>
          </a:bodyPr>
          <a:lstStyle/>
          <a:p>
            <a:pPr marL="514350" indent="-514350">
              <a:buFont typeface="+mj-lt"/>
              <a:buAutoNum type="arabicPeriod"/>
            </a:pPr>
            <a:r>
              <a:rPr lang="es-ES" dirty="0">
                <a:solidFill>
                  <a:srgbClr val="3D3D3D"/>
                </a:solidFill>
                <a:latin typeface="Calibri" panose="020F0502020204030204" pitchFamily="34" charset="0"/>
                <a:cs typeface="Calibri" panose="020F0502020204030204" pitchFamily="34" charset="0"/>
              </a:rPr>
              <a:t>La persona está en el centro</a:t>
            </a:r>
            <a:r>
              <a:rPr lang="en-US" b="0" i="0" u="none" strike="noStrike" baseline="0" dirty="0">
                <a:solidFill>
                  <a:srgbClr val="3D3D3D"/>
                </a:solidFill>
                <a:latin typeface="Calibri" panose="020F0502020204030204" pitchFamily="34" charset="0"/>
                <a:cs typeface="Calibri" panose="020F0502020204030204" pitchFamily="34" charset="0"/>
              </a:rPr>
              <a:t>. </a:t>
            </a:r>
          </a:p>
          <a:p>
            <a:pPr marL="514350" indent="-514350">
              <a:buFont typeface="+mj-lt"/>
              <a:buAutoNum type="arabicPeriod"/>
            </a:pPr>
            <a:r>
              <a:rPr lang="es-ES" dirty="0">
                <a:solidFill>
                  <a:srgbClr val="3D3D3D"/>
                </a:solidFill>
                <a:latin typeface="Calibri" panose="020F0502020204030204" pitchFamily="34" charset="0"/>
                <a:cs typeface="Calibri" panose="020F0502020204030204" pitchFamily="34" charset="0"/>
              </a:rPr>
              <a:t>La familia y los amigos son socios en la planificación</a:t>
            </a:r>
            <a:r>
              <a:rPr lang="en-US" b="0" i="0" u="none" strike="noStrike" baseline="0" dirty="0">
                <a:solidFill>
                  <a:srgbClr val="3D3D3D"/>
                </a:solidFill>
                <a:latin typeface="Calibri" panose="020F0502020204030204" pitchFamily="34" charset="0"/>
                <a:cs typeface="Calibri" panose="020F0502020204030204" pitchFamily="34" charset="0"/>
              </a:rPr>
              <a:t>.</a:t>
            </a:r>
          </a:p>
          <a:p>
            <a:pPr marL="514350" indent="-514350">
              <a:buFont typeface="+mj-lt"/>
              <a:buAutoNum type="arabicPeriod"/>
            </a:pPr>
            <a:r>
              <a:rPr lang="es-ES" dirty="0">
                <a:solidFill>
                  <a:srgbClr val="3D3D3D"/>
                </a:solidFill>
                <a:latin typeface="Calibri" panose="020F0502020204030204" pitchFamily="34" charset="0"/>
                <a:cs typeface="Calibri" panose="020F0502020204030204" pitchFamily="34" charset="0"/>
              </a:rPr>
              <a:t>El plan refleja lo que es importante para la persona, sus capacidades y qué apoyo se requiere.</a:t>
            </a:r>
            <a:r>
              <a:rPr lang="en-US" b="0" i="0" u="none" strike="noStrike" baseline="0" dirty="0">
                <a:solidFill>
                  <a:srgbClr val="3D3D3D"/>
                </a:solidFill>
                <a:latin typeface="Calibri" panose="020F0502020204030204" pitchFamily="34" charset="0"/>
                <a:cs typeface="Calibri" panose="020F0502020204030204" pitchFamily="34" charset="0"/>
              </a:rPr>
              <a:t> </a:t>
            </a:r>
          </a:p>
          <a:p>
            <a:pPr marL="514350" indent="-514350">
              <a:buFont typeface="+mj-lt"/>
              <a:buAutoNum type="arabicPeriod"/>
            </a:pPr>
            <a:r>
              <a:rPr lang="es-ES" dirty="0">
                <a:solidFill>
                  <a:srgbClr val="3D3D3D"/>
                </a:solidFill>
                <a:latin typeface="Calibri" panose="020F0502020204030204" pitchFamily="34" charset="0"/>
                <a:cs typeface="Calibri" panose="020F0502020204030204" pitchFamily="34" charset="0"/>
              </a:rPr>
              <a:t>El plan da como resultado acciones que tienen que ver con la vida, no solo con los servicios, y refleja lo que es posible, no solo lo que está disponible</a:t>
            </a:r>
            <a:r>
              <a:rPr lang="en-US" b="0" i="0" u="none" strike="noStrike" baseline="0" dirty="0">
                <a:solidFill>
                  <a:srgbClr val="3D3D3D"/>
                </a:solidFill>
                <a:latin typeface="Calibri" panose="020F0502020204030204" pitchFamily="34" charset="0"/>
                <a:cs typeface="Calibri" panose="020F0502020204030204" pitchFamily="34" charset="0"/>
              </a:rPr>
              <a:t>.</a:t>
            </a:r>
          </a:p>
          <a:p>
            <a:pPr marL="514350" indent="-514350">
              <a:buFont typeface="+mj-lt"/>
              <a:buAutoNum type="arabicPeriod"/>
            </a:pPr>
            <a:r>
              <a:rPr lang="es-ES" dirty="0">
                <a:solidFill>
                  <a:srgbClr val="3D3D3D"/>
                </a:solidFill>
                <a:latin typeface="Calibri" panose="020F0502020204030204" pitchFamily="34" charset="0"/>
                <a:cs typeface="Calibri" panose="020F0502020204030204" pitchFamily="34" charset="0"/>
              </a:rPr>
              <a:t>El plan da como resultado la escucha continua, el aprendizaje y la acción adicional</a:t>
            </a:r>
            <a:r>
              <a:rPr lang="en-US" b="0" i="0" u="none" strike="noStrike" baseline="0" dirty="0">
                <a:solidFill>
                  <a:srgbClr val="3D3D3D"/>
                </a:solidFill>
                <a:latin typeface="Calibri" panose="020F0502020204030204" pitchFamily="34" charset="0"/>
                <a:cs typeface="Calibri" panose="020F0502020204030204" pitchFamily="34" charset="0"/>
              </a:rPr>
              <a:t>. </a:t>
            </a:r>
          </a:p>
        </p:txBody>
      </p:sp>
      <p:sp>
        <p:nvSpPr>
          <p:cNvPr id="7" name="Footer Placeholder 6">
            <a:extLst>
              <a:ext uri="{FF2B5EF4-FFF2-40B4-BE49-F238E27FC236}">
                <a16:creationId xmlns:a16="http://schemas.microsoft.com/office/drawing/2014/main" id="{E53D3F65-7DF8-FE39-5F12-385A56439838}"/>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solidFill>
                <a:srgbClr val="155EA1"/>
              </a:solidFill>
            </a:endParaRPr>
          </a:p>
        </p:txBody>
      </p:sp>
    </p:spTree>
    <p:extLst>
      <p:ext uri="{BB962C8B-B14F-4D97-AF65-F5344CB8AC3E}">
        <p14:creationId xmlns:p14="http://schemas.microsoft.com/office/powerpoint/2010/main" val="375904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15</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7" name="Title 6"/>
          <p:cNvSpPr>
            <a:spLocks noGrp="1"/>
          </p:cNvSpPr>
          <p:nvPr>
            <p:ph type="title"/>
          </p:nvPr>
        </p:nvSpPr>
        <p:spPr>
          <a:xfrm>
            <a:off x="581192" y="945248"/>
            <a:ext cx="11029616" cy="988332"/>
          </a:xfrm>
        </p:spPr>
        <p:txBody>
          <a:bodyPr anchor="b">
            <a:normAutofit fontScale="90000"/>
          </a:bodyPr>
          <a:lstStyle/>
          <a:p>
            <a:r>
              <a:rPr lang="es-ES" dirty="0">
                <a:latin typeface="Calibri" panose="020F0502020204030204" pitchFamily="34" charset="0"/>
                <a:cs typeface="Calibri" panose="020F0502020204030204" pitchFamily="34" charset="0"/>
              </a:rPr>
              <a:t>Base de conocimientos necesaria: Planificación centrada en la persona
</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5F575FB-E733-92B1-86CF-EBA6EA9654F7}"/>
              </a:ext>
            </a:extLst>
          </p:cNvPr>
          <p:cNvSpPr>
            <a:spLocks noGrp="1"/>
          </p:cNvSpPr>
          <p:nvPr>
            <p:ph sz="half" idx="2"/>
          </p:nvPr>
        </p:nvSpPr>
        <p:spPr>
          <a:xfrm>
            <a:off x="581195" y="2228003"/>
            <a:ext cx="5139474" cy="4023443"/>
          </a:xfrm>
        </p:spPr>
        <p:txBody>
          <a:bodyPr>
            <a:normAutofit fontScale="92500" lnSpcReduction="10000"/>
          </a:bodyPr>
          <a:lstStyle/>
          <a:p>
            <a:r>
              <a:rPr lang="es-ES" sz="2600" dirty="0">
                <a:solidFill>
                  <a:srgbClr val="3D3D3D"/>
                </a:solidFill>
                <a:latin typeface="Calibri" panose="020F0502020204030204" pitchFamily="34" charset="0"/>
                <a:cs typeface="Calibri" panose="020F0502020204030204" pitchFamily="34" charset="0"/>
              </a:rPr>
              <a:t>Los proveedores de servicios son "facilitadores" de la planificación centrada en la persona</a:t>
            </a:r>
            <a:r>
              <a:rPr lang="en-US" sz="2600" b="0" i="0" u="none" strike="noStrike" baseline="0" dirty="0">
                <a:solidFill>
                  <a:srgbClr val="3D3D3D"/>
                </a:solidFill>
                <a:latin typeface="Calibri" panose="020F0502020204030204" pitchFamily="34" charset="0"/>
                <a:cs typeface="Calibri" panose="020F0502020204030204" pitchFamily="34" charset="0"/>
              </a:rPr>
              <a:t>. </a:t>
            </a:r>
          </a:p>
          <a:p>
            <a:r>
              <a:rPr lang="es-ES" sz="2600" dirty="0">
                <a:solidFill>
                  <a:srgbClr val="3D3D3D"/>
                </a:solidFill>
                <a:latin typeface="Calibri" panose="020F0502020204030204" pitchFamily="34" charset="0"/>
                <a:cs typeface="Calibri" panose="020F0502020204030204" pitchFamily="34" charset="0"/>
              </a:rPr>
              <a:t>Necesitan ciertas habilidades y habilidades (competencias) para que la planificación centrada en la persona funcione</a:t>
            </a:r>
            <a:r>
              <a:rPr lang="en-US" sz="2600" b="0" i="0" u="none" strike="noStrike" baseline="0" dirty="0">
                <a:solidFill>
                  <a:srgbClr val="3D3D3D"/>
                </a:solidFill>
                <a:latin typeface="Calibri" panose="020F0502020204030204" pitchFamily="34" charset="0"/>
                <a:cs typeface="Calibri" panose="020F0502020204030204" pitchFamily="34" charset="0"/>
              </a:rPr>
              <a:t>. </a:t>
            </a:r>
          </a:p>
          <a:p>
            <a:r>
              <a:rPr lang="es-ES" sz="2600" dirty="0">
                <a:solidFill>
                  <a:srgbClr val="3D3D3D"/>
                </a:solidFill>
                <a:latin typeface="Calibri" panose="020F0502020204030204" pitchFamily="34" charset="0"/>
                <a:cs typeface="Calibri" panose="020F0502020204030204" pitchFamily="34" charset="0"/>
              </a:rPr>
              <a:t>Hay cinco dominios de competencia que respaldan un proceso de planificación efectivo centrado en la persona</a:t>
            </a:r>
            <a:r>
              <a:rPr lang="en-US" sz="2600" dirty="0">
                <a:solidFill>
                  <a:srgbClr val="3D3D3D"/>
                </a:solidFill>
                <a:latin typeface="Calibri" panose="020F0502020204030204" pitchFamily="34" charset="0"/>
                <a:cs typeface="Calibri" panose="020F0502020204030204" pitchFamily="34" charset="0"/>
              </a:rPr>
              <a:t>.</a:t>
            </a:r>
            <a:endParaRPr lang="en-US" sz="26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8E0A2FB-B835-5D72-8C46-75994166C4D6}"/>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saturation sat="400000"/>
                    </a14:imgEffect>
                  </a14:imgLayer>
                </a14:imgProps>
              </a:ext>
            </a:extLst>
          </a:blip>
          <a:stretch>
            <a:fillRect/>
          </a:stretch>
        </p:blipFill>
        <p:spPr>
          <a:xfrm>
            <a:off x="6014453" y="1933580"/>
            <a:ext cx="5939821" cy="4880904"/>
          </a:xfrm>
          <a:prstGeom prst="rect">
            <a:avLst/>
          </a:prstGeom>
        </p:spPr>
      </p:pic>
      <p:sp>
        <p:nvSpPr>
          <p:cNvPr id="11" name="TextBox 10">
            <a:extLst>
              <a:ext uri="{FF2B5EF4-FFF2-40B4-BE49-F238E27FC236}">
                <a16:creationId xmlns:a16="http://schemas.microsoft.com/office/drawing/2014/main" id="{4C830BFB-1AD2-8C03-EE8F-3B31C5D3B347}"/>
              </a:ext>
            </a:extLst>
          </p:cNvPr>
          <p:cNvSpPr txBox="1"/>
          <p:nvPr/>
        </p:nvSpPr>
        <p:spPr>
          <a:xfrm>
            <a:off x="3619814" y="6323157"/>
            <a:ext cx="2773428"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
        <p:nvSpPr>
          <p:cNvPr id="12" name="TextBox 11">
            <a:extLst>
              <a:ext uri="{FF2B5EF4-FFF2-40B4-BE49-F238E27FC236}">
                <a16:creationId xmlns:a16="http://schemas.microsoft.com/office/drawing/2014/main" id="{2D82B4F1-850F-D031-3C49-FCD6EDB7F779}"/>
              </a:ext>
            </a:extLst>
          </p:cNvPr>
          <p:cNvSpPr txBox="1"/>
          <p:nvPr/>
        </p:nvSpPr>
        <p:spPr>
          <a:xfrm>
            <a:off x="3619814" y="6328474"/>
            <a:ext cx="2773428"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368087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38611C-7B28-5E98-2408-6234520A37FF}"/>
              </a:ext>
            </a:extLst>
          </p:cNvPr>
          <p:cNvSpPr>
            <a:spLocks noGrp="1"/>
          </p:cNvSpPr>
          <p:nvPr>
            <p:ph type="sldNum" sz="quarter" idx="12"/>
          </p:nvPr>
        </p:nvSpPr>
        <p:spPr/>
        <p:txBody>
          <a:bodyPr/>
          <a:lstStyle/>
          <a:p>
            <a:fld id="{3A98EE3D-8CD1-4C3F-BD1C-C98C9596463C}" type="slidenum">
              <a:rPr lang="en-US" smtClean="0"/>
              <a:t>16</a:t>
            </a:fld>
            <a:endParaRPr lang="en-US" dirty="0"/>
          </a:p>
        </p:txBody>
      </p:sp>
      <p:sp>
        <p:nvSpPr>
          <p:cNvPr id="3" name="Footer Placeholder 2">
            <a:extLst>
              <a:ext uri="{FF2B5EF4-FFF2-40B4-BE49-F238E27FC236}">
                <a16:creationId xmlns:a16="http://schemas.microsoft.com/office/drawing/2014/main" id="{E80F26CF-2FBE-5B8A-A814-3C9A374778E1}"/>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92B37B65-298C-E8B9-0653-956AA20240B9}"/>
              </a:ext>
            </a:extLst>
          </p:cNvPr>
          <p:cNvSpPr>
            <a:spLocks noGrp="1"/>
          </p:cNvSpPr>
          <p:nvPr>
            <p:ph type="title"/>
          </p:nvPr>
        </p:nvSpPr>
        <p:spPr>
          <a:xfrm>
            <a:off x="449658" y="948451"/>
            <a:ext cx="11029616" cy="1013800"/>
          </a:xfrm>
        </p:spPr>
        <p:txBody>
          <a:bodyPr>
            <a:normAutofit fontScale="90000"/>
          </a:bodyPr>
          <a:lstStyle/>
          <a:p>
            <a:r>
              <a:rPr lang="es-ES" dirty="0">
                <a:latin typeface="Calibri" panose="020F0502020204030204" pitchFamily="34" charset="0"/>
                <a:cs typeface="Calibri" panose="020F0502020204030204" pitchFamily="34" charset="0"/>
              </a:rPr>
              <a:t>Basado en fortalezas, culturalmente informado, centrado </a:t>
            </a:r>
            <a:br>
              <a:rPr lang="es-ES" dirty="0">
                <a:latin typeface="Calibri" panose="020F0502020204030204" pitchFamily="34" charset="0"/>
                <a:cs typeface="Calibri" panose="020F0502020204030204" pitchFamily="34" charset="0"/>
              </a:rPr>
            </a:br>
            <a:r>
              <a:rPr lang="es-ES" dirty="0">
                <a:latin typeface="Calibri" panose="020F0502020204030204" pitchFamily="34" charset="0"/>
                <a:cs typeface="Calibri" panose="020F0502020204030204" pitchFamily="34" charset="0"/>
              </a:rPr>
              <a:t>en toda la persona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742272ED-6E47-92CC-3136-6D0C91EC5A69}"/>
              </a:ext>
            </a:extLst>
          </p:cNvPr>
          <p:cNvSpPr>
            <a:spLocks noGrp="1"/>
          </p:cNvSpPr>
          <p:nvPr>
            <p:ph idx="1"/>
          </p:nvPr>
        </p:nvSpPr>
        <p:spPr>
          <a:xfrm>
            <a:off x="581192" y="2180496"/>
            <a:ext cx="11029615" cy="4243418"/>
          </a:xfrm>
        </p:spPr>
        <p:txBody>
          <a:bodyPr>
            <a:normAutofit fontScale="92500" lnSpcReduction="10000"/>
          </a:bodyPr>
          <a:lstStyle/>
          <a:p>
            <a:r>
              <a:rPr lang="es-ES" dirty="0">
                <a:latin typeface="Calibri" panose="020F0502020204030204" pitchFamily="34" charset="0"/>
                <a:cs typeface="Calibri" panose="020F0502020204030204" pitchFamily="34" charset="0"/>
              </a:rPr>
              <a:t>Demostrar autoconciencia y practicar la humildad cultural; desarrollar intencionalmente habilidades de competencia cultural personal</a:t>
            </a:r>
            <a:r>
              <a:rPr lang="en-US" dirty="0">
                <a:latin typeface="Calibri" panose="020F0502020204030204" pitchFamily="34" charset="0"/>
                <a:cs typeface="Calibri" panose="020F0502020204030204" pitchFamily="34" charset="0"/>
              </a:rPr>
              <a:t>.</a:t>
            </a:r>
          </a:p>
          <a:p>
            <a:r>
              <a:rPr lang="es-ES" dirty="0">
                <a:latin typeface="Calibri" panose="020F0502020204030204" pitchFamily="34" charset="0"/>
                <a:cs typeface="Calibri" panose="020F0502020204030204" pitchFamily="34" charset="0"/>
              </a:rPr>
              <a:t>Aprenda sobre las preferencias culturales y lingüísticas, los valores y las creencias, las costumbres y otras diferencias interculturales de una persona</a:t>
            </a:r>
            <a:r>
              <a:rPr lang="en-US" dirty="0">
                <a:latin typeface="Calibri" panose="020F0502020204030204" pitchFamily="34" charset="0"/>
                <a:cs typeface="Calibri" panose="020F0502020204030204" pitchFamily="34" charset="0"/>
              </a:rPr>
              <a:t>.</a:t>
            </a:r>
          </a:p>
          <a:p>
            <a:r>
              <a:rPr lang="es-ES" dirty="0">
                <a:latin typeface="Calibri" panose="020F0502020204030204" pitchFamily="34" charset="0"/>
                <a:cs typeface="Calibri" panose="020F0502020204030204" pitchFamily="34" charset="0"/>
              </a:rPr>
              <a:t>Utilizar hábilmente técnicas de planificación que fomenten el descubrimiento de objetivos y la autodirección</a:t>
            </a:r>
            <a:r>
              <a:rPr lang="en-US" dirty="0">
                <a:latin typeface="Calibri" panose="020F0502020204030204" pitchFamily="34" charset="0"/>
                <a:cs typeface="Calibri" panose="020F0502020204030204" pitchFamily="34" charset="0"/>
              </a:rPr>
              <a:t>.</a:t>
            </a:r>
          </a:p>
          <a:p>
            <a:r>
              <a:rPr lang="en-US" dirty="0" err="1">
                <a:latin typeface="Calibri" panose="020F0502020204030204" pitchFamily="34" charset="0"/>
                <a:cs typeface="Calibri" panose="020F0502020204030204" pitchFamily="34" charset="0"/>
              </a:rPr>
              <a:t>Transmitir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altas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expectativas</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resultados</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significativos</a:t>
            </a:r>
            <a:r>
              <a:rPr lang="en-US" dirty="0">
                <a:latin typeface="Calibri" panose="020F0502020204030204" pitchFamily="34" charset="0"/>
                <a:cs typeface="Calibri" panose="020F0502020204030204" pitchFamily="34" charset="0"/>
              </a:rPr>
              <a:t> en una </a:t>
            </a:r>
            <a:r>
              <a:rPr lang="en-US" dirty="0" err="1">
                <a:latin typeface="Calibri" panose="020F0502020204030204" pitchFamily="34" charset="0"/>
                <a:cs typeface="Calibri" panose="020F0502020204030204" pitchFamily="34" charset="0"/>
              </a:rPr>
              <a:t>amplia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gama</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áreas</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calidad</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vida</a:t>
            </a:r>
            <a:r>
              <a:rPr lang="en-US" dirty="0">
                <a:latin typeface="Calibri" panose="020F0502020204030204" pitchFamily="34" charset="0"/>
                <a:cs typeface="Calibri" panose="020F0502020204030204" pitchFamily="34" charset="0"/>
              </a:rPr>
              <a:t>.</a:t>
            </a:r>
          </a:p>
          <a:p>
            <a:r>
              <a:rPr lang="es-ES" dirty="0">
                <a:latin typeface="Calibri" panose="020F0502020204030204" pitchFamily="34" charset="0"/>
                <a:cs typeface="Calibri" panose="020F0502020204030204" pitchFamily="34" charset="0"/>
              </a:rPr>
              <a:t>Crear un perfil completo y basado en fortalezas con la persona</a:t>
            </a:r>
            <a:r>
              <a:rPr lang="en-US" dirty="0">
                <a:latin typeface="Calibri" panose="020F0502020204030204" pitchFamily="34" charset="0"/>
                <a:cs typeface="Calibri" panose="020F0502020204030204" pitchFamily="34" charset="0"/>
              </a:rPr>
              <a:t>.</a:t>
            </a:r>
          </a:p>
        </p:txBody>
      </p:sp>
      <p:pic>
        <p:nvPicPr>
          <p:cNvPr id="7" name="Graphic 6" descr="Checkbox Checked with solid fill">
            <a:extLst>
              <a:ext uri="{FF2B5EF4-FFF2-40B4-BE49-F238E27FC236}">
                <a16:creationId xmlns:a16="http://schemas.microsoft.com/office/drawing/2014/main" id="{3AA251F2-2E07-E809-E95D-27D225B723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8010" y="638424"/>
            <a:ext cx="1141264" cy="1141264"/>
          </a:xfrm>
          <a:prstGeom prst="rect">
            <a:avLst/>
          </a:prstGeom>
        </p:spPr>
      </p:pic>
      <p:sp>
        <p:nvSpPr>
          <p:cNvPr id="9" name="TextBox 8">
            <a:extLst>
              <a:ext uri="{FF2B5EF4-FFF2-40B4-BE49-F238E27FC236}">
                <a16:creationId xmlns:a16="http://schemas.microsoft.com/office/drawing/2014/main" id="{88C2EA6A-0A5B-6D75-4047-A67681BF0074}"/>
              </a:ext>
            </a:extLst>
          </p:cNvPr>
          <p:cNvSpPr txBox="1"/>
          <p:nvPr/>
        </p:nvSpPr>
        <p:spPr>
          <a:xfrm>
            <a:off x="8653581" y="6371614"/>
            <a:ext cx="2365349"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131869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9D059-9D04-AE4E-E31A-4191C4EA852D}"/>
              </a:ext>
            </a:extLst>
          </p:cNvPr>
          <p:cNvSpPr>
            <a:spLocks noGrp="1"/>
          </p:cNvSpPr>
          <p:nvPr>
            <p:ph type="sldNum" sz="quarter" idx="12"/>
          </p:nvPr>
        </p:nvSpPr>
        <p:spPr/>
        <p:txBody>
          <a:bodyPr/>
          <a:lstStyle/>
          <a:p>
            <a:fld id="{3A98EE3D-8CD1-4C3F-BD1C-C98C9596463C}" type="slidenum">
              <a:rPr lang="en-US" smtClean="0"/>
              <a:t>17</a:t>
            </a:fld>
            <a:endParaRPr lang="en-US" dirty="0"/>
          </a:p>
        </p:txBody>
      </p:sp>
      <p:sp>
        <p:nvSpPr>
          <p:cNvPr id="3" name="Footer Placeholder 2">
            <a:extLst>
              <a:ext uri="{FF2B5EF4-FFF2-40B4-BE49-F238E27FC236}">
                <a16:creationId xmlns:a16="http://schemas.microsoft.com/office/drawing/2014/main" id="{F0B08A81-B44B-DA38-3398-16BF29861F2D}"/>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379A1926-3DED-74EB-15CA-078DB76C5EFB}"/>
              </a:ext>
            </a:extLst>
          </p:cNvPr>
          <p:cNvSpPr>
            <a:spLocks noGrp="1"/>
          </p:cNvSpPr>
          <p:nvPr>
            <p:ph type="title"/>
          </p:nvPr>
        </p:nvSpPr>
        <p:spPr>
          <a:xfrm>
            <a:off x="581191" y="933470"/>
            <a:ext cx="11029616" cy="1013800"/>
          </a:xfrm>
        </p:spPr>
        <p:txBody>
          <a:bodyPr anchor="ctr"/>
          <a:lstStyle/>
          <a:p>
            <a:r>
              <a:rPr lang="es-ES" dirty="0">
                <a:latin typeface="Calibri" panose="020F0502020204030204" pitchFamily="34" charset="0"/>
                <a:cs typeface="Calibri" panose="020F0502020204030204" pitchFamily="34" charset="0"/>
              </a:rPr>
              <a:t>Cultivar conexiones dentro y fuera del sistema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8DF908FA-E4F6-CA99-517B-292865B8E0F9}"/>
              </a:ext>
            </a:extLst>
          </p:cNvPr>
          <p:cNvSpPr>
            <a:spLocks noGrp="1"/>
          </p:cNvSpPr>
          <p:nvPr>
            <p:ph idx="1"/>
          </p:nvPr>
        </p:nvSpPr>
        <p:spPr>
          <a:xfrm>
            <a:off x="581193" y="1947270"/>
            <a:ext cx="11029615" cy="4424344"/>
          </a:xfrm>
        </p:spPr>
        <p:txBody>
          <a:bodyPr>
            <a:normAutofit fontScale="77500" lnSpcReduction="20000"/>
          </a:bodyPr>
          <a:lstStyle/>
          <a:p>
            <a:pPr>
              <a:lnSpc>
                <a:spcPct val="120000"/>
              </a:lnSpc>
            </a:pPr>
            <a:r>
              <a:rPr lang="es-ES" sz="3100" dirty="0">
                <a:solidFill>
                  <a:srgbClr val="3D3D3D"/>
                </a:solidFill>
                <a:latin typeface="Calibri" panose="020F0502020204030204" pitchFamily="34" charset="0"/>
                <a:cs typeface="Calibri" panose="020F0502020204030204" pitchFamily="34" charset="0"/>
              </a:rPr>
              <a:t>Comprender los sistemas y apoyos a los que una persona puede optar por acceder a través de una variedad de áreas de salud, servicios humanos, empleo, educación, espiritual, cultural y de red de seguridad</a:t>
            </a:r>
            <a:r>
              <a:rPr lang="en-US" sz="3100" b="0" i="0" u="none" strike="noStrike" baseline="0" dirty="0">
                <a:solidFill>
                  <a:srgbClr val="3D3D3D"/>
                </a:solidFill>
                <a:latin typeface="Calibri" panose="020F0502020204030204" pitchFamily="34" charset="0"/>
                <a:cs typeface="Calibri" panose="020F0502020204030204" pitchFamily="34" charset="0"/>
              </a:rPr>
              <a:t>.</a:t>
            </a:r>
          </a:p>
          <a:p>
            <a:pPr>
              <a:lnSpc>
                <a:spcPct val="120000"/>
              </a:lnSpc>
            </a:pPr>
            <a:r>
              <a:rPr lang="es-ES" sz="3100" dirty="0">
                <a:solidFill>
                  <a:srgbClr val="3D3D3D"/>
                </a:solidFill>
                <a:latin typeface="Calibri" panose="020F0502020204030204" pitchFamily="34" charset="0"/>
                <a:cs typeface="Calibri" panose="020F0502020204030204" pitchFamily="34" charset="0"/>
              </a:rPr>
              <a:t>Comprender cuestiones básicas relacionadas con las diferentes poblaciones atendidas (edad, género, discapacidades, etc.).
Promover la conexión de la persona con los apoyos y relaciones naturales de la comunidad que más le importan.</a:t>
            </a:r>
            <a:endParaRPr lang="en-US" sz="3100" b="0" i="0" u="none" strike="noStrike" baseline="0" dirty="0">
              <a:solidFill>
                <a:srgbClr val="3D3D3D"/>
              </a:solidFill>
              <a:latin typeface="Calibri" panose="020F0502020204030204" pitchFamily="34" charset="0"/>
              <a:cs typeface="Calibri" panose="020F0502020204030204" pitchFamily="34" charset="0"/>
            </a:endParaRPr>
          </a:p>
          <a:p>
            <a:pPr>
              <a:lnSpc>
                <a:spcPct val="120000"/>
              </a:lnSpc>
            </a:pPr>
            <a:r>
              <a:rPr lang="es-ES" sz="3100" dirty="0">
                <a:solidFill>
                  <a:srgbClr val="3D3D3D"/>
                </a:solidFill>
                <a:latin typeface="Calibri" panose="020F0502020204030204" pitchFamily="34" charset="0"/>
                <a:cs typeface="Calibri" panose="020F0502020204030204" pitchFamily="34" charset="0"/>
              </a:rPr>
              <a:t>Involucrar activamente a los cuidadores familiares y / u otros partidarios de acuerdo con las preferencias de la persona</a:t>
            </a:r>
            <a:r>
              <a:rPr lang="en-US" sz="3100" b="0" i="0" u="none" strike="noStrike" baseline="0" dirty="0">
                <a:solidFill>
                  <a:srgbClr val="3D3D3D"/>
                </a:solidFill>
                <a:latin typeface="Calibri" panose="020F0502020204030204" pitchFamily="34" charset="0"/>
                <a:cs typeface="Calibri" panose="020F0502020204030204" pitchFamily="34" charset="0"/>
              </a:rPr>
              <a:t>.</a:t>
            </a:r>
          </a:p>
          <a:p>
            <a:pPr>
              <a:lnSpc>
                <a:spcPct val="120000"/>
              </a:lnSpc>
            </a:pPr>
            <a:r>
              <a:rPr lang="es-ES" sz="3100" dirty="0">
                <a:solidFill>
                  <a:srgbClr val="3D3D3D"/>
                </a:solidFill>
                <a:latin typeface="Calibri" panose="020F0502020204030204" pitchFamily="34" charset="0"/>
                <a:cs typeface="Calibri" panose="020F0502020204030204" pitchFamily="34" charset="0"/>
              </a:rPr>
              <a:t>Apoyar el derecho de la persona a tener una vida significativa en la comunidad</a:t>
            </a:r>
            <a:r>
              <a:rPr lang="en-US" sz="3100" dirty="0">
                <a:solidFill>
                  <a:srgbClr val="3D3D3D"/>
                </a:solidFill>
                <a:latin typeface="Calibri" panose="020F0502020204030204" pitchFamily="34" charset="0"/>
                <a:cs typeface="Calibri" panose="020F0502020204030204" pitchFamily="34" charset="0"/>
              </a:rPr>
              <a:t>.</a:t>
            </a:r>
            <a:endParaRPr lang="en-US" sz="31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92B3786E-6B86-6D74-E7B0-2E3FA33C2950}"/>
              </a:ext>
            </a:extLst>
          </p:cNvPr>
          <p:cNvPicPr>
            <a:picLocks noChangeAspect="1"/>
          </p:cNvPicPr>
          <p:nvPr/>
        </p:nvPicPr>
        <p:blipFill>
          <a:blip r:embed="rId3"/>
          <a:stretch>
            <a:fillRect/>
          </a:stretch>
        </p:blipFill>
        <p:spPr>
          <a:xfrm>
            <a:off x="10391591" y="639030"/>
            <a:ext cx="1140051" cy="1140051"/>
          </a:xfrm>
          <a:prstGeom prst="rect">
            <a:avLst/>
          </a:prstGeom>
        </p:spPr>
      </p:pic>
      <p:sp>
        <p:nvSpPr>
          <p:cNvPr id="7" name="TextBox 6">
            <a:extLst>
              <a:ext uri="{FF2B5EF4-FFF2-40B4-BE49-F238E27FC236}">
                <a16:creationId xmlns:a16="http://schemas.microsoft.com/office/drawing/2014/main" id="{3A4AA8DF-EAB2-A534-20B9-5B5A159E8D86}"/>
              </a:ext>
            </a:extLst>
          </p:cNvPr>
          <p:cNvSpPr txBox="1"/>
          <p:nvPr/>
        </p:nvSpPr>
        <p:spPr>
          <a:xfrm>
            <a:off x="8743478" y="6200725"/>
            <a:ext cx="2448476"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2114721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E96CA3-C91D-905A-64FE-55CF03FA788F}"/>
              </a:ext>
            </a:extLst>
          </p:cNvPr>
          <p:cNvSpPr>
            <a:spLocks noGrp="1"/>
          </p:cNvSpPr>
          <p:nvPr>
            <p:ph type="sldNum" sz="quarter" idx="12"/>
          </p:nvPr>
        </p:nvSpPr>
        <p:spPr/>
        <p:txBody>
          <a:bodyPr/>
          <a:lstStyle/>
          <a:p>
            <a:fld id="{3A98EE3D-8CD1-4C3F-BD1C-C98C9596463C}" type="slidenum">
              <a:rPr lang="en-US" smtClean="0"/>
              <a:t>18</a:t>
            </a:fld>
            <a:endParaRPr lang="en-US" dirty="0"/>
          </a:p>
        </p:txBody>
      </p:sp>
      <p:sp>
        <p:nvSpPr>
          <p:cNvPr id="3" name="Footer Placeholder 2">
            <a:extLst>
              <a:ext uri="{FF2B5EF4-FFF2-40B4-BE49-F238E27FC236}">
                <a16:creationId xmlns:a16="http://schemas.microsoft.com/office/drawing/2014/main" id="{089F2F78-8663-5BFB-752F-13BC63E3F655}"/>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2BD61421-CAD7-E791-755A-E7A5D3E9AD3B}"/>
              </a:ext>
            </a:extLst>
          </p:cNvPr>
          <p:cNvSpPr>
            <a:spLocks noGrp="1"/>
          </p:cNvSpPr>
          <p:nvPr>
            <p:ph type="title"/>
          </p:nvPr>
        </p:nvSpPr>
        <p:spPr>
          <a:xfrm>
            <a:off x="581192" y="962207"/>
            <a:ext cx="11029616" cy="1013800"/>
          </a:xfrm>
        </p:spPr>
        <p:txBody>
          <a:bodyPr anchor="ctr">
            <a:normAutofit/>
          </a:bodyPr>
          <a:lstStyle/>
          <a:p>
            <a:r>
              <a:rPr lang="en-US" dirty="0">
                <a:latin typeface="Calibri" panose="020F0502020204030204" pitchFamily="34" charset="0"/>
                <a:cs typeface="Calibri" panose="020F0502020204030204" pitchFamily="34" charset="0"/>
              </a:rPr>
              <a:t>Derechos, </a:t>
            </a:r>
            <a:r>
              <a:rPr lang="en-US" dirty="0" err="1">
                <a:latin typeface="Calibri" panose="020F0502020204030204" pitchFamily="34" charset="0"/>
                <a:cs typeface="Calibri" panose="020F0502020204030204" pitchFamily="34" charset="0"/>
              </a:rPr>
              <a:t>elección</a:t>
            </a:r>
            <a:r>
              <a:rPr lang="en-US" dirty="0">
                <a:latin typeface="Calibri" panose="020F0502020204030204" pitchFamily="34" charset="0"/>
                <a:cs typeface="Calibri" panose="020F0502020204030204" pitchFamily="34" charset="0"/>
              </a:rPr>
              <a:t> y control 
</a:t>
            </a:r>
          </a:p>
        </p:txBody>
      </p:sp>
      <p:sp>
        <p:nvSpPr>
          <p:cNvPr id="5" name="Content Placeholder 4">
            <a:extLst>
              <a:ext uri="{FF2B5EF4-FFF2-40B4-BE49-F238E27FC236}">
                <a16:creationId xmlns:a16="http://schemas.microsoft.com/office/drawing/2014/main" id="{0AA8E6C5-EC6E-1847-2910-0BB3E32B55DC}"/>
              </a:ext>
            </a:extLst>
          </p:cNvPr>
          <p:cNvSpPr>
            <a:spLocks noGrp="1"/>
          </p:cNvSpPr>
          <p:nvPr>
            <p:ph idx="1"/>
          </p:nvPr>
        </p:nvSpPr>
        <p:spPr>
          <a:xfrm>
            <a:off x="581192" y="1949713"/>
            <a:ext cx="11029615" cy="4537326"/>
          </a:xfrm>
        </p:spPr>
        <p:txBody>
          <a:bodyPr>
            <a:normAutofit lnSpcReduction="10000"/>
          </a:bodyPr>
          <a:lstStyle/>
          <a:p>
            <a:r>
              <a:rPr lang="es-ES" dirty="0">
                <a:latin typeface="Calibri" panose="020F0502020204030204" pitchFamily="34" charset="0"/>
                <a:cs typeface="Calibri" panose="020F0502020204030204" pitchFamily="34" charset="0"/>
              </a:rPr>
              <a:t>Presumir la competencia entre las personas atendidas</a:t>
            </a:r>
            <a:r>
              <a:rPr lang="en-US" dirty="0">
                <a:latin typeface="Calibri" panose="020F0502020204030204" pitchFamily="34" charset="0"/>
                <a:cs typeface="Calibri" panose="020F0502020204030204" pitchFamily="34" charset="0"/>
              </a:rPr>
              <a:t>.</a:t>
            </a:r>
          </a:p>
          <a:p>
            <a:r>
              <a:rPr lang="es-ES" dirty="0">
                <a:latin typeface="Calibri" panose="020F0502020204030204" pitchFamily="34" charset="0"/>
                <a:cs typeface="Calibri" panose="020F0502020204030204" pitchFamily="34" charset="0"/>
              </a:rPr>
              <a:t>Comprender los conceptos de dignidad y riesgo</a:t>
            </a:r>
            <a:r>
              <a:rPr lang="en-US" dirty="0">
                <a:latin typeface="Calibri" panose="020F0502020204030204" pitchFamily="34" charset="0"/>
                <a:cs typeface="Calibri" panose="020F0502020204030204" pitchFamily="34" charset="0"/>
              </a:rPr>
              <a:t>.</a:t>
            </a:r>
          </a:p>
          <a:p>
            <a:r>
              <a:rPr lang="es-ES" dirty="0">
                <a:latin typeface="Calibri" panose="020F0502020204030204" pitchFamily="34" charset="0"/>
                <a:cs typeface="Calibri" panose="020F0502020204030204" pitchFamily="34" charset="0"/>
              </a:rPr>
              <a:t>Proporcionar educación básica sobre los derechos, incluido el derecho a no ser discriminado</a:t>
            </a:r>
            <a:r>
              <a:rPr lang="en-US" dirty="0">
                <a:latin typeface="Calibri" panose="020F0502020204030204" pitchFamily="34" charset="0"/>
                <a:cs typeface="Calibri" panose="020F0502020204030204" pitchFamily="34" charset="0"/>
              </a:rPr>
              <a:t>.</a:t>
            </a:r>
          </a:p>
          <a:p>
            <a:r>
              <a:rPr lang="es-ES" dirty="0">
                <a:latin typeface="Calibri" panose="020F0502020204030204" pitchFamily="34" charset="0"/>
                <a:cs typeface="Calibri" panose="020F0502020204030204" pitchFamily="34" charset="0"/>
              </a:rPr>
              <a:t>Apoyar a las personas para que aboguen por sí mismas</a:t>
            </a:r>
            <a:r>
              <a:rPr lang="en-US" dirty="0">
                <a:latin typeface="Calibri" panose="020F0502020204030204" pitchFamily="34" charset="0"/>
                <a:cs typeface="Calibri" panose="020F0502020204030204" pitchFamily="34" charset="0"/>
              </a:rPr>
              <a:t>.</a:t>
            </a:r>
          </a:p>
          <a:p>
            <a:r>
              <a:rPr lang="es-ES" dirty="0">
                <a:latin typeface="Calibri" panose="020F0502020204030204" pitchFamily="34" charset="0"/>
                <a:cs typeface="Calibri" panose="020F0502020204030204" pitchFamily="34" charset="0"/>
              </a:rPr>
              <a:t>Practique la toma de decisiones apoyada utilizando estrategias para ayudar a la persona a tomar y comunicar decisiones sobre su vida</a:t>
            </a:r>
            <a:r>
              <a:rPr lang="en-US" dirty="0">
                <a:latin typeface="Calibri" panose="020F0502020204030204" pitchFamily="34" charset="0"/>
                <a:cs typeface="Calibri" panose="020F0502020204030204" pitchFamily="34" charset="0"/>
              </a:rPr>
              <a:t>.</a:t>
            </a:r>
          </a:p>
          <a:p>
            <a:r>
              <a:rPr lang="es-ES" dirty="0">
                <a:latin typeface="Calibri" panose="020F0502020204030204" pitchFamily="34" charset="0"/>
                <a:cs typeface="Calibri" panose="020F0502020204030204" pitchFamily="34" charset="0"/>
              </a:rPr>
              <a:t>Comprender y reconocer el abuso, la negligencia y la explotación, y cómo manejar estos problemas</a:t>
            </a:r>
            <a:r>
              <a:rPr lang="en-US"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93F227A8-0F00-09AF-BB7A-C1C3C9F57EFD}"/>
              </a:ext>
            </a:extLst>
          </p:cNvPr>
          <p:cNvPicPr>
            <a:picLocks noChangeAspect="1"/>
          </p:cNvPicPr>
          <p:nvPr/>
        </p:nvPicPr>
        <p:blipFill>
          <a:blip r:embed="rId3"/>
          <a:stretch>
            <a:fillRect/>
          </a:stretch>
        </p:blipFill>
        <p:spPr>
          <a:xfrm>
            <a:off x="10470756" y="639030"/>
            <a:ext cx="1140051" cy="1140051"/>
          </a:xfrm>
          <a:prstGeom prst="rect">
            <a:avLst/>
          </a:prstGeom>
        </p:spPr>
      </p:pic>
      <p:sp>
        <p:nvSpPr>
          <p:cNvPr id="7" name="TextBox 6">
            <a:extLst>
              <a:ext uri="{FF2B5EF4-FFF2-40B4-BE49-F238E27FC236}">
                <a16:creationId xmlns:a16="http://schemas.microsoft.com/office/drawing/2014/main" id="{4B1F062E-6A2F-3FEC-CDC3-61F018B4AA1A}"/>
              </a:ext>
            </a:extLst>
          </p:cNvPr>
          <p:cNvSpPr txBox="1"/>
          <p:nvPr/>
        </p:nvSpPr>
        <p:spPr>
          <a:xfrm>
            <a:off x="8849276" y="6226988"/>
            <a:ext cx="2425805"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2939757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801D3A-ED62-D109-F011-F14C1F662308}"/>
              </a:ext>
            </a:extLst>
          </p:cNvPr>
          <p:cNvSpPr>
            <a:spLocks noGrp="1"/>
          </p:cNvSpPr>
          <p:nvPr>
            <p:ph type="sldNum" sz="quarter" idx="12"/>
          </p:nvPr>
        </p:nvSpPr>
        <p:spPr/>
        <p:txBody>
          <a:bodyPr/>
          <a:lstStyle/>
          <a:p>
            <a:fld id="{3A98EE3D-8CD1-4C3F-BD1C-C98C9596463C}" type="slidenum">
              <a:rPr lang="en-US" smtClean="0"/>
              <a:t>19</a:t>
            </a:fld>
            <a:endParaRPr lang="en-US" dirty="0"/>
          </a:p>
        </p:txBody>
      </p:sp>
      <p:sp>
        <p:nvSpPr>
          <p:cNvPr id="3" name="Footer Placeholder 2">
            <a:extLst>
              <a:ext uri="{FF2B5EF4-FFF2-40B4-BE49-F238E27FC236}">
                <a16:creationId xmlns:a16="http://schemas.microsoft.com/office/drawing/2014/main" id="{B55CE642-6791-CF3D-8EF3-8DE1D842A917}"/>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79791952-CB79-C3A5-B704-E12C4FECBD0A}"/>
              </a:ext>
            </a:extLst>
          </p:cNvPr>
          <p:cNvSpPr>
            <a:spLocks noGrp="1"/>
          </p:cNvSpPr>
          <p:nvPr>
            <p:ph type="title"/>
          </p:nvPr>
        </p:nvSpPr>
        <p:spPr>
          <a:xfrm>
            <a:off x="581191" y="882896"/>
            <a:ext cx="11029616" cy="1013800"/>
          </a:xfrm>
        </p:spPr>
        <p:txBody>
          <a:bodyPr anchor="ctr"/>
          <a:lstStyle/>
          <a:p>
            <a:r>
              <a:rPr lang="es-ES" dirty="0">
                <a:latin typeface="Calibri" panose="020F0502020204030204" pitchFamily="34" charset="0"/>
                <a:cs typeface="Calibri" panose="020F0502020204030204" pitchFamily="34" charset="0"/>
              </a:rPr>
              <a:t>Asociación, trabajo en equipo, facilitación y coordinación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0FC4B2D1-BF85-7796-09B9-F8ABE8F3DDD5}"/>
              </a:ext>
            </a:extLst>
          </p:cNvPr>
          <p:cNvSpPr>
            <a:spLocks noGrp="1"/>
          </p:cNvSpPr>
          <p:nvPr>
            <p:ph idx="1"/>
          </p:nvPr>
        </p:nvSpPr>
        <p:spPr>
          <a:xfrm>
            <a:off x="581192" y="1997933"/>
            <a:ext cx="11029615" cy="4556243"/>
          </a:xfrm>
        </p:spPr>
        <p:txBody>
          <a:bodyPr>
            <a:normAutofit lnSpcReduction="10000"/>
          </a:bodyPr>
          <a:lstStyle/>
          <a:p>
            <a:r>
              <a:rPr lang="es-ES" dirty="0">
                <a:solidFill>
                  <a:srgbClr val="3D3D3D"/>
                </a:solidFill>
                <a:latin typeface="Calibri" panose="020F0502020204030204" pitchFamily="34" charset="0"/>
                <a:cs typeface="Calibri" panose="020F0502020204030204" pitchFamily="34" charset="0"/>
              </a:rPr>
              <a:t>Atender el lenguaje y respetar las preferencias de la persona</a:t>
            </a:r>
            <a:r>
              <a:rPr lang="en-US" sz="2800" b="0" i="0" u="none" strike="noStrike" baseline="0" dirty="0">
                <a:solidFill>
                  <a:srgbClr val="3D3D3D"/>
                </a:solidFill>
                <a:latin typeface="Calibri" panose="020F0502020204030204" pitchFamily="34" charset="0"/>
                <a:cs typeface="Calibri" panose="020F0502020204030204" pitchFamily="34" charset="0"/>
              </a:rPr>
              <a:t>.</a:t>
            </a:r>
          </a:p>
          <a:p>
            <a:r>
              <a:rPr lang="es-ES" dirty="0">
                <a:solidFill>
                  <a:srgbClr val="3D3D3D"/>
                </a:solidFill>
                <a:latin typeface="Calibri" panose="020F0502020204030204" pitchFamily="34" charset="0"/>
                <a:cs typeface="Calibri" panose="020F0502020204030204" pitchFamily="34" charset="0"/>
              </a:rPr>
              <a:t>Respetar la opinión de la persona con respecto a la planificación de reuniones, áreas de discusión y preferencias.</a:t>
            </a:r>
            <a:endParaRPr lang="en-US" sz="2800" b="0" i="0" u="none" strike="noStrike" baseline="0" dirty="0">
              <a:solidFill>
                <a:srgbClr val="3D3D3D"/>
              </a:solidFill>
              <a:latin typeface="Calibri" panose="020F0502020204030204" pitchFamily="34" charset="0"/>
              <a:cs typeface="Calibri" panose="020F0502020204030204" pitchFamily="34" charset="0"/>
            </a:endParaRPr>
          </a:p>
          <a:p>
            <a:r>
              <a:rPr lang="es-ES" dirty="0">
                <a:solidFill>
                  <a:srgbClr val="3D3D3D"/>
                </a:solidFill>
                <a:latin typeface="Calibri" panose="020F0502020204030204" pitchFamily="34" charset="0"/>
                <a:cs typeface="Calibri" panose="020F0502020204030204" pitchFamily="34" charset="0"/>
              </a:rPr>
              <a:t>Facilitar las reuniones de manera respetuosa y profesional</a:t>
            </a:r>
            <a:r>
              <a:rPr lang="en-US" dirty="0">
                <a:solidFill>
                  <a:srgbClr val="3D3D3D"/>
                </a:solidFill>
                <a:latin typeface="Calibri" panose="020F0502020204030204" pitchFamily="34" charset="0"/>
                <a:cs typeface="Calibri" panose="020F0502020204030204" pitchFamily="34" charset="0"/>
              </a:rPr>
              <a:t>.</a:t>
            </a:r>
          </a:p>
          <a:p>
            <a:r>
              <a:rPr lang="es-ES" dirty="0">
                <a:solidFill>
                  <a:srgbClr val="3D3D3D"/>
                </a:solidFill>
                <a:latin typeface="Calibri" panose="020F0502020204030204" pitchFamily="34" charset="0"/>
                <a:cs typeface="Calibri" panose="020F0502020204030204" pitchFamily="34" charset="0"/>
              </a:rPr>
              <a:t>Haga espacio para la contribución de todos los miembros del equipo, asegurándose de que se escuche la voz de la persona</a:t>
            </a:r>
            <a:r>
              <a:rPr lang="en-US" dirty="0">
                <a:solidFill>
                  <a:srgbClr val="3D3D3D"/>
                </a:solidFill>
                <a:latin typeface="Calibri" panose="020F0502020204030204" pitchFamily="34" charset="0"/>
                <a:cs typeface="Calibri" panose="020F0502020204030204" pitchFamily="34" charset="0"/>
              </a:rPr>
              <a:t>.</a:t>
            </a:r>
          </a:p>
          <a:p>
            <a:r>
              <a:rPr lang="es-ES" dirty="0">
                <a:solidFill>
                  <a:srgbClr val="3D3D3D"/>
                </a:solidFill>
                <a:latin typeface="Calibri" panose="020F0502020204030204" pitchFamily="34" charset="0"/>
                <a:cs typeface="Calibri" panose="020F0502020204030204" pitchFamily="34" charset="0"/>
              </a:rPr>
              <a:t>Comprender y saber cómo trabajar a través de los conflictos</a:t>
            </a:r>
            <a:r>
              <a:rPr lang="en-US" dirty="0">
                <a:solidFill>
                  <a:srgbClr val="3D3D3D"/>
                </a:solidFill>
                <a:latin typeface="Calibri" panose="020F0502020204030204" pitchFamily="34" charset="0"/>
                <a:cs typeface="Calibri" panose="020F0502020204030204" pitchFamily="34" charset="0"/>
              </a:rPr>
              <a:t>.</a:t>
            </a:r>
          </a:p>
          <a:p>
            <a:r>
              <a:rPr lang="es-ES" dirty="0">
                <a:solidFill>
                  <a:srgbClr val="3D3D3D"/>
                </a:solidFill>
                <a:latin typeface="Calibri" panose="020F0502020204030204" pitchFamily="34" charset="0"/>
                <a:cs typeface="Calibri" panose="020F0502020204030204" pitchFamily="34" charset="0"/>
              </a:rPr>
              <a:t>Mantener un enfoque de la conversación en las metas y resultados deseados de la persona</a:t>
            </a:r>
            <a:r>
              <a:rPr lang="en-US" dirty="0">
                <a:solidFill>
                  <a:srgbClr val="3D3D3D"/>
                </a:solidFill>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4718DF9-E625-48B2-4070-D3205DFFC2F4}"/>
              </a:ext>
            </a:extLst>
          </p:cNvPr>
          <p:cNvPicPr>
            <a:picLocks noChangeAspect="1"/>
          </p:cNvPicPr>
          <p:nvPr/>
        </p:nvPicPr>
        <p:blipFill>
          <a:blip r:embed="rId3"/>
          <a:stretch>
            <a:fillRect/>
          </a:stretch>
        </p:blipFill>
        <p:spPr>
          <a:xfrm>
            <a:off x="10470756" y="639030"/>
            <a:ext cx="1140051" cy="1140051"/>
          </a:xfrm>
          <a:prstGeom prst="rect">
            <a:avLst/>
          </a:prstGeom>
        </p:spPr>
      </p:pic>
      <p:sp>
        <p:nvSpPr>
          <p:cNvPr id="7" name="TextBox 6">
            <a:extLst>
              <a:ext uri="{FF2B5EF4-FFF2-40B4-BE49-F238E27FC236}">
                <a16:creationId xmlns:a16="http://schemas.microsoft.com/office/drawing/2014/main" id="{D722AF9D-BF10-5DEA-693E-460598311D30}"/>
              </a:ext>
            </a:extLst>
          </p:cNvPr>
          <p:cNvSpPr txBox="1"/>
          <p:nvPr/>
        </p:nvSpPr>
        <p:spPr>
          <a:xfrm>
            <a:off x="8471425" y="6166532"/>
            <a:ext cx="2675187"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3504856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solidFill>
                  <a:srgbClr val="155EA1"/>
                </a:solidFill>
              </a:rPr>
              <a:pPr/>
              <a:t>2</a:t>
            </a:fld>
            <a:endParaRPr lang="en-US" dirty="0">
              <a:solidFill>
                <a:srgbClr val="155EA1"/>
              </a:solidFill>
            </a:endParaRPr>
          </a:p>
        </p:txBody>
      </p:sp>
      <p:sp>
        <p:nvSpPr>
          <p:cNvPr id="3" name="Footer Placeholder 2"/>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solidFill>
                <a:srgbClr val="155EA1"/>
              </a:solidFill>
            </a:endParaRPr>
          </a:p>
        </p:txBody>
      </p:sp>
      <p:sp>
        <p:nvSpPr>
          <p:cNvPr id="4" name="Title 3"/>
          <p:cNvSpPr>
            <a:spLocks noGrp="1"/>
          </p:cNvSpPr>
          <p:nvPr>
            <p:ph type="title"/>
          </p:nvPr>
        </p:nvSpPr>
        <p:spPr/>
        <p:txBody>
          <a:bodyPr/>
          <a:lstStyle/>
          <a:p>
            <a:r>
              <a:rPr lang="en-US" dirty="0" err="1">
                <a:solidFill>
                  <a:srgbClr val="FFFEFF"/>
                </a:solidFill>
                <a:latin typeface="Calibri" panose="020F0502020204030204" pitchFamily="34" charset="0"/>
                <a:cs typeface="Calibri" panose="020F0502020204030204" pitchFamily="34" charset="0"/>
              </a:rPr>
              <a:t>Módulo</a:t>
            </a:r>
            <a:r>
              <a:rPr lang="en-US" dirty="0">
                <a:solidFill>
                  <a:srgbClr val="FFFEFF"/>
                </a:solidFill>
                <a:latin typeface="Calibri" panose="020F0502020204030204" pitchFamily="34" charset="0"/>
                <a:cs typeface="Calibri" panose="020F0502020204030204" pitchFamily="34" charset="0"/>
              </a:rPr>
              <a:t> 4 </a:t>
            </a:r>
            <a:r>
              <a:rPr lang="en-US" dirty="0" err="1">
                <a:solidFill>
                  <a:srgbClr val="FFFEFF"/>
                </a:solidFill>
                <a:latin typeface="Calibri" panose="020F0502020204030204" pitchFamily="34" charset="0"/>
                <a:cs typeface="Calibri" panose="020F0502020204030204" pitchFamily="34" charset="0"/>
              </a:rPr>
              <a:t>Esquema</a:t>
            </a:r>
            <a:r>
              <a:rPr lang="en-US" dirty="0">
                <a:solidFill>
                  <a:srgbClr val="FFFEFF"/>
                </a:solidFill>
                <a:latin typeface="Calibri" panose="020F0502020204030204" pitchFamily="34" charset="0"/>
                <a:cs typeface="Calibri" panose="020F0502020204030204" pitchFamily="34" charset="0"/>
              </a:rPr>
              <a:t>
</a:t>
            </a:r>
            <a:endParaRPr lang="en-US" dirty="0">
              <a:cs typeface="Calibri" panose="020F0502020204030204" pitchFamily="34" charset="0"/>
            </a:endParaRPr>
          </a:p>
        </p:txBody>
      </p:sp>
      <p:sp>
        <p:nvSpPr>
          <p:cNvPr id="9" name="Content Placeholder 8">
            <a:extLst>
              <a:ext uri="{FF2B5EF4-FFF2-40B4-BE49-F238E27FC236}">
                <a16:creationId xmlns:a16="http://schemas.microsoft.com/office/drawing/2014/main" id="{0590CAD7-B82A-489C-AFA7-1BC5D072F20A}"/>
              </a:ext>
            </a:extLst>
          </p:cNvPr>
          <p:cNvSpPr>
            <a:spLocks noGrp="1"/>
          </p:cNvSpPr>
          <p:nvPr>
            <p:ph idx="1"/>
          </p:nvPr>
        </p:nvSpPr>
        <p:spPr>
          <a:xfrm>
            <a:off x="494473" y="2233161"/>
            <a:ext cx="11029615" cy="3975348"/>
          </a:xfrm>
        </p:spPr>
        <p:txBody>
          <a:bodyPr>
            <a:normAutofit/>
          </a:bodyPr>
          <a:lstStyle/>
          <a:p>
            <a:endParaRPr lang="en-US" dirty="0"/>
          </a:p>
          <a:p>
            <a:endParaRPr lang="en-US" dirty="0"/>
          </a:p>
        </p:txBody>
      </p:sp>
      <p:graphicFrame>
        <p:nvGraphicFramePr>
          <p:cNvPr id="7" name="Content Placeholder 2" descr="SmartArt object">
            <a:extLst>
              <a:ext uri="{FF2B5EF4-FFF2-40B4-BE49-F238E27FC236}">
                <a16:creationId xmlns:a16="http://schemas.microsoft.com/office/drawing/2014/main" id="{59405A29-4A0F-429B-A6BA-2D3E9946C76A}"/>
              </a:ext>
            </a:extLst>
          </p:cNvPr>
          <p:cNvGraphicFramePr>
            <a:graphicFrameLocks/>
          </p:cNvGraphicFramePr>
          <p:nvPr>
            <p:extLst>
              <p:ext uri="{D42A27DB-BD31-4B8C-83A1-F6EECF244321}">
                <p14:modId xmlns:p14="http://schemas.microsoft.com/office/powerpoint/2010/main" val="3438321983"/>
              </p:ext>
            </p:extLst>
          </p:nvPr>
        </p:nvGraphicFramePr>
        <p:xfrm>
          <a:off x="440286" y="2089332"/>
          <a:ext cx="11288243"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5982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801D3A-ED62-D109-F011-F14C1F662308}"/>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3" name="Footer Placeholder 2">
            <a:extLst>
              <a:ext uri="{FF2B5EF4-FFF2-40B4-BE49-F238E27FC236}">
                <a16:creationId xmlns:a16="http://schemas.microsoft.com/office/drawing/2014/main" id="{B55CE642-6791-CF3D-8EF3-8DE1D842A917}"/>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79791952-CB79-C3A5-B704-E12C4FECBD0A}"/>
              </a:ext>
            </a:extLst>
          </p:cNvPr>
          <p:cNvSpPr>
            <a:spLocks noGrp="1"/>
          </p:cNvSpPr>
          <p:nvPr>
            <p:ph type="title"/>
          </p:nvPr>
        </p:nvSpPr>
        <p:spPr>
          <a:xfrm>
            <a:off x="581191" y="984133"/>
            <a:ext cx="11029616" cy="1013800"/>
          </a:xfrm>
        </p:spPr>
        <p:txBody>
          <a:bodyPr anchor="ctr">
            <a:normAutofit fontScale="90000"/>
          </a:bodyPr>
          <a:lstStyle/>
          <a:p>
            <a:r>
              <a:rPr lang="es-ES" dirty="0">
                <a:latin typeface="Calibri" panose="020F0502020204030204" pitchFamily="34" charset="0"/>
                <a:cs typeface="Calibri" panose="020F0502020204030204" pitchFamily="34" charset="0"/>
              </a:rPr>
              <a:t>Documentación, implementación y monitoreo del plan </a:t>
            </a:r>
            <a:br>
              <a:rPr lang="es-ES" dirty="0">
                <a:latin typeface="Calibri" panose="020F0502020204030204" pitchFamily="34" charset="0"/>
                <a:cs typeface="Calibri" panose="020F0502020204030204" pitchFamily="34" charset="0"/>
              </a:rPr>
            </a:br>
            <a:r>
              <a:rPr lang="es-ES" dirty="0">
                <a:latin typeface="Calibri" panose="020F0502020204030204" pitchFamily="34" charset="0"/>
                <a:cs typeface="Calibri" panose="020F0502020204030204" pitchFamily="34" charset="0"/>
              </a:rPr>
              <a:t>centrado en la persona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0FC4B2D1-BF85-7796-09B9-F8ABE8F3DDD5}"/>
              </a:ext>
            </a:extLst>
          </p:cNvPr>
          <p:cNvSpPr>
            <a:spLocks noGrp="1"/>
          </p:cNvSpPr>
          <p:nvPr>
            <p:ph idx="1"/>
          </p:nvPr>
        </p:nvSpPr>
        <p:spPr>
          <a:xfrm>
            <a:off x="581192" y="1997933"/>
            <a:ext cx="11266681" cy="4556243"/>
          </a:xfrm>
        </p:spPr>
        <p:txBody>
          <a:bodyPr>
            <a:normAutofit fontScale="92500"/>
          </a:bodyPr>
          <a:lstStyle/>
          <a:p>
            <a:r>
              <a:rPr lang="es-ES" dirty="0">
                <a:solidFill>
                  <a:srgbClr val="3D3D3D"/>
                </a:solidFill>
                <a:latin typeface="Calibri" panose="020F0502020204030204" pitchFamily="34" charset="0"/>
                <a:cs typeface="Calibri" panose="020F0502020204030204" pitchFamily="34" charset="0"/>
              </a:rPr>
              <a:t>Incluir activamente las fortalezas, intereses y talentos de la persona en su plan y su implementación</a:t>
            </a:r>
            <a:r>
              <a:rPr lang="en-US" sz="2800" b="0" i="0" u="none" strike="noStrike" baseline="0" dirty="0">
                <a:solidFill>
                  <a:srgbClr val="3D3D3D"/>
                </a:solidFill>
                <a:latin typeface="Calibri" panose="020F0502020204030204" pitchFamily="34" charset="0"/>
                <a:cs typeface="Calibri" panose="020F0502020204030204" pitchFamily="34" charset="0"/>
              </a:rPr>
              <a:t>. </a:t>
            </a:r>
          </a:p>
          <a:p>
            <a:r>
              <a:rPr lang="es-ES" dirty="0">
                <a:solidFill>
                  <a:srgbClr val="3D3D3D"/>
                </a:solidFill>
                <a:latin typeface="Calibri" panose="020F0502020204030204" pitchFamily="34" charset="0"/>
                <a:cs typeface="Calibri" panose="020F0502020204030204" pitchFamily="34" charset="0"/>
              </a:rPr>
              <a:t>Escriba planes utilizando el nombre y el idioma preferidos de la persona, y las preferencias de identidad en todo momento</a:t>
            </a:r>
            <a:r>
              <a:rPr lang="en-US" sz="2800" b="0" i="0" u="none" strike="noStrike" baseline="0" dirty="0">
                <a:solidFill>
                  <a:srgbClr val="3D3D3D"/>
                </a:solidFill>
                <a:latin typeface="Calibri" panose="020F0502020204030204" pitchFamily="34" charset="0"/>
                <a:cs typeface="Calibri" panose="020F0502020204030204" pitchFamily="34" charset="0"/>
              </a:rPr>
              <a:t>. </a:t>
            </a:r>
          </a:p>
          <a:p>
            <a:r>
              <a:rPr lang="es-ES" dirty="0">
                <a:solidFill>
                  <a:srgbClr val="3D3D3D"/>
                </a:solidFill>
                <a:latin typeface="Calibri" panose="020F0502020204030204" pitchFamily="34" charset="0"/>
                <a:cs typeface="Calibri" panose="020F0502020204030204" pitchFamily="34" charset="0"/>
              </a:rPr>
              <a:t>Enmarcar las declaraciones de objetivos utilizando un lenguaje claro y accesible</a:t>
            </a:r>
            <a:r>
              <a:rPr lang="en-US" sz="2800" b="0" i="0" u="none" strike="noStrike" baseline="0" dirty="0">
                <a:solidFill>
                  <a:srgbClr val="3D3D3D"/>
                </a:solidFill>
                <a:latin typeface="Calibri" panose="020F0502020204030204" pitchFamily="34" charset="0"/>
                <a:cs typeface="Calibri" panose="020F0502020204030204" pitchFamily="34" charset="0"/>
              </a:rPr>
              <a:t>.</a:t>
            </a:r>
          </a:p>
          <a:p>
            <a:r>
              <a:rPr lang="es-ES" dirty="0">
                <a:solidFill>
                  <a:srgbClr val="3D3D3D"/>
                </a:solidFill>
                <a:latin typeface="Calibri" panose="020F0502020204030204" pitchFamily="34" charset="0"/>
                <a:cs typeface="Calibri" panose="020F0502020204030204" pitchFamily="34" charset="0"/>
              </a:rPr>
              <a:t>Reflejar los servicios y apoyos en la documentación del plan</a:t>
            </a:r>
            <a:r>
              <a:rPr lang="en-US" sz="2800" b="0" i="0" u="none" strike="noStrike" baseline="0" dirty="0">
                <a:solidFill>
                  <a:srgbClr val="3D3D3D"/>
                </a:solidFill>
                <a:latin typeface="Calibri" panose="020F0502020204030204" pitchFamily="34" charset="0"/>
                <a:cs typeface="Calibri" panose="020F0502020204030204" pitchFamily="34" charset="0"/>
              </a:rPr>
              <a:t>.</a:t>
            </a:r>
          </a:p>
          <a:p>
            <a:r>
              <a:rPr lang="es-ES" dirty="0">
                <a:solidFill>
                  <a:srgbClr val="3D3D3D"/>
                </a:solidFill>
                <a:latin typeface="Calibri" panose="020F0502020204030204" pitchFamily="34" charset="0"/>
                <a:cs typeface="Calibri" panose="020F0502020204030204" pitchFamily="34" charset="0"/>
              </a:rPr>
              <a:t>Solicitar comentarios continuos de la persona y sus partidarios sobre el progreso y las preocupaciones, haciendo las revisiones necesarias al plan</a:t>
            </a:r>
            <a:r>
              <a:rPr lang="en-US" sz="2800" b="0" i="0" u="none" strike="noStrike" baseline="0" dirty="0">
                <a:solidFill>
                  <a:srgbClr val="3D3D3D"/>
                </a:solidFill>
                <a:latin typeface="Calibri" panose="020F0502020204030204" pitchFamily="34" charset="0"/>
                <a:cs typeface="Calibri" panose="020F0502020204030204" pitchFamily="34" charset="0"/>
              </a:rPr>
              <a:t>.</a:t>
            </a:r>
          </a:p>
          <a:p>
            <a:r>
              <a:rPr lang="es-ES" dirty="0">
                <a:solidFill>
                  <a:srgbClr val="3D3D3D"/>
                </a:solidFill>
                <a:latin typeface="Calibri" panose="020F0502020204030204" pitchFamily="34" charset="0"/>
                <a:cs typeface="Calibri" panose="020F0502020204030204" pitchFamily="34" charset="0"/>
              </a:rPr>
              <a:t>Supervisar y supervisar la implementación del plan</a:t>
            </a:r>
            <a:r>
              <a:rPr lang="en-US" sz="2800" b="0" i="0" u="none" strike="noStrike" baseline="0" dirty="0">
                <a:solidFill>
                  <a:srgbClr val="3D3D3D"/>
                </a:solidFill>
                <a:latin typeface="Calibri" panose="020F0502020204030204" pitchFamily="34" charset="0"/>
                <a:cs typeface="Calibri" panose="020F0502020204030204" pitchFamily="34" charset="0"/>
              </a:rPr>
              <a:t>.</a:t>
            </a: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44718DF9-E625-48B2-4070-D3205DFFC2F4}"/>
              </a:ext>
            </a:extLst>
          </p:cNvPr>
          <p:cNvPicPr>
            <a:picLocks noChangeAspect="1"/>
          </p:cNvPicPr>
          <p:nvPr/>
        </p:nvPicPr>
        <p:blipFill>
          <a:blip r:embed="rId3"/>
          <a:stretch>
            <a:fillRect/>
          </a:stretch>
        </p:blipFill>
        <p:spPr>
          <a:xfrm>
            <a:off x="10470756" y="639030"/>
            <a:ext cx="1140051" cy="1140051"/>
          </a:xfrm>
          <a:prstGeom prst="rect">
            <a:avLst/>
          </a:prstGeom>
        </p:spPr>
      </p:pic>
      <p:sp>
        <p:nvSpPr>
          <p:cNvPr id="7" name="TextBox 6">
            <a:extLst>
              <a:ext uri="{FF2B5EF4-FFF2-40B4-BE49-F238E27FC236}">
                <a16:creationId xmlns:a16="http://schemas.microsoft.com/office/drawing/2014/main" id="{D722AF9D-BF10-5DEA-693E-460598311D30}"/>
              </a:ext>
            </a:extLst>
          </p:cNvPr>
          <p:cNvSpPr txBox="1"/>
          <p:nvPr/>
        </p:nvSpPr>
        <p:spPr>
          <a:xfrm>
            <a:off x="8935620" y="6298699"/>
            <a:ext cx="2675187"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443136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46FD4D57-55DF-B80F-637B-BE5C59644EB2}"/>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8013" y="37041"/>
            <a:ext cx="7537685" cy="6783917"/>
          </a:xfrm>
          <a:prstGeom prst="rect">
            <a:avLst/>
          </a:prstGeom>
          <a:noFill/>
        </p:spPr>
      </p:pic>
      <p:sp>
        <p:nvSpPr>
          <p:cNvPr id="2" name="Title 1">
            <a:extLst>
              <a:ext uri="{FF2B5EF4-FFF2-40B4-BE49-F238E27FC236}">
                <a16:creationId xmlns:a16="http://schemas.microsoft.com/office/drawing/2014/main" id="{10E1DE06-A88D-D8C7-CB79-8377260B9E72}"/>
              </a:ext>
            </a:extLst>
          </p:cNvPr>
          <p:cNvSpPr>
            <a:spLocks noGrp="1"/>
          </p:cNvSpPr>
          <p:nvPr>
            <p:ph type="title"/>
          </p:nvPr>
        </p:nvSpPr>
        <p:spPr>
          <a:xfrm>
            <a:off x="7955459" y="197123"/>
            <a:ext cx="3614688" cy="1675219"/>
          </a:xfrm>
        </p:spPr>
        <p:txBody>
          <a:bodyPr anchor="b">
            <a:normAutofit/>
          </a:bodyPr>
          <a:lstStyle/>
          <a:p>
            <a:pPr algn="ctr"/>
            <a:r>
              <a:rPr lang="en-US" dirty="0" err="1"/>
              <a:t>discusión</a:t>
            </a:r>
            <a:r>
              <a:rPr lang="en-US" dirty="0"/>
              <a:t>
</a:t>
            </a:r>
          </a:p>
        </p:txBody>
      </p:sp>
      <p:sp>
        <p:nvSpPr>
          <p:cNvPr id="13" name="Content Placeholder 3">
            <a:extLst>
              <a:ext uri="{FF2B5EF4-FFF2-40B4-BE49-F238E27FC236}">
                <a16:creationId xmlns:a16="http://schemas.microsoft.com/office/drawing/2014/main" id="{CBF8DB2F-F3EA-CA72-C283-7135AD34E092}"/>
              </a:ext>
            </a:extLst>
          </p:cNvPr>
          <p:cNvSpPr>
            <a:spLocks noGrp="1"/>
          </p:cNvSpPr>
          <p:nvPr>
            <p:ph sz="quarter" idx="14"/>
          </p:nvPr>
        </p:nvSpPr>
        <p:spPr>
          <a:xfrm>
            <a:off x="7955459" y="2057399"/>
            <a:ext cx="3614688" cy="4239705"/>
          </a:xfrm>
        </p:spPr>
        <p:txBody>
          <a:bodyPr>
            <a:normAutofit lnSpcReduction="10000"/>
          </a:bodyPr>
          <a:lstStyle/>
          <a:p>
            <a:pPr algn="ctr"/>
            <a:r>
              <a:rPr lang="es-ES" sz="2000" dirty="0">
                <a:latin typeface="Calibri" panose="020F0502020204030204" pitchFamily="34" charset="0"/>
                <a:cs typeface="Calibri" panose="020F0502020204030204" pitchFamily="34" charset="0"/>
              </a:rPr>
              <a:t>Basado en la presentación de habilidades y destrezas esenciales que son necesarias para facilitar de manera efectiva la planificación centrada en la persona en apoyo y junto con las personas que reciben servicios.</a:t>
            </a:r>
            <a:r>
              <a:rPr lang="en-US" sz="2000" dirty="0">
                <a:latin typeface="Calibri" panose="020F0502020204030204" pitchFamily="34" charset="0"/>
                <a:cs typeface="Calibri" panose="020F0502020204030204" pitchFamily="34" charset="0"/>
              </a:rPr>
              <a:t>…</a:t>
            </a:r>
          </a:p>
          <a:p>
            <a:pPr algn="ctr">
              <a:lnSpc>
                <a:spcPct val="108000"/>
              </a:lnSpc>
            </a:pPr>
            <a:r>
              <a:rPr lang="es-ES" sz="2000" b="1" dirty="0">
                <a:solidFill>
                  <a:schemeClr val="accent1"/>
                </a:solidFill>
                <a:latin typeface="Calibri" panose="020F0502020204030204" pitchFamily="34" charset="0"/>
                <a:cs typeface="Calibri" panose="020F0502020204030204" pitchFamily="34" charset="0"/>
              </a:rPr>
              <a:t>¿QUÉ ÁREAS CREE QUE NECESITAN MÁS ATENCIÓN EN NUESTRA ORGANIZACIÓN PARA PREPARAR AL PERSONAL PARA SER "FACILITADORES" EFECTIVOS?
</a:t>
            </a:r>
            <a:endParaRPr lang="en-US" sz="2000" b="1" dirty="0">
              <a:solidFill>
                <a:schemeClr val="accent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FC3ED53-8310-0988-8CE8-A82CC7C6DEF8}"/>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21</a:t>
            </a:fld>
            <a:endParaRPr lang="en-US" noProof="0"/>
          </a:p>
        </p:txBody>
      </p:sp>
      <p:sp>
        <p:nvSpPr>
          <p:cNvPr id="5" name="Footer Placeholder 4">
            <a:extLst>
              <a:ext uri="{FF2B5EF4-FFF2-40B4-BE49-F238E27FC236}">
                <a16:creationId xmlns:a16="http://schemas.microsoft.com/office/drawing/2014/main" id="{9B6C4715-44EA-1DCF-38E5-1F265809F990}"/>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Tree>
    <p:extLst>
      <p:ext uri="{BB962C8B-B14F-4D97-AF65-F5344CB8AC3E}">
        <p14:creationId xmlns:p14="http://schemas.microsoft.com/office/powerpoint/2010/main" val="1208219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705185" y="2697097"/>
            <a:ext cx="11029615" cy="1497507"/>
          </a:xfrm>
        </p:spPr>
        <p:txBody>
          <a:bodyPr>
            <a:normAutofit/>
          </a:bodyPr>
          <a:lstStyle/>
          <a:p>
            <a:r>
              <a:rPr lang="en-US" sz="4000" dirty="0" err="1">
                <a:latin typeface="Calibri" panose="020F0502020204030204" pitchFamily="34" charset="0"/>
                <a:cs typeface="Calibri" panose="020F0502020204030204" pitchFamily="34" charset="0"/>
              </a:rPr>
              <a:t>Aplicación</a:t>
            </a:r>
            <a:r>
              <a:rPr lang="en-US" sz="4000" dirty="0">
                <a:latin typeface="Calibri" panose="020F0502020204030204" pitchFamily="34" charset="0"/>
                <a:cs typeface="Calibri" panose="020F0502020204030204" pitchFamily="34" charset="0"/>
              </a:rPr>
              <a:t> a la </a:t>
            </a:r>
            <a:r>
              <a:rPr lang="en-US" sz="4000" dirty="0" err="1">
                <a:latin typeface="Calibri" panose="020F0502020204030204" pitchFamily="34" charset="0"/>
                <a:cs typeface="Calibri" panose="020F0502020204030204" pitchFamily="34" charset="0"/>
              </a:rPr>
              <a:t>práctica</a:t>
            </a:r>
            <a:r>
              <a:rPr lang="en-US" sz="4000" dirty="0">
                <a:latin typeface="Calibri" panose="020F0502020204030204" pitchFamily="34" charset="0"/>
                <a:cs typeface="Calibri" panose="020F0502020204030204" pitchFamily="34" charset="0"/>
              </a:rPr>
              <a:t>
</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362475" y="3940687"/>
            <a:ext cx="8322320" cy="1371600"/>
          </a:xfrm>
        </p:spPr>
        <p:txBody>
          <a:bodyPr>
            <a:normAutofit fontScale="70000" lnSpcReduction="20000"/>
          </a:bodyPr>
          <a:lstStyle/>
          <a:p>
            <a:pPr>
              <a:spcBef>
                <a:spcPts val="0"/>
              </a:spcBef>
              <a:spcAft>
                <a:spcPts val="0"/>
              </a:spcAft>
            </a:pPr>
            <a:r>
              <a:rPr lang="es-ES" sz="3500" b="1" dirty="0">
                <a:solidFill>
                  <a:schemeClr val="tx1"/>
                </a:solidFill>
                <a:latin typeface="Calibri" panose="020F0502020204030204" pitchFamily="34" charset="0"/>
                <a:cs typeface="Calibri" panose="020F0502020204030204" pitchFamily="34" charset="0"/>
              </a:rPr>
              <a:t>Poner a la persona en primer lugar 
y respetando la diversidad 
de necesidades
</a:t>
            </a:r>
            <a:endParaRPr lang="en-US" sz="3200" b="1" dirty="0">
              <a:solidFill>
                <a:schemeClr val="tx1">
                  <a:lumMod val="75000"/>
                  <a:lumOff val="25000"/>
                </a:schemeClr>
              </a:solidFill>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22</a:t>
            </a:fld>
            <a:endParaRPr lang="en-US" dirty="0">
              <a:solidFill>
                <a:srgbClr val="155EA1">
                  <a:lumMod val="75000"/>
                  <a:lumOff val="25000"/>
                </a:srgbClr>
              </a:solidFill>
            </a:endParaRPr>
          </a:p>
        </p:txBody>
      </p:sp>
    </p:spTree>
    <p:extLst>
      <p:ext uri="{BB962C8B-B14F-4D97-AF65-F5344CB8AC3E}">
        <p14:creationId xmlns:p14="http://schemas.microsoft.com/office/powerpoint/2010/main" val="702527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erson in a blue shirt&#10;&#10;Description automatically generated with medium confidence">
            <a:extLst>
              <a:ext uri="{FF2B5EF4-FFF2-40B4-BE49-F238E27FC236}">
                <a16:creationId xmlns:a16="http://schemas.microsoft.com/office/drawing/2014/main" id="{EBF07071-3DE4-D190-DA92-A5D8EBEE8B9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9005" r="38007" b="2"/>
          <a:stretch/>
        </p:blipFill>
        <p:spPr>
          <a:xfrm>
            <a:off x="441959" y="641101"/>
            <a:ext cx="3702877" cy="5749461"/>
          </a:xfrm>
          <a:noFill/>
        </p:spPr>
      </p:pic>
      <p:sp>
        <p:nvSpPr>
          <p:cNvPr id="7" name="Title 6">
            <a:extLst>
              <a:ext uri="{FF2B5EF4-FFF2-40B4-BE49-F238E27FC236}">
                <a16:creationId xmlns:a16="http://schemas.microsoft.com/office/drawing/2014/main" id="{BC12CEAE-9620-8493-52C1-843C80BE5DA8}"/>
              </a:ext>
            </a:extLst>
          </p:cNvPr>
          <p:cNvSpPr>
            <a:spLocks noGrp="1"/>
          </p:cNvSpPr>
          <p:nvPr>
            <p:ph type="title"/>
          </p:nvPr>
        </p:nvSpPr>
        <p:spPr>
          <a:xfrm>
            <a:off x="4144457" y="457200"/>
            <a:ext cx="7605584" cy="1600200"/>
          </a:xfrm>
        </p:spPr>
        <p:txBody>
          <a:bodyPr anchor="ctr">
            <a:normAutofit/>
          </a:bodyPr>
          <a:lstStyle/>
          <a:p>
            <a:pPr algn="ctr"/>
            <a:r>
              <a:rPr lang="es-ES" sz="3200" dirty="0">
                <a:latin typeface="Calibri" panose="020F0502020204030204" pitchFamily="34" charset="0"/>
                <a:cs typeface="Calibri" panose="020F0502020204030204" pitchFamily="34" charset="0"/>
              </a:rPr>
              <a:t>Ímpetu federal para la atención centrada en la persona
</a:t>
            </a:r>
            <a:endParaRPr lang="en-US" sz="3200"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DF7A27A0-AD50-7BDA-345B-56C5CA9EFBEA}"/>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solidFill>
                  <a:srgbClr val="155EA1"/>
                </a:solidFill>
              </a:rPr>
              <a:pPr>
                <a:spcAft>
                  <a:spcPts val="600"/>
                </a:spcAft>
              </a:pPr>
              <a:t>23</a:t>
            </a:fld>
            <a:endParaRPr lang="en-US">
              <a:solidFill>
                <a:srgbClr val="155EA1"/>
              </a:solidFill>
            </a:endParaRPr>
          </a:p>
        </p:txBody>
      </p:sp>
      <p:sp>
        <p:nvSpPr>
          <p:cNvPr id="9" name="Text Placeholder 8">
            <a:extLst>
              <a:ext uri="{FF2B5EF4-FFF2-40B4-BE49-F238E27FC236}">
                <a16:creationId xmlns:a16="http://schemas.microsoft.com/office/drawing/2014/main" id="{61FB93B4-B929-D1B3-47D7-8899BA614B39}"/>
              </a:ext>
            </a:extLst>
          </p:cNvPr>
          <p:cNvSpPr>
            <a:spLocks noGrp="1"/>
          </p:cNvSpPr>
          <p:nvPr>
            <p:ph sz="quarter" idx="14"/>
          </p:nvPr>
        </p:nvSpPr>
        <p:spPr>
          <a:xfrm>
            <a:off x="4330867" y="1684352"/>
            <a:ext cx="7517006" cy="4333162"/>
          </a:xfrm>
        </p:spPr>
        <p:txBody>
          <a:bodyPr anchor="t">
            <a:noAutofit/>
          </a:bodyPr>
          <a:lstStyle/>
          <a:p>
            <a:pPr>
              <a:lnSpc>
                <a:spcPct val="110000"/>
              </a:lnSpc>
            </a:pPr>
            <a:r>
              <a:rPr lang="es-ES" sz="2600" b="1" dirty="0">
                <a:solidFill>
                  <a:srgbClr val="000000"/>
                </a:solidFill>
                <a:latin typeface="Calibri" panose="020F0502020204030204" pitchFamily="34" charset="0"/>
                <a:cs typeface="Calibri" panose="020F0502020204030204" pitchFamily="34" charset="0"/>
              </a:rPr>
              <a:t> </a:t>
            </a:r>
            <a:r>
              <a:rPr lang="es-ES" sz="2400" b="1" dirty="0">
                <a:solidFill>
                  <a:srgbClr val="000000"/>
                </a:solidFill>
                <a:latin typeface="Calibri" panose="020F0502020204030204" pitchFamily="34" charset="0"/>
                <a:cs typeface="Calibri" panose="020F0502020204030204" pitchFamily="34" charset="0"/>
              </a:rPr>
              <a:t>Sección 2402(a) de la Ley del Cuidado de Salud a Bajo Precio (2010) </a:t>
            </a:r>
            <a:r>
              <a:rPr lang="es-ES" sz="2400" dirty="0">
                <a:solidFill>
                  <a:srgbClr val="000000"/>
                </a:solidFill>
                <a:latin typeface="Calibri" panose="020F0502020204030204" pitchFamily="34" charset="0"/>
                <a:cs typeface="Calibri" panose="020F0502020204030204" pitchFamily="34" charset="0"/>
              </a:rPr>
              <a:t>requiere que todos los estados que reciben fondos federales desarrollen sistemas de servicios que respondan a las necesidades y opciones de las personas que reciben servicios a largo plazo basados en el hogar y la comunidad (HCBS), maximicen la independencia y la autodirección, brinden coordinación de apoyo para ayudar con una vida apoyada por la comunidad y logren un enfoque más consistente y coordinado para la administración de políticas y procedimientos en todos los programas públicos</a:t>
            </a:r>
            <a:r>
              <a:rPr lang="es-ES" sz="2600" dirty="0">
                <a:solidFill>
                  <a:srgbClr val="000000"/>
                </a:solidFill>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3BC70277-09E8-9C41-4190-B499C4BF81F4}"/>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dirty="0" err="1"/>
              <a:t>administración</a:t>
            </a:r>
            <a:r>
              <a:rPr lang="en-US" dirty="0"/>
              <a:t> de la </a:t>
            </a:r>
            <a:r>
              <a:rPr lang="en-US" dirty="0" err="1"/>
              <a:t>recuperación</a:t>
            </a:r>
            <a:endParaRPr lang="en-US" dirty="0">
              <a:solidFill>
                <a:srgbClr val="155EA1"/>
              </a:solidFill>
            </a:endParaRPr>
          </a:p>
        </p:txBody>
      </p:sp>
    </p:spTree>
    <p:extLst>
      <p:ext uri="{BB962C8B-B14F-4D97-AF65-F5344CB8AC3E}">
        <p14:creationId xmlns:p14="http://schemas.microsoft.com/office/powerpoint/2010/main" val="1040909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smtClean="0"/>
              <a:pPr>
                <a:spcAft>
                  <a:spcPts val="600"/>
                </a:spcAft>
              </a:pPr>
              <a:t>24</a:t>
            </a:fld>
            <a:endParaRPr lang="en-US"/>
          </a:p>
        </p:txBody>
      </p:sp>
      <p:sp>
        <p:nvSpPr>
          <p:cNvPr id="7" name="Footer Placeholder 6">
            <a:extLst>
              <a:ext uri="{FF2B5EF4-FFF2-40B4-BE49-F238E27FC236}">
                <a16:creationId xmlns:a16="http://schemas.microsoft.com/office/drawing/2014/main" id="{F5A9782B-C5C4-48DA-AA51-2AF88DEF26B7}"/>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dirty="0" err="1"/>
              <a:t>administración</a:t>
            </a:r>
            <a:r>
              <a:rPr lang="en-US" dirty="0"/>
              <a:t> de la </a:t>
            </a:r>
            <a:r>
              <a:rPr lang="en-US" dirty="0" err="1"/>
              <a:t>recuperación</a:t>
            </a:r>
            <a:endParaRPr lang="en-US" kern="1200" cap="all" dirty="0"/>
          </a:p>
        </p:txBody>
      </p:sp>
      <p:sp>
        <p:nvSpPr>
          <p:cNvPr id="4" name="Title 3">
            <a:extLst>
              <a:ext uri="{FF2B5EF4-FFF2-40B4-BE49-F238E27FC236}">
                <a16:creationId xmlns:a16="http://schemas.microsoft.com/office/drawing/2014/main" id="{1D5A4A71-BF4C-4D5C-BFC7-87532A78DCB1}"/>
              </a:ext>
            </a:extLst>
          </p:cNvPr>
          <p:cNvSpPr>
            <a:spLocks noGrp="1"/>
          </p:cNvSpPr>
          <p:nvPr>
            <p:ph type="title"/>
          </p:nvPr>
        </p:nvSpPr>
        <p:spPr>
          <a:xfrm>
            <a:off x="581193" y="962750"/>
            <a:ext cx="11029616" cy="988332"/>
          </a:xfrm>
        </p:spPr>
        <p:txBody>
          <a:bodyPr vert="horz" lIns="91440" tIns="45720" rIns="91440" bIns="45720" rtlCol="0" anchor="ctr">
            <a:normAutofit/>
          </a:bodyPr>
          <a:lstStyle/>
          <a:p>
            <a:r>
              <a:rPr lang="es-ES" dirty="0">
                <a:latin typeface="Calibri" panose="020F0502020204030204" pitchFamily="34" charset="0"/>
                <a:cs typeface="Calibri" panose="020F0502020204030204" pitchFamily="34" charset="0"/>
              </a:rPr>
              <a:t>El ímpetu de Florida para la atención centrada en la persona
</a:t>
            </a:r>
            <a:endParaRPr lang="en-US" b="0" kern="1200" cap="all" dirty="0"/>
          </a:p>
        </p:txBody>
      </p:sp>
      <p:sp>
        <p:nvSpPr>
          <p:cNvPr id="5" name="Text Placeholder 4">
            <a:extLst>
              <a:ext uri="{FF2B5EF4-FFF2-40B4-BE49-F238E27FC236}">
                <a16:creationId xmlns:a16="http://schemas.microsoft.com/office/drawing/2014/main" id="{192DC2B5-5E26-4712-A72B-C467FF94253F}"/>
              </a:ext>
            </a:extLst>
          </p:cNvPr>
          <p:cNvSpPr>
            <a:spLocks noGrp="1"/>
          </p:cNvSpPr>
          <p:nvPr>
            <p:ph sz="half" idx="1"/>
          </p:nvPr>
        </p:nvSpPr>
        <p:spPr>
          <a:xfrm>
            <a:off x="437322" y="2228003"/>
            <a:ext cx="6066845" cy="4284115"/>
          </a:xfrm>
        </p:spPr>
        <p:txBody>
          <a:bodyPr vert="horz" lIns="91440" tIns="45720" rIns="91440" bIns="45720" rtlCol="0" anchor="t">
            <a:noAutofit/>
          </a:bodyPr>
          <a:lstStyle/>
          <a:p>
            <a:pPr>
              <a:lnSpc>
                <a:spcPct val="90000"/>
              </a:lnSpc>
              <a:spcBef>
                <a:spcPts val="0"/>
              </a:spcBef>
              <a:spcAft>
                <a:spcPts val="1200"/>
              </a:spcAft>
            </a:pPr>
            <a:r>
              <a:rPr lang="es-ES" sz="2200" b="1" dirty="0">
                <a:latin typeface="Calibri" panose="020F0502020204030204" pitchFamily="34" charset="0"/>
                <a:cs typeface="Calibri" panose="020F0502020204030204" pitchFamily="34" charset="0"/>
              </a:rPr>
              <a:t>Sección 394.4573, Estatutos de la Florida, </a:t>
            </a:r>
            <a:r>
              <a:rPr lang="es-ES" sz="2200" dirty="0">
                <a:latin typeface="Calibri" panose="020F0502020204030204" pitchFamily="34" charset="0"/>
                <a:cs typeface="Calibri" panose="020F0502020204030204" pitchFamily="34" charset="0"/>
              </a:rPr>
              <a:t>proporciona un sistema coordinado de atención, evaluaciones anuales, medidas de desempeño, mejoras del sistema e informes</a:t>
            </a:r>
            <a:r>
              <a:rPr lang="en-US" sz="2200" dirty="0">
                <a:latin typeface="Calibri" panose="020F0502020204030204" pitchFamily="34" charset="0"/>
                <a:cs typeface="Calibri" panose="020F0502020204030204" pitchFamily="34" charset="0"/>
              </a:rPr>
              <a:t>.</a:t>
            </a:r>
          </a:p>
          <a:p>
            <a:pPr>
              <a:lnSpc>
                <a:spcPct val="90000"/>
              </a:lnSpc>
              <a:spcBef>
                <a:spcPts val="0"/>
              </a:spcBef>
              <a:spcAft>
                <a:spcPts val="1200"/>
              </a:spcAft>
            </a:pPr>
            <a:r>
              <a:rPr lang="en-US" sz="2200" dirty="0">
                <a:latin typeface="Calibri" panose="020F0502020204030204" pitchFamily="34" charset="0"/>
                <a:cs typeface="Calibri" panose="020F0502020204030204" pitchFamily="34" charset="0"/>
              </a:rPr>
              <a:t>La ley </a:t>
            </a:r>
            <a:r>
              <a:rPr lang="en-US" sz="2200" dirty="0" err="1">
                <a:latin typeface="Calibri" panose="020F0502020204030204" pitchFamily="34" charset="0"/>
                <a:cs typeface="Calibri" panose="020F0502020204030204" pitchFamily="34" charset="0"/>
              </a:rPr>
              <a:t>hace</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referencia</a:t>
            </a:r>
            <a:r>
              <a:rPr lang="en-US" sz="2200" dirty="0">
                <a:latin typeface="Calibri" panose="020F0502020204030204" pitchFamily="34" charset="0"/>
                <a:cs typeface="Calibri" panose="020F0502020204030204" pitchFamily="34" charset="0"/>
              </a:rPr>
              <a:t> </a:t>
            </a:r>
            <a:r>
              <a:rPr lang="en-US" sz="2200" b="1" i="1" dirty="0">
                <a:solidFill>
                  <a:schemeClr val="accent1"/>
                </a:solidFill>
                <a:latin typeface="Calibri" panose="020F0502020204030204" pitchFamily="34" charset="0"/>
                <a:cs typeface="Calibri" panose="020F0502020204030204" pitchFamily="34" charset="0"/>
              </a:rPr>
              <a:t>"</a:t>
            </a:r>
            <a:r>
              <a:rPr lang="en-US" sz="2200" b="1" i="1" dirty="0" err="1">
                <a:solidFill>
                  <a:schemeClr val="accent1"/>
                </a:solidFill>
                <a:latin typeface="Calibri" panose="020F0502020204030204" pitchFamily="34" charset="0"/>
                <a:cs typeface="Calibri" panose="020F0502020204030204" pitchFamily="34" charset="0"/>
              </a:rPr>
              <a:t>puerta</a:t>
            </a:r>
            <a:r>
              <a:rPr lang="en-US" sz="2200" b="1" i="1" dirty="0">
                <a:solidFill>
                  <a:schemeClr val="accent1"/>
                </a:solidFill>
                <a:latin typeface="Calibri" panose="020F0502020204030204" pitchFamily="34" charset="0"/>
                <a:cs typeface="Calibri" panose="020F0502020204030204" pitchFamily="34" charset="0"/>
              </a:rPr>
              <a:t> no </a:t>
            </a:r>
            <a:r>
              <a:rPr lang="en-US" sz="2200" b="1" i="1" dirty="0" err="1">
                <a:solidFill>
                  <a:schemeClr val="accent1"/>
                </a:solidFill>
                <a:latin typeface="Calibri" panose="020F0502020204030204" pitchFamily="34" charset="0"/>
                <a:cs typeface="Calibri" panose="020F0502020204030204" pitchFamily="34" charset="0"/>
              </a:rPr>
              <a:t>equivocada</a:t>
            </a:r>
            <a:r>
              <a:rPr lang="en-US" sz="2200" b="1" i="1" dirty="0">
                <a:solidFill>
                  <a:schemeClr val="accent1"/>
                </a:solidFill>
                <a:latin typeface="Calibri" panose="020F0502020204030204" pitchFamily="34" charset="0"/>
                <a:cs typeface="Calibri" panose="020F0502020204030204" pitchFamily="34" charset="0"/>
              </a:rPr>
              <a:t>” </a:t>
            </a:r>
            <a:r>
              <a:rPr lang="es-ES" sz="2200" dirty="0">
                <a:latin typeface="Calibri" panose="020F0502020204030204" pitchFamily="34" charset="0"/>
                <a:cs typeface="Calibri" panose="020F0502020204030204" pitchFamily="34" charset="0"/>
              </a:rPr>
              <a:t>lenguaje para enfatizar que las personas acuden al tratamiento u otros servicios a través de muchas vías y siguen diversos caminos en la recuperación</a:t>
            </a:r>
            <a:r>
              <a:rPr lang="en-US" sz="2200" dirty="0">
                <a:effectLst/>
                <a:latin typeface="Calibri" panose="020F0502020204030204" pitchFamily="34" charset="0"/>
                <a:cs typeface="Calibri" panose="020F0502020204030204" pitchFamily="34" charset="0"/>
              </a:rPr>
              <a:t>.</a:t>
            </a:r>
            <a:endParaRPr lang="en-US" sz="2200" dirty="0">
              <a:latin typeface="Calibri" panose="020F0502020204030204" pitchFamily="34" charset="0"/>
              <a:cs typeface="Calibri" panose="020F0502020204030204" pitchFamily="34" charset="0"/>
            </a:endParaRPr>
          </a:p>
          <a:p>
            <a:pPr>
              <a:lnSpc>
                <a:spcPct val="90000"/>
              </a:lnSpc>
              <a:spcBef>
                <a:spcPts val="0"/>
              </a:spcBef>
              <a:spcAft>
                <a:spcPts val="1200"/>
              </a:spcAft>
            </a:pPr>
            <a:r>
              <a:rPr lang="es-ES" sz="2200" dirty="0">
                <a:latin typeface="Calibri" panose="020F0502020204030204" pitchFamily="34" charset="0"/>
                <a:cs typeface="Calibri" panose="020F0502020204030204" pitchFamily="34" charset="0"/>
              </a:rPr>
              <a:t>"Puerta no equivocada" se refiere a un modelo para la prestación de servicios de cuidados intensivos a personas que tienen trastornos de salud mental o de uso de sustancias, o ambos</a:t>
            </a:r>
            <a:r>
              <a:rPr lang="en-US" sz="2200" dirty="0">
                <a:latin typeface="Calibri" panose="020F0502020204030204" pitchFamily="34" charset="0"/>
                <a:cs typeface="Calibri" panose="020F0502020204030204" pitchFamily="34" charset="0"/>
              </a:rPr>
              <a:t>.</a:t>
            </a:r>
          </a:p>
        </p:txBody>
      </p:sp>
      <p:pic>
        <p:nvPicPr>
          <p:cNvPr id="3" name="Picture 2" descr="A person standing in front of a door&#10;&#10;Description automatically generated with low confidence">
            <a:extLst>
              <a:ext uri="{FF2B5EF4-FFF2-40B4-BE49-F238E27FC236}">
                <a16:creationId xmlns:a16="http://schemas.microsoft.com/office/drawing/2014/main" id="{8B9892EA-6D49-6524-9F37-6E225ED6FF08}"/>
              </a:ext>
            </a:extLst>
          </p:cNvPr>
          <p:cNvPicPr>
            <a:picLocks noChangeAspect="1"/>
          </p:cNvPicPr>
          <p:nvPr/>
        </p:nvPicPr>
        <p:blipFill rotWithShape="1">
          <a:blip r:embed="rId3">
            <a:extLst>
              <a:ext uri="{28A0092B-C50C-407E-A947-70E740481C1C}">
                <a14:useLocalDpi xmlns:a14="http://schemas.microsoft.com/office/drawing/2010/main" val="0"/>
              </a:ext>
            </a:extLst>
          </a:blip>
          <a:srcRect t="10870"/>
          <a:stretch/>
        </p:blipFill>
        <p:spPr>
          <a:xfrm>
            <a:off x="6643326" y="2379079"/>
            <a:ext cx="4967483" cy="3685898"/>
          </a:xfrm>
          <a:prstGeom prst="rect">
            <a:avLst/>
          </a:prstGeom>
          <a:noFill/>
        </p:spPr>
      </p:pic>
    </p:spTree>
    <p:extLst>
      <p:ext uri="{BB962C8B-B14F-4D97-AF65-F5344CB8AC3E}">
        <p14:creationId xmlns:p14="http://schemas.microsoft.com/office/powerpoint/2010/main" val="985652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8E0EF-3BCF-A5B1-22D2-BFC8F34A2D70}"/>
              </a:ext>
            </a:extLst>
          </p:cNvPr>
          <p:cNvSpPr>
            <a:spLocks noGrp="1"/>
          </p:cNvSpPr>
          <p:nvPr>
            <p:ph type="sldNum" sz="quarter" idx="12"/>
          </p:nvPr>
        </p:nvSpPr>
        <p:spPr/>
        <p:txBody>
          <a:bodyPr/>
          <a:lstStyle/>
          <a:p>
            <a:fld id="{3A98EE3D-8CD1-4C3F-BD1C-C98C9596463C}" type="slidenum">
              <a:rPr lang="en-US" smtClean="0"/>
              <a:t>25</a:t>
            </a:fld>
            <a:endParaRPr lang="en-US" dirty="0"/>
          </a:p>
        </p:txBody>
      </p:sp>
      <p:sp>
        <p:nvSpPr>
          <p:cNvPr id="3" name="Footer Placeholder 2">
            <a:extLst>
              <a:ext uri="{FF2B5EF4-FFF2-40B4-BE49-F238E27FC236}">
                <a16:creationId xmlns:a16="http://schemas.microsoft.com/office/drawing/2014/main" id="{685C32B3-83A8-51CB-6699-6611898AC266}"/>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440E4C52-FFFE-D1C1-92F1-60C6C68BADF9}"/>
              </a:ext>
            </a:extLst>
          </p:cNvPr>
          <p:cNvSpPr>
            <a:spLocks noGrp="1"/>
          </p:cNvSpPr>
          <p:nvPr>
            <p:ph type="title"/>
          </p:nvPr>
        </p:nvSpPr>
        <p:spPr/>
        <p:txBody>
          <a:bodyPr/>
          <a:lstStyle/>
          <a:p>
            <a:r>
              <a:rPr lang="en-US" dirty="0"/>
              <a:t>Resources for implementation of </a:t>
            </a:r>
            <a:br>
              <a:rPr lang="en-US" dirty="0"/>
            </a:br>
            <a:r>
              <a:rPr lang="en-US" dirty="0"/>
              <a:t>person-centered planning</a:t>
            </a:r>
          </a:p>
        </p:txBody>
      </p:sp>
      <p:sp>
        <p:nvSpPr>
          <p:cNvPr id="5" name="Content Placeholder 4">
            <a:extLst>
              <a:ext uri="{FF2B5EF4-FFF2-40B4-BE49-F238E27FC236}">
                <a16:creationId xmlns:a16="http://schemas.microsoft.com/office/drawing/2014/main" id="{31C17724-20D3-5077-32B7-FA70416EB2C3}"/>
              </a:ext>
            </a:extLst>
          </p:cNvPr>
          <p:cNvSpPr>
            <a:spLocks noGrp="1"/>
          </p:cNvSpPr>
          <p:nvPr>
            <p:ph sz="half" idx="1"/>
          </p:nvPr>
        </p:nvSpPr>
        <p:spPr>
          <a:xfrm>
            <a:off x="5188226" y="2141863"/>
            <a:ext cx="6422581" cy="4391459"/>
          </a:xfrm>
        </p:spPr>
        <p:txBody>
          <a:bodyPr>
            <a:noAutofit/>
          </a:bodyPr>
          <a:lstStyle/>
          <a:p>
            <a:r>
              <a:rPr lang="es-ES" sz="2400" dirty="0">
                <a:solidFill>
                  <a:srgbClr val="3D3D3D"/>
                </a:solidFill>
                <a:latin typeface="Calibri" panose="020F0502020204030204" pitchFamily="34" charset="0"/>
                <a:cs typeface="Calibri" panose="020F0502020204030204" pitchFamily="34" charset="0"/>
              </a:rPr>
              <a:t>NCAPPS es una iniciativa de la Administración para la Vida Comunitaria y los Centros de Servicios de Medicare y Medicaid que ayuda a los Estados, Tribus y Territorios a implementar</a:t>
            </a:r>
            <a:r>
              <a:rPr lang="en-US" sz="2400" b="0" i="0" u="none" strike="noStrike" baseline="0" dirty="0">
                <a:solidFill>
                  <a:srgbClr val="3D3D3D"/>
                </a:solidFill>
                <a:latin typeface="Calibri" panose="020F0502020204030204" pitchFamily="34" charset="0"/>
                <a:cs typeface="Calibri" panose="020F0502020204030204" pitchFamily="34" charset="0"/>
              </a:rPr>
              <a:t> </a:t>
            </a:r>
            <a:r>
              <a:rPr lang="es-ES" sz="2400" b="1" i="1" dirty="0">
                <a:solidFill>
                  <a:schemeClr val="accent1"/>
                </a:solidFill>
                <a:latin typeface="Calibri" panose="020F0502020204030204" pitchFamily="34" charset="0"/>
                <a:cs typeface="Calibri" panose="020F0502020204030204" pitchFamily="34" charset="0"/>
              </a:rPr>
              <a:t>pensamiento, planificación y práctica centrados en la persona</a:t>
            </a:r>
            <a:r>
              <a:rPr lang="en-US" sz="2400" b="1" i="1" u="none" strike="noStrike" baseline="0" dirty="0">
                <a:solidFill>
                  <a:schemeClr val="accent1"/>
                </a:solidFill>
                <a:latin typeface="Calibri" panose="020F0502020204030204" pitchFamily="34" charset="0"/>
                <a:cs typeface="Calibri" panose="020F0502020204030204" pitchFamily="34" charset="0"/>
              </a:rPr>
              <a:t> </a:t>
            </a:r>
            <a:r>
              <a:rPr lang="es-ES" sz="2400" dirty="0">
                <a:solidFill>
                  <a:srgbClr val="3D3D3D"/>
                </a:solidFill>
                <a:latin typeface="Calibri" panose="020F0502020204030204" pitchFamily="34" charset="0"/>
                <a:cs typeface="Calibri" panose="020F0502020204030204" pitchFamily="34" charset="0"/>
              </a:rPr>
              <a:t>en línea con la política del Departamento de Salud y Servicios Humanos de los Estados Unidos</a:t>
            </a:r>
            <a:r>
              <a:rPr lang="en-US" sz="2400" b="0" i="0" u="none" strike="noStrike" baseline="0" dirty="0">
                <a:solidFill>
                  <a:srgbClr val="3D3D3D"/>
                </a:solidFill>
                <a:latin typeface="Calibri" panose="020F0502020204030204" pitchFamily="34" charset="0"/>
                <a:cs typeface="Calibri" panose="020F0502020204030204" pitchFamily="34" charset="0"/>
              </a:rPr>
              <a:t>.</a:t>
            </a:r>
          </a:p>
          <a:p>
            <a:r>
              <a:rPr lang="en-US" sz="2400" b="0" i="0" u="none" strike="noStrike" baseline="0" dirty="0">
                <a:solidFill>
                  <a:srgbClr val="3D3D3D"/>
                </a:solidFill>
                <a:latin typeface="Calibri" panose="020F0502020204030204" pitchFamily="34" charset="0"/>
                <a:cs typeface="Calibri" panose="020F0502020204030204" pitchFamily="34" charset="0"/>
              </a:rPr>
              <a:t> </a:t>
            </a:r>
            <a:r>
              <a:rPr lang="es-ES" sz="2400" dirty="0">
                <a:solidFill>
                  <a:srgbClr val="3D3D3D"/>
                </a:solidFill>
                <a:latin typeface="Calibri" panose="020F0502020204030204" pitchFamily="34" charset="0"/>
                <a:cs typeface="Calibri" panose="020F0502020204030204" pitchFamily="34" charset="0"/>
              </a:rPr>
              <a:t>NCAPPS se asocia con una gran cantidad de asociaciones nacionales y expertos en la materia para brindar asistencia técnica bien informada y específica. </a:t>
            </a:r>
            <a:endParaRPr lang="en-US" sz="2400" b="0" i="0" u="none" strike="noStrike" baseline="0" dirty="0">
              <a:solidFill>
                <a:srgbClr val="3D3D3D"/>
              </a:solidFill>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2BD76C23-0FC3-5769-E182-9C651C35364D}"/>
              </a:ext>
            </a:extLst>
          </p:cNvPr>
          <p:cNvSpPr>
            <a:spLocks noGrp="1"/>
          </p:cNvSpPr>
          <p:nvPr>
            <p:ph sz="half" idx="2"/>
          </p:nvPr>
        </p:nvSpPr>
        <p:spPr>
          <a:xfrm>
            <a:off x="581193" y="3399346"/>
            <a:ext cx="4507642" cy="2728996"/>
          </a:xfrm>
        </p:spPr>
        <p:txBody>
          <a:bodyPr>
            <a:normAutofit/>
          </a:bodyPr>
          <a:lstStyle/>
          <a:p>
            <a:r>
              <a:rPr kumimoji="0" lang="en-US" sz="2600" b="1" i="0" u="none" strike="noStrike" kern="1200" cap="none" spc="0" normalizeH="0" baseline="0" noProof="0" dirty="0">
                <a:ln>
                  <a:noFill/>
                </a:ln>
                <a:solidFill>
                  <a:srgbClr val="3D3D3D"/>
                </a:solidFill>
                <a:effectLst/>
                <a:uLnTx/>
                <a:uFillTx/>
                <a:latin typeface="Calibri" panose="020F0502020204030204" pitchFamily="34" charset="0"/>
                <a:cs typeface="Calibri" panose="020F0502020204030204" pitchFamily="34" charset="0"/>
              </a:rPr>
              <a:t>The National Center on Advancing Person-Centered Practices and Systems (NCAPPS)</a:t>
            </a:r>
          </a:p>
          <a:p>
            <a:pPr lvl="0">
              <a:buClr>
                <a:srgbClr val="155EA1"/>
              </a:buClr>
              <a:defRPr/>
            </a:pPr>
            <a:r>
              <a:rPr lang="en-US" sz="2600" dirty="0" err="1">
                <a:solidFill>
                  <a:srgbClr val="3D3D3D"/>
                </a:solidFill>
                <a:latin typeface="Calibri" panose="020F0502020204030204" pitchFamily="34" charset="0"/>
                <a:cs typeface="Calibri" panose="020F0502020204030204" pitchFamily="34" charset="0"/>
              </a:rPr>
              <a:t>Acceda</a:t>
            </a:r>
            <a:r>
              <a:rPr lang="en-US" sz="2600" dirty="0">
                <a:solidFill>
                  <a:srgbClr val="3D3D3D"/>
                </a:solidFill>
                <a:latin typeface="Calibri" panose="020F0502020204030204" pitchFamily="34" charset="0"/>
                <a:cs typeface="Calibri" panose="020F0502020204030204" pitchFamily="34" charset="0"/>
              </a:rPr>
              <a:t> al Centro en </a:t>
            </a:r>
            <a:r>
              <a:rPr kumimoji="0" lang="en-US" sz="2600" b="0" i="0" u="sng" strike="noStrike" kern="1200" cap="none" spc="0" normalizeH="0" baseline="0" noProof="0" dirty="0">
                <a:ln>
                  <a:noFill/>
                </a:ln>
                <a:solidFill>
                  <a:srgbClr val="0461C1"/>
                </a:solidFill>
                <a:effectLst/>
                <a:uLnTx/>
                <a:uFillTx/>
                <a:latin typeface="Calibri" panose="020F0502020204030204" pitchFamily="34" charset="0"/>
                <a:cs typeface="Calibri" panose="020F0502020204030204" pitchFamily="34" charset="0"/>
              </a:rPr>
              <a:t>https://ncapps.acl.gov </a:t>
            </a:r>
            <a:endParaRPr kumimoji="0" lang="en-US" sz="26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cs typeface="Calibri" panose="020F0502020204030204" pitchFamily="34" charset="0"/>
            </a:endParaRPr>
          </a:p>
          <a:p>
            <a:endParaRPr lang="en-US" dirty="0"/>
          </a:p>
        </p:txBody>
      </p:sp>
      <p:pic>
        <p:nvPicPr>
          <p:cNvPr id="8" name="Picture 7" descr="Icon&#10;&#10;Description automatically generated">
            <a:extLst>
              <a:ext uri="{FF2B5EF4-FFF2-40B4-BE49-F238E27FC236}">
                <a16:creationId xmlns:a16="http://schemas.microsoft.com/office/drawing/2014/main" id="{A20EFCDF-F6BE-AE7E-4AB0-B431EA7BE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31" y="2056134"/>
            <a:ext cx="3772426" cy="1343212"/>
          </a:xfrm>
          <a:prstGeom prst="rect">
            <a:avLst/>
          </a:prstGeom>
        </p:spPr>
      </p:pic>
    </p:spTree>
    <p:extLst>
      <p:ext uri="{BB962C8B-B14F-4D97-AF65-F5344CB8AC3E}">
        <p14:creationId xmlns:p14="http://schemas.microsoft.com/office/powerpoint/2010/main" val="1822436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8E0EF-3BCF-A5B1-22D2-BFC8F34A2D70}"/>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3" name="Footer Placeholder 2">
            <a:extLst>
              <a:ext uri="{FF2B5EF4-FFF2-40B4-BE49-F238E27FC236}">
                <a16:creationId xmlns:a16="http://schemas.microsoft.com/office/drawing/2014/main" id="{685C32B3-83A8-51CB-6699-6611898AC266}"/>
              </a:ext>
            </a:extLst>
          </p:cNvPr>
          <p:cNvSpPr>
            <a:spLocks noGrp="1"/>
          </p:cNvSpPr>
          <p:nvPr>
            <p:ph type="ftr" sz="quarter" idx="11"/>
          </p:nvPr>
        </p:nvSpPr>
        <p:spPr/>
        <p:txBody>
          <a:bodyPr/>
          <a:lstStyle/>
          <a:p>
            <a:pPr algn="l"/>
            <a:r>
              <a:rPr lang="en-US"/>
              <a:t>Recovery management</a:t>
            </a:r>
            <a:endParaRPr lang="en-US" dirty="0"/>
          </a:p>
        </p:txBody>
      </p:sp>
      <p:sp>
        <p:nvSpPr>
          <p:cNvPr id="4" name="Title 3">
            <a:extLst>
              <a:ext uri="{FF2B5EF4-FFF2-40B4-BE49-F238E27FC236}">
                <a16:creationId xmlns:a16="http://schemas.microsoft.com/office/drawing/2014/main" id="{440E4C52-FFFE-D1C1-92F1-60C6C68BADF9}"/>
              </a:ext>
            </a:extLst>
          </p:cNvPr>
          <p:cNvSpPr>
            <a:spLocks noGrp="1"/>
          </p:cNvSpPr>
          <p:nvPr>
            <p:ph type="title"/>
          </p:nvPr>
        </p:nvSpPr>
        <p:spPr>
          <a:xfrm>
            <a:off x="581191" y="938165"/>
            <a:ext cx="11029616" cy="988332"/>
          </a:xfrm>
        </p:spPr>
        <p:txBody>
          <a:bodyPr>
            <a:normAutofit fontScale="90000"/>
          </a:bodyPr>
          <a:lstStyle/>
          <a:p>
            <a:r>
              <a:rPr lang="es-ES" dirty="0"/>
              <a:t>Recursos para la implementación de una planificación centrada en la persona
</a:t>
            </a:r>
            <a:endParaRPr lang="en-US" dirty="0"/>
          </a:p>
        </p:txBody>
      </p:sp>
      <p:sp>
        <p:nvSpPr>
          <p:cNvPr id="5" name="Content Placeholder 4">
            <a:extLst>
              <a:ext uri="{FF2B5EF4-FFF2-40B4-BE49-F238E27FC236}">
                <a16:creationId xmlns:a16="http://schemas.microsoft.com/office/drawing/2014/main" id="{31C17724-20D3-5077-32B7-FA70416EB2C3}"/>
              </a:ext>
            </a:extLst>
          </p:cNvPr>
          <p:cNvSpPr>
            <a:spLocks noGrp="1"/>
          </p:cNvSpPr>
          <p:nvPr>
            <p:ph sz="half" idx="1"/>
          </p:nvPr>
        </p:nvSpPr>
        <p:spPr>
          <a:xfrm>
            <a:off x="5706836" y="2141863"/>
            <a:ext cx="5903971" cy="4503866"/>
          </a:xfrm>
        </p:spPr>
        <p:txBody>
          <a:bodyPr>
            <a:noAutofit/>
          </a:bodyPr>
          <a:lstStyle/>
          <a:p>
            <a:r>
              <a:rPr lang="en-US" sz="2000" dirty="0">
                <a:solidFill>
                  <a:srgbClr val="3D3D3D"/>
                </a:solidFill>
                <a:latin typeface="Calibri" panose="020F0502020204030204" pitchFamily="34" charset="0"/>
                <a:cs typeface="Calibri" panose="020F0502020204030204" pitchFamily="34" charset="0"/>
              </a:rPr>
              <a:t>El </a:t>
            </a:r>
            <a:r>
              <a:rPr lang="en-US" sz="2000" dirty="0" err="1">
                <a:solidFill>
                  <a:srgbClr val="3D3D3D"/>
                </a:solidFill>
                <a:latin typeface="Calibri" panose="020F0502020204030204" pitchFamily="34" charset="0"/>
                <a:cs typeface="Calibri" panose="020F0502020204030204" pitchFamily="34" charset="0"/>
              </a:rPr>
              <a:t>marco</a:t>
            </a:r>
            <a:r>
              <a:rPr lang="en-US" sz="2000" dirty="0">
                <a:solidFill>
                  <a:srgbClr val="3D3D3D"/>
                </a:solidFill>
                <a:latin typeface="Calibri" panose="020F0502020204030204" pitchFamily="34" charset="0"/>
                <a:cs typeface="Calibri" panose="020F0502020204030204" pitchFamily="34" charset="0"/>
              </a:rPr>
              <a:t> </a:t>
            </a:r>
            <a:r>
              <a:rPr lang="es-ES" sz="2000" b="1" dirty="0">
                <a:solidFill>
                  <a:schemeClr val="accent1"/>
                </a:solidFill>
                <a:latin typeface="Calibri" panose="020F0502020204030204" pitchFamily="34" charset="0"/>
                <a:cs typeface="Calibri" panose="020F0502020204030204" pitchFamily="34" charset="0"/>
              </a:rPr>
              <a:t>Trazando el curso de la vida </a:t>
            </a:r>
            <a:r>
              <a:rPr lang="es-ES" sz="2000" dirty="0">
                <a:solidFill>
                  <a:srgbClr val="3D3D3D"/>
                </a:solidFill>
                <a:latin typeface="Calibri" panose="020F0502020204030204" pitchFamily="34" charset="0"/>
                <a:cs typeface="Calibri" panose="020F0502020204030204" pitchFamily="34" charset="0"/>
              </a:rPr>
              <a:t>fue desarrollado por las familias para ayudar a las personas con discapacidades y las familias a cualquier edad o etapa de la vida a desarrollar una visión para una buena vida, pensar en lo que necesitan saber y hacer, identificar cómo encontrar o desarrollar apoyos y descubrir lo que se necesita para vivir las vidas que quieren vivir</a:t>
            </a:r>
            <a:r>
              <a:rPr lang="en-US" sz="2000" b="0" i="0" u="none" strike="noStrike" baseline="0" dirty="0">
                <a:solidFill>
                  <a:srgbClr val="3D3D3D"/>
                </a:solidFill>
                <a:latin typeface="Calibri" panose="020F0502020204030204" pitchFamily="34" charset="0"/>
                <a:cs typeface="Calibri" panose="020F0502020204030204" pitchFamily="34" charset="0"/>
              </a:rPr>
              <a:t>.</a:t>
            </a:r>
          </a:p>
          <a:p>
            <a:r>
              <a:rPr lang="es-ES" sz="2000" dirty="0">
                <a:solidFill>
                  <a:srgbClr val="3D3D3D"/>
                </a:solidFill>
                <a:latin typeface="Calibri" panose="020F0502020204030204" pitchFamily="34" charset="0"/>
                <a:cs typeface="Calibri" panose="020F0502020204030204" pitchFamily="34" charset="0"/>
              </a:rPr>
              <a:t>Una variedad de recursos están disponibles para facilitar la visión, la planificación, el aprendizaje, etc</a:t>
            </a:r>
            <a:r>
              <a:rPr lang="es-ES" sz="2400" dirty="0">
                <a:solidFill>
                  <a:srgbClr val="3D3D3D"/>
                </a:solidFill>
                <a:latin typeface="Calibri" panose="020F0502020204030204" pitchFamily="34" charset="0"/>
                <a:cs typeface="Calibri" panose="020F0502020204030204" pitchFamily="34" charset="0"/>
              </a:rPr>
              <a:t>.
</a:t>
            </a:r>
            <a:r>
              <a:rPr lang="en-US" sz="2000" b="0" i="0" u="none" strike="noStrike" baseline="0" dirty="0">
                <a:solidFill>
                  <a:srgbClr val="3D3D3D"/>
                </a:solidFill>
                <a:latin typeface="Calibri" panose="020F0502020204030204" pitchFamily="34" charset="0"/>
                <a:cs typeface="Calibri" panose="020F0502020204030204" pitchFamily="34" charset="0"/>
                <a:hlinkClick r:id="rId3"/>
              </a:rPr>
              <a:t>https://www.lifecoursetools.com/</a:t>
            </a:r>
            <a:r>
              <a:rPr lang="en-US" sz="2000" b="0" i="0" u="none" strike="noStrike" baseline="0" dirty="0">
                <a:solidFill>
                  <a:srgbClr val="3D3D3D"/>
                </a:solidFill>
                <a:latin typeface="Calibri" panose="020F0502020204030204" pitchFamily="34" charset="0"/>
                <a:cs typeface="Calibri" panose="020F0502020204030204" pitchFamily="34" charset="0"/>
              </a:rPr>
              <a:t> </a:t>
            </a:r>
          </a:p>
        </p:txBody>
      </p:sp>
      <p:pic>
        <p:nvPicPr>
          <p:cNvPr id="9" name="Picture 8" descr="Text&#10;&#10;Description automatically generated">
            <a:extLst>
              <a:ext uri="{FF2B5EF4-FFF2-40B4-BE49-F238E27FC236}">
                <a16:creationId xmlns:a16="http://schemas.microsoft.com/office/drawing/2014/main" id="{C04C5C0E-510B-A1B0-D6CE-E2130F324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212" y="1943409"/>
            <a:ext cx="3647909" cy="1605080"/>
          </a:xfrm>
          <a:prstGeom prst="rect">
            <a:avLst/>
          </a:prstGeom>
        </p:spPr>
      </p:pic>
      <p:pic>
        <p:nvPicPr>
          <p:cNvPr id="13" name="Picture 12">
            <a:extLst>
              <a:ext uri="{FF2B5EF4-FFF2-40B4-BE49-F238E27FC236}">
                <a16:creationId xmlns:a16="http://schemas.microsoft.com/office/drawing/2014/main" id="{CDC76659-3D59-8CE4-1461-01FAB6BE9AE1}"/>
              </a:ext>
            </a:extLst>
          </p:cNvPr>
          <p:cNvPicPr>
            <a:picLocks noChangeAspect="1"/>
          </p:cNvPicPr>
          <p:nvPr/>
        </p:nvPicPr>
        <p:blipFill>
          <a:blip r:embed="rId5"/>
          <a:stretch>
            <a:fillRect/>
          </a:stretch>
        </p:blipFill>
        <p:spPr>
          <a:xfrm>
            <a:off x="376653" y="3272425"/>
            <a:ext cx="5011775" cy="3499702"/>
          </a:xfrm>
          <a:prstGeom prst="rect">
            <a:avLst/>
          </a:prstGeom>
        </p:spPr>
      </p:pic>
    </p:spTree>
    <p:extLst>
      <p:ext uri="{BB962C8B-B14F-4D97-AF65-F5344CB8AC3E}">
        <p14:creationId xmlns:p14="http://schemas.microsoft.com/office/powerpoint/2010/main" val="2457011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9F34B6-3D41-A752-B76C-864BEABD0295}"/>
              </a:ext>
            </a:extLst>
          </p:cNvPr>
          <p:cNvSpPr>
            <a:spLocks noGrp="1"/>
          </p:cNvSpPr>
          <p:nvPr>
            <p:ph type="sldNum" sz="quarter" idx="12"/>
          </p:nvPr>
        </p:nvSpPr>
        <p:spPr/>
        <p:txBody>
          <a:bodyPr/>
          <a:lstStyle/>
          <a:p>
            <a:fld id="{F603CDE5-C1D8-4EDD-870F-A498BAFA520F}" type="slidenum">
              <a:rPr lang="en-US" noProof="0" smtClean="0"/>
              <a:t>27</a:t>
            </a:fld>
            <a:endParaRPr lang="en-US" noProof="0" dirty="0"/>
          </a:p>
        </p:txBody>
      </p:sp>
      <p:sp>
        <p:nvSpPr>
          <p:cNvPr id="7" name="Footer Placeholder 6">
            <a:extLst>
              <a:ext uri="{FF2B5EF4-FFF2-40B4-BE49-F238E27FC236}">
                <a16:creationId xmlns:a16="http://schemas.microsoft.com/office/drawing/2014/main" id="{943BEB54-921A-D48A-93EF-95BE996AD30A}"/>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noProof="0" dirty="0"/>
          </a:p>
        </p:txBody>
      </p:sp>
      <p:sp>
        <p:nvSpPr>
          <p:cNvPr id="4" name="Title 3">
            <a:extLst>
              <a:ext uri="{FF2B5EF4-FFF2-40B4-BE49-F238E27FC236}">
                <a16:creationId xmlns:a16="http://schemas.microsoft.com/office/drawing/2014/main" id="{27350F27-F9C1-6501-A917-8BD64F0DF4C5}"/>
              </a:ext>
            </a:extLst>
          </p:cNvPr>
          <p:cNvSpPr>
            <a:spLocks noGrp="1"/>
          </p:cNvSpPr>
          <p:nvPr>
            <p:ph type="title"/>
          </p:nvPr>
        </p:nvSpPr>
        <p:spPr>
          <a:xfrm>
            <a:off x="581192" y="961328"/>
            <a:ext cx="11029616" cy="988332"/>
          </a:xfrm>
        </p:spPr>
        <p:txBody>
          <a:bodyPr anchor="ctr"/>
          <a:lstStyle/>
          <a:p>
            <a:r>
              <a:rPr lang="en-US" dirty="0"/>
              <a:t>¿</a:t>
            </a:r>
            <a:r>
              <a:rPr lang="en-US" dirty="0" err="1"/>
              <a:t>Cómo</a:t>
            </a:r>
            <a:r>
              <a:rPr lang="en-US" dirty="0"/>
              <a:t> </a:t>
            </a:r>
            <a:r>
              <a:rPr lang="en-US" dirty="0" err="1"/>
              <a:t>avanzamos</a:t>
            </a:r>
            <a:r>
              <a:rPr lang="en-US" dirty="0"/>
              <a:t>?
</a:t>
            </a:r>
          </a:p>
        </p:txBody>
      </p:sp>
      <p:sp>
        <p:nvSpPr>
          <p:cNvPr id="6" name="Content Placeholder 5">
            <a:extLst>
              <a:ext uri="{FF2B5EF4-FFF2-40B4-BE49-F238E27FC236}">
                <a16:creationId xmlns:a16="http://schemas.microsoft.com/office/drawing/2014/main" id="{A8377D60-6E13-0947-C4AD-4A619A912DE0}"/>
              </a:ext>
            </a:extLst>
          </p:cNvPr>
          <p:cNvSpPr>
            <a:spLocks noGrp="1"/>
          </p:cNvSpPr>
          <p:nvPr>
            <p:ph sz="half" idx="1"/>
          </p:nvPr>
        </p:nvSpPr>
        <p:spPr>
          <a:xfrm>
            <a:off x="434401" y="2228003"/>
            <a:ext cx="2409734" cy="3423402"/>
          </a:xfrm>
        </p:spPr>
        <p:txBody>
          <a:bodyPr>
            <a:normAutofit lnSpcReduction="10000"/>
          </a:bodyPr>
          <a:lstStyle/>
          <a:p>
            <a:pPr marL="285750" indent="-285750">
              <a:spcAft>
                <a:spcPts val="1200"/>
              </a:spcAft>
              <a:buFont typeface="Wingdings" panose="05000000000000000000" pitchFamily="2" charset="2"/>
              <a:buChar char="§"/>
            </a:pPr>
            <a:r>
              <a:rPr lang="en-US" dirty="0">
                <a:latin typeface="Calibri" panose="020F0502020204030204" pitchFamily="34" charset="0"/>
                <a:cs typeface="Calibri" panose="020F0502020204030204" pitchFamily="34" charset="0"/>
              </a:rPr>
              <a:t>Primer paso: </a:t>
            </a:r>
            <a:r>
              <a:rPr lang="en-US" dirty="0" err="1">
                <a:solidFill>
                  <a:schemeClr val="tx1"/>
                </a:solidFill>
                <a:latin typeface="Calibri" panose="020F0502020204030204" pitchFamily="34" charset="0"/>
                <a:cs typeface="Calibri" panose="020F0502020204030204" pitchFamily="34" charset="0"/>
              </a:rPr>
              <a:t>Llevar</a:t>
            </a:r>
            <a:r>
              <a:rPr lang="en-US" dirty="0">
                <a:solidFill>
                  <a:schemeClr val="tx1"/>
                </a:solidFill>
                <a:latin typeface="Calibri" panose="020F0502020204030204" pitchFamily="34" charset="0"/>
                <a:cs typeface="Calibri" panose="020F0502020204030204" pitchFamily="34" charset="0"/>
              </a:rPr>
              <a:t> a </a:t>
            </a:r>
            <a:r>
              <a:rPr lang="en-US" dirty="0" err="1">
                <a:solidFill>
                  <a:schemeClr val="tx1"/>
                </a:solidFill>
                <a:latin typeface="Calibri" panose="020F0502020204030204" pitchFamily="34" charset="0"/>
                <a:cs typeface="Calibri" panose="020F0502020204030204" pitchFamily="34" charset="0"/>
              </a:rPr>
              <a:t>cabo</a:t>
            </a:r>
            <a:r>
              <a:rPr lang="en-US" dirty="0">
                <a:solidFill>
                  <a:schemeClr val="tx1"/>
                </a:solidFill>
                <a:latin typeface="Calibri" panose="020F0502020204030204" pitchFamily="34" charset="0"/>
                <a:cs typeface="Calibri" panose="020F0502020204030204" pitchFamily="34" charset="0"/>
              </a:rPr>
              <a:t> una </a:t>
            </a:r>
            <a:r>
              <a:rPr lang="es-ES" b="1" i="1" dirty="0">
                <a:solidFill>
                  <a:schemeClr val="accent1"/>
                </a:solidFill>
                <a:latin typeface="Calibri" panose="020F0502020204030204" pitchFamily="34" charset="0"/>
                <a:cs typeface="Calibri" panose="020F0502020204030204" pitchFamily="34" charset="0"/>
              </a:rPr>
              <a:t>Autoevaluación de prácticas centradas en la persona</a:t>
            </a:r>
            <a:endParaRPr lang="en-US" sz="2800" b="1" i="1" u="none" strike="noStrike" baseline="0" dirty="0">
              <a:solidFill>
                <a:schemeClr val="accent1"/>
              </a:solidFill>
              <a:latin typeface="Calibri" panose="020F0502020204030204" pitchFamily="34" charset="0"/>
              <a:cs typeface="Calibri" panose="020F0502020204030204" pitchFamily="34" charset="0"/>
            </a:endParaRPr>
          </a:p>
        </p:txBody>
      </p:sp>
      <p:sp>
        <p:nvSpPr>
          <p:cNvPr id="11" name="Content Placeholder 10">
            <a:extLst>
              <a:ext uri="{FF2B5EF4-FFF2-40B4-BE49-F238E27FC236}">
                <a16:creationId xmlns:a16="http://schemas.microsoft.com/office/drawing/2014/main" id="{9B5A0B7A-5A8A-05C7-B892-2E8FB639110C}"/>
              </a:ext>
            </a:extLst>
          </p:cNvPr>
          <p:cNvSpPr>
            <a:spLocks noGrp="1"/>
          </p:cNvSpPr>
          <p:nvPr>
            <p:ph sz="half" idx="2"/>
          </p:nvPr>
        </p:nvSpPr>
        <p:spPr>
          <a:xfrm>
            <a:off x="6188416" y="2228003"/>
            <a:ext cx="5569183" cy="4410397"/>
          </a:xfrm>
        </p:spPr>
        <p:txBody>
          <a:bodyPr>
            <a:normAutofit fontScale="85000" lnSpcReduction="10000"/>
          </a:bodyPr>
          <a:lstStyle/>
          <a:p>
            <a:r>
              <a:rPr lang="es-ES" dirty="0">
                <a:latin typeface="Calibri" panose="020F0502020204030204" pitchFamily="34" charset="0"/>
                <a:cs typeface="Calibri" panose="020F0502020204030204" pitchFamily="34" charset="0"/>
              </a:rPr>
              <a:t>Mide el progreso en ocho dominios diferentes</a:t>
            </a:r>
            <a:r>
              <a:rPr lang="en-US" dirty="0">
                <a:latin typeface="Calibri" panose="020F0502020204030204" pitchFamily="34" charset="0"/>
                <a:cs typeface="Calibri" panose="020F0502020204030204" pitchFamily="34" charset="0"/>
              </a:rPr>
              <a:t>: </a:t>
            </a:r>
          </a:p>
          <a:p>
            <a:pPr lvl="1"/>
            <a:r>
              <a:rPr lang="en-US" b="1" dirty="0" err="1">
                <a:latin typeface="Calibri" panose="020F0502020204030204" pitchFamily="34" charset="0"/>
                <a:cs typeface="Calibri" panose="020F0502020204030204" pitchFamily="34" charset="0"/>
              </a:rPr>
              <a:t>Liderazgo</a:t>
            </a:r>
            <a:r>
              <a:rPr lang="en-US" b="1" dirty="0">
                <a:latin typeface="Calibri" panose="020F0502020204030204" pitchFamily="34" charset="0"/>
                <a:cs typeface="Calibri" panose="020F0502020204030204" pitchFamily="34" charset="0"/>
              </a:rPr>
              <a:t> </a:t>
            </a:r>
          </a:p>
          <a:p>
            <a:pPr lvl="1"/>
            <a:r>
              <a:rPr lang="en-US" b="1" dirty="0" err="1">
                <a:latin typeface="Calibri" panose="020F0502020204030204" pitchFamily="34" charset="0"/>
                <a:cs typeface="Calibri" panose="020F0502020204030204" pitchFamily="34" charset="0"/>
              </a:rPr>
              <a:t>Cultura</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centrada</a:t>
            </a:r>
            <a:r>
              <a:rPr lang="en-US" b="1" dirty="0">
                <a:latin typeface="Calibri" panose="020F0502020204030204" pitchFamily="34" charset="0"/>
                <a:cs typeface="Calibri" panose="020F0502020204030204" pitchFamily="34" charset="0"/>
              </a:rPr>
              <a:t> en la persona 
</a:t>
            </a:r>
            <a:r>
              <a:rPr lang="es-ES" b="1" dirty="0">
                <a:latin typeface="Calibri" panose="020F0502020204030204" pitchFamily="34" charset="0"/>
                <a:cs typeface="Calibri" panose="020F0502020204030204" pitchFamily="34" charset="0"/>
              </a:rPr>
              <a:t>Elegibilidad y acceso al servicio
Planificación y supervisión de servicios centrados en la persona
</a:t>
            </a:r>
            <a:r>
              <a:rPr lang="en-US" b="1" dirty="0" err="1">
                <a:latin typeface="Calibri" panose="020F0502020204030204" pitchFamily="34" charset="0"/>
                <a:cs typeface="Calibri" panose="020F0502020204030204" pitchFamily="34" charset="0"/>
              </a:rPr>
              <a:t>Finanzas</a:t>
            </a:r>
            <a:r>
              <a:rPr lang="en-US" b="1" dirty="0">
                <a:latin typeface="Calibri" panose="020F0502020204030204" pitchFamily="34" charset="0"/>
                <a:cs typeface="Calibri" panose="020F0502020204030204" pitchFamily="34" charset="0"/>
              </a:rPr>
              <a:t>
</a:t>
            </a:r>
            <a:r>
              <a:rPr lang="es-ES" b="1" dirty="0">
                <a:latin typeface="Calibri" panose="020F0502020204030204" pitchFamily="34" charset="0"/>
                <a:cs typeface="Calibri" panose="020F0502020204030204" pitchFamily="34" charset="0"/>
              </a:rPr>
              <a:t>Capacidad y capacidades de la fuerza laboral
</a:t>
            </a:r>
            <a:r>
              <a:rPr lang="en-US" b="1" dirty="0" err="1">
                <a:latin typeface="Calibri" panose="020F0502020204030204" pitchFamily="34" charset="0"/>
                <a:cs typeface="Calibri" panose="020F0502020204030204" pitchFamily="34" charset="0"/>
              </a:rPr>
              <a:t>Colaboración</a:t>
            </a:r>
            <a:r>
              <a:rPr lang="en-US" b="1" dirty="0">
                <a:latin typeface="Calibri" panose="020F0502020204030204" pitchFamily="34" charset="0"/>
                <a:cs typeface="Calibri" panose="020F0502020204030204" pitchFamily="34" charset="0"/>
              </a:rPr>
              <a:t> y </a:t>
            </a:r>
            <a:r>
              <a:rPr lang="en-US" b="1" dirty="0" err="1">
                <a:latin typeface="Calibri" panose="020F0502020204030204" pitchFamily="34" charset="0"/>
                <a:cs typeface="Calibri" panose="020F0502020204030204" pitchFamily="34" charset="0"/>
              </a:rPr>
              <a:t>asociación</a:t>
            </a:r>
            <a:r>
              <a:rPr lang="en-US" b="1" dirty="0">
                <a:latin typeface="Calibri" panose="020F0502020204030204" pitchFamily="34" charset="0"/>
                <a:cs typeface="Calibri" panose="020F0502020204030204" pitchFamily="34" charset="0"/>
              </a:rPr>
              <a:t>
Calidad e </a:t>
            </a:r>
            <a:r>
              <a:rPr lang="en-US" b="1" dirty="0" err="1">
                <a:latin typeface="Calibri" panose="020F0502020204030204" pitchFamily="34" charset="0"/>
                <a:cs typeface="Calibri" panose="020F0502020204030204" pitchFamily="34" charset="0"/>
              </a:rPr>
              <a:t>Innovación</a:t>
            </a:r>
            <a:endParaRPr lang="en-US" dirty="0"/>
          </a:p>
        </p:txBody>
      </p:sp>
      <p:pic>
        <p:nvPicPr>
          <p:cNvPr id="10" name="Picture 9">
            <a:extLst>
              <a:ext uri="{FF2B5EF4-FFF2-40B4-BE49-F238E27FC236}">
                <a16:creationId xmlns:a16="http://schemas.microsoft.com/office/drawing/2014/main" id="{52C0F8AD-FB29-FE7B-D5D2-1471DEA96089}"/>
              </a:ext>
            </a:extLst>
          </p:cNvPr>
          <p:cNvPicPr>
            <a:picLocks noChangeAspect="1"/>
          </p:cNvPicPr>
          <p:nvPr/>
        </p:nvPicPr>
        <p:blipFill>
          <a:blip r:embed="rId3"/>
          <a:stretch>
            <a:fillRect/>
          </a:stretch>
        </p:blipFill>
        <p:spPr>
          <a:xfrm>
            <a:off x="3049977" y="2704940"/>
            <a:ext cx="2835847" cy="34234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507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155EA1"/>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900" b="0" i="0" u="none" strike="noStrike" kern="1200" cap="none" spc="0" normalizeH="0" baseline="0" noProof="0" dirty="0">
              <a:ln>
                <a:noFill/>
              </a:ln>
              <a:solidFill>
                <a:srgbClr val="155EA1"/>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lvl="0">
              <a:spcAft>
                <a:spcPts val="600"/>
              </a:spcAft>
              <a:defRPr/>
            </a:pPr>
            <a:r>
              <a:rPr lang="en-US" dirty="0" err="1"/>
              <a:t>administración</a:t>
            </a:r>
            <a:r>
              <a:rPr lang="en-US" dirty="0"/>
              <a:t> de la </a:t>
            </a:r>
            <a:r>
              <a:rPr lang="en-US" dirty="0" err="1"/>
              <a:t>recuperación</a:t>
            </a:r>
            <a:endParaRPr kumimoji="0" lang="en-US" sz="900" b="0" i="0" u="none" strike="noStrike" kern="1200" cap="all" spc="0" normalizeH="0" baseline="0" noProof="0" dirty="0">
              <a:ln>
                <a:noFill/>
              </a:ln>
              <a:solidFill>
                <a:srgbClr val="155EA1"/>
              </a:solidFill>
              <a:effectLst/>
              <a:uLnTx/>
              <a:uFillTx/>
              <a:latin typeface="Gill Sans MT" panose="020B0502020104020203"/>
              <a:ea typeface="+mn-ea"/>
              <a:cs typeface="+mn-cs"/>
            </a:endParaRP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488515" y="1009058"/>
            <a:ext cx="11197460" cy="988332"/>
          </a:xfrm>
        </p:spPr>
        <p:txBody>
          <a:bodyPr vert="horz" lIns="91440" tIns="45720" rIns="91440" bIns="45720" rtlCol="0" anchor="ctr">
            <a:normAutofit/>
          </a:bodyPr>
          <a:lstStyle/>
          <a:p>
            <a:r>
              <a:rPr lang="es-ES" dirty="0">
                <a:latin typeface="Calibri" panose="020F0502020204030204" pitchFamily="34" charset="0"/>
                <a:cs typeface="Calibri" panose="020F0502020204030204" pitchFamily="34" charset="0"/>
              </a:rPr>
              <a:t>Prácticas/acciones para las Organizaciones
</a:t>
            </a:r>
            <a:endParaRPr lang="en-US" b="0" kern="1200" cap="all" dirty="0">
              <a:latin typeface="Calibri" panose="020F0502020204030204" pitchFamily="34" charset="0"/>
              <a:cs typeface="Calibri" panose="020F0502020204030204" pitchFamily="34" charset="0"/>
            </a:endParaRPr>
          </a:p>
        </p:txBody>
      </p:sp>
      <p:graphicFrame>
        <p:nvGraphicFramePr>
          <p:cNvPr id="17" name="Content Placeholder 4">
            <a:extLst>
              <a:ext uri="{FF2B5EF4-FFF2-40B4-BE49-F238E27FC236}">
                <a16:creationId xmlns:a16="http://schemas.microsoft.com/office/drawing/2014/main" id="{A84BC1B2-9E42-416E-BAB0-F8957269D802}"/>
              </a:ext>
            </a:extLst>
          </p:cNvPr>
          <p:cNvGraphicFramePr>
            <a:graphicFrameLocks noGrp="1"/>
          </p:cNvGraphicFramePr>
          <p:nvPr>
            <p:ph sz="half" idx="2"/>
            <p:extLst>
              <p:ext uri="{D42A27DB-BD31-4B8C-83A1-F6EECF244321}">
                <p14:modId xmlns:p14="http://schemas.microsoft.com/office/powerpoint/2010/main" val="488850034"/>
              </p:ext>
            </p:extLst>
          </p:nvPr>
        </p:nvGraphicFramePr>
        <p:xfrm>
          <a:off x="581193" y="2144585"/>
          <a:ext cx="11104782" cy="4279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6446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155EA1"/>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900" b="0" i="0" u="none" strike="noStrike" kern="1200" cap="none" spc="0" normalizeH="0" baseline="0" noProof="0" dirty="0">
              <a:ln>
                <a:noFill/>
              </a:ln>
              <a:solidFill>
                <a:srgbClr val="155EA1"/>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lvl="0">
              <a:spcAft>
                <a:spcPts val="600"/>
              </a:spcAft>
              <a:defRPr/>
            </a:pPr>
            <a:r>
              <a:rPr lang="en-US" dirty="0" err="1"/>
              <a:t>administración</a:t>
            </a:r>
            <a:r>
              <a:rPr lang="en-US" dirty="0"/>
              <a:t> de la </a:t>
            </a:r>
            <a:r>
              <a:rPr lang="en-US" dirty="0" err="1"/>
              <a:t>recuperación</a:t>
            </a:r>
            <a:endParaRPr kumimoji="0" lang="en-US" sz="900" b="0" i="0" u="none" strike="noStrike" kern="1200" cap="all" spc="0" normalizeH="0" baseline="0" noProof="0" dirty="0">
              <a:ln>
                <a:noFill/>
              </a:ln>
              <a:solidFill>
                <a:srgbClr val="155EA1"/>
              </a:solidFill>
              <a:effectLst/>
              <a:uLnTx/>
              <a:uFillTx/>
              <a:latin typeface="Gill Sans MT" panose="020B0502020104020203"/>
              <a:ea typeface="+mn-ea"/>
              <a:cs typeface="+mn-cs"/>
            </a:endParaRP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488515" y="996358"/>
            <a:ext cx="11197460" cy="988332"/>
          </a:xfrm>
        </p:spPr>
        <p:txBody>
          <a:bodyPr vert="horz" lIns="91440" tIns="45720" rIns="91440" bIns="45720" rtlCol="0" anchor="ctr">
            <a:normAutofit/>
          </a:bodyPr>
          <a:lstStyle/>
          <a:p>
            <a:r>
              <a:rPr lang="es-ES" dirty="0">
                <a:latin typeface="Calibri" panose="020F0502020204030204" pitchFamily="34" charset="0"/>
                <a:cs typeface="Calibri" panose="020F0502020204030204" pitchFamily="34" charset="0"/>
              </a:rPr>
              <a:t>Prácticas/Acciones para el personal
</a:t>
            </a:r>
            <a:endParaRPr lang="en-US" b="0" kern="1200" cap="all" dirty="0">
              <a:latin typeface="Calibri" panose="020F0502020204030204" pitchFamily="34" charset="0"/>
              <a:cs typeface="Calibri" panose="020F0502020204030204" pitchFamily="34" charset="0"/>
            </a:endParaRPr>
          </a:p>
        </p:txBody>
      </p:sp>
      <p:graphicFrame>
        <p:nvGraphicFramePr>
          <p:cNvPr id="17" name="Content Placeholder 4">
            <a:extLst>
              <a:ext uri="{FF2B5EF4-FFF2-40B4-BE49-F238E27FC236}">
                <a16:creationId xmlns:a16="http://schemas.microsoft.com/office/drawing/2014/main" id="{A84BC1B2-9E42-416E-BAB0-F8957269D802}"/>
              </a:ext>
            </a:extLst>
          </p:cNvPr>
          <p:cNvGraphicFramePr>
            <a:graphicFrameLocks noGrp="1"/>
          </p:cNvGraphicFramePr>
          <p:nvPr>
            <p:ph sz="half" idx="2"/>
            <p:extLst>
              <p:ext uri="{D42A27DB-BD31-4B8C-83A1-F6EECF244321}">
                <p14:modId xmlns:p14="http://schemas.microsoft.com/office/powerpoint/2010/main" val="2616228248"/>
              </p:ext>
            </p:extLst>
          </p:nvPr>
        </p:nvGraphicFramePr>
        <p:xfrm>
          <a:off x="581193" y="2144585"/>
          <a:ext cx="11104782" cy="4279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1795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10">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84940" y="814761"/>
            <a:ext cx="10761260" cy="5003830"/>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581192" y="2870763"/>
            <a:ext cx="11029615" cy="1497507"/>
          </a:xfrm>
        </p:spPr>
        <p:txBody>
          <a:bodyPr/>
          <a:lstStyle/>
          <a:p>
            <a:r>
              <a:rPr lang="en-US" sz="4000" dirty="0">
                <a:latin typeface="Calibri" panose="020F0502020204030204" pitchFamily="34" charset="0"/>
                <a:cs typeface="Calibri" panose="020F0502020204030204" pitchFamily="34" charset="0"/>
              </a:rPr>
              <a:t>Principio </a:t>
            </a:r>
            <a:r>
              <a:rPr lang="en-US" sz="4000" dirty="0" err="1">
                <a:latin typeface="Calibri" panose="020F0502020204030204" pitchFamily="34" charset="0"/>
                <a:cs typeface="Calibri" panose="020F0502020204030204" pitchFamily="34" charset="0"/>
              </a:rPr>
              <a:t>básico</a:t>
            </a:r>
            <a:r>
              <a:rPr lang="en-US" sz="400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53165" y="3619517"/>
            <a:ext cx="8526461" cy="1403852"/>
          </a:xfrm>
        </p:spPr>
        <p:txBody>
          <a:bodyPr>
            <a:noAutofit/>
          </a:bodyPr>
          <a:lstStyle/>
          <a:p>
            <a:pPr>
              <a:spcBef>
                <a:spcPts val="0"/>
              </a:spcBef>
              <a:spcAft>
                <a:spcPts val="0"/>
              </a:spcAft>
            </a:pPr>
            <a:r>
              <a:rPr lang="es-ES" sz="2400" b="1" dirty="0">
                <a:solidFill>
                  <a:schemeClr val="tx1"/>
                </a:solidFill>
                <a:latin typeface="Calibri" panose="020F0502020204030204" pitchFamily="34" charset="0"/>
                <a:cs typeface="Calibri" panose="020F0502020204030204" pitchFamily="34" charset="0"/>
              </a:rPr>
              <a:t>Poner a la persona en primer lugar 
y respetando la diversidad 
de necesidades
</a:t>
            </a:r>
            <a:endParaRPr lang="en-US" sz="2400" b="1" dirty="0">
              <a:solidFill>
                <a:schemeClr val="tx1"/>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3</a:t>
            </a:fld>
            <a:endParaRPr lang="en-US" dirty="0">
              <a:solidFill>
                <a:srgbClr val="155EA1">
                  <a:lumMod val="75000"/>
                  <a:lumOff val="25000"/>
                </a:srgbClr>
              </a:solidFill>
            </a:endParaRPr>
          </a:p>
        </p:txBody>
      </p:sp>
    </p:spTree>
    <p:extLst>
      <p:ext uri="{BB962C8B-B14F-4D97-AF65-F5344CB8AC3E}">
        <p14:creationId xmlns:p14="http://schemas.microsoft.com/office/powerpoint/2010/main" val="1486842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84940" y="482057"/>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4" y="2511635"/>
            <a:ext cx="11029615" cy="1497507"/>
          </a:xfrm>
        </p:spPr>
        <p:txBody>
          <a:bodyPr>
            <a:normAutofit/>
          </a:bodyPr>
          <a:lstStyle/>
          <a:p>
            <a:r>
              <a:rPr lang="en-US" sz="4000" dirty="0" err="1">
                <a:latin typeface="Calibri" panose="020F0502020204030204" pitchFamily="34" charset="0"/>
                <a:cs typeface="Calibri" panose="020F0502020204030204" pitchFamily="34" charset="0"/>
              </a:rPr>
              <a:t>Preguntas</a:t>
            </a:r>
            <a:r>
              <a:rPr lang="en-US" sz="4000" dirty="0">
                <a:latin typeface="Calibri" panose="020F0502020204030204" pitchFamily="34" charset="0"/>
                <a:cs typeface="Calibri" panose="020F0502020204030204" pitchFamily="34" charset="0"/>
              </a:rPr>
              <a:t> para</a:t>
            </a:r>
            <a:br>
              <a:rPr lang="en-US" sz="4000" dirty="0">
                <a:latin typeface="Calibri" panose="020F0502020204030204" pitchFamily="34" charset="0"/>
                <a:cs typeface="Calibri" panose="020F0502020204030204" pitchFamily="34" charset="0"/>
              </a:rPr>
            </a:br>
            <a:r>
              <a:rPr lang="en-US" sz="4000" dirty="0" err="1">
                <a:latin typeface="Calibri" panose="020F0502020204030204" pitchFamily="34" charset="0"/>
                <a:cs typeface="Calibri" panose="020F0502020204030204" pitchFamily="34" charset="0"/>
              </a:rPr>
              <a:t>Reflexión</a:t>
            </a:r>
            <a:endParaRPr lang="en-US" sz="4000"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3912890"/>
            <a:ext cx="8550921" cy="1320848"/>
          </a:xfrm>
        </p:spPr>
        <p:txBody>
          <a:bodyPr>
            <a:normAutofit fontScale="40000" lnSpcReduction="20000"/>
          </a:bodyPr>
          <a:lstStyle/>
          <a:p>
            <a:pPr>
              <a:spcBef>
                <a:spcPts val="0"/>
              </a:spcBef>
              <a:spcAft>
                <a:spcPts val="0"/>
              </a:spcAft>
            </a:pPr>
            <a:r>
              <a:rPr lang="es-ES" sz="5800" b="1" dirty="0">
                <a:solidFill>
                  <a:schemeClr val="tx1"/>
                </a:solidFill>
                <a:latin typeface="Calibri" panose="020F0502020204030204" pitchFamily="34" charset="0"/>
                <a:cs typeface="Calibri" panose="020F0502020204030204" pitchFamily="34" charset="0"/>
              </a:rPr>
              <a:t>Poner a la persona en primer lugar 
y respetando la diversidad 
de necesidades
</a:t>
            </a:r>
            <a:endParaRPr lang="en-US" sz="3200" b="1" dirty="0">
              <a:solidFill>
                <a:schemeClr val="tx1">
                  <a:lumMod val="75000"/>
                  <a:lumOff val="25000"/>
                </a:schemeClr>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30</a:t>
            </a:fld>
            <a:endParaRPr lang="en-US" dirty="0">
              <a:solidFill>
                <a:srgbClr val="155EA1">
                  <a:lumMod val="75000"/>
                  <a:lumOff val="25000"/>
                </a:srgbClr>
              </a:solidFill>
            </a:endParaRPr>
          </a:p>
        </p:txBody>
      </p:sp>
    </p:spTree>
    <p:extLst>
      <p:ext uri="{BB962C8B-B14F-4D97-AF65-F5344CB8AC3E}">
        <p14:creationId xmlns:p14="http://schemas.microsoft.com/office/powerpoint/2010/main" val="515964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octor with her arms crossed&#10;&#10;Description automatically generated with medium confidence">
            <a:extLst>
              <a:ext uri="{FF2B5EF4-FFF2-40B4-BE49-F238E27FC236}">
                <a16:creationId xmlns:a16="http://schemas.microsoft.com/office/drawing/2014/main" id="{68BBC241-E90D-1689-2AEE-C3CBBF44E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539" y="531149"/>
            <a:ext cx="7658521" cy="4617805"/>
          </a:xfrm>
          <a:prstGeom prst="rect">
            <a:avLst/>
          </a:prstGeom>
          <a:effectLst>
            <a:softEdge rad="635000"/>
          </a:effectLst>
        </p:spPr>
      </p:pic>
      <p:sp>
        <p:nvSpPr>
          <p:cNvPr id="4" name="Title 3">
            <a:extLst>
              <a:ext uri="{FF2B5EF4-FFF2-40B4-BE49-F238E27FC236}">
                <a16:creationId xmlns:a16="http://schemas.microsoft.com/office/drawing/2014/main" id="{262B8B63-820C-4F4B-9D8C-FA49920100AA}"/>
              </a:ext>
            </a:extLst>
          </p:cNvPr>
          <p:cNvSpPr>
            <a:spLocks noGrp="1"/>
          </p:cNvSpPr>
          <p:nvPr>
            <p:ph type="title"/>
          </p:nvPr>
        </p:nvSpPr>
        <p:spPr>
          <a:xfrm>
            <a:off x="581192" y="5484264"/>
            <a:ext cx="11029615" cy="939650"/>
          </a:xfrm>
        </p:spPr>
        <p:txBody>
          <a:bodyPr>
            <a:normAutofit fontScale="90000"/>
          </a:bodyPr>
          <a:lstStyle/>
          <a:p>
            <a:pPr algn="ctr"/>
            <a:r>
              <a:rPr lang="en-US" sz="2800" dirty="0" err="1">
                <a:solidFill>
                  <a:schemeClr val="bg1"/>
                </a:solidFill>
                <a:latin typeface="Calibri" panose="020F0502020204030204" pitchFamily="34" charset="0"/>
                <a:cs typeface="Calibri" panose="020F0502020204030204" pitchFamily="34" charset="0"/>
              </a:rPr>
              <a:t>Preguntas</a:t>
            </a:r>
            <a:r>
              <a:rPr lang="en-US" sz="2800" dirty="0">
                <a:solidFill>
                  <a:schemeClr val="bg1"/>
                </a:solidFill>
                <a:latin typeface="Calibri" panose="020F0502020204030204" pitchFamily="34" charset="0"/>
                <a:cs typeface="Calibri" panose="020F0502020204030204" pitchFamily="34" charset="0"/>
              </a:rPr>
              <a:t> de </a:t>
            </a:r>
            <a:r>
              <a:rPr lang="en-US" sz="2800" dirty="0" err="1">
                <a:solidFill>
                  <a:schemeClr val="bg1"/>
                </a:solidFill>
                <a:latin typeface="Calibri" panose="020F0502020204030204" pitchFamily="34" charset="0"/>
                <a:cs typeface="Calibri" panose="020F0502020204030204" pitchFamily="34" charset="0"/>
              </a:rPr>
              <a:t>práctica</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reflexiva</a:t>
            </a:r>
            <a:r>
              <a:rPr lang="en-US" sz="2800" dirty="0">
                <a:solidFill>
                  <a:schemeClr val="bg1"/>
                </a:solidFill>
                <a:latin typeface="Calibri" panose="020F0502020204030204" pitchFamily="34" charset="0"/>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EA58F096-46A3-4EB4-950C-04CC7361A037}"/>
              </a:ext>
            </a:extLst>
          </p:cNvPr>
          <p:cNvSpPr>
            <a:spLocks noGrp="1"/>
          </p:cNvSpPr>
          <p:nvPr>
            <p:ph type="body" idx="1"/>
          </p:nvPr>
        </p:nvSpPr>
        <p:spPr>
          <a:xfrm>
            <a:off x="484941" y="642278"/>
            <a:ext cx="7771164" cy="4395548"/>
          </a:xfrm>
        </p:spPr>
        <p:txBody>
          <a:bodyPr>
            <a:normAutofit fontScale="92500" lnSpcReduction="10000"/>
          </a:bodyPr>
          <a:lstStyle/>
          <a:p>
            <a:pPr>
              <a:lnSpc>
                <a:spcPct val="107000"/>
              </a:lnSpc>
              <a:spcBef>
                <a:spcPts val="0"/>
              </a:spcBef>
              <a:spcAft>
                <a:spcPts val="0"/>
              </a:spcAft>
            </a:pPr>
            <a:r>
              <a:rPr lang="en-US" sz="2200" b="1" cap="none"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Proveedores</a:t>
            </a: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de </a:t>
            </a:r>
            <a:r>
              <a:rPr lang="en-US" sz="2200" b="1" cap="none"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servicios</a:t>
            </a: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2200" b="1" cap="none"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directos</a:t>
            </a: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s-ES" sz="20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¿Hasta qué punto cree que alinea los servicios clínicos o de apoyo que ofrece con las prácticas de evaluación, planificación y monitoreo cultural y lingüísticamente competentes y centradas en la persona?
</a:t>
            </a:r>
            <a:endParaRPr lang="en-US" sz="24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200" b="1" cap="none"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Gerentes</a:t>
            </a: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s-ES" sz="20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¿Cómo ha involucrado nuestra agencia a personas de todos los orígenes culturales y étnicos que utilizan nuestros servicios para participar en los cambios / nuevos desarrollos del programa y tienen un papel valioso en la provisión de comentarios sobre nuestro sistema?
</a:t>
            </a:r>
            <a:endParaRPr lang="en-US" sz="24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200" b="1" cap="none"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Administradores</a:t>
            </a: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s-ES" sz="20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¿Puede describir cómo nuestra misión, visión y valores se conectan directamente con un conjunto de estándares que reflejan políticas, procedimientos y prácticas centradas en la persona en nuestra prestación de servicios?
</a:t>
            </a: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DE56713B-0B38-4782-9999-9C937C747C67}"/>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2" name="Slide Number Placeholder 1">
            <a:extLst>
              <a:ext uri="{FF2B5EF4-FFF2-40B4-BE49-F238E27FC236}">
                <a16:creationId xmlns:a16="http://schemas.microsoft.com/office/drawing/2014/main" id="{7F2BD5CD-FE0A-435A-88F4-C85979451FBF}"/>
              </a:ext>
            </a:extLst>
          </p:cNvPr>
          <p:cNvSpPr>
            <a:spLocks noGrp="1"/>
          </p:cNvSpPr>
          <p:nvPr>
            <p:ph type="sldNum" sz="quarter" idx="12"/>
          </p:nvPr>
        </p:nvSpPr>
        <p:spPr/>
        <p:txBody>
          <a:bodyPr/>
          <a:lstStyle/>
          <a:p>
            <a:fld id="{F603CDE5-C1D8-4EDD-870F-A498BAFA520F}" type="slidenum">
              <a:rPr lang="en-US" smtClean="0"/>
              <a:t>31</a:t>
            </a:fld>
            <a:endParaRPr lang="en-US" dirty="0"/>
          </a:p>
        </p:txBody>
      </p:sp>
    </p:spTree>
    <p:extLst>
      <p:ext uri="{BB962C8B-B14F-4D97-AF65-F5344CB8AC3E}">
        <p14:creationId xmlns:p14="http://schemas.microsoft.com/office/powerpoint/2010/main" val="1957114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C15472-AA68-6020-DB22-F39ED719D8AD}"/>
              </a:ext>
            </a:extLst>
          </p:cNvPr>
          <p:cNvSpPr>
            <a:spLocks noGrp="1"/>
          </p:cNvSpPr>
          <p:nvPr>
            <p:ph type="sldNum" sz="quarter" idx="12"/>
          </p:nvPr>
        </p:nvSpPr>
        <p:spPr/>
        <p:txBody>
          <a:bodyPr/>
          <a:lstStyle/>
          <a:p>
            <a:fld id="{F603CDE5-C1D8-4EDD-870F-A498BAFA520F}" type="slidenum">
              <a:rPr lang="en-US" noProof="0" smtClean="0"/>
              <a:t>32</a:t>
            </a:fld>
            <a:endParaRPr lang="en-US" noProof="0" dirty="0"/>
          </a:p>
        </p:txBody>
      </p:sp>
      <p:sp>
        <p:nvSpPr>
          <p:cNvPr id="3" name="Footer Placeholder 2">
            <a:extLst>
              <a:ext uri="{FF2B5EF4-FFF2-40B4-BE49-F238E27FC236}">
                <a16:creationId xmlns:a16="http://schemas.microsoft.com/office/drawing/2014/main" id="{032E9EDE-78EC-00FD-6BAC-967EE2D90094}"/>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7" name="Title 6">
            <a:extLst>
              <a:ext uri="{FF2B5EF4-FFF2-40B4-BE49-F238E27FC236}">
                <a16:creationId xmlns:a16="http://schemas.microsoft.com/office/drawing/2014/main" id="{4750EA5B-CF78-C4CF-3CF4-FC00C8D08C6F}"/>
              </a:ext>
            </a:extLst>
          </p:cNvPr>
          <p:cNvSpPr>
            <a:spLocks noGrp="1"/>
          </p:cNvSpPr>
          <p:nvPr>
            <p:ph type="title"/>
          </p:nvPr>
        </p:nvSpPr>
        <p:spPr/>
        <p:txBody>
          <a:bodyPr anchor="ctr"/>
          <a:lstStyle/>
          <a:p>
            <a:r>
              <a:rPr lang="en-US" dirty="0"/>
              <a:t>REFERENCIAS
</a:t>
            </a:r>
          </a:p>
        </p:txBody>
      </p:sp>
      <p:sp>
        <p:nvSpPr>
          <p:cNvPr id="8" name="Content Placeholder 7">
            <a:extLst>
              <a:ext uri="{FF2B5EF4-FFF2-40B4-BE49-F238E27FC236}">
                <a16:creationId xmlns:a16="http://schemas.microsoft.com/office/drawing/2014/main" id="{FA7D2DAA-8775-CE04-E13A-E1FC673875ED}"/>
              </a:ext>
            </a:extLst>
          </p:cNvPr>
          <p:cNvSpPr>
            <a:spLocks noGrp="1"/>
          </p:cNvSpPr>
          <p:nvPr>
            <p:ph idx="1"/>
          </p:nvPr>
        </p:nvSpPr>
        <p:spPr>
          <a:xfrm>
            <a:off x="581192" y="1849289"/>
            <a:ext cx="11029615" cy="4830300"/>
          </a:xfrm>
        </p:spPr>
        <p:txBody>
          <a:bodyPr>
            <a:normAutofit/>
          </a:bodyPr>
          <a:lstStyle/>
          <a:p>
            <a:pPr marL="0" marR="0">
              <a:lnSpc>
                <a:spcPct val="120000"/>
              </a:lnSpc>
              <a:spcBef>
                <a:spcPts val="0"/>
              </a:spcBef>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Bourne</a:t>
            </a:r>
            <a:r>
              <a:rPr lang="en-US" sz="1800" dirty="0">
                <a:effectLst/>
                <a:latin typeface="Calibri" panose="020F0502020204030204" pitchFamily="34" charset="0"/>
                <a:ea typeface="Calibri" panose="020F0502020204030204" pitchFamily="34" charset="0"/>
                <a:cs typeface="Times New Roman" panose="02020603050405020304" pitchFamily="18" charset="0"/>
              </a:rPr>
              <a:t>, Mary Lou (2020).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NCAPPS Person-Centered Practices Self-Assessment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National Association of State Directors of Developmental Disabilities Services, Management Support Solutions, Inc., and Human Services Research Institute. Cambridge, MA: National Center on Advancing Person-Centered Practices and Systems.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https://ncapps.acl.gov/</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Ch. 2016-241, Laws of Florida.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http://www.leg.state.fl.us/statutes/index.cfm?App_mode=Display_Statute&amp;URL=0300-0399/0394/Sections/0394.4655.html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pPr>
            <a:r>
              <a:rPr lang="en-US" sz="1800" dirty="0">
                <a:latin typeface="Calibri" panose="020F0502020204030204" pitchFamily="34" charset="0"/>
                <a:cs typeface="Calibri" panose="020F0502020204030204" pitchFamily="34" charset="0"/>
              </a:rPr>
              <a:t>Cross, T., </a:t>
            </a:r>
            <a:r>
              <a:rPr lang="en-US" sz="1800" dirty="0" err="1">
                <a:latin typeface="Calibri" panose="020F0502020204030204" pitchFamily="34" charset="0"/>
                <a:cs typeface="Calibri" panose="020F0502020204030204" pitchFamily="34" charset="0"/>
              </a:rPr>
              <a:t>Bazron</a:t>
            </a:r>
            <a:r>
              <a:rPr lang="en-US" sz="1800" dirty="0">
                <a:latin typeface="Calibri" panose="020F0502020204030204" pitchFamily="34" charset="0"/>
                <a:cs typeface="Calibri" panose="020F0502020204030204" pitchFamily="34" charset="0"/>
              </a:rPr>
              <a:t>, B., Dennis, K., &amp; Isaacs, M. (1989). </a:t>
            </a:r>
            <a:r>
              <a:rPr lang="en-US" sz="1800" i="1" dirty="0">
                <a:latin typeface="Calibri" panose="020F0502020204030204" pitchFamily="34" charset="0"/>
                <a:cs typeface="Calibri" panose="020F0502020204030204" pitchFamily="34" charset="0"/>
              </a:rPr>
              <a:t>Towards a culturally competent system of care</a:t>
            </a:r>
            <a:r>
              <a:rPr lang="en-US" sz="1800" dirty="0">
                <a:latin typeface="Calibri" panose="020F0502020204030204" pitchFamily="34" charset="0"/>
                <a:cs typeface="Calibri" panose="020F0502020204030204" pitchFamily="34" charset="0"/>
              </a:rPr>
              <a:t> (Vol. 1). Washington, DC: Georgetown University Child Development Center, CASSP Technical Assistance Center.</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a:lnSpc>
                <a:spcPct val="120000"/>
              </a:lnSpc>
              <a:spcBef>
                <a:spcPts val="0"/>
              </a:spcBef>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Commission of Canada (2015).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Recovery Guidelines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Ottawa, 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0000"/>
              </a:lnSpc>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Sanderson, H. (2000). Person-centered planning: Key features and approaches.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http://www.familiesleadingplanning.co.uk/Documents/PCP%20Key%20Features%20and%20Styles.pdf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137456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C15472-AA68-6020-DB22-F39ED719D8AD}"/>
              </a:ext>
            </a:extLst>
          </p:cNvPr>
          <p:cNvSpPr>
            <a:spLocks noGrp="1"/>
          </p:cNvSpPr>
          <p:nvPr>
            <p:ph type="sldNum" sz="quarter" idx="12"/>
          </p:nvPr>
        </p:nvSpPr>
        <p:spPr/>
        <p:txBody>
          <a:bodyPr/>
          <a:lstStyle/>
          <a:p>
            <a:fld id="{F603CDE5-C1D8-4EDD-870F-A498BAFA520F}" type="slidenum">
              <a:rPr lang="en-US" noProof="0" smtClean="0"/>
              <a:t>33</a:t>
            </a:fld>
            <a:endParaRPr lang="en-US" noProof="0" dirty="0"/>
          </a:p>
        </p:txBody>
      </p:sp>
      <p:sp>
        <p:nvSpPr>
          <p:cNvPr id="3" name="Footer Placeholder 2">
            <a:extLst>
              <a:ext uri="{FF2B5EF4-FFF2-40B4-BE49-F238E27FC236}">
                <a16:creationId xmlns:a16="http://schemas.microsoft.com/office/drawing/2014/main" id="{032E9EDE-78EC-00FD-6BAC-967EE2D90094}"/>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7" name="Title 6">
            <a:extLst>
              <a:ext uri="{FF2B5EF4-FFF2-40B4-BE49-F238E27FC236}">
                <a16:creationId xmlns:a16="http://schemas.microsoft.com/office/drawing/2014/main" id="{4750EA5B-CF78-C4CF-3CF4-FC00C8D08C6F}"/>
              </a:ext>
            </a:extLst>
          </p:cNvPr>
          <p:cNvSpPr>
            <a:spLocks noGrp="1"/>
          </p:cNvSpPr>
          <p:nvPr>
            <p:ph type="title"/>
          </p:nvPr>
        </p:nvSpPr>
        <p:spPr/>
        <p:txBody>
          <a:bodyPr anchor="ctr"/>
          <a:lstStyle/>
          <a:p>
            <a:r>
              <a:rPr lang="en-US" dirty="0"/>
              <a:t>REFERENCIAS
</a:t>
            </a:r>
          </a:p>
        </p:txBody>
      </p:sp>
      <p:sp>
        <p:nvSpPr>
          <p:cNvPr id="8" name="Content Placeholder 7">
            <a:extLst>
              <a:ext uri="{FF2B5EF4-FFF2-40B4-BE49-F238E27FC236}">
                <a16:creationId xmlns:a16="http://schemas.microsoft.com/office/drawing/2014/main" id="{FA7D2DAA-8775-CE04-E13A-E1FC673875ED}"/>
              </a:ext>
            </a:extLst>
          </p:cNvPr>
          <p:cNvSpPr>
            <a:spLocks noGrp="1"/>
          </p:cNvSpPr>
          <p:nvPr>
            <p:ph idx="1"/>
          </p:nvPr>
        </p:nvSpPr>
        <p:spPr>
          <a:xfrm>
            <a:off x="581192" y="1993105"/>
            <a:ext cx="11029615" cy="4686483"/>
          </a:xfrm>
        </p:spPr>
        <p:txBody>
          <a:bodyPr>
            <a:normAutofit/>
          </a:bodyPr>
          <a:lstStyle/>
          <a:p>
            <a:pPr marL="0" marR="0">
              <a:lnSpc>
                <a:spcPct val="120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(2014).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sz="1800"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SAMHSA.</a:t>
            </a:r>
          </a:p>
          <a:p>
            <a:pPr marL="0" marR="0">
              <a:lnSpc>
                <a:spcPct val="120000"/>
              </a:lnSpc>
              <a:spcBef>
                <a:spcPts val="0"/>
              </a:spcBef>
              <a:spcAft>
                <a:spcPts val="10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8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NCAPPS.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https://ncapps.acl.gov/</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 Department of Health and Human Services (2014).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Guidance to HHS Agencies for Implementing Principles of Section 2402(a) of the Affordable Care Act: Standards for Person-Centered Planning and Self-Direction in Home and Community-Based Services Programs.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https://acl.gov/sites/default/files/programs/2017-03/2402-a-Guidance.pdf</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07236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a:xfrm>
            <a:off x="724375" y="5005250"/>
            <a:ext cx="9391524" cy="988332"/>
          </a:xfrm>
        </p:spPr>
        <p:txBody>
          <a:bodyPr>
            <a:normAutofit fontScale="90000"/>
          </a:bodyPr>
          <a:lstStyle/>
          <a:p>
            <a:r>
              <a:rPr lang="en-US" dirty="0">
                <a:latin typeface="Calibri" panose="020F0502020204030204" pitchFamily="34" charset="0"/>
                <a:cs typeface="Calibri" panose="020F0502020204030204" pitchFamily="34" charset="0"/>
              </a:rPr>
              <a:t>¡GRACIAS!
</a:t>
            </a:r>
            <a:endParaRPr lang="ru-RU"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4294967295"/>
          </p:nvPr>
        </p:nvSpPr>
        <p:spPr>
          <a:xfrm>
            <a:off x="9669612" y="5496932"/>
            <a:ext cx="1458674" cy="676894"/>
          </a:xfrm>
        </p:spPr>
        <p:txBody>
          <a:bodyPr vert="horz" lIns="91440" tIns="45720" rIns="91440" bIns="45720" rtlCol="0" anchor="t">
            <a:noAutofit/>
          </a:bodyPr>
          <a:lstStyle/>
          <a:p>
            <a:pPr marL="0" indent="0">
              <a:lnSpc>
                <a:spcPct val="120000"/>
              </a:lnSpc>
              <a:buNone/>
            </a:pP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a:t>
            </a:r>
            <a:r>
              <a:rPr lang="en-US" sz="1600" cap="all" dirty="0" err="1">
                <a:solidFill>
                  <a:schemeClr val="tx2">
                    <a:lumMod val="10000"/>
                    <a:lumOff val="90000"/>
                    <a:alpha val="75000"/>
                  </a:schemeClr>
                </a:solidFill>
                <a:latin typeface="Calibri" panose="020F0502020204030204" pitchFamily="34" charset="0"/>
                <a:cs typeface="Calibri" panose="020F0502020204030204" pitchFamily="34" charset="0"/>
              </a:rPr>
              <a:t>Preguntas</a:t>
            </a: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
</a:t>
            </a:r>
          </a:p>
        </p:txBody>
      </p:sp>
      <p:pic>
        <p:nvPicPr>
          <p:cNvPr id="30" name="Picture Placeholder 29" descr="A group of people sitting on a couch&#10;&#10;Description automatically generated with medium confidence">
            <a:extLst>
              <a:ext uri="{FF2B5EF4-FFF2-40B4-BE49-F238E27FC236}">
                <a16:creationId xmlns:a16="http://schemas.microsoft.com/office/drawing/2014/main" id="{5CE3DE10-4CD6-45E2-8AAC-5106C325BA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41325" y="606425"/>
            <a:ext cx="11304588" cy="4487863"/>
          </a:xfrm>
        </p:spPr>
      </p:pic>
    </p:spTree>
    <p:extLst>
      <p:ext uri="{BB962C8B-B14F-4D97-AF65-F5344CB8AC3E}">
        <p14:creationId xmlns:p14="http://schemas.microsoft.com/office/powerpoint/2010/main" val="246918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person with the hand on the face&#10;&#10;Description automatically generated with low confidence">
            <a:extLst>
              <a:ext uri="{FF2B5EF4-FFF2-40B4-BE49-F238E27FC236}">
                <a16:creationId xmlns:a16="http://schemas.microsoft.com/office/drawing/2014/main" id="{0892A32B-E9DD-2BE8-5172-7693713EF1B0}"/>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backgroundRemoval t="4699" b="98480" l="966" r="89957">
                        <a14:foregroundMark x1="36214" y1="80511" x2="36214" y2="80511"/>
                        <a14:foregroundMark x1="45968" y1="91983" x2="45968" y2="91983"/>
                        <a14:foregroundMark x1="46548" y1="94886" x2="46548" y2="94886"/>
                        <a14:foregroundMark x1="57508" y1="98480" x2="57508" y2="98480"/>
                        <a14:foregroundMark x1="56301" y1="95024" x2="56301" y2="95024"/>
                        <a14:foregroundMark x1="24095" y1="95923" x2="24095" y2="95923"/>
                        <a14:foregroundMark x1="18928" y1="87768" x2="18928" y2="87768"/>
                        <a14:foregroundMark x1="16514" y1="79820" x2="16514" y2="79820"/>
                        <a14:foregroundMark x1="17962" y1="72979" x2="17962" y2="72979"/>
                        <a14:foregroundMark x1="22694" y1="83138" x2="22694" y2="83138"/>
                        <a14:foregroundMark x1="26557" y1="85971" x2="27426" y2="88528"/>
                        <a14:foregroundMark x1="29406" y1="92605" x2="28199" y2="93642"/>
                        <a14:foregroundMark x1="15645" y1="95784" x2="15645" y2="95784"/>
                        <a14:foregroundMark x1="8498" y1="96406" x2="8498" y2="96406"/>
                        <a14:foregroundMark x1="4008" y1="97719" x2="4008" y2="97719"/>
                        <a14:foregroundMark x1="1014" y1="98480" x2="1014" y2="98480"/>
                        <a14:foregroundMark x1="2897" y1="92882" x2="2704" y2="91431"/>
                        <a14:foregroundMark x1="2994" y1="79959" x2="2994" y2="79060"/>
                        <a14:foregroundMark x1="2221" y1="70767" x2="2221" y2="70767"/>
                        <a14:foregroundMark x1="24433" y1="6358" x2="24433" y2="6358"/>
                        <a14:foregroundMark x1="27620" y1="4699" x2="27620" y2="4699"/>
                        <a14:foregroundMark x1="56543" y1="91085" x2="56543" y2="91085"/>
                        <a14:foregroundMark x1="47851" y1="31652" x2="47851" y2="31652"/>
                        <a14:foregroundMark x1="46741" y1="32550" x2="46741" y2="32550"/>
                        <a14:foregroundMark x1="47851" y1="33794" x2="47851" y2="33794"/>
                        <a14:foregroundMark x1="47513" y1="35176" x2="47513" y2="35176"/>
                        <a14:foregroundMark x1="43554" y1="14789" x2="43554" y2="14789"/>
                        <a14:foregroundMark x1="44133" y1="15549" x2="44133" y2="15549"/>
                        <a14:foregroundMark x1="46644" y1="23842" x2="46644" y2="23842"/>
                        <a14:foregroundMark x1="47175" y1="23497" x2="47175" y2="23497"/>
                        <a14:foregroundMark x1="47417" y1="24603" x2="47417" y2="24879"/>
                        <a14:foregroundMark x1="47513" y1="25639" x2="47513" y2="25639"/>
                        <a14:foregroundMark x1="52245" y1="81617" x2="52245" y2="81617"/>
                        <a14:foregroundMark x1="53452" y1="83276" x2="53452" y2="83276"/>
                        <a14:foregroundMark x1="54032" y1="84036" x2="54032" y2="84036"/>
                      </a14:backgroundRemoval>
                    </a14:imgEffect>
                  </a14:imgLayer>
                </a14:imgProps>
              </a:ext>
              <a:ext uri="{28A0092B-C50C-407E-A947-70E740481C1C}">
                <a14:useLocalDpi xmlns:a14="http://schemas.microsoft.com/office/drawing/2010/main" val="0"/>
              </a:ext>
            </a:extLst>
          </a:blip>
          <a:stretch>
            <a:fillRect/>
          </a:stretch>
        </p:blipFill>
        <p:spPr>
          <a:xfrm flipH="1">
            <a:off x="6852610" y="2723465"/>
            <a:ext cx="4891509" cy="3564691"/>
          </a:xfrm>
        </p:spPr>
      </p:pic>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7" name="Title 6"/>
          <p:cNvSpPr>
            <a:spLocks noGrp="1"/>
          </p:cNvSpPr>
          <p:nvPr>
            <p:ph type="title"/>
          </p:nvPr>
        </p:nvSpPr>
        <p:spPr>
          <a:xfrm>
            <a:off x="447880" y="1083285"/>
            <a:ext cx="11029619" cy="988332"/>
          </a:xfrm>
        </p:spPr>
        <p:txBody>
          <a:bodyPr anchor="b">
            <a:normAutofit fontScale="90000"/>
          </a:bodyPr>
          <a:lstStyle/>
          <a:p>
            <a:r>
              <a:rPr lang="es-ES" dirty="0">
                <a:latin typeface="Calibri" panose="020F0502020204030204" pitchFamily="34" charset="0"/>
                <a:cs typeface="Calibri" panose="020F0502020204030204" pitchFamily="34" charset="0"/>
              </a:rPr>
              <a:t>¿Por qué centrarse en poner a la persona en primer lugar y respetar la diversidad de necesidades?
</a:t>
            </a:r>
            <a:endParaRPr lang="en-US"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581190" y="2015425"/>
            <a:ext cx="8105609" cy="3690049"/>
          </a:xfrm>
        </p:spPr>
        <p:txBody>
          <a:bodyPr anchor="t">
            <a:normAutofit fontScale="92500" lnSpcReduction="10000"/>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7C6708-0F3C-4574-8CD4-6706A31D1CA8}"/>
              </a:ext>
            </a:extLst>
          </p:cNvPr>
          <p:cNvSpPr txBox="1"/>
          <p:nvPr/>
        </p:nvSpPr>
        <p:spPr>
          <a:xfrm>
            <a:off x="447880" y="2080343"/>
            <a:ext cx="8365920" cy="3785652"/>
          </a:xfrm>
          <a:prstGeom prst="rect">
            <a:avLst/>
          </a:prstGeom>
          <a:noFill/>
        </p:spPr>
        <p:txBody>
          <a:bodyPr wrap="square">
            <a:spAutoFit/>
          </a:bodyPr>
          <a:lstStyle/>
          <a:p>
            <a:pPr marL="514350" indent="-514350">
              <a:buFont typeface="+mj-lt"/>
              <a:buAutoNum type="arabicPeriod"/>
            </a:pPr>
            <a:r>
              <a:rPr lang="es-ES" sz="2400" dirty="0">
                <a:latin typeface="Calibri" panose="020F0502020204030204" pitchFamily="34" charset="0"/>
                <a:ea typeface="Calibri" panose="020F0502020204030204" pitchFamily="34" charset="0"/>
                <a:cs typeface="Times New Roman" panose="02020603050405020304" pitchFamily="18" charset="0"/>
              </a:rPr>
              <a:t>Para satisfacer las necesidades básicas de las personas a las que servimos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s-ES" sz="2400" dirty="0">
                <a:latin typeface="Calibri" panose="020F0502020204030204" pitchFamily="34" charset="0"/>
                <a:ea typeface="Calibri" panose="020F0502020204030204" pitchFamily="34" charset="0"/>
                <a:cs typeface="Times New Roman" panose="02020603050405020304" pitchFamily="18" charset="0"/>
              </a:rPr>
              <a:t>Proporcionar acceso a servicios relacionados con las necesidades básicas identificadas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s-ES" sz="2400" dirty="0">
                <a:latin typeface="Calibri" panose="020F0502020204030204" pitchFamily="34" charset="0"/>
                <a:ea typeface="Calibri" panose="020F0502020204030204" pitchFamily="34" charset="0"/>
                <a:cs typeface="Times New Roman" panose="02020603050405020304" pitchFamily="18" charset="0"/>
              </a:rPr>
              <a:t>Evaluar las fortalezas individuales e integrar estas fortalezas en el logro de los objetivos de tratamiento / servicio</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s-ES" sz="2400" dirty="0">
                <a:latin typeface="Calibri" panose="020F0502020204030204" pitchFamily="34" charset="0"/>
                <a:ea typeface="Calibri" panose="020F0502020204030204" pitchFamily="34" charset="0"/>
                <a:cs typeface="Times New Roman" panose="02020603050405020304" pitchFamily="18" charset="0"/>
              </a:rPr>
              <a:t>Proporcionar planificación de tratamiento y recuperación que aborde las circunstancias únicas, la historia, las necesidades, las preferencias expresadas y las capacidades de cada individuo que recibe servicios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2812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5</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7" name="Title 6"/>
          <p:cNvSpPr>
            <a:spLocks noGrp="1"/>
          </p:cNvSpPr>
          <p:nvPr>
            <p:ph type="title"/>
          </p:nvPr>
        </p:nvSpPr>
        <p:spPr>
          <a:xfrm>
            <a:off x="483268" y="1027093"/>
            <a:ext cx="11225463" cy="988332"/>
          </a:xfrm>
        </p:spPr>
        <p:txBody>
          <a:bodyPr anchor="b">
            <a:normAutofit/>
          </a:bodyPr>
          <a:lstStyle/>
          <a:p>
            <a:r>
              <a:rPr lang="es-ES" dirty="0">
                <a:latin typeface="Calibri" panose="020F0502020204030204" pitchFamily="34" charset="0"/>
                <a:cs typeface="Calibri" panose="020F0502020204030204" pitchFamily="34" charset="0"/>
              </a:rPr>
              <a:t>¿Por qué centrarse en poner a la persona primero?
</a:t>
            </a:r>
            <a:endParaRPr lang="en-US"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581190" y="2015425"/>
            <a:ext cx="8105609" cy="3690049"/>
          </a:xfrm>
        </p:spPr>
        <p:txBody>
          <a:bodyPr anchor="t">
            <a:normAutofit fontScale="92500" lnSpcReduction="10000"/>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7C6708-0F3C-4574-8CD4-6706A31D1CA8}"/>
              </a:ext>
            </a:extLst>
          </p:cNvPr>
          <p:cNvSpPr txBox="1"/>
          <p:nvPr/>
        </p:nvSpPr>
        <p:spPr>
          <a:xfrm>
            <a:off x="493295" y="2265009"/>
            <a:ext cx="10910472" cy="4178067"/>
          </a:xfrm>
          <a:prstGeom prst="rect">
            <a:avLst/>
          </a:prstGeom>
          <a:noFill/>
        </p:spPr>
        <p:txBody>
          <a:bodyPr wrap="square">
            <a:spAutoFit/>
          </a:bodyPr>
          <a:lstStyle/>
          <a:p>
            <a:pPr marL="457200" indent="-457200">
              <a:buFont typeface="Wingdings" panose="05000000000000000000" pitchFamily="2" charset="2"/>
              <a:buChar char="§"/>
            </a:pPr>
            <a:r>
              <a:rPr lang="es-ES" sz="2550" dirty="0">
                <a:latin typeface="Calibri" panose="020F0502020204030204" pitchFamily="34" charset="0"/>
                <a:ea typeface="Calibri" panose="020F0502020204030204" pitchFamily="34" charset="0"/>
                <a:cs typeface="Times New Roman" panose="02020603050405020304" pitchFamily="18" charset="0"/>
              </a:rPr>
              <a:t>Cada persona es un individuo único con el derecho de determinar su propio camino hacia la salud y el bienestar</a:t>
            </a:r>
            <a:r>
              <a:rPr lang="en-US" sz="2550" dirty="0">
                <a:latin typeface="Calibri" panose="020F0502020204030204" pitchFamily="34" charset="0"/>
                <a:ea typeface="Calibri" panose="020F0502020204030204" pitchFamily="34" charset="0"/>
                <a:cs typeface="Times New Roman" panose="02020603050405020304" pitchFamily="18" charset="0"/>
              </a:rPr>
              <a:t>.</a:t>
            </a:r>
          </a:p>
          <a:p>
            <a:pPr marL="457200" indent="-457200">
              <a:buFont typeface="Wingdings" panose="05000000000000000000"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
            </a:pPr>
            <a:r>
              <a:rPr lang="es-ES" sz="2550" dirty="0">
                <a:latin typeface="Calibri" panose="020F0502020204030204" pitchFamily="34" charset="0"/>
                <a:ea typeface="Calibri" panose="020F0502020204030204" pitchFamily="34" charset="0"/>
                <a:cs typeface="Times New Roman" panose="02020603050405020304" pitchFamily="18" charset="0"/>
              </a:rPr>
              <a:t>La recuperación es un proceso individual: la atención y los servicios se adaptan a las preferencias, circunstancias de la vida y aspiraciones de una persona que se integran con su comunidad de apoyos.</a:t>
            </a:r>
            <a:endParaRPr lang="en-US" sz="2550"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
            </a:pPr>
            <a:r>
              <a:rPr lang="es-ES" sz="2550" dirty="0">
                <a:latin typeface="Calibri" panose="020F0502020204030204" pitchFamily="34" charset="0"/>
                <a:ea typeface="Calibri" panose="020F0502020204030204" pitchFamily="34" charset="0"/>
                <a:cs typeface="Times New Roman" panose="02020603050405020304" pitchFamily="18" charset="0"/>
              </a:rPr>
              <a:t>La salud conductual y el bienestar de todas las personas se ven afectados por múltiples factores que se cruzan: biológicos, psicológicos, sociales y económicos, así como el contexto familiar y los antecedentes culturales, los valores personales y las creencias espirituales.</a:t>
            </a:r>
            <a:endParaRPr lang="en-US" sz="25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8189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6</a:t>
            </a:fld>
            <a:endParaRPr lang="en-US"/>
          </a:p>
        </p:txBody>
      </p:sp>
      <p:sp>
        <p:nvSpPr>
          <p:cNvPr id="5" name="Footer Placeholder 4"/>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dirty="0" err="1"/>
              <a:t>administración</a:t>
            </a:r>
            <a:r>
              <a:rPr lang="en-US" dirty="0"/>
              <a:t> de la </a:t>
            </a:r>
            <a:r>
              <a:rPr lang="en-US" dirty="0" err="1"/>
              <a:t>recuperación</a:t>
            </a:r>
            <a:endParaRPr lang="en-US" kern="1200" cap="all" dirty="0"/>
          </a:p>
        </p:txBody>
      </p:sp>
      <p:sp>
        <p:nvSpPr>
          <p:cNvPr id="7" name="Title 6"/>
          <p:cNvSpPr>
            <a:spLocks noGrp="1"/>
          </p:cNvSpPr>
          <p:nvPr>
            <p:ph type="title"/>
          </p:nvPr>
        </p:nvSpPr>
        <p:spPr>
          <a:xfrm>
            <a:off x="488775" y="1067203"/>
            <a:ext cx="11029616" cy="988332"/>
          </a:xfrm>
        </p:spPr>
        <p:txBody>
          <a:bodyPr vert="horz" lIns="91440" tIns="45720" rIns="91440" bIns="45720" rtlCol="0" anchor="ctr">
            <a:normAutofit/>
          </a:bodyPr>
          <a:lstStyle/>
          <a:p>
            <a:r>
              <a:rPr lang="es-ES" dirty="0">
                <a:latin typeface="Calibri" panose="020F0502020204030204" pitchFamily="34" charset="0"/>
                <a:cs typeface="Calibri" panose="020F0502020204030204" pitchFamily="34" charset="0"/>
              </a:rPr>
              <a:t>¿Por qué centrarse en respetar la diversidad de necesidades?
</a:t>
            </a:r>
            <a:endParaRPr lang="en-US" b="0" kern="1200" cap="all"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581193" y="2228003"/>
            <a:ext cx="5422390" cy="4023443"/>
          </a:xfrm>
        </p:spPr>
        <p:txBody>
          <a:bodyPr vert="horz" lIns="91440" tIns="45720" rIns="91440" bIns="45720" rtlCol="0" anchor="t">
            <a:normAutofit/>
          </a:bodyPr>
          <a:lstStyle/>
          <a:p>
            <a:pPr marL="0" indent="0">
              <a:buNone/>
            </a:pPr>
            <a:br>
              <a:rPr lang="en-US">
                <a:effectLst/>
              </a:rPr>
            </a:br>
            <a:br>
              <a:rPr lang="en-US"/>
            </a:br>
            <a:br>
              <a:rPr lang="en-US">
                <a:effectLst/>
              </a:rPr>
            </a:br>
            <a:endParaRPr lang="en-US">
              <a:effectLst/>
            </a:endParaRPr>
          </a:p>
          <a:p>
            <a:pPr marL="0" indent="0">
              <a:buNone/>
            </a:pPr>
            <a:endParaRPr lang="en-US">
              <a:effectLst/>
            </a:endParaRPr>
          </a:p>
          <a:p>
            <a:pPr marL="285750" indent="-285750">
              <a:buFont typeface="Wingdings" panose="05000000000000000000" pitchFamily="2" charset="2"/>
              <a:buChar char="§"/>
            </a:pPr>
            <a:endParaRPr lang="en-US">
              <a:effectLst/>
            </a:endParaRPr>
          </a:p>
          <a:p>
            <a:pPr marL="0" indent="0">
              <a:buNone/>
            </a:pPr>
            <a:endParaRPr lang="en-US">
              <a:effectLst/>
            </a:endParaRPr>
          </a:p>
        </p:txBody>
      </p:sp>
      <p:graphicFrame>
        <p:nvGraphicFramePr>
          <p:cNvPr id="11" name="TextBox 8">
            <a:extLst>
              <a:ext uri="{FF2B5EF4-FFF2-40B4-BE49-F238E27FC236}">
                <a16:creationId xmlns:a16="http://schemas.microsoft.com/office/drawing/2014/main" id="{8289EEC2-7FCB-AC06-1A6D-7C4ABB821DBB}"/>
              </a:ext>
            </a:extLst>
          </p:cNvPr>
          <p:cNvGraphicFramePr/>
          <p:nvPr>
            <p:extLst>
              <p:ext uri="{D42A27DB-BD31-4B8C-83A1-F6EECF244321}">
                <p14:modId xmlns:p14="http://schemas.microsoft.com/office/powerpoint/2010/main" val="1181872272"/>
              </p:ext>
            </p:extLst>
          </p:nvPr>
        </p:nvGraphicFramePr>
        <p:xfrm>
          <a:off x="581194" y="2228003"/>
          <a:ext cx="11029616" cy="5820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1185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7</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err="1"/>
              <a:t>administración</a:t>
            </a:r>
            <a:r>
              <a:rPr lang="en-US" dirty="0"/>
              <a:t> de la </a:t>
            </a:r>
            <a:r>
              <a:rPr lang="en-US" dirty="0" err="1"/>
              <a:t>recuperación</a:t>
            </a:r>
            <a:endParaRPr lang="en-US" dirty="0"/>
          </a:p>
        </p:txBody>
      </p:sp>
      <p:sp>
        <p:nvSpPr>
          <p:cNvPr id="7" name="Title 6"/>
          <p:cNvSpPr>
            <a:spLocks noGrp="1"/>
          </p:cNvSpPr>
          <p:nvPr>
            <p:ph type="title"/>
          </p:nvPr>
        </p:nvSpPr>
        <p:spPr>
          <a:xfrm>
            <a:off x="501316" y="906276"/>
            <a:ext cx="11189368" cy="988332"/>
          </a:xfrm>
        </p:spPr>
        <p:txBody>
          <a:bodyPr anchor="b">
            <a:normAutofit/>
          </a:bodyPr>
          <a:lstStyle/>
          <a:p>
            <a:r>
              <a:rPr lang="es-ES" dirty="0">
                <a:solidFill>
                  <a:srgbClr val="FFFFFF"/>
                </a:solidFill>
                <a:latin typeface="Calibri" panose="020F0502020204030204" pitchFamily="34" charset="0"/>
                <a:cs typeface="Calibri" panose="020F0502020204030204" pitchFamily="34" charset="0"/>
              </a:rPr>
              <a:t>Respetar la diversidad de las necesidades de las personas
</a:t>
            </a:r>
            <a:endParaRPr lang="en-US"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581190" y="2015425"/>
            <a:ext cx="8105609" cy="4408489"/>
          </a:xfrm>
        </p:spPr>
        <p:txBody>
          <a:bodyPr anchor="t">
            <a:normAutofit/>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7C6708-0F3C-4574-8CD4-6706A31D1CA8}"/>
              </a:ext>
            </a:extLst>
          </p:cNvPr>
          <p:cNvSpPr txBox="1"/>
          <p:nvPr/>
        </p:nvSpPr>
        <p:spPr>
          <a:xfrm>
            <a:off x="457201" y="2143612"/>
            <a:ext cx="11189368" cy="1692771"/>
          </a:xfrm>
          <a:prstGeom prst="rect">
            <a:avLst/>
          </a:prstGeom>
          <a:noFill/>
        </p:spPr>
        <p:txBody>
          <a:bodyPr wrap="square">
            <a:spAutoFit/>
          </a:bodyPr>
          <a:lstStyle/>
          <a:p>
            <a:r>
              <a:rPr lang="es-ES" sz="2600" dirty="0">
                <a:latin typeface="Calibri" panose="020F0502020204030204" pitchFamily="34" charset="0"/>
                <a:ea typeface="Calibri" panose="020F0502020204030204" pitchFamily="34" charset="0"/>
                <a:cs typeface="Times New Roman" panose="02020603050405020304" pitchFamily="18" charset="0"/>
              </a:rPr>
              <a:t>Es esencial respetar y responder a las personas en diferentes etapas de la vida, de diversos orígenes y orientaciones sexuales, de todas las creencias religiosas y prácticas espirituales, grupos lingüísticos y comunidades, y aquellos que viven con discapacidades físicas.</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Two people looking at a computer&#10;&#10;Description automatically generated">
            <a:extLst>
              <a:ext uri="{FF2B5EF4-FFF2-40B4-BE49-F238E27FC236}">
                <a16:creationId xmlns:a16="http://schemas.microsoft.com/office/drawing/2014/main" id="{67D0DA26-F645-4C0E-4793-1A766A164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778" y="4195114"/>
            <a:ext cx="2890693" cy="2002499"/>
          </a:xfrm>
          <a:prstGeom prst="rect">
            <a:avLst/>
          </a:prstGeom>
        </p:spPr>
      </p:pic>
      <p:pic>
        <p:nvPicPr>
          <p:cNvPr id="10" name="Picture 9" descr="A picture containing outdoor, person, grass, clothing&#10;&#10;Description automatically generated">
            <a:extLst>
              <a:ext uri="{FF2B5EF4-FFF2-40B4-BE49-F238E27FC236}">
                <a16:creationId xmlns:a16="http://schemas.microsoft.com/office/drawing/2014/main" id="{3D947865-323E-5195-00B7-D306E8681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71688" y="4219669"/>
            <a:ext cx="3019617" cy="2009522"/>
          </a:xfrm>
          <a:prstGeom prst="rect">
            <a:avLst/>
          </a:prstGeom>
        </p:spPr>
      </p:pic>
      <p:pic>
        <p:nvPicPr>
          <p:cNvPr id="11" name="Picture 10">
            <a:extLst>
              <a:ext uri="{FF2B5EF4-FFF2-40B4-BE49-F238E27FC236}">
                <a16:creationId xmlns:a16="http://schemas.microsoft.com/office/drawing/2014/main" id="{9A546B92-EB05-5A92-CDD8-1BE80B742D36}"/>
              </a:ext>
            </a:extLst>
          </p:cNvPr>
          <p:cNvPicPr>
            <a:picLocks noChangeAspect="1"/>
          </p:cNvPicPr>
          <p:nvPr/>
        </p:nvPicPr>
        <p:blipFill>
          <a:blip r:embed="rId5"/>
          <a:stretch>
            <a:fillRect/>
          </a:stretch>
        </p:blipFill>
        <p:spPr>
          <a:xfrm>
            <a:off x="519453" y="4224241"/>
            <a:ext cx="2890498" cy="1996075"/>
          </a:xfrm>
          <a:prstGeom prst="rect">
            <a:avLst/>
          </a:prstGeom>
        </p:spPr>
      </p:pic>
      <p:pic>
        <p:nvPicPr>
          <p:cNvPr id="14" name="Picture 13" descr="Two people&#10;&#10;Description automatically generated with low confidence">
            <a:extLst>
              <a:ext uri="{FF2B5EF4-FFF2-40B4-BE49-F238E27FC236}">
                <a16:creationId xmlns:a16="http://schemas.microsoft.com/office/drawing/2014/main" id="{0A0F90B3-5498-A079-1EC6-0D160F41A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2485" y="4195114"/>
            <a:ext cx="2235015" cy="1979796"/>
          </a:xfrm>
          <a:prstGeom prst="rect">
            <a:avLst/>
          </a:prstGeom>
        </p:spPr>
      </p:pic>
    </p:spTree>
    <p:extLst>
      <p:ext uri="{BB962C8B-B14F-4D97-AF65-F5344CB8AC3E}">
        <p14:creationId xmlns:p14="http://schemas.microsoft.com/office/powerpoint/2010/main" val="3093844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705185" y="2680246"/>
            <a:ext cx="11029615" cy="1497507"/>
          </a:xfrm>
        </p:spPr>
        <p:txBody>
          <a:bodyPr/>
          <a:lstStyle/>
          <a:p>
            <a:r>
              <a:rPr lang="en-US" sz="4000" dirty="0" err="1">
                <a:latin typeface="Calibri" panose="020F0502020204030204" pitchFamily="34" charset="0"/>
                <a:cs typeface="Calibri" panose="020F0502020204030204" pitchFamily="34" charset="0"/>
              </a:rPr>
              <a:t>Valores</a:t>
            </a:r>
            <a:r>
              <a:rPr lang="en-US" sz="4000" dirty="0">
                <a:latin typeface="Calibri" panose="020F0502020204030204" pitchFamily="34" charset="0"/>
                <a:cs typeface="Calibri" panose="020F0502020204030204" pitchFamily="34" charset="0"/>
              </a:rPr>
              <a:t> y </a:t>
            </a:r>
            <a:r>
              <a:rPr lang="en-US" sz="4000" dirty="0" err="1">
                <a:latin typeface="Calibri" panose="020F0502020204030204" pitchFamily="34" charset="0"/>
                <a:cs typeface="Calibri" panose="020F0502020204030204" pitchFamily="34" charset="0"/>
              </a:rPr>
              <a:t>actitudes</a:t>
            </a:r>
            <a:r>
              <a:rPr lang="en-US" sz="400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362475" y="3652512"/>
            <a:ext cx="8394510" cy="1441791"/>
          </a:xfrm>
        </p:spPr>
        <p:txBody>
          <a:bodyPr>
            <a:normAutofit fontScale="77500" lnSpcReduction="20000"/>
          </a:bodyPr>
          <a:lstStyle/>
          <a:p>
            <a:pPr>
              <a:spcBef>
                <a:spcPts val="0"/>
              </a:spcBef>
              <a:spcAft>
                <a:spcPts val="0"/>
              </a:spcAft>
            </a:pPr>
            <a:r>
              <a:rPr lang="es-ES" sz="3500" b="1" dirty="0">
                <a:solidFill>
                  <a:schemeClr val="tx1"/>
                </a:solidFill>
                <a:latin typeface="Calibri" panose="020F0502020204030204" pitchFamily="34" charset="0"/>
                <a:cs typeface="Calibri" panose="020F0502020204030204" pitchFamily="34" charset="0"/>
              </a:rPr>
              <a:t>Poner a la persona en primer lugar 
y respetando la diversidad 
de necesidades
</a:t>
            </a:r>
            <a:endParaRPr lang="en-US" sz="3200" b="1" dirty="0">
              <a:solidFill>
                <a:schemeClr val="tx1">
                  <a:lumMod val="75000"/>
                  <a:lumOff val="25000"/>
                </a:schemeClr>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8</a:t>
            </a:fld>
            <a:endParaRPr lang="en-US" dirty="0">
              <a:solidFill>
                <a:srgbClr val="155EA1">
                  <a:lumMod val="75000"/>
                  <a:lumOff val="25000"/>
                </a:srgbClr>
              </a:solidFill>
            </a:endParaRPr>
          </a:p>
        </p:txBody>
      </p:sp>
    </p:spTree>
    <p:extLst>
      <p:ext uri="{BB962C8B-B14F-4D97-AF65-F5344CB8AC3E}">
        <p14:creationId xmlns:p14="http://schemas.microsoft.com/office/powerpoint/2010/main" val="241565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E22DE-8D5D-48D3-A986-C451D92D68E2}"/>
              </a:ext>
            </a:extLst>
          </p:cNvPr>
          <p:cNvSpPr>
            <a:spLocks noGrp="1"/>
          </p:cNvSpPr>
          <p:nvPr>
            <p:ph type="sldNum" sz="quarter" idx="12"/>
          </p:nvPr>
        </p:nvSpPr>
        <p:spPr/>
        <p:txBody>
          <a:bodyPr/>
          <a:lstStyle/>
          <a:p>
            <a:fld id="{3A98EE3D-8CD1-4C3F-BD1C-C98C9596463C}" type="slidenum">
              <a:rPr lang="en-US" smtClean="0"/>
              <a:t>9</a:t>
            </a:fld>
            <a:endParaRPr lang="en-US" dirty="0"/>
          </a:p>
        </p:txBody>
      </p:sp>
      <p:sp>
        <p:nvSpPr>
          <p:cNvPr id="3" name="Footer Placeholder 2">
            <a:extLst>
              <a:ext uri="{FF2B5EF4-FFF2-40B4-BE49-F238E27FC236}">
                <a16:creationId xmlns:a16="http://schemas.microsoft.com/office/drawing/2014/main" id="{89F4BECD-28DF-4DAE-B4EF-6308C459DB2B}"/>
              </a:ext>
            </a:extLst>
          </p:cNvPr>
          <p:cNvSpPr>
            <a:spLocks noGrp="1"/>
          </p:cNvSpPr>
          <p:nvPr>
            <p:ph type="ftr" sz="quarter" idx="11"/>
          </p:nvPr>
        </p:nvSpPr>
        <p:spPr/>
        <p:txBody>
          <a:bodyPr/>
          <a:lstStyle/>
          <a:p>
            <a:r>
              <a:rPr lang="en-US" dirty="0" err="1"/>
              <a:t>administración</a:t>
            </a:r>
            <a:r>
              <a:rPr lang="en-US" dirty="0"/>
              <a:t> de la </a:t>
            </a:r>
            <a:r>
              <a:rPr lang="en-US" dirty="0" err="1"/>
              <a:t>recuperación</a:t>
            </a:r>
            <a:endParaRPr lang="en-US" dirty="0"/>
          </a:p>
        </p:txBody>
      </p:sp>
      <p:sp>
        <p:nvSpPr>
          <p:cNvPr id="4" name="Title 3">
            <a:extLst>
              <a:ext uri="{FF2B5EF4-FFF2-40B4-BE49-F238E27FC236}">
                <a16:creationId xmlns:a16="http://schemas.microsoft.com/office/drawing/2014/main" id="{4F7CCD66-694D-40B5-B152-984DA5C37C2D}"/>
              </a:ext>
            </a:extLst>
          </p:cNvPr>
          <p:cNvSpPr>
            <a:spLocks noGrp="1"/>
          </p:cNvSpPr>
          <p:nvPr>
            <p:ph type="title"/>
          </p:nvPr>
        </p:nvSpPr>
        <p:spPr>
          <a:xfrm>
            <a:off x="581192" y="880025"/>
            <a:ext cx="11029616" cy="1013800"/>
          </a:xfrm>
        </p:spPr>
        <p:txBody>
          <a:bodyPr/>
          <a:lstStyle/>
          <a:p>
            <a:r>
              <a:rPr lang="en-US" dirty="0" err="1">
                <a:latin typeface="Calibri" panose="020F0502020204030204" pitchFamily="34" charset="0"/>
                <a:cs typeface="Calibri" panose="020F0502020204030204" pitchFamily="34" charset="0"/>
              </a:rPr>
              <a:t>Valores</a:t>
            </a:r>
            <a:r>
              <a:rPr lang="en-US" dirty="0">
                <a:latin typeface="Calibri" panose="020F0502020204030204" pitchFamily="34" charset="0"/>
                <a:cs typeface="Calibri" panose="020F0502020204030204" pitchFamily="34" charset="0"/>
              </a:rPr>
              <a:t> y </a:t>
            </a:r>
            <a:r>
              <a:rPr lang="en-US" dirty="0" err="1">
                <a:latin typeface="Calibri" panose="020F0502020204030204" pitchFamily="34" charset="0"/>
                <a:cs typeface="Calibri" panose="020F0502020204030204" pitchFamily="34" charset="0"/>
              </a:rPr>
              <a:t>actitudes</a:t>
            </a:r>
            <a:r>
              <a:rPr lang="en-US" dirty="0">
                <a:latin typeface="Calibri" panose="020F0502020204030204" pitchFamily="34" charset="0"/>
                <a:cs typeface="Calibri" panose="020F0502020204030204" pitchFamily="34" charset="0"/>
              </a:rPr>
              <a:t>
</a:t>
            </a:r>
          </a:p>
        </p:txBody>
      </p:sp>
      <p:sp>
        <p:nvSpPr>
          <p:cNvPr id="5" name="Content Placeholder 4">
            <a:extLst>
              <a:ext uri="{FF2B5EF4-FFF2-40B4-BE49-F238E27FC236}">
                <a16:creationId xmlns:a16="http://schemas.microsoft.com/office/drawing/2014/main" id="{30CCE667-B0E7-4289-831A-68876F4ABC8D}"/>
              </a:ext>
            </a:extLst>
          </p:cNvPr>
          <p:cNvSpPr>
            <a:spLocks noGrp="1"/>
          </p:cNvSpPr>
          <p:nvPr>
            <p:ph idx="1"/>
          </p:nvPr>
        </p:nvSpPr>
        <p:spPr>
          <a:xfrm>
            <a:off x="756969" y="2096846"/>
            <a:ext cx="10921260" cy="4071747"/>
          </a:xfrm>
        </p:spPr>
        <p:txBody>
          <a:bodyPr>
            <a:normAutofit/>
          </a:bodyPr>
          <a:lstStyle/>
          <a:p>
            <a:pPr>
              <a:spcBef>
                <a:spcPts val="0"/>
              </a:spcBef>
              <a:spcAft>
                <a:spcPts val="1800"/>
              </a:spcAft>
            </a:pPr>
            <a:r>
              <a:rPr lang="es-ES" dirty="0">
                <a:latin typeface="Calibri" panose="020F0502020204030204" pitchFamily="34" charset="0"/>
                <a:cs typeface="Calibri" panose="020F0502020204030204" pitchFamily="34" charset="0"/>
              </a:rPr>
              <a:t>Creer en la capacidad y el derecho de una persona a tomar sus propias decisiones de vida</a:t>
            </a:r>
            <a:r>
              <a:rPr lang="en-US" dirty="0">
                <a:latin typeface="Calibri" panose="020F0502020204030204" pitchFamily="34" charset="0"/>
                <a:cs typeface="Calibri" panose="020F0502020204030204" pitchFamily="34" charset="0"/>
              </a:rPr>
              <a:t>.</a:t>
            </a:r>
          </a:p>
          <a:p>
            <a:pPr>
              <a:spcBef>
                <a:spcPts val="0"/>
              </a:spcBef>
              <a:spcAft>
                <a:spcPts val="1800"/>
              </a:spcAft>
            </a:pPr>
            <a:r>
              <a:rPr lang="es-ES" dirty="0">
                <a:latin typeface="Calibri" panose="020F0502020204030204" pitchFamily="34" charset="0"/>
                <a:cs typeface="Calibri" panose="020F0502020204030204" pitchFamily="34" charset="0"/>
              </a:rPr>
              <a:t>Ver a las personas en el contexto de todo su ser y de sus vidas</a:t>
            </a:r>
            <a:r>
              <a:rPr lang="en-US" dirty="0">
                <a:latin typeface="Calibri" panose="020F0502020204030204" pitchFamily="34" charset="0"/>
                <a:cs typeface="Calibri" panose="020F0502020204030204" pitchFamily="34" charset="0"/>
              </a:rPr>
              <a:t>. </a:t>
            </a:r>
          </a:p>
          <a:p>
            <a:pPr>
              <a:spcBef>
                <a:spcPts val="0"/>
              </a:spcBef>
              <a:spcAft>
                <a:spcPts val="1800"/>
              </a:spcAft>
            </a:pPr>
            <a:r>
              <a:rPr lang="es-ES" dirty="0">
                <a:latin typeface="Calibri" panose="020F0502020204030204" pitchFamily="34" charset="0"/>
                <a:cs typeface="Calibri" panose="020F0502020204030204" pitchFamily="34" charset="0"/>
              </a:rPr>
              <a:t>Apreciar la complejidad de las necesidades y aspiraciones en los ámbitos cultural, espiritual, social, económico, emocional y físico</a:t>
            </a:r>
            <a:r>
              <a:rPr lang="en-US" dirty="0">
                <a:latin typeface="Calibri" panose="020F0502020204030204" pitchFamily="34" charset="0"/>
                <a:cs typeface="Calibri" panose="020F0502020204030204" pitchFamily="34" charset="0"/>
              </a:rPr>
              <a:t>.</a:t>
            </a:r>
          </a:p>
          <a:p>
            <a:pPr>
              <a:spcBef>
                <a:spcPts val="0"/>
              </a:spcBef>
              <a:spcAft>
                <a:spcPts val="1800"/>
              </a:spcAft>
            </a:pPr>
            <a:r>
              <a:rPr lang="es-ES" dirty="0">
                <a:latin typeface="Calibri" panose="020F0502020204030204" pitchFamily="34" charset="0"/>
                <a:cs typeface="Calibri" panose="020F0502020204030204" pitchFamily="34" charset="0"/>
              </a:rPr>
              <a:t>Aceptar que la identidad y la personalidad no están limitadas o definidas por el estado de salud conductual de una persona</a:t>
            </a:r>
            <a:r>
              <a:rPr lang="en-US" dirty="0">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7E5EA076-77FC-4262-B7B9-19D7A0E854DA}"/>
              </a:ext>
            </a:extLst>
          </p:cNvPr>
          <p:cNvSpPr txBox="1"/>
          <p:nvPr/>
        </p:nvSpPr>
        <p:spPr>
          <a:xfrm>
            <a:off x="5827935" y="6125350"/>
            <a:ext cx="5850294"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881352192"/>
      </p:ext>
    </p:extLst>
  </p:cSld>
  <p:clrMapOvr>
    <a:masterClrMapping/>
  </p:clrMapOvr>
</p:sld>
</file>

<file path=ppt/theme/theme1.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2.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3.xml><?xml version="1.0" encoding="utf-8"?>
<a:theme xmlns:a="http://schemas.openxmlformats.org/drawingml/2006/main" name="1_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23719</TotalTime>
  <Words>8321</Words>
  <Application>Microsoft Office PowerPoint</Application>
  <PresentationFormat>Widescreen</PresentationFormat>
  <Paragraphs>487</Paragraphs>
  <Slides>34</Slides>
  <Notes>34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34</vt:i4>
      </vt:variant>
    </vt:vector>
  </HeadingPairs>
  <TitlesOfParts>
    <vt:vector size="45" baseType="lpstr">
      <vt:lpstr>Arial</vt:lpstr>
      <vt:lpstr>Calibri</vt:lpstr>
      <vt:lpstr>Courier New</vt:lpstr>
      <vt:lpstr>Georgia</vt:lpstr>
      <vt:lpstr>Gill Sans MT</vt:lpstr>
      <vt:lpstr>Symbol</vt:lpstr>
      <vt:lpstr>Wingdings</vt:lpstr>
      <vt:lpstr>Wingdings 2</vt:lpstr>
      <vt:lpstr>DividendVTI</vt:lpstr>
      <vt:lpstr>DividendVTI</vt:lpstr>
      <vt:lpstr>1_DividendVTI</vt:lpstr>
      <vt:lpstr>Poner a la persona en primer lugar y respetar la diversidad de necesidades
</vt:lpstr>
      <vt:lpstr>Módulo 4 Esquema
</vt:lpstr>
      <vt:lpstr>Principio básico
</vt:lpstr>
      <vt:lpstr>¿Por qué centrarse en poner a la persona en primer lugar y respetar la diversidad de necesidades?
</vt:lpstr>
      <vt:lpstr>¿Por qué centrarse en poner a la persona primero?
</vt:lpstr>
      <vt:lpstr>¿Por qué centrarse en respetar la diversidad de necesidades?
</vt:lpstr>
      <vt:lpstr>Respetar la diversidad de las necesidades de las personas
</vt:lpstr>
      <vt:lpstr>Valores y actitudes
</vt:lpstr>
      <vt:lpstr>Valores y actitudes
</vt:lpstr>
      <vt:lpstr>Valores y actitudes
</vt:lpstr>
      <vt:lpstr>Valores y actitudes: Competencia cultural
</vt:lpstr>
      <vt:lpstr>Competencia cultural Requiere compromiso
</vt:lpstr>
      <vt:lpstr>Lo que sabemos
</vt:lpstr>
      <vt:lpstr>Planificación centrada en la persona
</vt:lpstr>
      <vt:lpstr>Base de conocimientos necesaria: Planificación centrada en la persona
</vt:lpstr>
      <vt:lpstr>Basado en fortalezas, culturalmente informado, centrado  en toda la persona
</vt:lpstr>
      <vt:lpstr>Cultivar conexiones dentro y fuera del sistema
</vt:lpstr>
      <vt:lpstr>Derechos, elección y control 
</vt:lpstr>
      <vt:lpstr>Asociación, trabajo en equipo, facilitación y coordinación
</vt:lpstr>
      <vt:lpstr>Documentación, implementación y monitoreo del plan  centrado en la persona
</vt:lpstr>
      <vt:lpstr>discusión
</vt:lpstr>
      <vt:lpstr>Aplicación a la práctica
</vt:lpstr>
      <vt:lpstr>Ímpetu federal para la atención centrada en la persona
</vt:lpstr>
      <vt:lpstr>El ímpetu de Florida para la atención centrada en la persona
</vt:lpstr>
      <vt:lpstr>Resources for implementation of  person-centered planning</vt:lpstr>
      <vt:lpstr>Recursos para la implementación de una planificación centrada en la persona
</vt:lpstr>
      <vt:lpstr>¿Cómo avanzamos?
</vt:lpstr>
      <vt:lpstr>Prácticas/acciones para las Organizaciones
</vt:lpstr>
      <vt:lpstr>Prácticas/Acciones para el personal
</vt:lpstr>
      <vt:lpstr>Preguntas para Reflexión</vt:lpstr>
      <vt:lpstr>Preguntas de práctica reflexiva 
</vt:lpstr>
      <vt:lpstr>REFERENCIAS
</vt:lpstr>
      <vt:lpstr>REFERENCIAS
</vt:lpstr>
      <vt:lpstr>¡GRACIAS!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Person-First and Respecting the Diversity of People’s Needs</dc:title>
  <dc:creator>Jenenne Valentino-Bottaro</dc:creator>
  <cp:lastModifiedBy>Evans, Wes A</cp:lastModifiedBy>
  <cp:revision>269</cp:revision>
  <dcterms:created xsi:type="dcterms:W3CDTF">2022-03-22T19:51:43Z</dcterms:created>
  <dcterms:modified xsi:type="dcterms:W3CDTF">2022-10-04T12:12:29Z</dcterms:modified>
</cp:coreProperties>
</file>