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400" r:id="rId3"/>
    <p:sldId id="377" r:id="rId4"/>
    <p:sldId id="329" r:id="rId5"/>
    <p:sldId id="392" r:id="rId6"/>
    <p:sldId id="386" r:id="rId7"/>
    <p:sldId id="387" r:id="rId8"/>
    <p:sldId id="390" r:id="rId9"/>
    <p:sldId id="378" r:id="rId10"/>
    <p:sldId id="340" r:id="rId11"/>
    <p:sldId id="394" r:id="rId12"/>
    <p:sldId id="365" r:id="rId13"/>
    <p:sldId id="401" r:id="rId14"/>
    <p:sldId id="395" r:id="rId15"/>
    <p:sldId id="379" r:id="rId16"/>
    <p:sldId id="407" r:id="rId17"/>
    <p:sldId id="411" r:id="rId18"/>
    <p:sldId id="405" r:id="rId19"/>
    <p:sldId id="404" r:id="rId20"/>
    <p:sldId id="408" r:id="rId21"/>
    <p:sldId id="410" r:id="rId22"/>
    <p:sldId id="380" r:id="rId23"/>
    <p:sldId id="414" r:id="rId24"/>
    <p:sldId id="415" r:id="rId25"/>
    <p:sldId id="367" r:id="rId26"/>
    <p:sldId id="330" r:id="rId27"/>
    <p:sldId id="412" r:id="rId28"/>
    <p:sldId id="413" r:id="rId29"/>
    <p:sldId id="399" r:id="rId30"/>
    <p:sldId id="382" r:id="rId31"/>
    <p:sldId id="383" r:id="rId32"/>
    <p:sldId id="416" r:id="rId33"/>
    <p:sldId id="417" r:id="rId34"/>
    <p:sldId id="40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65100" autoAdjust="0"/>
  </p:normalViewPr>
  <p:slideViewPr>
    <p:cSldViewPr snapToGrid="0">
      <p:cViewPr varScale="1">
        <p:scale>
          <a:sx n="74" d="100"/>
          <a:sy n="74" d="100"/>
        </p:scale>
        <p:origin x="1050" y="66"/>
      </p:cViewPr>
      <p:guideLst/>
    </p:cSldViewPr>
  </p:slideViewPr>
  <p:notesTextViewPr>
    <p:cViewPr>
      <p:scale>
        <a:sx n="1" d="1"/>
        <a:sy n="1" d="1"/>
      </p:scale>
      <p:origin x="0" y="0"/>
    </p:cViewPr>
  </p:notesTextViewPr>
  <p:notesViewPr>
    <p:cSldViewPr snapToGrid="0">
      <p:cViewPr varScale="1">
        <p:scale>
          <a:sx n="94" d="100"/>
          <a:sy n="94" d="100"/>
        </p:scale>
        <p:origin x="4080" y="-47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16/7/layout/BasicLinearProcessNumbered#1" loCatId="process" qsTypeId="urn:microsoft.com/office/officeart/2005/8/quickstyle/simple1" qsCatId="simple" csTypeId="urn:microsoft.com/office/officeart/2005/8/colors/accent1_2" csCatId="accent1" phldr="1"/>
      <dgm:spPr/>
      <dgm:t>
        <a:bodyPr/>
        <a:lstStyle/>
        <a:p>
          <a:endParaRPr lang="en-US"/>
        </a:p>
      </dgm:t>
    </dgm:pt>
    <dgm:pt modelId="{22625139-F93A-4F3F-A7AA-4923A01AEDF3}">
      <dgm:prSet custT="1"/>
      <dgm:spPr/>
      <dgm:t>
        <a:bodyPr lIns="288000"/>
        <a:lstStyle/>
        <a:p>
          <a:r>
            <a:rPr lang="en-US" sz="1900" dirty="0" err="1">
              <a:solidFill>
                <a:schemeClr val="accent1">
                  <a:lumMod val="75000"/>
                </a:schemeClr>
              </a:solidFill>
              <a:latin typeface="Calibri" panose="020F0502020204030204" pitchFamily="34" charset="0"/>
              <a:cs typeface="Calibri" panose="020F0502020204030204" pitchFamily="34" charset="0"/>
            </a:rPr>
            <a:t>Objetivo</a:t>
          </a:r>
          <a:r>
            <a:rPr lang="en-US" sz="1900" dirty="0">
              <a:solidFill>
                <a:schemeClr val="accent1">
                  <a:lumMod val="75000"/>
                </a:schemeClr>
              </a:solidFill>
              <a:latin typeface="Calibri" panose="020F0502020204030204" pitchFamily="34" charset="0"/>
              <a:cs typeface="Calibri" panose="020F0502020204030204" pitchFamily="34" charset="0"/>
            </a:rPr>
            <a:t> de </a:t>
          </a:r>
          <a:r>
            <a:rPr lang="en-US" sz="1900" dirty="0" err="1">
              <a:solidFill>
                <a:schemeClr val="accent1">
                  <a:lumMod val="75000"/>
                </a:schemeClr>
              </a:solidFill>
              <a:latin typeface="Calibri" panose="020F0502020204030204" pitchFamily="34" charset="0"/>
              <a:cs typeface="Calibri" panose="020F0502020204030204" pitchFamily="34" charset="0"/>
            </a:rPr>
            <a:t>aprendizaje</a:t>
          </a:r>
          <a:r>
            <a:rPr lang="en-US" sz="1900" dirty="0">
              <a:solidFill>
                <a:schemeClr val="accent1">
                  <a:lumMod val="75000"/>
                </a:schemeClr>
              </a:solidFill>
              <a:latin typeface="Calibri" panose="020F0502020204030204" pitchFamily="34" charset="0"/>
              <a:cs typeface="Calibri" panose="020F0502020204030204" pitchFamily="34" charset="0"/>
            </a:rPr>
            <a:t> 3
</a:t>
          </a:r>
          <a:r>
            <a:rPr lang="es-ES" sz="1400" b="1" dirty="0">
              <a:solidFill>
                <a:schemeClr val="tx1"/>
              </a:solidFill>
              <a:latin typeface="Calibri" panose="020F0502020204030204" pitchFamily="34" charset="0"/>
              <a:cs typeface="Calibri" panose="020F0502020204030204" pitchFamily="34" charset="0"/>
            </a:rPr>
            <a:t>Explore la relación entre autonomía, autodeterminación, motivación y recuperación.</a:t>
          </a:r>
          <a:endParaRPr lang="en-US" sz="1400" b="1" dirty="0">
            <a:latin typeface="Calibri" panose="020F0502020204030204" pitchFamily="34" charset="0"/>
            <a:cs typeface="Calibri" panose="020F0502020204030204" pitchFamily="34" charset="0"/>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r>
            <a:rPr lang="en-US"/>
            <a:t>3</a:t>
          </a:r>
          <a:endParaRPr lang="en-US" dirty="0"/>
        </a:p>
      </dgm:t>
    </dgm:pt>
    <dgm:pt modelId="{140952D0-0E1D-4F48-9F16-53581487CFA0}">
      <dgm:prSet custT="1"/>
      <dgm:spPr/>
      <dgm:t>
        <a:bodyPr lIns="288000"/>
        <a:lstStyle/>
        <a:p>
          <a:r>
            <a:rPr lang="en-US" sz="1900" dirty="0" err="1">
              <a:solidFill>
                <a:schemeClr val="accent1">
                  <a:lumMod val="75000"/>
                </a:schemeClr>
              </a:solidFill>
              <a:latin typeface="Calibri" panose="020F0502020204030204" pitchFamily="34" charset="0"/>
              <a:cs typeface="Calibri" panose="020F0502020204030204" pitchFamily="34" charset="0"/>
            </a:rPr>
            <a:t>Objetivo</a:t>
          </a:r>
          <a:r>
            <a:rPr lang="en-US" sz="1900" dirty="0">
              <a:solidFill>
                <a:schemeClr val="accent1">
                  <a:lumMod val="75000"/>
                </a:schemeClr>
              </a:solidFill>
              <a:latin typeface="Calibri" panose="020F0502020204030204" pitchFamily="34" charset="0"/>
              <a:cs typeface="Calibri" panose="020F0502020204030204" pitchFamily="34" charset="0"/>
            </a:rPr>
            <a:t> de </a:t>
          </a:r>
          <a:r>
            <a:rPr lang="en-US" sz="1900" dirty="0" err="1">
              <a:solidFill>
                <a:schemeClr val="accent1">
                  <a:lumMod val="75000"/>
                </a:schemeClr>
              </a:solidFill>
              <a:latin typeface="Calibri" panose="020F0502020204030204" pitchFamily="34" charset="0"/>
              <a:cs typeface="Calibri" panose="020F0502020204030204" pitchFamily="34" charset="0"/>
            </a:rPr>
            <a:t>aprendizaje</a:t>
          </a:r>
          <a:r>
            <a:rPr lang="en-US" sz="1900" dirty="0">
              <a:solidFill>
                <a:schemeClr val="accent1">
                  <a:lumMod val="75000"/>
                </a:schemeClr>
              </a:solidFill>
              <a:latin typeface="Calibri" panose="020F0502020204030204" pitchFamily="34" charset="0"/>
              <a:cs typeface="Calibri" panose="020F0502020204030204" pitchFamily="34" charset="0"/>
            </a:rPr>
            <a:t> 4
</a:t>
          </a:r>
          <a:r>
            <a:rPr lang="es-ES" sz="1400" b="1" dirty="0">
              <a:solidFill>
                <a:schemeClr val="tx1"/>
              </a:solidFill>
              <a:latin typeface="Calibri" panose="020F0502020204030204" pitchFamily="34" charset="0"/>
              <a:cs typeface="Calibri" panose="020F0502020204030204" pitchFamily="34" charset="0"/>
            </a:rPr>
            <a:t>Fomentar las mejores prácticas para desarrollar la competencia para afirmar la autonomía y la autodeterminación.</a:t>
          </a:r>
          <a:endParaRPr lang="en-US" sz="1400" b="1" dirty="0">
            <a:latin typeface="Calibri" panose="020F0502020204030204" pitchFamily="34" charset="0"/>
            <a:cs typeface="Calibri" panose="020F0502020204030204" pitchFamily="34" charset="0"/>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r>
            <a:rPr lang="en-US"/>
            <a:t>4</a:t>
          </a:r>
          <a:endParaRPr lang="en-US" dirty="0"/>
        </a:p>
      </dgm:t>
    </dgm:pt>
    <dgm:pt modelId="{752A7BD7-592A-4828-A160-1B898C5EFA73}">
      <dgm:prSet custT="1"/>
      <dgm:spPr/>
      <dgm:t>
        <a:bodyPr lIns="288000"/>
        <a:lstStyle/>
        <a:p>
          <a:r>
            <a:rPr lang="en-US" sz="1900" dirty="0" err="1">
              <a:solidFill>
                <a:schemeClr val="accent1">
                  <a:lumMod val="75000"/>
                </a:schemeClr>
              </a:solidFill>
              <a:latin typeface="Calibri" panose="020F0502020204030204" pitchFamily="34" charset="0"/>
              <a:cs typeface="Calibri" panose="020F0502020204030204" pitchFamily="34" charset="0"/>
            </a:rPr>
            <a:t>Objetivo</a:t>
          </a:r>
          <a:r>
            <a:rPr lang="en-US" sz="1900" dirty="0">
              <a:solidFill>
                <a:schemeClr val="accent1">
                  <a:lumMod val="75000"/>
                </a:schemeClr>
              </a:solidFill>
              <a:latin typeface="Calibri" panose="020F0502020204030204" pitchFamily="34" charset="0"/>
              <a:cs typeface="Calibri" panose="020F0502020204030204" pitchFamily="34" charset="0"/>
            </a:rPr>
            <a:t> de </a:t>
          </a:r>
          <a:r>
            <a:rPr lang="en-US" sz="1900" dirty="0" err="1">
              <a:solidFill>
                <a:schemeClr val="accent1">
                  <a:lumMod val="75000"/>
                </a:schemeClr>
              </a:solidFill>
              <a:latin typeface="Calibri" panose="020F0502020204030204" pitchFamily="34" charset="0"/>
              <a:cs typeface="Calibri" panose="020F0502020204030204" pitchFamily="34" charset="0"/>
            </a:rPr>
            <a:t>aprendizaje</a:t>
          </a:r>
          <a:r>
            <a:rPr lang="en-US" sz="1900" dirty="0">
              <a:solidFill>
                <a:schemeClr val="accent1">
                  <a:lumMod val="75000"/>
                </a:schemeClr>
              </a:solidFill>
              <a:latin typeface="Calibri" panose="020F0502020204030204" pitchFamily="34" charset="0"/>
              <a:cs typeface="Calibri" panose="020F0502020204030204" pitchFamily="34" charset="0"/>
            </a:rPr>
            <a:t> 2</a:t>
          </a:r>
          <a:br>
            <a:rPr lang="en-US" sz="1900" dirty="0">
              <a:solidFill>
                <a:schemeClr val="accent1">
                  <a:lumMod val="75000"/>
                </a:schemeClr>
              </a:solidFill>
              <a:latin typeface="Calibri" panose="020F0502020204030204" pitchFamily="34" charset="0"/>
              <a:cs typeface="Calibri" panose="020F0502020204030204" pitchFamily="34" charset="0"/>
            </a:rPr>
          </a:br>
          <a:br>
            <a:rPr lang="en-US" sz="1000" dirty="0">
              <a:solidFill>
                <a:schemeClr val="accent1">
                  <a:lumMod val="75000"/>
                </a:schemeClr>
              </a:solidFill>
              <a:latin typeface="Calibri" panose="020F0502020204030204" pitchFamily="34" charset="0"/>
              <a:cs typeface="Calibri" panose="020F0502020204030204" pitchFamily="34" charset="0"/>
            </a:rPr>
          </a:br>
          <a:r>
            <a:rPr lang="es-ES" sz="1400" b="1" dirty="0">
              <a:solidFill>
                <a:schemeClr val="tx1"/>
              </a:solidFill>
              <a:latin typeface="Calibri" panose="020F0502020204030204" pitchFamily="34" charset="0"/>
              <a:cs typeface="Calibri" panose="020F0502020204030204" pitchFamily="34" charset="0"/>
            </a:rPr>
            <a:t>Identificar los valores y actitudes necesarios para afirmar la autonomía y la autodeterminación</a:t>
          </a:r>
          <a:r>
            <a:rPr lang="en-US" sz="1400" b="1" dirty="0">
              <a:solidFill>
                <a:schemeClr val="tx1"/>
              </a:solidFill>
              <a:latin typeface="Calibri" panose="020F0502020204030204" pitchFamily="34" charset="0"/>
              <a:cs typeface="Calibri" panose="020F0502020204030204" pitchFamily="34" charset="0"/>
            </a:rPr>
            <a:t>.</a:t>
          </a:r>
          <a:endParaRPr lang="en-US" sz="1400" b="1" dirty="0">
            <a:solidFill>
              <a:schemeClr val="accent1">
                <a:lumMod val="75000"/>
              </a:schemeClr>
            </a:solidFill>
            <a:latin typeface="Calibri" panose="020F0502020204030204" pitchFamily="34" charset="0"/>
            <a:cs typeface="Calibri" panose="020F0502020204030204" pitchFamily="34" charset="0"/>
          </a:endParaRPr>
        </a:p>
      </dgm:t>
    </dgm:pt>
    <dgm:pt modelId="{0FF2FD0A-F459-43F8-8E92-A7965832D9FB}" type="parTrans" cxnId="{1948E535-4B52-4119-8F52-21B0E3933467}">
      <dgm:prSet/>
      <dgm:spPr/>
      <dgm:t>
        <a:bodyPr/>
        <a:lstStyle/>
        <a:p>
          <a:endParaRPr lang="en-US"/>
        </a:p>
      </dgm:t>
    </dgm:pt>
    <dgm:pt modelId="{6AB685D6-A4C8-4FC1-B1D3-5E5287230A0F}" type="sibTrans" cxnId="{1948E535-4B52-4119-8F52-21B0E3933467}">
      <dgm:prSet phldrT="2" phldr="0"/>
      <dgm:spPr/>
      <dgm:t>
        <a:bodyPr/>
        <a:lstStyle/>
        <a:p>
          <a:r>
            <a:rPr lang="en-US"/>
            <a:t>2</a:t>
          </a:r>
          <a:endParaRPr lang="en-US" dirty="0"/>
        </a:p>
      </dgm:t>
    </dgm:pt>
    <dgm:pt modelId="{2EE95FC5-CD6B-4A50-9262-DC414E16C3EA}">
      <dgm:prSet custT="1"/>
      <dgm:spPr/>
      <dgm:t>
        <a:bodyPr lIns="288000"/>
        <a:lstStyle/>
        <a:p>
          <a:r>
            <a:rPr lang="en-US" sz="1900" dirty="0" err="1">
              <a:solidFill>
                <a:schemeClr val="accent1">
                  <a:lumMod val="75000"/>
                </a:schemeClr>
              </a:solidFill>
              <a:latin typeface="Calibri" panose="020F0502020204030204" pitchFamily="34" charset="0"/>
              <a:cs typeface="Calibri" panose="020F0502020204030204" pitchFamily="34" charset="0"/>
            </a:rPr>
            <a:t>Objetivo</a:t>
          </a:r>
          <a:r>
            <a:rPr lang="en-US" sz="1900" dirty="0">
              <a:solidFill>
                <a:schemeClr val="accent1">
                  <a:lumMod val="75000"/>
                </a:schemeClr>
              </a:solidFill>
              <a:latin typeface="Calibri" panose="020F0502020204030204" pitchFamily="34" charset="0"/>
              <a:cs typeface="Calibri" panose="020F0502020204030204" pitchFamily="34" charset="0"/>
            </a:rPr>
            <a:t> de </a:t>
          </a:r>
          <a:r>
            <a:rPr lang="en-US" sz="1900" dirty="0" err="1">
              <a:solidFill>
                <a:schemeClr val="accent1">
                  <a:lumMod val="75000"/>
                </a:schemeClr>
              </a:solidFill>
              <a:latin typeface="Calibri" panose="020F0502020204030204" pitchFamily="34" charset="0"/>
              <a:cs typeface="Calibri" panose="020F0502020204030204" pitchFamily="34" charset="0"/>
            </a:rPr>
            <a:t>aprendizaje</a:t>
          </a:r>
          <a:r>
            <a:rPr lang="en-US" sz="1900" dirty="0">
              <a:solidFill>
                <a:schemeClr val="accent1">
                  <a:lumMod val="75000"/>
                </a:schemeClr>
              </a:solidFill>
              <a:latin typeface="Calibri" panose="020F0502020204030204" pitchFamily="34" charset="0"/>
              <a:cs typeface="Calibri" panose="020F0502020204030204" pitchFamily="34" charset="0"/>
            </a:rPr>
            <a:t> 1</a:t>
          </a:r>
          <a:br>
            <a:rPr lang="en-US" sz="1900" dirty="0">
              <a:solidFill>
                <a:schemeClr val="accent1">
                  <a:lumMod val="75000"/>
                </a:schemeClr>
              </a:solidFill>
              <a:latin typeface="Calibri" panose="020F0502020204030204" pitchFamily="34" charset="0"/>
              <a:cs typeface="Calibri" panose="020F0502020204030204" pitchFamily="34" charset="0"/>
            </a:rPr>
          </a:br>
          <a:br>
            <a:rPr lang="en-US" sz="1000" dirty="0">
              <a:solidFill>
                <a:schemeClr val="accent1">
                  <a:lumMod val="75000"/>
                </a:schemeClr>
              </a:solidFill>
              <a:latin typeface="Calibri" panose="020F0502020204030204" pitchFamily="34" charset="0"/>
              <a:cs typeface="Calibri" panose="020F0502020204030204" pitchFamily="34" charset="0"/>
            </a:rPr>
          </a:br>
          <a:r>
            <a:rPr lang="es-ES" sz="1400" b="1" dirty="0">
              <a:solidFill>
                <a:schemeClr val="tx1"/>
              </a:solidFill>
              <a:latin typeface="Calibri" panose="020F0502020204030204" pitchFamily="34" charset="0"/>
              <a:cs typeface="Calibri" panose="020F0502020204030204" pitchFamily="34" charset="0"/>
            </a:rPr>
            <a:t>Describir cómo la autodeterminación proporciona una base para la recuperación</a:t>
          </a:r>
          <a:r>
            <a:rPr lang="en-US" sz="1400" b="1" dirty="0">
              <a:solidFill>
                <a:schemeClr val="tx1"/>
              </a:solidFill>
              <a:latin typeface="Calibri" panose="020F0502020204030204" pitchFamily="34" charset="0"/>
              <a:cs typeface="Calibri" panose="020F0502020204030204" pitchFamily="34" charset="0"/>
            </a:rPr>
            <a:t>.</a:t>
          </a:r>
          <a:endParaRPr lang="en-US" sz="1400" b="1" dirty="0">
            <a:solidFill>
              <a:schemeClr val="accent1">
                <a:lumMod val="75000"/>
              </a:schemeClr>
            </a:solidFill>
            <a:latin typeface="Calibri" panose="020F0502020204030204" pitchFamily="34" charset="0"/>
            <a:cs typeface="Calibri" panose="020F0502020204030204" pitchFamily="34" charset="0"/>
          </a:endParaRPr>
        </a:p>
      </dgm:t>
    </dgm:pt>
    <dgm:pt modelId="{C99EBBB1-E916-471C-83C9-ABE85B42AC26}" type="sibTrans" cxnId="{B3F19EC2-A372-4EC3-BFE0-C62FFDFE3DF6}">
      <dgm:prSet phldrT="1" phldr="0"/>
      <dgm:spPr/>
      <dgm:t>
        <a:bodyPr/>
        <a:lstStyle/>
        <a:p>
          <a:r>
            <a:rPr lang="en-US"/>
            <a:t>1</a:t>
          </a:r>
          <a:endParaRPr lang="en-US" dirty="0"/>
        </a:p>
      </dgm:t>
    </dgm:pt>
    <dgm:pt modelId="{75374347-884B-4721-8CFF-DF080F5B1C79}" type="parTrans" cxnId="{B3F19EC2-A372-4EC3-BFE0-C62FFDFE3DF6}">
      <dgm:prSet/>
      <dgm:spPr/>
      <dgm:t>
        <a:bodyPr/>
        <a:lstStyle/>
        <a:p>
          <a:endParaRPr lang="en-US"/>
        </a:p>
      </dgm:t>
    </dgm:pt>
    <dgm:pt modelId="{C09B749D-9CF7-492C-B341-D9553818451B}" type="pres">
      <dgm:prSet presAssocID="{D0F07F19-1F50-4B42-A7A0-278DF9D25BB1}" presName="Name0" presStyleCnt="0">
        <dgm:presLayoutVars>
          <dgm:animLvl val="lvl"/>
          <dgm:resizeHandles val="exact"/>
        </dgm:presLayoutVars>
      </dgm:prSet>
      <dgm:spPr/>
    </dgm:pt>
    <dgm:pt modelId="{8EEF3829-836D-4E60-A9BC-8F0AD18883EE}" type="pres">
      <dgm:prSet presAssocID="{2EE95FC5-CD6B-4A50-9262-DC414E16C3EA}" presName="compositeNode" presStyleCnt="0">
        <dgm:presLayoutVars>
          <dgm:bulletEnabled val="1"/>
        </dgm:presLayoutVars>
      </dgm:prSet>
      <dgm:spPr/>
    </dgm:pt>
    <dgm:pt modelId="{5947A689-FC4A-4FDF-BDDD-890A8474DEF9}" type="pres">
      <dgm:prSet presAssocID="{2EE95FC5-CD6B-4A50-9262-DC414E16C3EA}" presName="bgRect" presStyleLbl="bgAccFollowNode1" presStyleIdx="0" presStyleCnt="4" custScaleX="106190" custLinFactNeighborX="-160" custLinFactNeighborY="-47"/>
      <dgm:spPr/>
    </dgm:pt>
    <dgm:pt modelId="{94E9EF1A-1D07-4210-9402-6C559E90358A}" type="pres">
      <dgm:prSet presAssocID="{C99EBBB1-E916-471C-83C9-ABE85B42AC26}" presName="sibTransNodeCircle" presStyleLbl="alignNode1" presStyleIdx="0" presStyleCnt="8">
        <dgm:presLayoutVars>
          <dgm:chMax val="0"/>
          <dgm:bulletEnabled/>
        </dgm:presLayoutVars>
      </dgm:prSet>
      <dgm:spPr>
        <a:prstGeom prst="rect">
          <a:avLst/>
        </a:prstGeom>
      </dgm:spPr>
    </dgm:pt>
    <dgm:pt modelId="{B9E74D06-8974-46A7-BDE8-CAC0846523DB}" type="pres">
      <dgm:prSet presAssocID="{2EE95FC5-CD6B-4A50-9262-DC414E16C3EA}" presName="bottomLine" presStyleLbl="alignNode1" presStyleIdx="1" presStyleCnt="8">
        <dgm:presLayoutVars/>
      </dgm:prSet>
      <dgm:spPr/>
    </dgm:pt>
    <dgm:pt modelId="{815671D8-22AE-4967-8461-EBC1C9F97F94}" type="pres">
      <dgm:prSet presAssocID="{2EE95FC5-CD6B-4A50-9262-DC414E16C3EA}" presName="nodeText" presStyleLbl="bgAccFollowNode1" presStyleIdx="0" presStyleCnt="4">
        <dgm:presLayoutVars>
          <dgm:bulletEnabled val="1"/>
        </dgm:presLayoutVars>
      </dgm:prSet>
      <dgm:spPr/>
    </dgm:pt>
    <dgm:pt modelId="{4345A606-3100-40DC-847D-F26F8DFFB0A4}" type="pres">
      <dgm:prSet presAssocID="{C99EBBB1-E916-471C-83C9-ABE85B42AC26}" presName="sibTrans" presStyleCnt="0"/>
      <dgm:spPr/>
    </dgm:pt>
    <dgm:pt modelId="{B00A4622-AE0E-4076-85DB-EF0445408AE5}" type="pres">
      <dgm:prSet presAssocID="{752A7BD7-592A-4828-A160-1B898C5EFA73}" presName="compositeNode" presStyleCnt="0">
        <dgm:presLayoutVars>
          <dgm:bulletEnabled val="1"/>
        </dgm:presLayoutVars>
      </dgm:prSet>
      <dgm:spPr/>
    </dgm:pt>
    <dgm:pt modelId="{0C3F367E-8502-4FE8-BAE7-DD0216BBE5F4}" type="pres">
      <dgm:prSet presAssocID="{752A7BD7-592A-4828-A160-1B898C5EFA73}" presName="bgRect" presStyleLbl="bgAccFollowNode1" presStyleIdx="1" presStyleCnt="4"/>
      <dgm:spPr/>
    </dgm:pt>
    <dgm:pt modelId="{64DEC11D-BC31-4708-AD6D-FCD869F29A77}" type="pres">
      <dgm:prSet presAssocID="{6AB685D6-A4C8-4FC1-B1D3-5E5287230A0F}" presName="sibTransNodeCircle" presStyleLbl="alignNode1" presStyleIdx="2" presStyleCnt="8">
        <dgm:presLayoutVars>
          <dgm:chMax val="0"/>
          <dgm:bulletEnabled/>
        </dgm:presLayoutVars>
      </dgm:prSet>
      <dgm:spPr>
        <a:prstGeom prst="rect">
          <a:avLst/>
        </a:prstGeom>
      </dgm:spPr>
    </dgm:pt>
    <dgm:pt modelId="{E2B2538A-D96F-4DCA-8CF3-F0FB434F3801}" type="pres">
      <dgm:prSet presAssocID="{752A7BD7-592A-4828-A160-1B898C5EFA73}" presName="bottomLine" presStyleLbl="alignNode1" presStyleIdx="3" presStyleCnt="8">
        <dgm:presLayoutVars/>
      </dgm:prSet>
      <dgm:spPr/>
    </dgm:pt>
    <dgm:pt modelId="{3EBFB89F-9498-48A7-B439-3463C1372F8F}" type="pres">
      <dgm:prSet presAssocID="{752A7BD7-592A-4828-A160-1B898C5EFA73}" presName="nodeText" presStyleLbl="bgAccFollowNode1" presStyleIdx="1" presStyleCnt="4">
        <dgm:presLayoutVars>
          <dgm:bulletEnabled val="1"/>
        </dgm:presLayoutVars>
      </dgm:prSet>
      <dgm:spPr/>
    </dgm:pt>
    <dgm:pt modelId="{37BC4521-70B3-472D-803F-5906DF931374}" type="pres">
      <dgm:prSet presAssocID="{6AB685D6-A4C8-4FC1-B1D3-5E5287230A0F}" presName="sibTrans" presStyleCnt="0"/>
      <dgm:spPr/>
    </dgm:pt>
    <dgm:pt modelId="{5419C900-3474-4480-82CB-923AF8027A48}" type="pres">
      <dgm:prSet presAssocID="{22625139-F93A-4F3F-A7AA-4923A01AEDF3}" presName="compositeNode" presStyleCnt="0">
        <dgm:presLayoutVars>
          <dgm:bulletEnabled val="1"/>
        </dgm:presLayoutVars>
      </dgm:prSet>
      <dgm:spPr/>
    </dgm:pt>
    <dgm:pt modelId="{83253AE2-89B5-4ADC-817A-FEF4E0BC4B49}" type="pres">
      <dgm:prSet presAssocID="{22625139-F93A-4F3F-A7AA-4923A01AEDF3}" presName="bgRect" presStyleLbl="bgAccFollowNode1" presStyleIdx="2" presStyleCnt="4" custScaleX="109680"/>
      <dgm:spPr/>
    </dgm:pt>
    <dgm:pt modelId="{82EE2C17-F664-4616-8F76-97637F08E124}" type="pres">
      <dgm:prSet presAssocID="{A8E2FA08-4DD4-4654-A85D-9A99162D6201}" presName="sibTransNodeCircle" presStyleLbl="alignNode1" presStyleIdx="4" presStyleCnt="8">
        <dgm:presLayoutVars>
          <dgm:chMax val="0"/>
          <dgm:bulletEnabled/>
        </dgm:presLayoutVars>
      </dgm:prSet>
      <dgm:spPr>
        <a:prstGeom prst="rect">
          <a:avLst/>
        </a:prstGeom>
      </dgm:spPr>
    </dgm:pt>
    <dgm:pt modelId="{96383FDE-483E-4E6D-B151-4FC41C065094}" type="pres">
      <dgm:prSet presAssocID="{22625139-F93A-4F3F-A7AA-4923A01AEDF3}" presName="bottomLine" presStyleLbl="alignNode1" presStyleIdx="5" presStyleCnt="8">
        <dgm:presLayoutVars/>
      </dgm:prSet>
      <dgm:spPr/>
    </dgm:pt>
    <dgm:pt modelId="{BBF86657-8EAE-46E6-B25A-D2056AE50973}" type="pres">
      <dgm:prSet presAssocID="{22625139-F93A-4F3F-A7AA-4923A01AEDF3}" presName="nodeText" presStyleLbl="bgAccFollowNode1" presStyleIdx="2" presStyleCnt="4">
        <dgm:presLayoutVars>
          <dgm:bulletEnabled val="1"/>
        </dgm:presLayoutVars>
      </dgm:prSet>
      <dgm:spPr/>
    </dgm:pt>
    <dgm:pt modelId="{8DC76FCE-F8A0-43BB-94B0-26867DA9F629}" type="pres">
      <dgm:prSet presAssocID="{A8E2FA08-4DD4-4654-A85D-9A99162D6201}" presName="sibTrans" presStyleCnt="0"/>
      <dgm:spPr/>
    </dgm:pt>
    <dgm:pt modelId="{46746BF8-8C13-403D-B74A-6BA79A7FA811}" type="pres">
      <dgm:prSet presAssocID="{140952D0-0E1D-4F48-9F16-53581487CFA0}" presName="compositeNode" presStyleCnt="0">
        <dgm:presLayoutVars>
          <dgm:bulletEnabled val="1"/>
        </dgm:presLayoutVars>
      </dgm:prSet>
      <dgm:spPr/>
    </dgm:pt>
    <dgm:pt modelId="{7ACBA089-E576-4FF4-865F-C3BBF7659A23}" type="pres">
      <dgm:prSet presAssocID="{140952D0-0E1D-4F48-9F16-53581487CFA0}" presName="bgRect" presStyleLbl="bgAccFollowNode1" presStyleIdx="3" presStyleCnt="4" custLinFactNeighborX="-1118" custLinFactNeighborY="602"/>
      <dgm:spPr/>
    </dgm:pt>
    <dgm:pt modelId="{3CBA3CC0-D70A-4B98-9329-64604EDF25F0}" type="pres">
      <dgm:prSet presAssocID="{2804F27C-9BA9-4D07-AB02-74BE7DFA2C0E}" presName="sibTransNodeCircle" presStyleLbl="alignNode1" presStyleIdx="6" presStyleCnt="8">
        <dgm:presLayoutVars>
          <dgm:chMax val="0"/>
          <dgm:bulletEnabled/>
        </dgm:presLayoutVars>
      </dgm:prSet>
      <dgm:spPr>
        <a:prstGeom prst="rect">
          <a:avLst/>
        </a:prstGeom>
      </dgm:spPr>
    </dgm:pt>
    <dgm:pt modelId="{5BE72261-3EB3-4585-8739-2FFBAED12B80}" type="pres">
      <dgm:prSet presAssocID="{140952D0-0E1D-4F48-9F16-53581487CFA0}" presName="bottomLine" presStyleLbl="alignNode1" presStyleIdx="7" presStyleCnt="8">
        <dgm:presLayoutVars/>
      </dgm:prSet>
      <dgm:spPr/>
    </dgm:pt>
    <dgm:pt modelId="{64EF213D-B16C-4AC2-8183-B62F7FC17277}" type="pres">
      <dgm:prSet presAssocID="{140952D0-0E1D-4F48-9F16-53581487CFA0}" presName="nodeText" presStyleLbl="bgAccFollowNode1" presStyleIdx="3" presStyleCnt="4">
        <dgm:presLayoutVars>
          <dgm:bulletEnabled val="1"/>
        </dgm:presLayoutVars>
      </dgm:prSet>
      <dgm:spPr/>
    </dgm:pt>
  </dgm:ptLst>
  <dgm:cxnLst>
    <dgm:cxn modelId="{D53C6400-06CA-4033-A8D4-CE3E23DA0A4E}" type="presOf" srcId="{140952D0-0E1D-4F48-9F16-53581487CFA0}" destId="{7ACBA089-E576-4FF4-865F-C3BBF7659A23}" srcOrd="0" destOrd="0" presId="urn:microsoft.com/office/officeart/2016/7/layout/BasicLinearProcessNumbered#1"/>
    <dgm:cxn modelId="{89008A0E-4E5D-4045-8F58-DC10E429A217}" type="presOf" srcId="{A8E2FA08-4DD4-4654-A85D-9A99162D6201}" destId="{82EE2C17-F664-4616-8F76-97637F08E124}" srcOrd="0" destOrd="0" presId="urn:microsoft.com/office/officeart/2016/7/layout/BasicLinearProcessNumbered#1"/>
    <dgm:cxn modelId="{7A48831E-EAD6-40A8-A3A6-771E1265A8D0}" type="presOf" srcId="{752A7BD7-592A-4828-A160-1B898C5EFA73}" destId="{0C3F367E-8502-4FE8-BAE7-DD0216BBE5F4}" srcOrd="0" destOrd="0" presId="urn:microsoft.com/office/officeart/2016/7/layout/BasicLinearProcessNumbered#1"/>
    <dgm:cxn modelId="{1948E535-4B52-4119-8F52-21B0E3933467}" srcId="{D0F07F19-1F50-4B42-A7A0-278DF9D25BB1}" destId="{752A7BD7-592A-4828-A160-1B898C5EFA73}" srcOrd="1" destOrd="0" parTransId="{0FF2FD0A-F459-43F8-8E92-A7965832D9FB}" sibTransId="{6AB685D6-A4C8-4FC1-B1D3-5E5287230A0F}"/>
    <dgm:cxn modelId="{29A65C5E-B634-40FE-82E6-DF6302FCCB6C}" type="presOf" srcId="{2EE95FC5-CD6B-4A50-9262-DC414E16C3EA}" destId="{5947A689-FC4A-4FDF-BDDD-890A8474DEF9}" srcOrd="0" destOrd="0" presId="urn:microsoft.com/office/officeart/2016/7/layout/BasicLinearProcessNumbered#1"/>
    <dgm:cxn modelId="{132C214C-1E66-49FD-B057-3899D1DEF58F}" type="presOf" srcId="{22625139-F93A-4F3F-A7AA-4923A01AEDF3}" destId="{83253AE2-89B5-4ADC-817A-FEF4E0BC4B49}" srcOrd="0" destOrd="0" presId="urn:microsoft.com/office/officeart/2016/7/layout/BasicLinearProcessNumbered#1"/>
    <dgm:cxn modelId="{B5C98874-2AB0-438D-91FE-5D3CFBE76305}" type="presOf" srcId="{140952D0-0E1D-4F48-9F16-53581487CFA0}" destId="{64EF213D-B16C-4AC2-8183-B62F7FC17277}" srcOrd="1" destOrd="0" presId="urn:microsoft.com/office/officeart/2016/7/layout/BasicLinearProcessNumbered#1"/>
    <dgm:cxn modelId="{936D9D7C-DDB4-48A5-92FE-B593483CBC40}" type="presOf" srcId="{752A7BD7-592A-4828-A160-1B898C5EFA73}" destId="{3EBFB89F-9498-48A7-B439-3463C1372F8F}" srcOrd="1" destOrd="0" presId="urn:microsoft.com/office/officeart/2016/7/layout/BasicLinearProcessNumbered#1"/>
    <dgm:cxn modelId="{DD3EA296-AFAB-4DC9-8D37-6BAD5C9B29E8}" type="presOf" srcId="{2EE95FC5-CD6B-4A50-9262-DC414E16C3EA}" destId="{815671D8-22AE-4967-8461-EBC1C9F97F94}" srcOrd="1" destOrd="0" presId="urn:microsoft.com/office/officeart/2016/7/layout/BasicLinearProcessNumbered#1"/>
    <dgm:cxn modelId="{D8EB64C0-55B7-4FAC-8AA9-3130A19DFD84}" type="presOf" srcId="{22625139-F93A-4F3F-A7AA-4923A01AEDF3}" destId="{BBF86657-8EAE-46E6-B25A-D2056AE50973}" srcOrd="1" destOrd="0" presId="urn:microsoft.com/office/officeart/2016/7/layout/BasicLinearProcessNumbered#1"/>
    <dgm:cxn modelId="{B3F19EC2-A372-4EC3-BFE0-C62FFDFE3DF6}" srcId="{D0F07F19-1F50-4B42-A7A0-278DF9D25BB1}" destId="{2EE95FC5-CD6B-4A50-9262-DC414E16C3EA}" srcOrd="0" destOrd="0" parTransId="{75374347-884B-4721-8CFF-DF080F5B1C79}" sibTransId="{C99EBBB1-E916-471C-83C9-ABE85B42AC26}"/>
    <dgm:cxn modelId="{6F10E2C3-E56B-4D43-94BC-963084F658F9}" type="presOf" srcId="{C99EBBB1-E916-471C-83C9-ABE85B42AC26}" destId="{94E9EF1A-1D07-4210-9402-6C559E90358A}" srcOrd="0" destOrd="0" presId="urn:microsoft.com/office/officeart/2016/7/layout/BasicLinearProcessNumbered#1"/>
    <dgm:cxn modelId="{B07163E8-ADEC-492A-8F07-7E5786AB23AE}" srcId="{D0F07F19-1F50-4B42-A7A0-278DF9D25BB1}" destId="{140952D0-0E1D-4F48-9F16-53581487CFA0}" srcOrd="3" destOrd="0" parTransId="{790C446F-6917-41E7-BE01-7AFE2676D505}" sibTransId="{2804F27C-9BA9-4D07-AB02-74BE7DFA2C0E}"/>
    <dgm:cxn modelId="{63511BEB-805E-4478-A84E-F5816F2BB637}" type="presOf" srcId="{2804F27C-9BA9-4D07-AB02-74BE7DFA2C0E}" destId="{3CBA3CC0-D70A-4B98-9329-64604EDF25F0}" srcOrd="0" destOrd="0" presId="urn:microsoft.com/office/officeart/2016/7/layout/BasicLinearProcessNumbered#1"/>
    <dgm:cxn modelId="{FC7721F0-429B-4CE7-BE98-C2F3C41FE9C7}" srcId="{D0F07F19-1F50-4B42-A7A0-278DF9D25BB1}" destId="{22625139-F93A-4F3F-A7AA-4923A01AEDF3}" srcOrd="2" destOrd="0" parTransId="{F549A0EB-6BE9-4749-8336-B02A279AE302}" sibTransId="{A8E2FA08-4DD4-4654-A85D-9A99162D6201}"/>
    <dgm:cxn modelId="{99CB62F7-0B6D-430F-8B68-3D7E013962D8}" type="presOf" srcId="{6AB685D6-A4C8-4FC1-B1D3-5E5287230A0F}" destId="{64DEC11D-BC31-4708-AD6D-FCD869F29A77}" srcOrd="0" destOrd="0" presId="urn:microsoft.com/office/officeart/2016/7/layout/BasicLinearProcessNumbered#1"/>
    <dgm:cxn modelId="{7E2231FF-1A9F-4D8A-A54E-01FF5741E5A6}" type="presOf" srcId="{D0F07F19-1F50-4B42-A7A0-278DF9D25BB1}" destId="{C09B749D-9CF7-492C-B341-D9553818451B}" srcOrd="0" destOrd="0" presId="urn:microsoft.com/office/officeart/2016/7/layout/BasicLinearProcessNumbered#1"/>
    <dgm:cxn modelId="{99C350D0-75FF-49D3-A6D3-F8E77DAE8E85}" type="presParOf" srcId="{C09B749D-9CF7-492C-B341-D9553818451B}" destId="{8EEF3829-836D-4E60-A9BC-8F0AD18883EE}" srcOrd="0" destOrd="0" presId="urn:microsoft.com/office/officeart/2016/7/layout/BasicLinearProcessNumbered#1"/>
    <dgm:cxn modelId="{46D225F3-9602-461D-B897-63EE62713E85}" type="presParOf" srcId="{8EEF3829-836D-4E60-A9BC-8F0AD18883EE}" destId="{5947A689-FC4A-4FDF-BDDD-890A8474DEF9}" srcOrd="0" destOrd="0" presId="urn:microsoft.com/office/officeart/2016/7/layout/BasicLinearProcessNumbered#1"/>
    <dgm:cxn modelId="{10078B9E-1E54-4999-AF29-363A1021457C}" type="presParOf" srcId="{8EEF3829-836D-4E60-A9BC-8F0AD18883EE}" destId="{94E9EF1A-1D07-4210-9402-6C559E90358A}" srcOrd="1" destOrd="0" presId="urn:microsoft.com/office/officeart/2016/7/layout/BasicLinearProcessNumbered#1"/>
    <dgm:cxn modelId="{1C130733-AEED-4362-A885-8FBA3B1E96C0}" type="presParOf" srcId="{8EEF3829-836D-4E60-A9BC-8F0AD18883EE}" destId="{B9E74D06-8974-46A7-BDE8-CAC0846523DB}" srcOrd="2" destOrd="0" presId="urn:microsoft.com/office/officeart/2016/7/layout/BasicLinearProcessNumbered#1"/>
    <dgm:cxn modelId="{D5EE2267-B4C6-4DD3-9F9B-0A95A10CFF22}" type="presParOf" srcId="{8EEF3829-836D-4E60-A9BC-8F0AD18883EE}" destId="{815671D8-22AE-4967-8461-EBC1C9F97F94}" srcOrd="3" destOrd="0" presId="urn:microsoft.com/office/officeart/2016/7/layout/BasicLinearProcessNumbered#1"/>
    <dgm:cxn modelId="{994C8FF6-A1D3-4EDB-90B2-D14B9977E00F}" type="presParOf" srcId="{C09B749D-9CF7-492C-B341-D9553818451B}" destId="{4345A606-3100-40DC-847D-F26F8DFFB0A4}" srcOrd="1" destOrd="0" presId="urn:microsoft.com/office/officeart/2016/7/layout/BasicLinearProcessNumbered#1"/>
    <dgm:cxn modelId="{D7CA4B9E-7E9B-437E-B920-BE7ACAC158FD}" type="presParOf" srcId="{C09B749D-9CF7-492C-B341-D9553818451B}" destId="{B00A4622-AE0E-4076-85DB-EF0445408AE5}" srcOrd="2" destOrd="0" presId="urn:microsoft.com/office/officeart/2016/7/layout/BasicLinearProcessNumbered#1"/>
    <dgm:cxn modelId="{5ECCC096-4A1B-4DBE-9610-154E648B0455}" type="presParOf" srcId="{B00A4622-AE0E-4076-85DB-EF0445408AE5}" destId="{0C3F367E-8502-4FE8-BAE7-DD0216BBE5F4}" srcOrd="0" destOrd="0" presId="urn:microsoft.com/office/officeart/2016/7/layout/BasicLinearProcessNumbered#1"/>
    <dgm:cxn modelId="{64F1D37F-5066-4973-9BA5-794B27CA37D2}" type="presParOf" srcId="{B00A4622-AE0E-4076-85DB-EF0445408AE5}" destId="{64DEC11D-BC31-4708-AD6D-FCD869F29A77}" srcOrd="1" destOrd="0" presId="urn:microsoft.com/office/officeart/2016/7/layout/BasicLinearProcessNumbered#1"/>
    <dgm:cxn modelId="{59624185-F204-49C0-BDED-19FC73952F2E}" type="presParOf" srcId="{B00A4622-AE0E-4076-85DB-EF0445408AE5}" destId="{E2B2538A-D96F-4DCA-8CF3-F0FB434F3801}" srcOrd="2" destOrd="0" presId="urn:microsoft.com/office/officeart/2016/7/layout/BasicLinearProcessNumbered#1"/>
    <dgm:cxn modelId="{96FE12E6-831F-4BC1-B93A-35FC9AA9CB63}" type="presParOf" srcId="{B00A4622-AE0E-4076-85DB-EF0445408AE5}" destId="{3EBFB89F-9498-48A7-B439-3463C1372F8F}" srcOrd="3" destOrd="0" presId="urn:microsoft.com/office/officeart/2016/7/layout/BasicLinearProcessNumbered#1"/>
    <dgm:cxn modelId="{933C0DCF-B8E7-4A88-8E0D-50D1EE38963F}" type="presParOf" srcId="{C09B749D-9CF7-492C-B341-D9553818451B}" destId="{37BC4521-70B3-472D-803F-5906DF931374}" srcOrd="3" destOrd="0" presId="urn:microsoft.com/office/officeart/2016/7/layout/BasicLinearProcessNumbered#1"/>
    <dgm:cxn modelId="{CE1AD570-95DF-45C1-B307-B34FD2156926}" type="presParOf" srcId="{C09B749D-9CF7-492C-B341-D9553818451B}" destId="{5419C900-3474-4480-82CB-923AF8027A48}" srcOrd="4" destOrd="0" presId="urn:microsoft.com/office/officeart/2016/7/layout/BasicLinearProcessNumbered#1"/>
    <dgm:cxn modelId="{925BB531-D363-4CFB-A26F-C5688408277A}" type="presParOf" srcId="{5419C900-3474-4480-82CB-923AF8027A48}" destId="{83253AE2-89B5-4ADC-817A-FEF4E0BC4B49}" srcOrd="0" destOrd="0" presId="urn:microsoft.com/office/officeart/2016/7/layout/BasicLinearProcessNumbered#1"/>
    <dgm:cxn modelId="{80F28570-00FB-45F2-8616-674AD4D351EB}" type="presParOf" srcId="{5419C900-3474-4480-82CB-923AF8027A48}" destId="{82EE2C17-F664-4616-8F76-97637F08E124}" srcOrd="1" destOrd="0" presId="urn:microsoft.com/office/officeart/2016/7/layout/BasicLinearProcessNumbered#1"/>
    <dgm:cxn modelId="{66F07C17-7062-4704-93B0-F865479E36AF}" type="presParOf" srcId="{5419C900-3474-4480-82CB-923AF8027A48}" destId="{96383FDE-483E-4E6D-B151-4FC41C065094}" srcOrd="2" destOrd="0" presId="urn:microsoft.com/office/officeart/2016/7/layout/BasicLinearProcessNumbered#1"/>
    <dgm:cxn modelId="{BF34091E-14C3-4F32-951B-0A7750F10C3B}" type="presParOf" srcId="{5419C900-3474-4480-82CB-923AF8027A48}" destId="{BBF86657-8EAE-46E6-B25A-D2056AE50973}" srcOrd="3" destOrd="0" presId="urn:microsoft.com/office/officeart/2016/7/layout/BasicLinearProcessNumbered#1"/>
    <dgm:cxn modelId="{D9BB4F87-A965-4378-A9C6-D25674C6931B}" type="presParOf" srcId="{C09B749D-9CF7-492C-B341-D9553818451B}" destId="{8DC76FCE-F8A0-43BB-94B0-26867DA9F629}" srcOrd="5" destOrd="0" presId="urn:microsoft.com/office/officeart/2016/7/layout/BasicLinearProcessNumbered#1"/>
    <dgm:cxn modelId="{00E1858F-159C-4E4C-BEBE-880A38A1BA71}" type="presParOf" srcId="{C09B749D-9CF7-492C-B341-D9553818451B}" destId="{46746BF8-8C13-403D-B74A-6BA79A7FA811}" srcOrd="6" destOrd="0" presId="urn:microsoft.com/office/officeart/2016/7/layout/BasicLinearProcessNumbered#1"/>
    <dgm:cxn modelId="{6F762868-2604-4136-B94F-ACE43DAD67B5}" type="presParOf" srcId="{46746BF8-8C13-403D-B74A-6BA79A7FA811}" destId="{7ACBA089-E576-4FF4-865F-C3BBF7659A23}" srcOrd="0" destOrd="0" presId="urn:microsoft.com/office/officeart/2016/7/layout/BasicLinearProcessNumbered#1"/>
    <dgm:cxn modelId="{B7B8C205-28F0-476E-BAC3-85F01BFEE44D}" type="presParOf" srcId="{46746BF8-8C13-403D-B74A-6BA79A7FA811}" destId="{3CBA3CC0-D70A-4B98-9329-64604EDF25F0}" srcOrd="1" destOrd="0" presId="urn:microsoft.com/office/officeart/2016/7/layout/BasicLinearProcessNumbered#1"/>
    <dgm:cxn modelId="{6A7BC1C5-C63F-4BF4-BAE5-501D9FFA6759}" type="presParOf" srcId="{46746BF8-8C13-403D-B74A-6BA79A7FA811}" destId="{5BE72261-3EB3-4585-8739-2FFBAED12B80}" srcOrd="2" destOrd="0" presId="urn:microsoft.com/office/officeart/2016/7/layout/BasicLinearProcessNumbered#1"/>
    <dgm:cxn modelId="{18AD5259-1315-4A8A-A2BB-A52A503F5250}" type="presParOf" srcId="{46746BF8-8C13-403D-B74A-6BA79A7FA811}" destId="{64EF213D-B16C-4AC2-8183-B62F7FC17277}"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B7A286-1E7E-4E8A-BEC7-14598D7BE07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F130534-2E11-4812-A4A1-CA802F1FB46A}">
      <dgm:prSet/>
      <dgm:spPr/>
      <dgm:t>
        <a:bodyPr/>
        <a:lstStyle/>
        <a:p>
          <a:pPr>
            <a:lnSpc>
              <a:spcPct val="100000"/>
            </a:lnSpc>
          </a:pPr>
          <a:r>
            <a:rPr lang="en-US" dirty="0" err="1"/>
            <a:t>ejercer</a:t>
          </a:r>
          <a:r>
            <a:rPr lang="en-US" dirty="0"/>
            <a:t> la </a:t>
          </a:r>
          <a:r>
            <a:rPr lang="en-US" dirty="0" err="1"/>
            <a:t>autodeterminación</a:t>
          </a:r>
          <a:r>
            <a:rPr lang="en-US" dirty="0"/>
            <a:t> (</a:t>
          </a:r>
          <a:r>
            <a:rPr lang="en-US" dirty="0" err="1"/>
            <a:t>autonomía</a:t>
          </a:r>
          <a:r>
            <a:rPr lang="en-US" dirty="0"/>
            <a:t>)
</a:t>
          </a:r>
        </a:p>
      </dgm:t>
    </dgm:pt>
    <dgm:pt modelId="{A139CF13-4415-4A13-86BF-F6AA3C21814B}" type="parTrans" cxnId="{67440394-EA14-429F-905C-CD5EEAED0563}">
      <dgm:prSet/>
      <dgm:spPr/>
      <dgm:t>
        <a:bodyPr/>
        <a:lstStyle/>
        <a:p>
          <a:endParaRPr lang="en-US"/>
        </a:p>
      </dgm:t>
    </dgm:pt>
    <dgm:pt modelId="{E35EADA8-A639-4925-8F41-079EFA3D14BE}" type="sibTrans" cxnId="{67440394-EA14-429F-905C-CD5EEAED0563}">
      <dgm:prSet/>
      <dgm:spPr/>
      <dgm:t>
        <a:bodyPr/>
        <a:lstStyle/>
        <a:p>
          <a:endParaRPr lang="en-US"/>
        </a:p>
      </dgm:t>
    </dgm:pt>
    <dgm:pt modelId="{C345C5F6-6398-46B7-A151-FB3E8E624A32}">
      <dgm:prSet/>
      <dgm:spPr/>
      <dgm:t>
        <a:bodyPr/>
        <a:lstStyle/>
        <a:p>
          <a:pPr>
            <a:lnSpc>
              <a:spcPct val="100000"/>
            </a:lnSpc>
          </a:pPr>
          <a:r>
            <a:rPr lang="en-US" dirty="0" err="1"/>
            <a:t>ejercer</a:t>
          </a:r>
          <a:r>
            <a:rPr lang="en-US" dirty="0"/>
            <a:t> control personal (</a:t>
          </a:r>
          <a:r>
            <a:rPr lang="en-US" dirty="0" err="1"/>
            <a:t>autodeterminación</a:t>
          </a:r>
          <a:r>
            <a:rPr lang="en-US" dirty="0"/>
            <a:t>)</a:t>
          </a:r>
        </a:p>
      </dgm:t>
    </dgm:pt>
    <dgm:pt modelId="{E79D6F94-8C03-4711-B133-6D39269DED91}" type="parTrans" cxnId="{E6195C52-89C0-4427-973C-5657B0173FA2}">
      <dgm:prSet/>
      <dgm:spPr/>
      <dgm:t>
        <a:bodyPr/>
        <a:lstStyle/>
        <a:p>
          <a:endParaRPr lang="en-US"/>
        </a:p>
      </dgm:t>
    </dgm:pt>
    <dgm:pt modelId="{5630A38E-58E5-4C65-BD3E-199871AB750C}" type="sibTrans" cxnId="{E6195C52-89C0-4427-973C-5657B0173FA2}">
      <dgm:prSet/>
      <dgm:spPr/>
      <dgm:t>
        <a:bodyPr/>
        <a:lstStyle/>
        <a:p>
          <a:endParaRPr lang="en-US"/>
        </a:p>
      </dgm:t>
    </dgm:pt>
    <dgm:pt modelId="{82905CC5-112E-490F-9B37-9E00703D6FB3}">
      <dgm:prSet/>
      <dgm:spPr/>
      <dgm:t>
        <a:bodyPr/>
        <a:lstStyle/>
        <a:p>
          <a:pPr>
            <a:lnSpc>
              <a:spcPct val="100000"/>
            </a:lnSpc>
          </a:pPr>
          <a:r>
            <a:rPr lang="en-US" dirty="0" err="1"/>
            <a:t>tomar</a:t>
          </a:r>
          <a:r>
            <a:rPr lang="en-US" dirty="0"/>
            <a:t> </a:t>
          </a:r>
          <a:r>
            <a:rPr lang="en-US" dirty="0" err="1"/>
            <a:t>decisiones</a:t>
          </a:r>
          <a:r>
            <a:rPr lang="en-US" dirty="0"/>
            <a:t> (</a:t>
          </a:r>
          <a:r>
            <a:rPr lang="en-US" dirty="0" err="1"/>
            <a:t>autodeterminación</a:t>
          </a:r>
          <a:r>
            <a:rPr lang="en-US" dirty="0"/>
            <a:t>)
</a:t>
          </a:r>
        </a:p>
      </dgm:t>
    </dgm:pt>
    <dgm:pt modelId="{CA0362E5-29A7-45C4-BA0D-0DC233EBCA80}" type="parTrans" cxnId="{23885DB7-D7B3-44AE-8C3A-BE38229BCE6C}">
      <dgm:prSet/>
      <dgm:spPr/>
      <dgm:t>
        <a:bodyPr/>
        <a:lstStyle/>
        <a:p>
          <a:endParaRPr lang="en-US"/>
        </a:p>
      </dgm:t>
    </dgm:pt>
    <dgm:pt modelId="{E4085FFF-616A-426F-9983-D56C2F5FE5BD}" type="sibTrans" cxnId="{23885DB7-D7B3-44AE-8C3A-BE38229BCE6C}">
      <dgm:prSet/>
      <dgm:spPr/>
      <dgm:t>
        <a:bodyPr/>
        <a:lstStyle/>
        <a:p>
          <a:endParaRPr lang="en-US"/>
        </a:p>
      </dgm:t>
    </dgm:pt>
    <dgm:pt modelId="{CEFE125D-F005-4879-AC57-D6273511AB44}">
      <dgm:prSet/>
      <dgm:spPr/>
      <dgm:t>
        <a:bodyPr/>
        <a:lstStyle/>
        <a:p>
          <a:pPr>
            <a:lnSpc>
              <a:spcPct val="100000"/>
            </a:lnSpc>
          </a:pPr>
          <a:r>
            <a:rPr lang="es-ES" dirty="0"/>
            <a:t>aprender y crecer a través de la experiencia
</a:t>
          </a:r>
          <a:endParaRPr lang="en-US" dirty="0"/>
        </a:p>
      </dgm:t>
    </dgm:pt>
    <dgm:pt modelId="{59D0EED3-FDCF-43EF-B523-137A7276493E}" type="parTrans" cxnId="{940EB19A-0E90-4343-AB07-09ED2E813D76}">
      <dgm:prSet/>
      <dgm:spPr/>
      <dgm:t>
        <a:bodyPr/>
        <a:lstStyle/>
        <a:p>
          <a:endParaRPr lang="en-US"/>
        </a:p>
      </dgm:t>
    </dgm:pt>
    <dgm:pt modelId="{0BB4AE43-FE5B-4256-AFD6-B20DA3CD4D00}" type="sibTrans" cxnId="{940EB19A-0E90-4343-AB07-09ED2E813D76}">
      <dgm:prSet/>
      <dgm:spPr/>
      <dgm:t>
        <a:bodyPr/>
        <a:lstStyle/>
        <a:p>
          <a:endParaRPr lang="en-US"/>
        </a:p>
      </dgm:t>
    </dgm:pt>
    <dgm:pt modelId="{DDA29F3D-2350-486A-BB6B-D0BEFC2B85FC}" type="pres">
      <dgm:prSet presAssocID="{DEB7A286-1E7E-4E8A-BEC7-14598D7BE072}" presName="root" presStyleCnt="0">
        <dgm:presLayoutVars>
          <dgm:dir/>
          <dgm:resizeHandles val="exact"/>
        </dgm:presLayoutVars>
      </dgm:prSet>
      <dgm:spPr/>
    </dgm:pt>
    <dgm:pt modelId="{22C2781E-8578-4FE4-93CC-D327E3ADB5C4}" type="pres">
      <dgm:prSet presAssocID="{7F130534-2E11-4812-A4A1-CA802F1FB46A}" presName="compNode" presStyleCnt="0"/>
      <dgm:spPr/>
    </dgm:pt>
    <dgm:pt modelId="{736085A2-7731-4E61-938E-8BE843A0FC11}" type="pres">
      <dgm:prSet presAssocID="{7F130534-2E11-4812-A4A1-CA802F1FB46A}" presName="bgRect" presStyleLbl="bgShp" presStyleIdx="0" presStyleCnt="4"/>
      <dgm:spPr/>
    </dgm:pt>
    <dgm:pt modelId="{3906154F-3DF6-4075-B8B0-2040D390804C}" type="pres">
      <dgm:prSet presAssocID="{7F130534-2E11-4812-A4A1-CA802F1FB46A}"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n"/>
        </a:ext>
      </dgm:extLst>
    </dgm:pt>
    <dgm:pt modelId="{FE8E56AA-5879-4C96-B3A5-2861D3BF1236}" type="pres">
      <dgm:prSet presAssocID="{7F130534-2E11-4812-A4A1-CA802F1FB46A}" presName="spaceRect" presStyleCnt="0"/>
      <dgm:spPr/>
    </dgm:pt>
    <dgm:pt modelId="{0D571ADA-BEEE-4D3E-9C5F-0ABA0B56E411}" type="pres">
      <dgm:prSet presAssocID="{7F130534-2E11-4812-A4A1-CA802F1FB46A}" presName="parTx" presStyleLbl="revTx" presStyleIdx="0" presStyleCnt="4">
        <dgm:presLayoutVars>
          <dgm:chMax val="0"/>
          <dgm:chPref val="0"/>
        </dgm:presLayoutVars>
      </dgm:prSet>
      <dgm:spPr/>
    </dgm:pt>
    <dgm:pt modelId="{BC769BA7-DC0A-4773-8B16-BD3C10CC1E09}" type="pres">
      <dgm:prSet presAssocID="{E35EADA8-A639-4925-8F41-079EFA3D14BE}" presName="sibTrans" presStyleCnt="0"/>
      <dgm:spPr/>
    </dgm:pt>
    <dgm:pt modelId="{56B5E1D4-277B-4DDE-B5F9-761455EAF1D9}" type="pres">
      <dgm:prSet presAssocID="{C345C5F6-6398-46B7-A151-FB3E8E624A32}" presName="compNode" presStyleCnt="0"/>
      <dgm:spPr/>
    </dgm:pt>
    <dgm:pt modelId="{29FA2E94-BB54-4BC5-BA5F-44C73E2B675B}" type="pres">
      <dgm:prSet presAssocID="{C345C5F6-6398-46B7-A151-FB3E8E624A32}" presName="bgRect" presStyleLbl="bgShp" presStyleIdx="1" presStyleCnt="4"/>
      <dgm:spPr/>
    </dgm:pt>
    <dgm:pt modelId="{A616B2B1-5CEE-47F8-8309-5263616715F5}" type="pres">
      <dgm:prSet presAssocID="{C345C5F6-6398-46B7-A151-FB3E8E624A32}"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ymnast - Floor Routine"/>
        </a:ext>
      </dgm:extLst>
    </dgm:pt>
    <dgm:pt modelId="{9FB4CFD6-B969-4B87-90B0-E9FFE7290818}" type="pres">
      <dgm:prSet presAssocID="{C345C5F6-6398-46B7-A151-FB3E8E624A32}" presName="spaceRect" presStyleCnt="0"/>
      <dgm:spPr/>
    </dgm:pt>
    <dgm:pt modelId="{3B8D1BD3-B413-4AE1-BCDB-458393DDB0A6}" type="pres">
      <dgm:prSet presAssocID="{C345C5F6-6398-46B7-A151-FB3E8E624A32}" presName="parTx" presStyleLbl="revTx" presStyleIdx="1" presStyleCnt="4">
        <dgm:presLayoutVars>
          <dgm:chMax val="0"/>
          <dgm:chPref val="0"/>
        </dgm:presLayoutVars>
      </dgm:prSet>
      <dgm:spPr/>
    </dgm:pt>
    <dgm:pt modelId="{E00FA1C2-82B3-4E26-B0DC-7394B972C7E9}" type="pres">
      <dgm:prSet presAssocID="{5630A38E-58E5-4C65-BD3E-199871AB750C}" presName="sibTrans" presStyleCnt="0"/>
      <dgm:spPr/>
    </dgm:pt>
    <dgm:pt modelId="{A4E2FF1F-733C-448C-A822-7B1139400F4F}" type="pres">
      <dgm:prSet presAssocID="{82905CC5-112E-490F-9B37-9E00703D6FB3}" presName="compNode" presStyleCnt="0"/>
      <dgm:spPr/>
    </dgm:pt>
    <dgm:pt modelId="{428FC519-2721-4B14-9BA3-A77FE528742A}" type="pres">
      <dgm:prSet presAssocID="{82905CC5-112E-490F-9B37-9E00703D6FB3}" presName="bgRect" presStyleLbl="bgShp" presStyleIdx="2" presStyleCnt="4"/>
      <dgm:spPr/>
    </dgm:pt>
    <dgm:pt modelId="{03BF1640-B036-47B5-93D2-EAA50381F6DF}" type="pres">
      <dgm:prSet presAssocID="{82905CC5-112E-490F-9B37-9E00703D6FB3}"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898E5397-54A7-4CFF-AC8A-1F14DE02FB48}" type="pres">
      <dgm:prSet presAssocID="{82905CC5-112E-490F-9B37-9E00703D6FB3}" presName="spaceRect" presStyleCnt="0"/>
      <dgm:spPr/>
    </dgm:pt>
    <dgm:pt modelId="{A08A76EE-7F46-47EB-9196-4FAFFC632CAF}" type="pres">
      <dgm:prSet presAssocID="{82905CC5-112E-490F-9B37-9E00703D6FB3}" presName="parTx" presStyleLbl="revTx" presStyleIdx="2" presStyleCnt="4" custLinFactNeighborX="-138" custLinFactNeighborY="25578">
        <dgm:presLayoutVars>
          <dgm:chMax val="0"/>
          <dgm:chPref val="0"/>
        </dgm:presLayoutVars>
      </dgm:prSet>
      <dgm:spPr/>
    </dgm:pt>
    <dgm:pt modelId="{7BF9A899-1E11-4DB1-AED5-F78660E60A72}" type="pres">
      <dgm:prSet presAssocID="{E4085FFF-616A-426F-9983-D56C2F5FE5BD}" presName="sibTrans" presStyleCnt="0"/>
      <dgm:spPr/>
    </dgm:pt>
    <dgm:pt modelId="{F245B530-7978-4A02-9879-525D06E5D496}" type="pres">
      <dgm:prSet presAssocID="{CEFE125D-F005-4879-AC57-D6273511AB44}" presName="compNode" presStyleCnt="0"/>
      <dgm:spPr/>
    </dgm:pt>
    <dgm:pt modelId="{B3C959FD-7F4B-41FB-8A43-FA173E4A7BFD}" type="pres">
      <dgm:prSet presAssocID="{CEFE125D-F005-4879-AC57-D6273511AB44}" presName="bgRect" presStyleLbl="bgShp" presStyleIdx="3" presStyleCnt="4"/>
      <dgm:spPr/>
    </dgm:pt>
    <dgm:pt modelId="{6FE99CA2-88EB-434B-992C-3048F261DC46}" type="pres">
      <dgm:prSet presAssocID="{CEFE125D-F005-4879-AC57-D6273511AB44}"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lant"/>
        </a:ext>
      </dgm:extLst>
    </dgm:pt>
    <dgm:pt modelId="{5CCCCBF8-F60B-4614-9337-DF02D3AFA6C6}" type="pres">
      <dgm:prSet presAssocID="{CEFE125D-F005-4879-AC57-D6273511AB44}" presName="spaceRect" presStyleCnt="0"/>
      <dgm:spPr/>
    </dgm:pt>
    <dgm:pt modelId="{F7BD5A80-261D-484B-B9D1-7E87DB6FA287}" type="pres">
      <dgm:prSet presAssocID="{CEFE125D-F005-4879-AC57-D6273511AB44}" presName="parTx" presStyleLbl="revTx" presStyleIdx="3" presStyleCnt="4" custLinFactNeighborX="-415" custLinFactNeighborY="31349">
        <dgm:presLayoutVars>
          <dgm:chMax val="0"/>
          <dgm:chPref val="0"/>
        </dgm:presLayoutVars>
      </dgm:prSet>
      <dgm:spPr/>
    </dgm:pt>
  </dgm:ptLst>
  <dgm:cxnLst>
    <dgm:cxn modelId="{F8BB6803-53CF-404E-A6A5-D1BDF6F6E665}" type="presOf" srcId="{DEB7A286-1E7E-4E8A-BEC7-14598D7BE072}" destId="{DDA29F3D-2350-486A-BB6B-D0BEFC2B85FC}" srcOrd="0" destOrd="0" presId="urn:microsoft.com/office/officeart/2018/2/layout/IconVerticalSolidList"/>
    <dgm:cxn modelId="{E6195C52-89C0-4427-973C-5657B0173FA2}" srcId="{DEB7A286-1E7E-4E8A-BEC7-14598D7BE072}" destId="{C345C5F6-6398-46B7-A151-FB3E8E624A32}" srcOrd="1" destOrd="0" parTransId="{E79D6F94-8C03-4711-B133-6D39269DED91}" sibTransId="{5630A38E-58E5-4C65-BD3E-199871AB750C}"/>
    <dgm:cxn modelId="{67440394-EA14-429F-905C-CD5EEAED0563}" srcId="{DEB7A286-1E7E-4E8A-BEC7-14598D7BE072}" destId="{7F130534-2E11-4812-A4A1-CA802F1FB46A}" srcOrd="0" destOrd="0" parTransId="{A139CF13-4415-4A13-86BF-F6AA3C21814B}" sibTransId="{E35EADA8-A639-4925-8F41-079EFA3D14BE}"/>
    <dgm:cxn modelId="{940EB19A-0E90-4343-AB07-09ED2E813D76}" srcId="{DEB7A286-1E7E-4E8A-BEC7-14598D7BE072}" destId="{CEFE125D-F005-4879-AC57-D6273511AB44}" srcOrd="3" destOrd="0" parTransId="{59D0EED3-FDCF-43EF-B523-137A7276493E}" sibTransId="{0BB4AE43-FE5B-4256-AFD6-B20DA3CD4D00}"/>
    <dgm:cxn modelId="{549C06A7-284C-4644-BE7C-857E1AC19976}" type="presOf" srcId="{CEFE125D-F005-4879-AC57-D6273511AB44}" destId="{F7BD5A80-261D-484B-B9D1-7E87DB6FA287}" srcOrd="0" destOrd="0" presId="urn:microsoft.com/office/officeart/2018/2/layout/IconVerticalSolidList"/>
    <dgm:cxn modelId="{88C0ACAE-3901-4BEE-A93E-588C47CA9B9A}" type="presOf" srcId="{7F130534-2E11-4812-A4A1-CA802F1FB46A}" destId="{0D571ADA-BEEE-4D3E-9C5F-0ABA0B56E411}" srcOrd="0" destOrd="0" presId="urn:microsoft.com/office/officeart/2018/2/layout/IconVerticalSolidList"/>
    <dgm:cxn modelId="{23885DB7-D7B3-44AE-8C3A-BE38229BCE6C}" srcId="{DEB7A286-1E7E-4E8A-BEC7-14598D7BE072}" destId="{82905CC5-112E-490F-9B37-9E00703D6FB3}" srcOrd="2" destOrd="0" parTransId="{CA0362E5-29A7-45C4-BA0D-0DC233EBCA80}" sibTransId="{E4085FFF-616A-426F-9983-D56C2F5FE5BD}"/>
    <dgm:cxn modelId="{8893C1F7-619B-4F80-A1B4-A5A03565D2AE}" type="presOf" srcId="{C345C5F6-6398-46B7-A151-FB3E8E624A32}" destId="{3B8D1BD3-B413-4AE1-BCDB-458393DDB0A6}" srcOrd="0" destOrd="0" presId="urn:microsoft.com/office/officeart/2018/2/layout/IconVerticalSolidList"/>
    <dgm:cxn modelId="{73EBA2FB-B5CC-4B13-B7D3-53A3BB16DD19}" type="presOf" srcId="{82905CC5-112E-490F-9B37-9E00703D6FB3}" destId="{A08A76EE-7F46-47EB-9196-4FAFFC632CAF}" srcOrd="0" destOrd="0" presId="urn:microsoft.com/office/officeart/2018/2/layout/IconVerticalSolidList"/>
    <dgm:cxn modelId="{F4F69636-F256-48FF-A05B-967FA74EC06E}" type="presParOf" srcId="{DDA29F3D-2350-486A-BB6B-D0BEFC2B85FC}" destId="{22C2781E-8578-4FE4-93CC-D327E3ADB5C4}" srcOrd="0" destOrd="0" presId="urn:microsoft.com/office/officeart/2018/2/layout/IconVerticalSolidList"/>
    <dgm:cxn modelId="{6816FF84-1AD5-4CC6-9949-85775B330B36}" type="presParOf" srcId="{22C2781E-8578-4FE4-93CC-D327E3ADB5C4}" destId="{736085A2-7731-4E61-938E-8BE843A0FC11}" srcOrd="0" destOrd="0" presId="urn:microsoft.com/office/officeart/2018/2/layout/IconVerticalSolidList"/>
    <dgm:cxn modelId="{7032EFB9-84AF-464D-8DCA-025EDBD83137}" type="presParOf" srcId="{22C2781E-8578-4FE4-93CC-D327E3ADB5C4}" destId="{3906154F-3DF6-4075-B8B0-2040D390804C}" srcOrd="1" destOrd="0" presId="urn:microsoft.com/office/officeart/2018/2/layout/IconVerticalSolidList"/>
    <dgm:cxn modelId="{0356EF46-E8D1-4F64-A7C2-52F5448B81ED}" type="presParOf" srcId="{22C2781E-8578-4FE4-93CC-D327E3ADB5C4}" destId="{FE8E56AA-5879-4C96-B3A5-2861D3BF1236}" srcOrd="2" destOrd="0" presId="urn:microsoft.com/office/officeart/2018/2/layout/IconVerticalSolidList"/>
    <dgm:cxn modelId="{240D06ED-6E1E-4E46-8E76-C10BC0310135}" type="presParOf" srcId="{22C2781E-8578-4FE4-93CC-D327E3ADB5C4}" destId="{0D571ADA-BEEE-4D3E-9C5F-0ABA0B56E411}" srcOrd="3" destOrd="0" presId="urn:microsoft.com/office/officeart/2018/2/layout/IconVerticalSolidList"/>
    <dgm:cxn modelId="{B7E71863-BE30-47E3-9B4C-2D07BF9E8A7F}" type="presParOf" srcId="{DDA29F3D-2350-486A-BB6B-D0BEFC2B85FC}" destId="{BC769BA7-DC0A-4773-8B16-BD3C10CC1E09}" srcOrd="1" destOrd="0" presId="urn:microsoft.com/office/officeart/2018/2/layout/IconVerticalSolidList"/>
    <dgm:cxn modelId="{E33B517F-0AA6-499B-BE7A-C80430EA7689}" type="presParOf" srcId="{DDA29F3D-2350-486A-BB6B-D0BEFC2B85FC}" destId="{56B5E1D4-277B-4DDE-B5F9-761455EAF1D9}" srcOrd="2" destOrd="0" presId="urn:microsoft.com/office/officeart/2018/2/layout/IconVerticalSolidList"/>
    <dgm:cxn modelId="{0EF26E74-5165-4EDD-B04E-CB953F65522E}" type="presParOf" srcId="{56B5E1D4-277B-4DDE-B5F9-761455EAF1D9}" destId="{29FA2E94-BB54-4BC5-BA5F-44C73E2B675B}" srcOrd="0" destOrd="0" presId="urn:microsoft.com/office/officeart/2018/2/layout/IconVerticalSolidList"/>
    <dgm:cxn modelId="{1429780B-D801-44EF-94E9-BA4EC682834D}" type="presParOf" srcId="{56B5E1D4-277B-4DDE-B5F9-761455EAF1D9}" destId="{A616B2B1-5CEE-47F8-8309-5263616715F5}" srcOrd="1" destOrd="0" presId="urn:microsoft.com/office/officeart/2018/2/layout/IconVerticalSolidList"/>
    <dgm:cxn modelId="{9BCF1F41-6066-4828-867F-74745977AFA1}" type="presParOf" srcId="{56B5E1D4-277B-4DDE-B5F9-761455EAF1D9}" destId="{9FB4CFD6-B969-4B87-90B0-E9FFE7290818}" srcOrd="2" destOrd="0" presId="urn:microsoft.com/office/officeart/2018/2/layout/IconVerticalSolidList"/>
    <dgm:cxn modelId="{D28CAE45-0A4C-4C87-A141-06E1A20F2537}" type="presParOf" srcId="{56B5E1D4-277B-4DDE-B5F9-761455EAF1D9}" destId="{3B8D1BD3-B413-4AE1-BCDB-458393DDB0A6}" srcOrd="3" destOrd="0" presId="urn:microsoft.com/office/officeart/2018/2/layout/IconVerticalSolidList"/>
    <dgm:cxn modelId="{7688C55C-7A34-4003-BA61-58E24DF0F9B2}" type="presParOf" srcId="{DDA29F3D-2350-486A-BB6B-D0BEFC2B85FC}" destId="{E00FA1C2-82B3-4E26-B0DC-7394B972C7E9}" srcOrd="3" destOrd="0" presId="urn:microsoft.com/office/officeart/2018/2/layout/IconVerticalSolidList"/>
    <dgm:cxn modelId="{6CBD01DB-87F0-42EE-A9D6-9ACE9343CE9B}" type="presParOf" srcId="{DDA29F3D-2350-486A-BB6B-D0BEFC2B85FC}" destId="{A4E2FF1F-733C-448C-A822-7B1139400F4F}" srcOrd="4" destOrd="0" presId="urn:microsoft.com/office/officeart/2018/2/layout/IconVerticalSolidList"/>
    <dgm:cxn modelId="{3F71B465-B830-4F41-887B-7AEBE03FBB4A}" type="presParOf" srcId="{A4E2FF1F-733C-448C-A822-7B1139400F4F}" destId="{428FC519-2721-4B14-9BA3-A77FE528742A}" srcOrd="0" destOrd="0" presId="urn:microsoft.com/office/officeart/2018/2/layout/IconVerticalSolidList"/>
    <dgm:cxn modelId="{3E3886C9-E874-4952-B97B-EFFC429FA92D}" type="presParOf" srcId="{A4E2FF1F-733C-448C-A822-7B1139400F4F}" destId="{03BF1640-B036-47B5-93D2-EAA50381F6DF}" srcOrd="1" destOrd="0" presId="urn:microsoft.com/office/officeart/2018/2/layout/IconVerticalSolidList"/>
    <dgm:cxn modelId="{FEAC2554-AD6C-40AA-870B-227EC22AE33B}" type="presParOf" srcId="{A4E2FF1F-733C-448C-A822-7B1139400F4F}" destId="{898E5397-54A7-4CFF-AC8A-1F14DE02FB48}" srcOrd="2" destOrd="0" presId="urn:microsoft.com/office/officeart/2018/2/layout/IconVerticalSolidList"/>
    <dgm:cxn modelId="{F21298FD-B4A4-41B4-81E1-102AF2D61293}" type="presParOf" srcId="{A4E2FF1F-733C-448C-A822-7B1139400F4F}" destId="{A08A76EE-7F46-47EB-9196-4FAFFC632CAF}" srcOrd="3" destOrd="0" presId="urn:microsoft.com/office/officeart/2018/2/layout/IconVerticalSolidList"/>
    <dgm:cxn modelId="{9A823C00-01AF-4949-9C7C-90FB1AAFDA48}" type="presParOf" srcId="{DDA29F3D-2350-486A-BB6B-D0BEFC2B85FC}" destId="{7BF9A899-1E11-4DB1-AED5-F78660E60A72}" srcOrd="5" destOrd="0" presId="urn:microsoft.com/office/officeart/2018/2/layout/IconVerticalSolidList"/>
    <dgm:cxn modelId="{351D3FAE-41E1-4B31-8D09-2D3B7659A383}" type="presParOf" srcId="{DDA29F3D-2350-486A-BB6B-D0BEFC2B85FC}" destId="{F245B530-7978-4A02-9879-525D06E5D496}" srcOrd="6" destOrd="0" presId="urn:microsoft.com/office/officeart/2018/2/layout/IconVerticalSolidList"/>
    <dgm:cxn modelId="{AB05A416-F9D5-4700-8096-D32547BD7A97}" type="presParOf" srcId="{F245B530-7978-4A02-9879-525D06E5D496}" destId="{B3C959FD-7F4B-41FB-8A43-FA173E4A7BFD}" srcOrd="0" destOrd="0" presId="urn:microsoft.com/office/officeart/2018/2/layout/IconVerticalSolidList"/>
    <dgm:cxn modelId="{5D51694D-9F07-4FF2-94DF-2EA2002A82DD}" type="presParOf" srcId="{F245B530-7978-4A02-9879-525D06E5D496}" destId="{6FE99CA2-88EB-434B-992C-3048F261DC46}" srcOrd="1" destOrd="0" presId="urn:microsoft.com/office/officeart/2018/2/layout/IconVerticalSolidList"/>
    <dgm:cxn modelId="{84511A96-3EBC-47D1-B680-7BBF42370ADF}" type="presParOf" srcId="{F245B530-7978-4A02-9879-525D06E5D496}" destId="{5CCCCBF8-F60B-4614-9337-DF02D3AFA6C6}" srcOrd="2" destOrd="0" presId="urn:microsoft.com/office/officeart/2018/2/layout/IconVerticalSolidList"/>
    <dgm:cxn modelId="{E3DA25ED-0307-4D29-B1CF-596BCE922C58}" type="presParOf" srcId="{F245B530-7978-4A02-9879-525D06E5D496}" destId="{F7BD5A80-261D-484B-B9D1-7E87DB6FA28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57F32-64F4-47DD-9B52-8984C532E39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019956FA-C424-4D55-A17B-3D991C239BAE}">
      <dgm:prSet custT="1"/>
      <dgm:spPr/>
      <dgm:t>
        <a:bodyPr anchor="ctr"/>
        <a:lstStyle/>
        <a:p>
          <a:r>
            <a:rPr lang="es-ES" sz="2200" dirty="0">
              <a:solidFill>
                <a:schemeClr val="tx1"/>
              </a:solidFill>
              <a:latin typeface="Calibri" panose="020F0502020204030204" pitchFamily="34" charset="0"/>
              <a:cs typeface="Calibri" panose="020F0502020204030204" pitchFamily="34" charset="0"/>
            </a:rPr>
            <a:t>Priorizar los deseos y puntos de vista de la persona atendida. En consecuencia, respetar las elecciones de la persona y su derecho a determinar su propio camino hacia la recuperación y el bienestar.</a:t>
          </a:r>
          <a:endParaRPr lang="en-US" sz="2200" dirty="0">
            <a:solidFill>
              <a:schemeClr val="accent1"/>
            </a:solidFill>
          </a:endParaRPr>
        </a:p>
      </dgm:t>
    </dgm:pt>
    <dgm:pt modelId="{16B58EC6-4373-49FA-8BE6-3128B33BD4D1}" type="parTrans" cxnId="{B0C49157-4D70-4D53-991B-F96233E9DB5E}">
      <dgm:prSet/>
      <dgm:spPr/>
      <dgm:t>
        <a:bodyPr/>
        <a:lstStyle/>
        <a:p>
          <a:endParaRPr lang="en-US"/>
        </a:p>
      </dgm:t>
    </dgm:pt>
    <dgm:pt modelId="{A9FC977C-2B36-4CFD-A876-F4C9FC6F8521}" type="sibTrans" cxnId="{B0C49157-4D70-4D53-991B-F96233E9DB5E}">
      <dgm:prSet/>
      <dgm:spPr/>
      <dgm:t>
        <a:bodyPr/>
        <a:lstStyle/>
        <a:p>
          <a:endParaRPr lang="en-US"/>
        </a:p>
      </dgm:t>
    </dgm:pt>
    <dgm:pt modelId="{F7C3FB1E-2D04-42A5-8EAA-0EA8525281E2}">
      <dgm:prSet custT="1"/>
      <dgm:spPr/>
      <dgm:t>
        <a:bodyPr/>
        <a:lstStyle/>
        <a:p>
          <a:r>
            <a:rPr lang="es-ES" sz="2200" dirty="0">
              <a:solidFill>
                <a:schemeClr val="tx1">
                  <a:lumMod val="75000"/>
                  <a:lumOff val="25000"/>
                </a:schemeClr>
              </a:solidFill>
              <a:latin typeface="Calibri" panose="020F0502020204030204" pitchFamily="34" charset="0"/>
              <a:cs typeface="Calibri" panose="020F0502020204030204" pitchFamily="34" charset="0"/>
            </a:rPr>
            <a:t>Valorar a la persona como un ser humano, aceptar a la persona por lo que es y creer que tiene el potencial para una vida significativa.</a:t>
          </a:r>
          <a:endParaRPr lang="en-US" sz="2200" dirty="0">
            <a:solidFill>
              <a:schemeClr val="accent1"/>
            </a:solidFill>
          </a:endParaRPr>
        </a:p>
      </dgm:t>
    </dgm:pt>
    <dgm:pt modelId="{580FC25E-EB5E-4935-B702-D28372710963}" type="parTrans" cxnId="{B8D36D7E-D897-49B2-B556-B3A8CA0C9F1E}">
      <dgm:prSet/>
      <dgm:spPr/>
      <dgm:t>
        <a:bodyPr/>
        <a:lstStyle/>
        <a:p>
          <a:endParaRPr lang="en-US"/>
        </a:p>
      </dgm:t>
    </dgm:pt>
    <dgm:pt modelId="{BE6131FC-31C5-4C00-A813-5CB270E87B94}" type="sibTrans" cxnId="{B8D36D7E-D897-49B2-B556-B3A8CA0C9F1E}">
      <dgm:prSet/>
      <dgm:spPr/>
      <dgm:t>
        <a:bodyPr/>
        <a:lstStyle/>
        <a:p>
          <a:endParaRPr lang="en-US"/>
        </a:p>
      </dgm:t>
    </dgm:pt>
    <dgm:pt modelId="{A4272D02-527F-4D70-A17D-59B144F44812}">
      <dgm:prSet custT="1"/>
      <dgm:spPr/>
      <dgm:t>
        <a:bodyPr/>
        <a:lstStyle/>
        <a:p>
          <a:r>
            <a:rPr lang="es-ES" sz="2200" dirty="0">
              <a:latin typeface="Calibri" panose="020F0502020204030204" pitchFamily="34" charset="0"/>
              <a:cs typeface="Calibri" panose="020F0502020204030204" pitchFamily="34" charset="0"/>
            </a:rPr>
            <a:t>Adoptar una orientación de servicio que implique explícitamente la negociación y la colaboración con las personas atendidas dentro de una relación de asociación</a:t>
          </a:r>
          <a:r>
            <a:rPr lang="en-US" sz="2200" dirty="0">
              <a:latin typeface="Calibri" panose="020F0502020204030204" pitchFamily="34" charset="0"/>
              <a:cs typeface="Calibri" panose="020F0502020204030204" pitchFamily="34" charset="0"/>
            </a:rPr>
            <a:t>.</a:t>
          </a:r>
          <a:endParaRPr lang="en-US" sz="2200" dirty="0">
            <a:solidFill>
              <a:schemeClr val="accent1"/>
            </a:solidFill>
            <a:latin typeface="Calibri" panose="020F0502020204030204" pitchFamily="34" charset="0"/>
            <a:cs typeface="Calibri" panose="020F0502020204030204" pitchFamily="34" charset="0"/>
          </a:endParaRPr>
        </a:p>
      </dgm:t>
    </dgm:pt>
    <dgm:pt modelId="{9B2A3972-E9CD-42D2-B9F0-BFAC2DF121FB}" type="parTrans" cxnId="{0626624C-B3B3-42FA-B685-7707C3A421EF}">
      <dgm:prSet/>
      <dgm:spPr/>
      <dgm:t>
        <a:bodyPr/>
        <a:lstStyle/>
        <a:p>
          <a:endParaRPr lang="en-US"/>
        </a:p>
      </dgm:t>
    </dgm:pt>
    <dgm:pt modelId="{45E0F644-A91C-4E24-8C17-76B60C297616}" type="sibTrans" cxnId="{0626624C-B3B3-42FA-B685-7707C3A421EF}">
      <dgm:prSet/>
      <dgm:spPr/>
      <dgm:t>
        <a:bodyPr/>
        <a:lstStyle/>
        <a:p>
          <a:endParaRPr lang="en-US"/>
        </a:p>
      </dgm:t>
    </dgm:pt>
    <dgm:pt modelId="{53668795-406A-4854-9A98-EA89227D7770}" type="pres">
      <dgm:prSet presAssocID="{BFF57F32-64F4-47DD-9B52-8984C532E39C}" presName="vert0" presStyleCnt="0">
        <dgm:presLayoutVars>
          <dgm:dir/>
          <dgm:animOne val="branch"/>
          <dgm:animLvl val="lvl"/>
        </dgm:presLayoutVars>
      </dgm:prSet>
      <dgm:spPr/>
    </dgm:pt>
    <dgm:pt modelId="{D5EA73AF-A23A-448A-9ED6-2E3CF2975495}" type="pres">
      <dgm:prSet presAssocID="{F7C3FB1E-2D04-42A5-8EAA-0EA8525281E2}" presName="thickLine" presStyleLbl="alignNode1" presStyleIdx="0" presStyleCnt="3"/>
      <dgm:spPr/>
    </dgm:pt>
    <dgm:pt modelId="{9C1B8B73-A19D-40B4-B481-A9899EF22FAD}" type="pres">
      <dgm:prSet presAssocID="{F7C3FB1E-2D04-42A5-8EAA-0EA8525281E2}" presName="horz1" presStyleCnt="0"/>
      <dgm:spPr/>
    </dgm:pt>
    <dgm:pt modelId="{4AFC33E7-ABD1-4237-889B-88C105251D3B}" type="pres">
      <dgm:prSet presAssocID="{F7C3FB1E-2D04-42A5-8EAA-0EA8525281E2}" presName="tx1" presStyleLbl="revTx" presStyleIdx="0" presStyleCnt="3" custScaleY="61527" custLinFactNeighborX="623" custLinFactNeighborY="-70"/>
      <dgm:spPr/>
    </dgm:pt>
    <dgm:pt modelId="{D46AB600-CF40-4891-AECD-1190EEA2EC0B}" type="pres">
      <dgm:prSet presAssocID="{F7C3FB1E-2D04-42A5-8EAA-0EA8525281E2}" presName="vert1" presStyleCnt="0"/>
      <dgm:spPr/>
    </dgm:pt>
    <dgm:pt modelId="{61FE156C-DC43-4C95-97BD-CAF7F527F856}" type="pres">
      <dgm:prSet presAssocID="{019956FA-C424-4D55-A17B-3D991C239BAE}" presName="thickLine" presStyleLbl="alignNode1" presStyleIdx="1" presStyleCnt="3" custLinFactNeighborX="773" custLinFactNeighborY="537"/>
      <dgm:spPr/>
    </dgm:pt>
    <dgm:pt modelId="{6DBC1D19-83C5-4653-AE4D-BDD2C22565E2}" type="pres">
      <dgm:prSet presAssocID="{019956FA-C424-4D55-A17B-3D991C239BAE}" presName="horz1" presStyleCnt="0"/>
      <dgm:spPr/>
    </dgm:pt>
    <dgm:pt modelId="{EB10E8D9-D6B0-49C3-A2F5-3A8987A13E99}" type="pres">
      <dgm:prSet presAssocID="{019956FA-C424-4D55-A17B-3D991C239BAE}" presName="tx1" presStyleLbl="revTx" presStyleIdx="1" presStyleCnt="3" custScaleY="73964" custLinFactNeighborX="345" custLinFactNeighborY="-2172"/>
      <dgm:spPr/>
    </dgm:pt>
    <dgm:pt modelId="{877339B4-B2A5-48F3-B3C0-C8360E0A6954}" type="pres">
      <dgm:prSet presAssocID="{019956FA-C424-4D55-A17B-3D991C239BAE}" presName="vert1" presStyleCnt="0"/>
      <dgm:spPr/>
    </dgm:pt>
    <dgm:pt modelId="{2E18C6F0-12C0-41EB-B840-B4FF45B896A5}" type="pres">
      <dgm:prSet presAssocID="{A4272D02-527F-4D70-A17D-59B144F44812}" presName="thickLine" presStyleLbl="alignNode1" presStyleIdx="2" presStyleCnt="3"/>
      <dgm:spPr/>
    </dgm:pt>
    <dgm:pt modelId="{719F121B-4CCF-48FC-9218-42F82FED8398}" type="pres">
      <dgm:prSet presAssocID="{A4272D02-527F-4D70-A17D-59B144F44812}" presName="horz1" presStyleCnt="0"/>
      <dgm:spPr/>
    </dgm:pt>
    <dgm:pt modelId="{C72AA822-3AF9-4AAF-AD06-A66E2FC9660C}" type="pres">
      <dgm:prSet presAssocID="{A4272D02-527F-4D70-A17D-59B144F44812}" presName="tx1" presStyleLbl="revTx" presStyleIdx="2" presStyleCnt="3" custScaleY="66153" custLinFactNeighborX="727" custLinFactNeighborY="-1049"/>
      <dgm:spPr/>
    </dgm:pt>
    <dgm:pt modelId="{7DCAD3A0-E25A-49D0-907C-9B0A2E2DCCE0}" type="pres">
      <dgm:prSet presAssocID="{A4272D02-527F-4D70-A17D-59B144F44812}" presName="vert1" presStyleCnt="0"/>
      <dgm:spPr/>
    </dgm:pt>
  </dgm:ptLst>
  <dgm:cxnLst>
    <dgm:cxn modelId="{DF32C80A-5317-4415-BAF6-DDE89AA3590B}" type="presOf" srcId="{A4272D02-527F-4D70-A17D-59B144F44812}" destId="{C72AA822-3AF9-4AAF-AD06-A66E2FC9660C}" srcOrd="0" destOrd="0" presId="urn:microsoft.com/office/officeart/2008/layout/LinedList"/>
    <dgm:cxn modelId="{7179AA43-8197-4998-A859-A9EEBE299E88}" type="presOf" srcId="{BFF57F32-64F4-47DD-9B52-8984C532E39C}" destId="{53668795-406A-4854-9A98-EA89227D7770}" srcOrd="0" destOrd="0" presId="urn:microsoft.com/office/officeart/2008/layout/LinedList"/>
    <dgm:cxn modelId="{0626624C-B3B3-42FA-B685-7707C3A421EF}" srcId="{BFF57F32-64F4-47DD-9B52-8984C532E39C}" destId="{A4272D02-527F-4D70-A17D-59B144F44812}" srcOrd="2" destOrd="0" parTransId="{9B2A3972-E9CD-42D2-B9F0-BFAC2DF121FB}" sibTransId="{45E0F644-A91C-4E24-8C17-76B60C297616}"/>
    <dgm:cxn modelId="{B0C49157-4D70-4D53-991B-F96233E9DB5E}" srcId="{BFF57F32-64F4-47DD-9B52-8984C532E39C}" destId="{019956FA-C424-4D55-A17B-3D991C239BAE}" srcOrd="1" destOrd="0" parTransId="{16B58EC6-4373-49FA-8BE6-3128B33BD4D1}" sibTransId="{A9FC977C-2B36-4CFD-A876-F4C9FC6F8521}"/>
    <dgm:cxn modelId="{B8D36D7E-D897-49B2-B556-B3A8CA0C9F1E}" srcId="{BFF57F32-64F4-47DD-9B52-8984C532E39C}" destId="{F7C3FB1E-2D04-42A5-8EAA-0EA8525281E2}" srcOrd="0" destOrd="0" parTransId="{580FC25E-EB5E-4935-B702-D28372710963}" sibTransId="{BE6131FC-31C5-4C00-A813-5CB270E87B94}"/>
    <dgm:cxn modelId="{A79073D0-1481-4FEC-84EE-FDAD4FE6735F}" type="presOf" srcId="{F7C3FB1E-2D04-42A5-8EAA-0EA8525281E2}" destId="{4AFC33E7-ABD1-4237-889B-88C105251D3B}" srcOrd="0" destOrd="0" presId="urn:microsoft.com/office/officeart/2008/layout/LinedList"/>
    <dgm:cxn modelId="{41EB31DE-C946-4202-B1C4-0F77F33923FA}" type="presOf" srcId="{019956FA-C424-4D55-A17B-3D991C239BAE}" destId="{EB10E8D9-D6B0-49C3-A2F5-3A8987A13E99}" srcOrd="0" destOrd="0" presId="urn:microsoft.com/office/officeart/2008/layout/LinedList"/>
    <dgm:cxn modelId="{3F26520E-6FB3-42D7-919E-603454C3F243}" type="presParOf" srcId="{53668795-406A-4854-9A98-EA89227D7770}" destId="{D5EA73AF-A23A-448A-9ED6-2E3CF2975495}" srcOrd="0" destOrd="0" presId="urn:microsoft.com/office/officeart/2008/layout/LinedList"/>
    <dgm:cxn modelId="{A7F256FA-2615-48C4-ABE4-C0C94AD92425}" type="presParOf" srcId="{53668795-406A-4854-9A98-EA89227D7770}" destId="{9C1B8B73-A19D-40B4-B481-A9899EF22FAD}" srcOrd="1" destOrd="0" presId="urn:microsoft.com/office/officeart/2008/layout/LinedList"/>
    <dgm:cxn modelId="{4BF26F31-0827-40E3-87B0-B26FD52A4CEC}" type="presParOf" srcId="{9C1B8B73-A19D-40B4-B481-A9899EF22FAD}" destId="{4AFC33E7-ABD1-4237-889B-88C105251D3B}" srcOrd="0" destOrd="0" presId="urn:microsoft.com/office/officeart/2008/layout/LinedList"/>
    <dgm:cxn modelId="{BC274072-547F-40BD-A97A-52221F0924DB}" type="presParOf" srcId="{9C1B8B73-A19D-40B4-B481-A9899EF22FAD}" destId="{D46AB600-CF40-4891-AECD-1190EEA2EC0B}" srcOrd="1" destOrd="0" presId="urn:microsoft.com/office/officeart/2008/layout/LinedList"/>
    <dgm:cxn modelId="{5109F70F-D7BD-440A-A216-02238D0C5259}" type="presParOf" srcId="{53668795-406A-4854-9A98-EA89227D7770}" destId="{61FE156C-DC43-4C95-97BD-CAF7F527F856}" srcOrd="2" destOrd="0" presId="urn:microsoft.com/office/officeart/2008/layout/LinedList"/>
    <dgm:cxn modelId="{35D484C2-5C45-4B8D-8C45-58D8EEF2F844}" type="presParOf" srcId="{53668795-406A-4854-9A98-EA89227D7770}" destId="{6DBC1D19-83C5-4653-AE4D-BDD2C22565E2}" srcOrd="3" destOrd="0" presId="urn:microsoft.com/office/officeart/2008/layout/LinedList"/>
    <dgm:cxn modelId="{1DAAC023-B09D-4D24-8036-601E48C216CC}" type="presParOf" srcId="{6DBC1D19-83C5-4653-AE4D-BDD2C22565E2}" destId="{EB10E8D9-D6B0-49C3-A2F5-3A8987A13E99}" srcOrd="0" destOrd="0" presId="urn:microsoft.com/office/officeart/2008/layout/LinedList"/>
    <dgm:cxn modelId="{5A70D82E-C1C7-4664-BDA6-6ED7BB8326D5}" type="presParOf" srcId="{6DBC1D19-83C5-4653-AE4D-BDD2C22565E2}" destId="{877339B4-B2A5-48F3-B3C0-C8360E0A6954}" srcOrd="1" destOrd="0" presId="urn:microsoft.com/office/officeart/2008/layout/LinedList"/>
    <dgm:cxn modelId="{461436B8-856B-42D3-8048-6BCDC4DE00E0}" type="presParOf" srcId="{53668795-406A-4854-9A98-EA89227D7770}" destId="{2E18C6F0-12C0-41EB-B840-B4FF45B896A5}" srcOrd="4" destOrd="0" presId="urn:microsoft.com/office/officeart/2008/layout/LinedList"/>
    <dgm:cxn modelId="{D601C8F6-24BF-44BB-909A-E32B3DD4C0E9}" type="presParOf" srcId="{53668795-406A-4854-9A98-EA89227D7770}" destId="{719F121B-4CCF-48FC-9218-42F82FED8398}" srcOrd="5" destOrd="0" presId="urn:microsoft.com/office/officeart/2008/layout/LinedList"/>
    <dgm:cxn modelId="{17D81EEC-A5B6-44A3-96CC-0421D0FEB197}" type="presParOf" srcId="{719F121B-4CCF-48FC-9218-42F82FED8398}" destId="{C72AA822-3AF9-4AAF-AD06-A66E2FC9660C}" srcOrd="0" destOrd="0" presId="urn:microsoft.com/office/officeart/2008/layout/LinedList"/>
    <dgm:cxn modelId="{82FAE2C6-06EF-4230-B9CE-7825523C3C2C}" type="presParOf" srcId="{719F121B-4CCF-48FC-9218-42F82FED8398}" destId="{7DCAD3A0-E25A-49D0-907C-9B0A2E2DCC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8CACCF-E444-414F-AF53-F1CFEE3A9536}" type="doc">
      <dgm:prSet loTypeId="urn:microsoft.com/office/officeart/2005/8/layout/vList6" loCatId="process" qsTypeId="urn:microsoft.com/office/officeart/2005/8/quickstyle/simple2" qsCatId="simple" csTypeId="urn:microsoft.com/office/officeart/2005/8/colors/colorful1" csCatId="colorful" phldr="1"/>
      <dgm:spPr/>
      <dgm:t>
        <a:bodyPr/>
        <a:lstStyle/>
        <a:p>
          <a:endParaRPr lang="en-US"/>
        </a:p>
      </dgm:t>
    </dgm:pt>
    <dgm:pt modelId="{66A3A91A-B0FE-4568-8786-1FA7B883865B}">
      <dgm:prSet phldrT="[Text]"/>
      <dgm:spPr/>
      <dgm:t>
        <a:bodyPr/>
        <a:lstStyle/>
        <a:p>
          <a:r>
            <a:rPr lang="en-US" dirty="0" err="1">
              <a:effectLst>
                <a:outerShdw blurRad="38100" dist="38100" dir="2700000" algn="tl">
                  <a:srgbClr val="000000">
                    <a:alpha val="43137"/>
                  </a:srgbClr>
                </a:outerShdw>
              </a:effectLst>
            </a:rPr>
            <a:t>Autonomía</a:t>
          </a:r>
          <a:r>
            <a:rPr lang="en-US" dirty="0">
              <a:effectLst>
                <a:outerShdw blurRad="38100" dist="38100" dir="2700000" algn="tl">
                  <a:srgbClr val="000000">
                    <a:alpha val="43137"/>
                  </a:srgbClr>
                </a:outerShdw>
              </a:effectLst>
            </a:rPr>
            <a:t>
</a:t>
          </a:r>
        </a:p>
      </dgm:t>
    </dgm:pt>
    <dgm:pt modelId="{9882B44D-56BC-471E-BBC1-B96318F36745}" type="parTrans" cxnId="{3F71849C-3249-457A-BBD2-CB8188C69990}">
      <dgm:prSet/>
      <dgm:spPr/>
      <dgm:t>
        <a:bodyPr/>
        <a:lstStyle/>
        <a:p>
          <a:endParaRPr lang="en-US"/>
        </a:p>
      </dgm:t>
    </dgm:pt>
    <dgm:pt modelId="{BF525FE9-B178-4BEA-B109-64CAEBBC16CE}" type="sibTrans" cxnId="{3F71849C-3249-457A-BBD2-CB8188C69990}">
      <dgm:prSet/>
      <dgm:spPr/>
      <dgm:t>
        <a:bodyPr/>
        <a:lstStyle/>
        <a:p>
          <a:endParaRPr lang="en-US"/>
        </a:p>
      </dgm:t>
    </dgm:pt>
    <dgm:pt modelId="{9D4B6A4B-681F-4E2E-AB38-FA0044004D8C}">
      <dgm:prSet phldrT="[Text]"/>
      <dgm:spPr/>
      <dgm:t>
        <a:bodyPr anchor="ctr"/>
        <a:lstStyle/>
        <a:p>
          <a:r>
            <a:rPr lang="es-ES" dirty="0"/>
            <a:t>La sensación de que uno tiene una opción y respalda voluntariamente su comportamiento.</a:t>
          </a:r>
          <a:endParaRPr lang="en-US" dirty="0"/>
        </a:p>
      </dgm:t>
    </dgm:pt>
    <dgm:pt modelId="{D8A9797B-D0BE-4A45-86A1-EBE86E412149}" type="parTrans" cxnId="{4D2E8127-7501-4DF5-B88B-97EE18A1B8BA}">
      <dgm:prSet/>
      <dgm:spPr/>
      <dgm:t>
        <a:bodyPr/>
        <a:lstStyle/>
        <a:p>
          <a:endParaRPr lang="en-US"/>
        </a:p>
      </dgm:t>
    </dgm:pt>
    <dgm:pt modelId="{B533FCE3-1032-47EC-84BB-EFC3BDCFD775}" type="sibTrans" cxnId="{4D2E8127-7501-4DF5-B88B-97EE18A1B8BA}">
      <dgm:prSet/>
      <dgm:spPr/>
      <dgm:t>
        <a:bodyPr/>
        <a:lstStyle/>
        <a:p>
          <a:endParaRPr lang="en-US"/>
        </a:p>
      </dgm:t>
    </dgm:pt>
    <dgm:pt modelId="{FC5D9728-1965-4E94-9510-B9978055D5EF}">
      <dgm:prSet phldrT="[Text]"/>
      <dgm:spPr>
        <a:solidFill>
          <a:schemeClr val="accent5"/>
        </a:solidFill>
      </dgm:spPr>
      <dgm:t>
        <a:bodyPr/>
        <a:lstStyle/>
        <a:p>
          <a:r>
            <a:rPr lang="en-US" dirty="0" err="1">
              <a:effectLst>
                <a:outerShdw blurRad="38100" dist="38100" dir="2700000" algn="tl">
                  <a:srgbClr val="000000">
                    <a:alpha val="43137"/>
                  </a:srgbClr>
                </a:outerShdw>
              </a:effectLst>
            </a:rPr>
            <a:t>Competencia</a:t>
          </a:r>
          <a:r>
            <a:rPr lang="en-US" dirty="0">
              <a:effectLst>
                <a:outerShdw blurRad="38100" dist="38100" dir="2700000" algn="tl">
                  <a:srgbClr val="000000">
                    <a:alpha val="43137"/>
                  </a:srgbClr>
                </a:outerShdw>
              </a:effectLst>
            </a:rPr>
            <a:t>
</a:t>
          </a:r>
        </a:p>
      </dgm:t>
    </dgm:pt>
    <dgm:pt modelId="{3B8233F7-482E-4F9E-A9D5-32D07CCC21D8}" type="parTrans" cxnId="{A4AB47A6-3F51-4296-A771-DC2688814788}">
      <dgm:prSet/>
      <dgm:spPr/>
      <dgm:t>
        <a:bodyPr/>
        <a:lstStyle/>
        <a:p>
          <a:endParaRPr lang="en-US"/>
        </a:p>
      </dgm:t>
    </dgm:pt>
    <dgm:pt modelId="{79213F92-D5C6-4458-8DE6-EA540F77E9F2}" type="sibTrans" cxnId="{A4AB47A6-3F51-4296-A771-DC2688814788}">
      <dgm:prSet/>
      <dgm:spPr/>
      <dgm:t>
        <a:bodyPr/>
        <a:lstStyle/>
        <a:p>
          <a:endParaRPr lang="en-US"/>
        </a:p>
      </dgm:t>
    </dgm:pt>
    <dgm:pt modelId="{F3543D7F-70F3-490C-AD2E-4AE75D891F61}">
      <dgm:prSet phldrT="[Text]"/>
      <dgm:spPr>
        <a:solidFill>
          <a:schemeClr val="accent5">
            <a:lumMod val="20000"/>
            <a:lumOff val="80000"/>
            <a:alpha val="90000"/>
          </a:schemeClr>
        </a:solidFill>
      </dgm:spPr>
      <dgm:t>
        <a:bodyPr anchor="ctr"/>
        <a:lstStyle/>
        <a:p>
          <a:pPr algn="l"/>
          <a:r>
            <a:rPr lang="es-ES" dirty="0"/>
            <a:t>La experiencia de dominar y ser eficaz en las propias actividades</a:t>
          </a:r>
          <a:r>
            <a:rPr lang="en-US" dirty="0"/>
            <a:t>.</a:t>
          </a:r>
        </a:p>
      </dgm:t>
    </dgm:pt>
    <dgm:pt modelId="{488A79E3-A663-4FCF-BB77-E90972FA631A}" type="parTrans" cxnId="{B3B59A62-0CC5-4633-937C-88A77651B11B}">
      <dgm:prSet/>
      <dgm:spPr/>
      <dgm:t>
        <a:bodyPr/>
        <a:lstStyle/>
        <a:p>
          <a:endParaRPr lang="en-US"/>
        </a:p>
      </dgm:t>
    </dgm:pt>
    <dgm:pt modelId="{26890F10-6321-4171-9F7C-0BB40BADB974}" type="sibTrans" cxnId="{B3B59A62-0CC5-4633-937C-88A77651B11B}">
      <dgm:prSet/>
      <dgm:spPr/>
      <dgm:t>
        <a:bodyPr/>
        <a:lstStyle/>
        <a:p>
          <a:endParaRPr lang="en-US"/>
        </a:p>
      </dgm:t>
    </dgm:pt>
    <dgm:pt modelId="{4F3063C5-274F-4368-BBF2-CAB254FEBCC6}">
      <dgm:prSet phldrT="[Text]"/>
      <dgm:spPr>
        <a:solidFill>
          <a:schemeClr val="accent1"/>
        </a:solidFill>
      </dgm:spPr>
      <dgm:t>
        <a:bodyPr/>
        <a:lstStyle/>
        <a:p>
          <a:pPr algn="l"/>
          <a:r>
            <a:rPr lang="en-US" dirty="0" err="1">
              <a:effectLst>
                <a:outerShdw blurRad="38100" dist="38100" dir="2700000" algn="tl">
                  <a:srgbClr val="000000">
                    <a:alpha val="43137"/>
                  </a:srgbClr>
                </a:outerShdw>
              </a:effectLst>
            </a:rPr>
            <a:t>Conexión</a:t>
          </a:r>
          <a:r>
            <a:rPr lang="en-US" dirty="0">
              <a:effectLst>
                <a:outerShdw blurRad="38100" dist="38100" dir="2700000" algn="tl">
                  <a:srgbClr val="000000">
                    <a:alpha val="43137"/>
                  </a:srgbClr>
                </a:outerShdw>
              </a:effectLst>
            </a:rPr>
            <a:t>
</a:t>
          </a:r>
        </a:p>
      </dgm:t>
    </dgm:pt>
    <dgm:pt modelId="{83E96F08-F192-4BE6-94C4-D55506746E84}" type="parTrans" cxnId="{B14D580E-96EA-4943-8727-5144C70174F8}">
      <dgm:prSet/>
      <dgm:spPr/>
      <dgm:t>
        <a:bodyPr/>
        <a:lstStyle/>
        <a:p>
          <a:endParaRPr lang="en-US"/>
        </a:p>
      </dgm:t>
    </dgm:pt>
    <dgm:pt modelId="{3D7CC02C-13B3-4B4E-BD27-8B6F971D0918}" type="sibTrans" cxnId="{B14D580E-96EA-4943-8727-5144C70174F8}">
      <dgm:prSet/>
      <dgm:spPr/>
      <dgm:t>
        <a:bodyPr/>
        <a:lstStyle/>
        <a:p>
          <a:endParaRPr lang="en-US"/>
        </a:p>
      </dgm:t>
    </dgm:pt>
    <dgm:pt modelId="{60B70107-92CC-4F1D-B0BD-E05FF0B8842E}">
      <dgm:prSet/>
      <dgm:spPr>
        <a:solidFill>
          <a:schemeClr val="accent1">
            <a:lumMod val="20000"/>
            <a:lumOff val="80000"/>
            <a:alpha val="90000"/>
          </a:schemeClr>
        </a:solidFill>
      </dgm:spPr>
      <dgm:t>
        <a:bodyPr anchor="ctr"/>
        <a:lstStyle/>
        <a:p>
          <a:r>
            <a:rPr lang="es-ES" dirty="0"/>
            <a:t>El sentimiento de conexión y pertenencia con los demás</a:t>
          </a:r>
          <a:r>
            <a:rPr lang="en-US" dirty="0"/>
            <a:t>.</a:t>
          </a:r>
        </a:p>
      </dgm:t>
    </dgm:pt>
    <dgm:pt modelId="{6DAC0E8D-F6F5-4C57-8D70-478C64584199}" type="parTrans" cxnId="{8960371E-250F-4982-B67B-5CC1D9C03AC6}">
      <dgm:prSet/>
      <dgm:spPr/>
      <dgm:t>
        <a:bodyPr/>
        <a:lstStyle/>
        <a:p>
          <a:endParaRPr lang="en-US"/>
        </a:p>
      </dgm:t>
    </dgm:pt>
    <dgm:pt modelId="{6D4FF336-D7E0-4C84-A5BE-38D174EEA915}" type="sibTrans" cxnId="{8960371E-250F-4982-B67B-5CC1D9C03AC6}">
      <dgm:prSet/>
      <dgm:spPr/>
      <dgm:t>
        <a:bodyPr/>
        <a:lstStyle/>
        <a:p>
          <a:endParaRPr lang="en-US"/>
        </a:p>
      </dgm:t>
    </dgm:pt>
    <dgm:pt modelId="{EA9392E2-CA34-4194-9077-565DB69CD197}" type="pres">
      <dgm:prSet presAssocID="{EB8CACCF-E444-414F-AF53-F1CFEE3A9536}" presName="Name0" presStyleCnt="0">
        <dgm:presLayoutVars>
          <dgm:dir/>
          <dgm:animLvl val="lvl"/>
          <dgm:resizeHandles/>
        </dgm:presLayoutVars>
      </dgm:prSet>
      <dgm:spPr/>
    </dgm:pt>
    <dgm:pt modelId="{E992F922-E238-467E-A63B-01B0E7DA3C75}" type="pres">
      <dgm:prSet presAssocID="{66A3A91A-B0FE-4568-8786-1FA7B883865B}" presName="linNode" presStyleCnt="0"/>
      <dgm:spPr/>
    </dgm:pt>
    <dgm:pt modelId="{9187FAB1-E153-488A-BCF2-C9465575102A}" type="pres">
      <dgm:prSet presAssocID="{66A3A91A-B0FE-4568-8786-1FA7B883865B}" presName="parentShp" presStyleLbl="node1" presStyleIdx="0" presStyleCnt="3">
        <dgm:presLayoutVars>
          <dgm:bulletEnabled val="1"/>
        </dgm:presLayoutVars>
      </dgm:prSet>
      <dgm:spPr/>
    </dgm:pt>
    <dgm:pt modelId="{0D70540D-112A-4134-B621-844A265497F3}" type="pres">
      <dgm:prSet presAssocID="{66A3A91A-B0FE-4568-8786-1FA7B883865B}" presName="childShp" presStyleLbl="bgAccFollowNode1" presStyleIdx="0" presStyleCnt="3">
        <dgm:presLayoutVars>
          <dgm:bulletEnabled val="1"/>
        </dgm:presLayoutVars>
      </dgm:prSet>
      <dgm:spPr/>
    </dgm:pt>
    <dgm:pt modelId="{A6EF23CB-2DF1-4304-B192-A801E5D71020}" type="pres">
      <dgm:prSet presAssocID="{BF525FE9-B178-4BEA-B109-64CAEBBC16CE}" presName="spacing" presStyleCnt="0"/>
      <dgm:spPr/>
    </dgm:pt>
    <dgm:pt modelId="{9F357D67-E3A7-4D81-A32B-BF7A6FE5B97C}" type="pres">
      <dgm:prSet presAssocID="{FC5D9728-1965-4E94-9510-B9978055D5EF}" presName="linNode" presStyleCnt="0"/>
      <dgm:spPr/>
    </dgm:pt>
    <dgm:pt modelId="{EC661280-5384-4E6F-8D42-CB26D8F90A1A}" type="pres">
      <dgm:prSet presAssocID="{FC5D9728-1965-4E94-9510-B9978055D5EF}" presName="parentShp" presStyleLbl="node1" presStyleIdx="1" presStyleCnt="3" custLinFactNeighborX="351">
        <dgm:presLayoutVars>
          <dgm:bulletEnabled val="1"/>
        </dgm:presLayoutVars>
      </dgm:prSet>
      <dgm:spPr/>
    </dgm:pt>
    <dgm:pt modelId="{3BF0E4CD-0181-460F-9C69-D208D86487A1}" type="pres">
      <dgm:prSet presAssocID="{FC5D9728-1965-4E94-9510-B9978055D5EF}" presName="childShp" presStyleLbl="bgAccFollowNode1" presStyleIdx="1" presStyleCnt="3">
        <dgm:presLayoutVars>
          <dgm:bulletEnabled val="1"/>
        </dgm:presLayoutVars>
      </dgm:prSet>
      <dgm:spPr/>
    </dgm:pt>
    <dgm:pt modelId="{9A1B3E81-2843-410B-80B9-A57F9627CA0E}" type="pres">
      <dgm:prSet presAssocID="{79213F92-D5C6-4458-8DE6-EA540F77E9F2}" presName="spacing" presStyleCnt="0"/>
      <dgm:spPr/>
    </dgm:pt>
    <dgm:pt modelId="{BF4710DC-8A56-4D0D-A6D9-E99584D20962}" type="pres">
      <dgm:prSet presAssocID="{4F3063C5-274F-4368-BBF2-CAB254FEBCC6}" presName="linNode" presStyleCnt="0"/>
      <dgm:spPr/>
    </dgm:pt>
    <dgm:pt modelId="{3DADA2E3-E438-4485-8121-4C35D9F5387C}" type="pres">
      <dgm:prSet presAssocID="{4F3063C5-274F-4368-BBF2-CAB254FEBCC6}" presName="parentShp" presStyleLbl="node1" presStyleIdx="2" presStyleCnt="3">
        <dgm:presLayoutVars>
          <dgm:bulletEnabled val="1"/>
        </dgm:presLayoutVars>
      </dgm:prSet>
      <dgm:spPr/>
    </dgm:pt>
    <dgm:pt modelId="{4B7E43CC-90AE-40A1-BFC1-F984138A8E7C}" type="pres">
      <dgm:prSet presAssocID="{4F3063C5-274F-4368-BBF2-CAB254FEBCC6}" presName="childShp" presStyleLbl="bgAccFollowNode1" presStyleIdx="2" presStyleCnt="3" custLinFactNeighborX="403" custLinFactNeighborY="0">
        <dgm:presLayoutVars>
          <dgm:bulletEnabled val="1"/>
        </dgm:presLayoutVars>
      </dgm:prSet>
      <dgm:spPr/>
    </dgm:pt>
  </dgm:ptLst>
  <dgm:cxnLst>
    <dgm:cxn modelId="{B14D580E-96EA-4943-8727-5144C70174F8}" srcId="{EB8CACCF-E444-414F-AF53-F1CFEE3A9536}" destId="{4F3063C5-274F-4368-BBF2-CAB254FEBCC6}" srcOrd="2" destOrd="0" parTransId="{83E96F08-F192-4BE6-94C4-D55506746E84}" sibTransId="{3D7CC02C-13B3-4B4E-BD27-8B6F971D0918}"/>
    <dgm:cxn modelId="{70CA4412-42AA-4460-B275-EA05B48533DD}" type="presOf" srcId="{EB8CACCF-E444-414F-AF53-F1CFEE3A9536}" destId="{EA9392E2-CA34-4194-9077-565DB69CD197}" srcOrd="0" destOrd="0" presId="urn:microsoft.com/office/officeart/2005/8/layout/vList6"/>
    <dgm:cxn modelId="{24C16116-A44D-4B26-9B65-DCF89089D67D}" type="presOf" srcId="{F3543D7F-70F3-490C-AD2E-4AE75D891F61}" destId="{3BF0E4CD-0181-460F-9C69-D208D86487A1}" srcOrd="0" destOrd="0" presId="urn:microsoft.com/office/officeart/2005/8/layout/vList6"/>
    <dgm:cxn modelId="{8960371E-250F-4982-B67B-5CC1D9C03AC6}" srcId="{4F3063C5-274F-4368-BBF2-CAB254FEBCC6}" destId="{60B70107-92CC-4F1D-B0BD-E05FF0B8842E}" srcOrd="0" destOrd="0" parTransId="{6DAC0E8D-F6F5-4C57-8D70-478C64584199}" sibTransId="{6D4FF336-D7E0-4C84-A5BE-38D174EEA915}"/>
    <dgm:cxn modelId="{4D2E8127-7501-4DF5-B88B-97EE18A1B8BA}" srcId="{66A3A91A-B0FE-4568-8786-1FA7B883865B}" destId="{9D4B6A4B-681F-4E2E-AB38-FA0044004D8C}" srcOrd="0" destOrd="0" parTransId="{D8A9797B-D0BE-4A45-86A1-EBE86E412149}" sibTransId="{B533FCE3-1032-47EC-84BB-EFC3BDCFD775}"/>
    <dgm:cxn modelId="{B3B59A62-0CC5-4633-937C-88A77651B11B}" srcId="{FC5D9728-1965-4E94-9510-B9978055D5EF}" destId="{F3543D7F-70F3-490C-AD2E-4AE75D891F61}" srcOrd="0" destOrd="0" parTransId="{488A79E3-A663-4FCF-BB77-E90972FA631A}" sibTransId="{26890F10-6321-4171-9F7C-0BB40BADB974}"/>
    <dgm:cxn modelId="{D8C9EF7A-B544-4321-8F6F-A9A48C93E2AA}" type="presOf" srcId="{FC5D9728-1965-4E94-9510-B9978055D5EF}" destId="{EC661280-5384-4E6F-8D42-CB26D8F90A1A}" srcOrd="0" destOrd="0" presId="urn:microsoft.com/office/officeart/2005/8/layout/vList6"/>
    <dgm:cxn modelId="{3F71849C-3249-457A-BBD2-CB8188C69990}" srcId="{EB8CACCF-E444-414F-AF53-F1CFEE3A9536}" destId="{66A3A91A-B0FE-4568-8786-1FA7B883865B}" srcOrd="0" destOrd="0" parTransId="{9882B44D-56BC-471E-BBC1-B96318F36745}" sibTransId="{BF525FE9-B178-4BEA-B109-64CAEBBC16CE}"/>
    <dgm:cxn modelId="{BD744AA0-AAFC-47E2-BA5C-01AA4C05C425}" type="presOf" srcId="{4F3063C5-274F-4368-BBF2-CAB254FEBCC6}" destId="{3DADA2E3-E438-4485-8121-4C35D9F5387C}" srcOrd="0" destOrd="0" presId="urn:microsoft.com/office/officeart/2005/8/layout/vList6"/>
    <dgm:cxn modelId="{A4AB47A6-3F51-4296-A771-DC2688814788}" srcId="{EB8CACCF-E444-414F-AF53-F1CFEE3A9536}" destId="{FC5D9728-1965-4E94-9510-B9978055D5EF}" srcOrd="1" destOrd="0" parTransId="{3B8233F7-482E-4F9E-A9D5-32D07CCC21D8}" sibTransId="{79213F92-D5C6-4458-8DE6-EA540F77E9F2}"/>
    <dgm:cxn modelId="{104C5EAE-B813-4327-96D7-6EEC3990E263}" type="presOf" srcId="{66A3A91A-B0FE-4568-8786-1FA7B883865B}" destId="{9187FAB1-E153-488A-BCF2-C9465575102A}" srcOrd="0" destOrd="0" presId="urn:microsoft.com/office/officeart/2005/8/layout/vList6"/>
    <dgm:cxn modelId="{71BACED3-5B1F-4C10-9D1C-8884F9CD9AC7}" type="presOf" srcId="{60B70107-92CC-4F1D-B0BD-E05FF0B8842E}" destId="{4B7E43CC-90AE-40A1-BFC1-F984138A8E7C}" srcOrd="0" destOrd="0" presId="urn:microsoft.com/office/officeart/2005/8/layout/vList6"/>
    <dgm:cxn modelId="{A5396BED-5642-47D2-B341-FC31AF7C8EB6}" type="presOf" srcId="{9D4B6A4B-681F-4E2E-AB38-FA0044004D8C}" destId="{0D70540D-112A-4134-B621-844A265497F3}" srcOrd="0" destOrd="0" presId="urn:microsoft.com/office/officeart/2005/8/layout/vList6"/>
    <dgm:cxn modelId="{42ADE587-6040-42C5-8EF6-CA0AEE426EBD}" type="presParOf" srcId="{EA9392E2-CA34-4194-9077-565DB69CD197}" destId="{E992F922-E238-467E-A63B-01B0E7DA3C75}" srcOrd="0" destOrd="0" presId="urn:microsoft.com/office/officeart/2005/8/layout/vList6"/>
    <dgm:cxn modelId="{24B0383E-DBBB-4291-84E0-A86A116567AD}" type="presParOf" srcId="{E992F922-E238-467E-A63B-01B0E7DA3C75}" destId="{9187FAB1-E153-488A-BCF2-C9465575102A}" srcOrd="0" destOrd="0" presId="urn:microsoft.com/office/officeart/2005/8/layout/vList6"/>
    <dgm:cxn modelId="{0A3809D0-A225-4B28-B3F7-46931C455BF5}" type="presParOf" srcId="{E992F922-E238-467E-A63B-01B0E7DA3C75}" destId="{0D70540D-112A-4134-B621-844A265497F3}" srcOrd="1" destOrd="0" presId="urn:microsoft.com/office/officeart/2005/8/layout/vList6"/>
    <dgm:cxn modelId="{C847D697-C4E1-46BB-A0C5-5F978EB9C62E}" type="presParOf" srcId="{EA9392E2-CA34-4194-9077-565DB69CD197}" destId="{A6EF23CB-2DF1-4304-B192-A801E5D71020}" srcOrd="1" destOrd="0" presId="urn:microsoft.com/office/officeart/2005/8/layout/vList6"/>
    <dgm:cxn modelId="{401083AF-A661-4DC7-B40C-E81568750166}" type="presParOf" srcId="{EA9392E2-CA34-4194-9077-565DB69CD197}" destId="{9F357D67-E3A7-4D81-A32B-BF7A6FE5B97C}" srcOrd="2" destOrd="0" presId="urn:microsoft.com/office/officeart/2005/8/layout/vList6"/>
    <dgm:cxn modelId="{482CFA4E-0B90-47DC-A5F9-1AAF44144AFD}" type="presParOf" srcId="{9F357D67-E3A7-4D81-A32B-BF7A6FE5B97C}" destId="{EC661280-5384-4E6F-8D42-CB26D8F90A1A}" srcOrd="0" destOrd="0" presId="urn:microsoft.com/office/officeart/2005/8/layout/vList6"/>
    <dgm:cxn modelId="{BE853100-7A7E-4CE1-8B6F-ED5BF98583C2}" type="presParOf" srcId="{9F357D67-E3A7-4D81-A32B-BF7A6FE5B97C}" destId="{3BF0E4CD-0181-460F-9C69-D208D86487A1}" srcOrd="1" destOrd="0" presId="urn:microsoft.com/office/officeart/2005/8/layout/vList6"/>
    <dgm:cxn modelId="{B30B716A-5618-4A03-9101-0B0FC505A7EE}" type="presParOf" srcId="{EA9392E2-CA34-4194-9077-565DB69CD197}" destId="{9A1B3E81-2843-410B-80B9-A57F9627CA0E}" srcOrd="3" destOrd="0" presId="urn:microsoft.com/office/officeart/2005/8/layout/vList6"/>
    <dgm:cxn modelId="{B99BAB45-514B-4030-A089-786804D541F5}" type="presParOf" srcId="{EA9392E2-CA34-4194-9077-565DB69CD197}" destId="{BF4710DC-8A56-4D0D-A6D9-E99584D20962}" srcOrd="4" destOrd="0" presId="urn:microsoft.com/office/officeart/2005/8/layout/vList6"/>
    <dgm:cxn modelId="{8BBE8169-06B6-47A1-BD29-5F39BF2F2F80}" type="presParOf" srcId="{BF4710DC-8A56-4D0D-A6D9-E99584D20962}" destId="{3DADA2E3-E438-4485-8121-4C35D9F5387C}" srcOrd="0" destOrd="0" presId="urn:microsoft.com/office/officeart/2005/8/layout/vList6"/>
    <dgm:cxn modelId="{D9D47DBE-00E5-4B11-BB15-CD18A09E0D98}" type="presParOf" srcId="{BF4710DC-8A56-4D0D-A6D9-E99584D20962}" destId="{4B7E43CC-90AE-40A1-BFC1-F984138A8E7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99B787-9F64-4E6E-AF2A-35A2B558281F}"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C406BE3F-13BC-4AEA-A25B-8EEFAA6FC06A}">
      <dgm:prSet custT="1"/>
      <dgm:spPr/>
      <dgm:t>
        <a:bodyPr/>
        <a:lstStyle/>
        <a:p>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Ofrecer</a:t>
          </a: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gm:t>
    </dgm:pt>
    <dgm:pt modelId="{439AC9A2-EEBA-484E-A9DC-03298B25CEF5}" type="parTrans" cxnId="{0EAAE2F2-0758-4B1A-8BF4-DB8A1A2D619A}">
      <dgm:prSet/>
      <dgm:spPr/>
      <dgm:t>
        <a:bodyPr/>
        <a:lstStyle/>
        <a:p>
          <a:endParaRPr lang="en-US"/>
        </a:p>
      </dgm:t>
    </dgm:pt>
    <dgm:pt modelId="{40059490-8E58-4C72-BA62-64A5FE5B06B0}" type="sibTrans" cxnId="{0EAAE2F2-0758-4B1A-8BF4-DB8A1A2D619A}">
      <dgm:prSet/>
      <dgm:spPr/>
      <dgm:t>
        <a:bodyPr/>
        <a:lstStyle/>
        <a:p>
          <a:endParaRPr lang="en-US"/>
        </a:p>
      </dgm:t>
    </dgm:pt>
    <dgm:pt modelId="{205C68F0-CA25-4915-8177-35FBAC644546}">
      <dgm:prSet custT="1"/>
      <dgm:spPr/>
      <dgm:t>
        <a:bodyPr/>
        <a:lstStyle/>
        <a:p>
          <a:r>
            <a:rPr lang="es-ES" sz="1600" dirty="0">
              <a:latin typeface="Calibri" panose="020F0502020204030204" pitchFamily="34" charset="0"/>
              <a:cs typeface="Calibri" panose="020F0502020204030204" pitchFamily="34" charset="0"/>
            </a:rPr>
            <a:t>Ofrecer y negociar una variedad de opciones de servicios y soportes</a:t>
          </a:r>
          <a:r>
            <a:rPr lang="en-US" sz="1600" dirty="0">
              <a:latin typeface="Calibri" panose="020F0502020204030204" pitchFamily="34" charset="0"/>
              <a:cs typeface="Calibri" panose="020F0502020204030204" pitchFamily="34" charset="0"/>
            </a:rPr>
            <a:t>.</a:t>
          </a:r>
        </a:p>
      </dgm:t>
    </dgm:pt>
    <dgm:pt modelId="{634B6844-7B1C-42C9-A529-DF98119DD2A8}" type="parTrans" cxnId="{14869338-1E92-41D6-8D92-D19BD3D6ED5D}">
      <dgm:prSet/>
      <dgm:spPr/>
      <dgm:t>
        <a:bodyPr/>
        <a:lstStyle/>
        <a:p>
          <a:endParaRPr lang="en-US"/>
        </a:p>
      </dgm:t>
    </dgm:pt>
    <dgm:pt modelId="{26DB584D-4B45-4CCA-9A9F-46D10AEEBC75}" type="sibTrans" cxnId="{14869338-1E92-41D6-8D92-D19BD3D6ED5D}">
      <dgm:prSet/>
      <dgm:spPr/>
      <dgm:t>
        <a:bodyPr/>
        <a:lstStyle/>
        <a:p>
          <a:endParaRPr lang="en-US"/>
        </a:p>
      </dgm:t>
    </dgm:pt>
    <dgm:pt modelId="{07BE3895-EF29-48B5-B762-4853348E51EE}">
      <dgm:prSet custT="1"/>
      <dgm:spPr/>
      <dgm:t>
        <a:bodyPr/>
        <a:lstStyle/>
        <a:p>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Apoyo
</a:t>
          </a:r>
        </a:p>
      </dgm:t>
    </dgm:pt>
    <dgm:pt modelId="{266EE34D-3B73-4976-802B-8ED00BE04832}" type="parTrans" cxnId="{2BBA6C9E-1B0C-4795-A16B-EE0D07F57500}">
      <dgm:prSet/>
      <dgm:spPr/>
      <dgm:t>
        <a:bodyPr/>
        <a:lstStyle/>
        <a:p>
          <a:endParaRPr lang="en-US"/>
        </a:p>
      </dgm:t>
    </dgm:pt>
    <dgm:pt modelId="{FFBE66E0-F29E-4DD6-8B4A-6F792CDCF833}" type="sibTrans" cxnId="{2BBA6C9E-1B0C-4795-A16B-EE0D07F57500}">
      <dgm:prSet/>
      <dgm:spPr/>
      <dgm:t>
        <a:bodyPr/>
        <a:lstStyle/>
        <a:p>
          <a:endParaRPr lang="en-US"/>
        </a:p>
      </dgm:t>
    </dgm:pt>
    <dgm:pt modelId="{AA8298A0-931D-4B87-87AD-2D8C5DA7CACF}">
      <dgm:prSet custT="1"/>
      <dgm:spPr/>
      <dgm:t>
        <a:bodyPr/>
        <a:lstStyle/>
        <a:p>
          <a:endParaRPr lang="es-ES" sz="1600" dirty="0">
            <a:latin typeface="Calibri" panose="020F0502020204030204" pitchFamily="34" charset="0"/>
            <a:cs typeface="Calibri" panose="020F0502020204030204" pitchFamily="34" charset="0"/>
          </a:endParaRPr>
        </a:p>
        <a:p>
          <a:r>
            <a:rPr lang="es-ES" sz="1600" dirty="0">
              <a:latin typeface="Calibri" panose="020F0502020204030204" pitchFamily="34" charset="0"/>
              <a:cs typeface="Calibri" panose="020F0502020204030204" pitchFamily="34" charset="0"/>
            </a:rPr>
            <a:t>Apoyar el derecho del individuo a determinar su camino hacia el bienestar y la recuperación a través de prácticas intencionales.
</a:t>
          </a:r>
          <a:endParaRPr lang="en-US" sz="1600" dirty="0">
            <a:latin typeface="Calibri" panose="020F0502020204030204" pitchFamily="34" charset="0"/>
            <a:cs typeface="Calibri" panose="020F0502020204030204" pitchFamily="34" charset="0"/>
          </a:endParaRPr>
        </a:p>
      </dgm:t>
    </dgm:pt>
    <dgm:pt modelId="{E84E8BC9-B316-4AE9-B795-665C6714A0FC}" type="parTrans" cxnId="{95A37CEA-35D3-4994-A6D9-58248414C100}">
      <dgm:prSet/>
      <dgm:spPr/>
      <dgm:t>
        <a:bodyPr/>
        <a:lstStyle/>
        <a:p>
          <a:endParaRPr lang="en-US"/>
        </a:p>
      </dgm:t>
    </dgm:pt>
    <dgm:pt modelId="{64558992-AA3F-4026-9341-1BBF9FFC1D27}" type="sibTrans" cxnId="{95A37CEA-35D3-4994-A6D9-58248414C100}">
      <dgm:prSet/>
      <dgm:spPr/>
      <dgm:t>
        <a:bodyPr/>
        <a:lstStyle/>
        <a:p>
          <a:endParaRPr lang="en-US"/>
        </a:p>
      </dgm:t>
    </dgm:pt>
    <dgm:pt modelId="{C598D6E9-BC93-4FF8-AFA0-4E43FC85CB66}">
      <dgm:prSet custT="1"/>
      <dgm:spPr/>
      <dgm:t>
        <a:bodyPr/>
        <a:lstStyle/>
        <a:p>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Crear</a:t>
          </a: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gm:t>
    </dgm:pt>
    <dgm:pt modelId="{BD8FEF24-DE68-4E3E-BB62-AFF1B611AE2F}" type="parTrans" cxnId="{40DD2E99-6B9A-466D-926B-D15C9CC05FA0}">
      <dgm:prSet/>
      <dgm:spPr/>
      <dgm:t>
        <a:bodyPr/>
        <a:lstStyle/>
        <a:p>
          <a:endParaRPr lang="en-US"/>
        </a:p>
      </dgm:t>
    </dgm:pt>
    <dgm:pt modelId="{8406AA8F-B829-4060-8C8D-66C3393B9533}" type="sibTrans" cxnId="{40DD2E99-6B9A-466D-926B-D15C9CC05FA0}">
      <dgm:prSet/>
      <dgm:spPr/>
      <dgm:t>
        <a:bodyPr/>
        <a:lstStyle/>
        <a:p>
          <a:endParaRPr lang="en-US"/>
        </a:p>
      </dgm:t>
    </dgm:pt>
    <dgm:pt modelId="{17B44B0C-9D80-4D1C-9956-4448C9AE16A3}">
      <dgm:prSet custT="1"/>
      <dgm:spPr/>
      <dgm:t>
        <a:bodyPr/>
        <a:lstStyle/>
        <a:p>
          <a:endParaRPr lang="es-ES" sz="1600" dirty="0">
            <a:latin typeface="Calibri" panose="020F0502020204030204" pitchFamily="34" charset="0"/>
            <a:cs typeface="Calibri" panose="020F0502020204030204" pitchFamily="34" charset="0"/>
          </a:endParaRPr>
        </a:p>
        <a:p>
          <a:r>
            <a:rPr lang="es-ES" sz="1600" dirty="0">
              <a:latin typeface="Calibri" panose="020F0502020204030204" pitchFamily="34" charset="0"/>
              <a:cs typeface="Calibri" panose="020F0502020204030204" pitchFamily="34" charset="0"/>
            </a:rPr>
            <a:t>Crear un ambiente acogedor y de aceptación para el crecimiento y abstenerse de acciones coercitivas.
</a:t>
          </a:r>
          <a:endParaRPr lang="en-US" sz="1600" dirty="0">
            <a:latin typeface="Calibri" panose="020F0502020204030204" pitchFamily="34" charset="0"/>
            <a:cs typeface="Calibri" panose="020F0502020204030204" pitchFamily="34" charset="0"/>
          </a:endParaRPr>
        </a:p>
      </dgm:t>
    </dgm:pt>
    <dgm:pt modelId="{2A0BE8AB-5526-48E9-8F06-C4CA44FE84FD}" type="parTrans" cxnId="{FB17F801-18AE-43B4-BA2A-44E6AFFF54DC}">
      <dgm:prSet/>
      <dgm:spPr/>
      <dgm:t>
        <a:bodyPr/>
        <a:lstStyle/>
        <a:p>
          <a:endParaRPr lang="en-US"/>
        </a:p>
      </dgm:t>
    </dgm:pt>
    <dgm:pt modelId="{3FFB9492-40C7-431F-A3D0-307967734E4F}" type="sibTrans" cxnId="{FB17F801-18AE-43B4-BA2A-44E6AFFF54DC}">
      <dgm:prSet/>
      <dgm:spPr/>
      <dgm:t>
        <a:bodyPr/>
        <a:lstStyle/>
        <a:p>
          <a:endParaRPr lang="en-US"/>
        </a:p>
      </dgm:t>
    </dgm:pt>
    <dgm:pt modelId="{D666CF25-D13E-42B6-BB6B-1613F8C78016}">
      <dgm:prSet custT="1"/>
      <dgm:spPr/>
      <dgm:t>
        <a:bodyPr/>
        <a:lstStyle/>
        <a:p>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Estructura</a:t>
          </a: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gm:t>
    </dgm:pt>
    <dgm:pt modelId="{C7D6340C-EF60-44B5-9AFA-8E4B5B340142}" type="parTrans" cxnId="{EF72902A-18FE-44DE-AE8B-AF7205EC0D9E}">
      <dgm:prSet/>
      <dgm:spPr/>
      <dgm:t>
        <a:bodyPr/>
        <a:lstStyle/>
        <a:p>
          <a:endParaRPr lang="en-US"/>
        </a:p>
      </dgm:t>
    </dgm:pt>
    <dgm:pt modelId="{DED271E2-0334-474D-A9F5-0C02E8CF5070}" type="sibTrans" cxnId="{EF72902A-18FE-44DE-AE8B-AF7205EC0D9E}">
      <dgm:prSet/>
      <dgm:spPr/>
      <dgm:t>
        <a:bodyPr/>
        <a:lstStyle/>
        <a:p>
          <a:endParaRPr lang="en-US"/>
        </a:p>
      </dgm:t>
    </dgm:pt>
    <dgm:pt modelId="{ACF11E6A-DC86-4BFB-B1A4-045485716696}">
      <dgm:prSet custT="1"/>
      <dgm:spPr/>
      <dgm:t>
        <a:bodyPr/>
        <a:lstStyle/>
        <a:p>
          <a:r>
            <a:rPr lang="es-ES" sz="1600" dirty="0">
              <a:latin typeface="Calibri" panose="020F0502020204030204" pitchFamily="34" charset="0"/>
              <a:cs typeface="Calibri" panose="020F0502020204030204" pitchFamily="34" charset="0"/>
            </a:rPr>
            <a:t>Estructurar oportunidades para la autodeterminación en puntos críticos de la prestación de servicios (evaluación, planificación de servicios, soportes de recuperación)</a:t>
          </a:r>
          <a:endParaRPr lang="en-US" sz="1600" dirty="0">
            <a:latin typeface="Calibri" panose="020F0502020204030204" pitchFamily="34" charset="0"/>
            <a:cs typeface="Calibri" panose="020F0502020204030204" pitchFamily="34" charset="0"/>
          </a:endParaRPr>
        </a:p>
      </dgm:t>
    </dgm:pt>
    <dgm:pt modelId="{309E3BF9-BDAB-4502-942F-CA4EB6E8CB1F}" type="parTrans" cxnId="{D61790C6-7C28-4D66-8283-EE1CF3CB7304}">
      <dgm:prSet/>
      <dgm:spPr/>
      <dgm:t>
        <a:bodyPr/>
        <a:lstStyle/>
        <a:p>
          <a:endParaRPr lang="en-US"/>
        </a:p>
      </dgm:t>
    </dgm:pt>
    <dgm:pt modelId="{988A08CF-4C89-45FF-B8AB-CF679C668F77}" type="sibTrans" cxnId="{D61790C6-7C28-4D66-8283-EE1CF3CB7304}">
      <dgm:prSet/>
      <dgm:spPr/>
      <dgm:t>
        <a:bodyPr/>
        <a:lstStyle/>
        <a:p>
          <a:endParaRPr lang="en-US"/>
        </a:p>
      </dgm:t>
    </dgm:pt>
    <dgm:pt modelId="{BA28EDEF-AB68-4021-8BE1-AB3BA347D46E}">
      <dgm:prSet custT="1"/>
      <dgm:spPr/>
      <dgm:t>
        <a:bodyPr/>
        <a:lstStyle/>
        <a:p>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Centro de </a:t>
          </a:r>
          <a:r>
            <a:rPr lang="en-US"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atención</a:t>
          </a: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gm:t>
    </dgm:pt>
    <dgm:pt modelId="{1CA5FA7D-0317-4EF0-8897-17907DDAA0DD}" type="parTrans" cxnId="{2A6ABCB9-4484-45E4-A018-9989753FBF65}">
      <dgm:prSet/>
      <dgm:spPr/>
      <dgm:t>
        <a:bodyPr/>
        <a:lstStyle/>
        <a:p>
          <a:endParaRPr lang="en-US"/>
        </a:p>
      </dgm:t>
    </dgm:pt>
    <dgm:pt modelId="{43588C64-A737-4672-A769-89F80DB718A7}" type="sibTrans" cxnId="{2A6ABCB9-4484-45E4-A018-9989753FBF65}">
      <dgm:prSet/>
      <dgm:spPr/>
      <dgm:t>
        <a:bodyPr/>
        <a:lstStyle/>
        <a:p>
          <a:endParaRPr lang="en-US"/>
        </a:p>
      </dgm:t>
    </dgm:pt>
    <dgm:pt modelId="{AAB9EC84-66B7-4B4F-8A39-243FD5478631}">
      <dgm:prSet custT="1"/>
      <dgm:spPr/>
      <dgm:t>
        <a:bodyPr/>
        <a:lstStyle/>
        <a:p>
          <a:r>
            <a:rPr lang="es-ES" sz="1600" dirty="0">
              <a:latin typeface="Calibri" panose="020F0502020204030204" pitchFamily="34" charset="0"/>
              <a:cs typeface="Calibri" panose="020F0502020204030204" pitchFamily="34" charset="0"/>
            </a:rPr>
            <a:t>Centrarse en la toma de riesgos positivos y la identificación de riesgos perjudiciales. Usar técnicas reflexivas para evaluar y aprender de los contratiempos</a:t>
          </a:r>
          <a:r>
            <a:rPr lang="en-US" sz="1600" dirty="0">
              <a:latin typeface="Calibri" panose="020F0502020204030204" pitchFamily="34" charset="0"/>
              <a:cs typeface="Calibri" panose="020F0502020204030204" pitchFamily="34" charset="0"/>
            </a:rPr>
            <a:t>. </a:t>
          </a:r>
        </a:p>
      </dgm:t>
    </dgm:pt>
    <dgm:pt modelId="{1CE24708-810F-4A3F-9864-645781FE8974}" type="parTrans" cxnId="{1C84589D-BDB1-421E-A74A-45B582CFBD84}">
      <dgm:prSet/>
      <dgm:spPr/>
      <dgm:t>
        <a:bodyPr/>
        <a:lstStyle/>
        <a:p>
          <a:endParaRPr lang="en-US"/>
        </a:p>
      </dgm:t>
    </dgm:pt>
    <dgm:pt modelId="{98443A4A-CC79-48E2-9FC6-29D293ED96E8}" type="sibTrans" cxnId="{1C84589D-BDB1-421E-A74A-45B582CFBD84}">
      <dgm:prSet/>
      <dgm:spPr/>
      <dgm:t>
        <a:bodyPr/>
        <a:lstStyle/>
        <a:p>
          <a:endParaRPr lang="en-US"/>
        </a:p>
      </dgm:t>
    </dgm:pt>
    <dgm:pt modelId="{01AF89FA-2DF3-420F-B1C8-D263ABD87AA2}" type="pres">
      <dgm:prSet presAssocID="{4899B787-9F64-4E6E-AF2A-35A2B558281F}" presName="Name0" presStyleCnt="0">
        <dgm:presLayoutVars>
          <dgm:dir/>
          <dgm:animLvl val="lvl"/>
          <dgm:resizeHandles val="exact"/>
        </dgm:presLayoutVars>
      </dgm:prSet>
      <dgm:spPr/>
    </dgm:pt>
    <dgm:pt modelId="{C1201837-246D-4582-8668-1D14561E0421}" type="pres">
      <dgm:prSet presAssocID="{BA28EDEF-AB68-4021-8BE1-AB3BA347D46E}" presName="boxAndChildren" presStyleCnt="0"/>
      <dgm:spPr/>
    </dgm:pt>
    <dgm:pt modelId="{B08E5C1A-2C1A-4BE3-9147-1A7B40F0B0E6}" type="pres">
      <dgm:prSet presAssocID="{BA28EDEF-AB68-4021-8BE1-AB3BA347D46E}" presName="parentTextBox" presStyleLbl="alignNode1" presStyleIdx="0" presStyleCnt="5"/>
      <dgm:spPr/>
    </dgm:pt>
    <dgm:pt modelId="{C6275CBD-8FB1-4E6F-89C4-50E783FF4C28}" type="pres">
      <dgm:prSet presAssocID="{BA28EDEF-AB68-4021-8BE1-AB3BA347D46E}" presName="descendantBox" presStyleLbl="bgAccFollowNode1" presStyleIdx="0" presStyleCnt="5" custLinFactNeighborX="-305" custLinFactNeighborY="30624"/>
      <dgm:spPr/>
    </dgm:pt>
    <dgm:pt modelId="{60303641-E43E-4753-8BCE-CE0C96E5BC3A}" type="pres">
      <dgm:prSet presAssocID="{DED271E2-0334-474D-A9F5-0C02E8CF5070}" presName="sp" presStyleCnt="0"/>
      <dgm:spPr/>
    </dgm:pt>
    <dgm:pt modelId="{3AF45A58-F5D1-4B48-9087-B4B8A8476C3F}" type="pres">
      <dgm:prSet presAssocID="{D666CF25-D13E-42B6-BB6B-1613F8C78016}" presName="arrowAndChildren" presStyleCnt="0"/>
      <dgm:spPr/>
    </dgm:pt>
    <dgm:pt modelId="{525D21E7-B427-49FF-902B-E1CCD329CDF7}" type="pres">
      <dgm:prSet presAssocID="{D666CF25-D13E-42B6-BB6B-1613F8C78016}" presName="parentTextArrow" presStyleLbl="node1" presStyleIdx="0" presStyleCnt="0"/>
      <dgm:spPr/>
    </dgm:pt>
    <dgm:pt modelId="{B120EF3F-0351-4ABB-9DE2-CFE5408E42E5}" type="pres">
      <dgm:prSet presAssocID="{D666CF25-D13E-42B6-BB6B-1613F8C78016}" presName="arrow" presStyleLbl="alignNode1" presStyleIdx="1" presStyleCnt="5"/>
      <dgm:spPr/>
    </dgm:pt>
    <dgm:pt modelId="{F1C43D24-5A52-4A96-A931-1D20E4205C31}" type="pres">
      <dgm:prSet presAssocID="{D666CF25-D13E-42B6-BB6B-1613F8C78016}" presName="descendantArrow" presStyleLbl="bgAccFollowNode1" presStyleIdx="1" presStyleCnt="5"/>
      <dgm:spPr/>
    </dgm:pt>
    <dgm:pt modelId="{BCC66BAE-9C00-4E35-99CC-ABC59BD6A1B8}" type="pres">
      <dgm:prSet presAssocID="{8406AA8F-B829-4060-8C8D-66C3393B9533}" presName="sp" presStyleCnt="0"/>
      <dgm:spPr/>
    </dgm:pt>
    <dgm:pt modelId="{A81B8080-B705-4F7C-9D1D-405522762E6D}" type="pres">
      <dgm:prSet presAssocID="{C598D6E9-BC93-4FF8-AFA0-4E43FC85CB66}" presName="arrowAndChildren" presStyleCnt="0"/>
      <dgm:spPr/>
    </dgm:pt>
    <dgm:pt modelId="{CF3CE0C5-58BD-4E53-B33B-E695E737BF8C}" type="pres">
      <dgm:prSet presAssocID="{C598D6E9-BC93-4FF8-AFA0-4E43FC85CB66}" presName="parentTextArrow" presStyleLbl="node1" presStyleIdx="0" presStyleCnt="0"/>
      <dgm:spPr/>
    </dgm:pt>
    <dgm:pt modelId="{12CDB363-CDE8-44FE-B1D4-C5CAB469A7E8}" type="pres">
      <dgm:prSet presAssocID="{C598D6E9-BC93-4FF8-AFA0-4E43FC85CB66}" presName="arrow" presStyleLbl="alignNode1" presStyleIdx="2" presStyleCnt="5"/>
      <dgm:spPr/>
    </dgm:pt>
    <dgm:pt modelId="{03F640EF-CF18-4084-987A-76D0142FEC37}" type="pres">
      <dgm:prSet presAssocID="{C598D6E9-BC93-4FF8-AFA0-4E43FC85CB66}" presName="descendantArrow" presStyleLbl="bgAccFollowNode1" presStyleIdx="2" presStyleCnt="5"/>
      <dgm:spPr/>
    </dgm:pt>
    <dgm:pt modelId="{C4F6BACA-3A12-46F2-9D59-A476E93C0FED}" type="pres">
      <dgm:prSet presAssocID="{FFBE66E0-F29E-4DD6-8B4A-6F792CDCF833}" presName="sp" presStyleCnt="0"/>
      <dgm:spPr/>
    </dgm:pt>
    <dgm:pt modelId="{2C999CAF-06C7-4505-A020-B104E8F3F36F}" type="pres">
      <dgm:prSet presAssocID="{07BE3895-EF29-48B5-B762-4853348E51EE}" presName="arrowAndChildren" presStyleCnt="0"/>
      <dgm:spPr/>
    </dgm:pt>
    <dgm:pt modelId="{65D271CA-4266-4FAD-B2F9-0E20FC67AC7F}" type="pres">
      <dgm:prSet presAssocID="{07BE3895-EF29-48B5-B762-4853348E51EE}" presName="parentTextArrow" presStyleLbl="node1" presStyleIdx="0" presStyleCnt="0"/>
      <dgm:spPr/>
    </dgm:pt>
    <dgm:pt modelId="{DBE9614C-6220-4FFA-9A54-AACC1D706856}" type="pres">
      <dgm:prSet presAssocID="{07BE3895-EF29-48B5-B762-4853348E51EE}" presName="arrow" presStyleLbl="alignNode1" presStyleIdx="3" presStyleCnt="5"/>
      <dgm:spPr/>
    </dgm:pt>
    <dgm:pt modelId="{18A88CBB-FCE4-4D6B-B355-33C51CF93AE8}" type="pres">
      <dgm:prSet presAssocID="{07BE3895-EF29-48B5-B762-4853348E51EE}" presName="descendantArrow" presStyleLbl="bgAccFollowNode1" presStyleIdx="3" presStyleCnt="5"/>
      <dgm:spPr/>
    </dgm:pt>
    <dgm:pt modelId="{02061935-BDC0-47B1-9978-5D82BBB64800}" type="pres">
      <dgm:prSet presAssocID="{40059490-8E58-4C72-BA62-64A5FE5B06B0}" presName="sp" presStyleCnt="0"/>
      <dgm:spPr/>
    </dgm:pt>
    <dgm:pt modelId="{B75A06F3-702D-4DFA-B6D2-3609302B219C}" type="pres">
      <dgm:prSet presAssocID="{C406BE3F-13BC-4AEA-A25B-8EEFAA6FC06A}" presName="arrowAndChildren" presStyleCnt="0"/>
      <dgm:spPr/>
    </dgm:pt>
    <dgm:pt modelId="{3220532E-3F66-48FF-9D72-7C838EBC6B14}" type="pres">
      <dgm:prSet presAssocID="{C406BE3F-13BC-4AEA-A25B-8EEFAA6FC06A}" presName="parentTextArrow" presStyleLbl="node1" presStyleIdx="0" presStyleCnt="0"/>
      <dgm:spPr/>
    </dgm:pt>
    <dgm:pt modelId="{D1F0F160-67CB-442A-A95F-08C954CA4F0C}" type="pres">
      <dgm:prSet presAssocID="{C406BE3F-13BC-4AEA-A25B-8EEFAA6FC06A}" presName="arrow" presStyleLbl="alignNode1" presStyleIdx="4" presStyleCnt="5"/>
      <dgm:spPr/>
    </dgm:pt>
    <dgm:pt modelId="{2D3ED8F2-462D-43B9-A9F2-DE984A8D267C}" type="pres">
      <dgm:prSet presAssocID="{C406BE3F-13BC-4AEA-A25B-8EEFAA6FC06A}" presName="descendantArrow" presStyleLbl="bgAccFollowNode1" presStyleIdx="4" presStyleCnt="5"/>
      <dgm:spPr/>
    </dgm:pt>
  </dgm:ptLst>
  <dgm:cxnLst>
    <dgm:cxn modelId="{FB17F801-18AE-43B4-BA2A-44E6AFFF54DC}" srcId="{C598D6E9-BC93-4FF8-AFA0-4E43FC85CB66}" destId="{17B44B0C-9D80-4D1C-9956-4448C9AE16A3}" srcOrd="0" destOrd="0" parTransId="{2A0BE8AB-5526-48E9-8F06-C4CA44FE84FD}" sibTransId="{3FFB9492-40C7-431F-A3D0-307967734E4F}"/>
    <dgm:cxn modelId="{070E2F02-244C-4FF2-BB0B-27EAC663A08B}" type="presOf" srcId="{BA28EDEF-AB68-4021-8BE1-AB3BA347D46E}" destId="{B08E5C1A-2C1A-4BE3-9147-1A7B40F0B0E6}" srcOrd="0" destOrd="0" presId="urn:microsoft.com/office/officeart/2016/7/layout/VerticalDownArrowProcess"/>
    <dgm:cxn modelId="{20628F02-46F5-4694-933C-CDBE649694A8}" type="presOf" srcId="{205C68F0-CA25-4915-8177-35FBAC644546}" destId="{2D3ED8F2-462D-43B9-A9F2-DE984A8D267C}" srcOrd="0" destOrd="0" presId="urn:microsoft.com/office/officeart/2016/7/layout/VerticalDownArrowProcess"/>
    <dgm:cxn modelId="{EF72902A-18FE-44DE-AE8B-AF7205EC0D9E}" srcId="{4899B787-9F64-4E6E-AF2A-35A2B558281F}" destId="{D666CF25-D13E-42B6-BB6B-1613F8C78016}" srcOrd="3" destOrd="0" parTransId="{C7D6340C-EF60-44B5-9AFA-8E4B5B340142}" sibTransId="{DED271E2-0334-474D-A9F5-0C02E8CF5070}"/>
    <dgm:cxn modelId="{FA2A7138-F31D-4D65-BEC6-69DD978BB1D2}" type="presOf" srcId="{D666CF25-D13E-42B6-BB6B-1613F8C78016}" destId="{B120EF3F-0351-4ABB-9DE2-CFE5408E42E5}" srcOrd="1" destOrd="0" presId="urn:microsoft.com/office/officeart/2016/7/layout/VerticalDownArrowProcess"/>
    <dgm:cxn modelId="{14869338-1E92-41D6-8D92-D19BD3D6ED5D}" srcId="{C406BE3F-13BC-4AEA-A25B-8EEFAA6FC06A}" destId="{205C68F0-CA25-4915-8177-35FBAC644546}" srcOrd="0" destOrd="0" parTransId="{634B6844-7B1C-42C9-A529-DF98119DD2A8}" sibTransId="{26DB584D-4B45-4CCA-9A9F-46D10AEEBC75}"/>
    <dgm:cxn modelId="{B3FC915E-AD5F-493F-9C10-C5E88DF31655}" type="presOf" srcId="{4899B787-9F64-4E6E-AF2A-35A2B558281F}" destId="{01AF89FA-2DF3-420F-B1C8-D263ABD87AA2}" srcOrd="0" destOrd="0" presId="urn:microsoft.com/office/officeart/2016/7/layout/VerticalDownArrowProcess"/>
    <dgm:cxn modelId="{AB82FA6A-24C4-44B7-A405-6B2F6C9EDFB7}" type="presOf" srcId="{07BE3895-EF29-48B5-B762-4853348E51EE}" destId="{65D271CA-4266-4FAD-B2F9-0E20FC67AC7F}" srcOrd="0" destOrd="0" presId="urn:microsoft.com/office/officeart/2016/7/layout/VerticalDownArrowProcess"/>
    <dgm:cxn modelId="{57DB366D-9F95-4A9B-97E7-60D41C2A3B4A}" type="presOf" srcId="{AAB9EC84-66B7-4B4F-8A39-243FD5478631}" destId="{C6275CBD-8FB1-4E6F-89C4-50E783FF4C28}" srcOrd="0" destOrd="0" presId="urn:microsoft.com/office/officeart/2016/7/layout/VerticalDownArrowProcess"/>
    <dgm:cxn modelId="{FE2D6A4F-773F-480C-9380-FB63DC3C1C3B}" type="presOf" srcId="{C598D6E9-BC93-4FF8-AFA0-4E43FC85CB66}" destId="{CF3CE0C5-58BD-4E53-B33B-E695E737BF8C}" srcOrd="0" destOrd="0" presId="urn:microsoft.com/office/officeart/2016/7/layout/VerticalDownArrowProcess"/>
    <dgm:cxn modelId="{38830E82-9AEF-4231-B468-CC138C42E4D6}" type="presOf" srcId="{AA8298A0-931D-4B87-87AD-2D8C5DA7CACF}" destId="{18A88CBB-FCE4-4D6B-B355-33C51CF93AE8}" srcOrd="0" destOrd="0" presId="urn:microsoft.com/office/officeart/2016/7/layout/VerticalDownArrowProcess"/>
    <dgm:cxn modelId="{CCF1758D-6CD8-4CA5-B5E1-B48278C0E152}" type="presOf" srcId="{17B44B0C-9D80-4D1C-9956-4448C9AE16A3}" destId="{03F640EF-CF18-4084-987A-76D0142FEC37}" srcOrd="0" destOrd="0" presId="urn:microsoft.com/office/officeart/2016/7/layout/VerticalDownArrowProcess"/>
    <dgm:cxn modelId="{61711C97-C15C-4118-9B48-76FE6D1C4586}" type="presOf" srcId="{C406BE3F-13BC-4AEA-A25B-8EEFAA6FC06A}" destId="{D1F0F160-67CB-442A-A95F-08C954CA4F0C}" srcOrd="1" destOrd="0" presId="urn:microsoft.com/office/officeart/2016/7/layout/VerticalDownArrowProcess"/>
    <dgm:cxn modelId="{40DD2E99-6B9A-466D-926B-D15C9CC05FA0}" srcId="{4899B787-9F64-4E6E-AF2A-35A2B558281F}" destId="{C598D6E9-BC93-4FF8-AFA0-4E43FC85CB66}" srcOrd="2" destOrd="0" parTransId="{BD8FEF24-DE68-4E3E-BB62-AFF1B611AE2F}" sibTransId="{8406AA8F-B829-4060-8C8D-66C3393B9533}"/>
    <dgm:cxn modelId="{0859D49B-5BBB-4A5A-B59C-33B01166786D}" type="presOf" srcId="{C598D6E9-BC93-4FF8-AFA0-4E43FC85CB66}" destId="{12CDB363-CDE8-44FE-B1D4-C5CAB469A7E8}" srcOrd="1" destOrd="0" presId="urn:microsoft.com/office/officeart/2016/7/layout/VerticalDownArrowProcess"/>
    <dgm:cxn modelId="{1C84589D-BDB1-421E-A74A-45B582CFBD84}" srcId="{BA28EDEF-AB68-4021-8BE1-AB3BA347D46E}" destId="{AAB9EC84-66B7-4B4F-8A39-243FD5478631}" srcOrd="0" destOrd="0" parTransId="{1CE24708-810F-4A3F-9864-645781FE8974}" sibTransId="{98443A4A-CC79-48E2-9FC6-29D293ED96E8}"/>
    <dgm:cxn modelId="{2BBA6C9E-1B0C-4795-A16B-EE0D07F57500}" srcId="{4899B787-9F64-4E6E-AF2A-35A2B558281F}" destId="{07BE3895-EF29-48B5-B762-4853348E51EE}" srcOrd="1" destOrd="0" parTransId="{266EE34D-3B73-4976-802B-8ED00BE04832}" sibTransId="{FFBE66E0-F29E-4DD6-8B4A-6F792CDCF833}"/>
    <dgm:cxn modelId="{13D169B0-6FDB-4D91-B188-5F9C24F177E9}" type="presOf" srcId="{ACF11E6A-DC86-4BFB-B1A4-045485716696}" destId="{F1C43D24-5A52-4A96-A931-1D20E4205C31}" srcOrd="0" destOrd="0" presId="urn:microsoft.com/office/officeart/2016/7/layout/VerticalDownArrowProcess"/>
    <dgm:cxn modelId="{300929B3-9012-48C2-B157-5728A864E5FB}" type="presOf" srcId="{07BE3895-EF29-48B5-B762-4853348E51EE}" destId="{DBE9614C-6220-4FFA-9A54-AACC1D706856}" srcOrd="1" destOrd="0" presId="urn:microsoft.com/office/officeart/2016/7/layout/VerticalDownArrowProcess"/>
    <dgm:cxn modelId="{2A6ABCB9-4484-45E4-A018-9989753FBF65}" srcId="{4899B787-9F64-4E6E-AF2A-35A2B558281F}" destId="{BA28EDEF-AB68-4021-8BE1-AB3BA347D46E}" srcOrd="4" destOrd="0" parTransId="{1CA5FA7D-0317-4EF0-8897-17907DDAA0DD}" sibTransId="{43588C64-A737-4672-A769-89F80DB718A7}"/>
    <dgm:cxn modelId="{E5ABF6C0-01C1-4104-8A0D-E804076C4FDA}" type="presOf" srcId="{D666CF25-D13E-42B6-BB6B-1613F8C78016}" destId="{525D21E7-B427-49FF-902B-E1CCD329CDF7}" srcOrd="0" destOrd="0" presId="urn:microsoft.com/office/officeart/2016/7/layout/VerticalDownArrowProcess"/>
    <dgm:cxn modelId="{D61790C6-7C28-4D66-8283-EE1CF3CB7304}" srcId="{D666CF25-D13E-42B6-BB6B-1613F8C78016}" destId="{ACF11E6A-DC86-4BFB-B1A4-045485716696}" srcOrd="0" destOrd="0" parTransId="{309E3BF9-BDAB-4502-942F-CA4EB6E8CB1F}" sibTransId="{988A08CF-4C89-45FF-B8AB-CF679C668F77}"/>
    <dgm:cxn modelId="{95A37CEA-35D3-4994-A6D9-58248414C100}" srcId="{07BE3895-EF29-48B5-B762-4853348E51EE}" destId="{AA8298A0-931D-4B87-87AD-2D8C5DA7CACF}" srcOrd="0" destOrd="0" parTransId="{E84E8BC9-B316-4AE9-B795-665C6714A0FC}" sibTransId="{64558992-AA3F-4026-9341-1BBF9FFC1D27}"/>
    <dgm:cxn modelId="{FA79FBEA-BA64-48A7-A0D6-57925818A23B}" type="presOf" srcId="{C406BE3F-13BC-4AEA-A25B-8EEFAA6FC06A}" destId="{3220532E-3F66-48FF-9D72-7C838EBC6B14}" srcOrd="0" destOrd="0" presId="urn:microsoft.com/office/officeart/2016/7/layout/VerticalDownArrowProcess"/>
    <dgm:cxn modelId="{0EAAE2F2-0758-4B1A-8BF4-DB8A1A2D619A}" srcId="{4899B787-9F64-4E6E-AF2A-35A2B558281F}" destId="{C406BE3F-13BC-4AEA-A25B-8EEFAA6FC06A}" srcOrd="0" destOrd="0" parTransId="{439AC9A2-EEBA-484E-A9DC-03298B25CEF5}" sibTransId="{40059490-8E58-4C72-BA62-64A5FE5B06B0}"/>
    <dgm:cxn modelId="{1E73AE1D-8249-4C66-A838-2240C386160A}" type="presParOf" srcId="{01AF89FA-2DF3-420F-B1C8-D263ABD87AA2}" destId="{C1201837-246D-4582-8668-1D14561E0421}" srcOrd="0" destOrd="0" presId="urn:microsoft.com/office/officeart/2016/7/layout/VerticalDownArrowProcess"/>
    <dgm:cxn modelId="{DD66FFC4-986B-410D-A059-ED2763C1DC1C}" type="presParOf" srcId="{C1201837-246D-4582-8668-1D14561E0421}" destId="{B08E5C1A-2C1A-4BE3-9147-1A7B40F0B0E6}" srcOrd="0" destOrd="0" presId="urn:microsoft.com/office/officeart/2016/7/layout/VerticalDownArrowProcess"/>
    <dgm:cxn modelId="{B52C4E5F-F6A6-4E8B-AACF-C509A18C3E66}" type="presParOf" srcId="{C1201837-246D-4582-8668-1D14561E0421}" destId="{C6275CBD-8FB1-4E6F-89C4-50E783FF4C28}" srcOrd="1" destOrd="0" presId="urn:microsoft.com/office/officeart/2016/7/layout/VerticalDownArrowProcess"/>
    <dgm:cxn modelId="{C157FF8D-8EFF-4CFE-A303-07A47CB0F438}" type="presParOf" srcId="{01AF89FA-2DF3-420F-B1C8-D263ABD87AA2}" destId="{60303641-E43E-4753-8BCE-CE0C96E5BC3A}" srcOrd="1" destOrd="0" presId="urn:microsoft.com/office/officeart/2016/7/layout/VerticalDownArrowProcess"/>
    <dgm:cxn modelId="{F7C3EBC6-4891-44E9-A306-D53B736B6136}" type="presParOf" srcId="{01AF89FA-2DF3-420F-B1C8-D263ABD87AA2}" destId="{3AF45A58-F5D1-4B48-9087-B4B8A8476C3F}" srcOrd="2" destOrd="0" presId="urn:microsoft.com/office/officeart/2016/7/layout/VerticalDownArrowProcess"/>
    <dgm:cxn modelId="{CE4AAE48-471C-4EFC-AEFA-2EE42728D4FB}" type="presParOf" srcId="{3AF45A58-F5D1-4B48-9087-B4B8A8476C3F}" destId="{525D21E7-B427-49FF-902B-E1CCD329CDF7}" srcOrd="0" destOrd="0" presId="urn:microsoft.com/office/officeart/2016/7/layout/VerticalDownArrowProcess"/>
    <dgm:cxn modelId="{FBD271B5-A11C-4D95-B24F-E41FBFF739A3}" type="presParOf" srcId="{3AF45A58-F5D1-4B48-9087-B4B8A8476C3F}" destId="{B120EF3F-0351-4ABB-9DE2-CFE5408E42E5}" srcOrd="1" destOrd="0" presId="urn:microsoft.com/office/officeart/2016/7/layout/VerticalDownArrowProcess"/>
    <dgm:cxn modelId="{56D0FA47-55B6-48DC-A688-355FF72FDA78}" type="presParOf" srcId="{3AF45A58-F5D1-4B48-9087-B4B8A8476C3F}" destId="{F1C43D24-5A52-4A96-A931-1D20E4205C31}" srcOrd="2" destOrd="0" presId="urn:microsoft.com/office/officeart/2016/7/layout/VerticalDownArrowProcess"/>
    <dgm:cxn modelId="{D9020D3D-4866-4B7C-BA53-8F2EE225A3C4}" type="presParOf" srcId="{01AF89FA-2DF3-420F-B1C8-D263ABD87AA2}" destId="{BCC66BAE-9C00-4E35-99CC-ABC59BD6A1B8}" srcOrd="3" destOrd="0" presId="urn:microsoft.com/office/officeart/2016/7/layout/VerticalDownArrowProcess"/>
    <dgm:cxn modelId="{9F9FEF9F-4F00-4225-9EED-77CACB2B4A5E}" type="presParOf" srcId="{01AF89FA-2DF3-420F-B1C8-D263ABD87AA2}" destId="{A81B8080-B705-4F7C-9D1D-405522762E6D}" srcOrd="4" destOrd="0" presId="urn:microsoft.com/office/officeart/2016/7/layout/VerticalDownArrowProcess"/>
    <dgm:cxn modelId="{6A25334A-0FC5-49E1-8464-F5F3A3BA30F5}" type="presParOf" srcId="{A81B8080-B705-4F7C-9D1D-405522762E6D}" destId="{CF3CE0C5-58BD-4E53-B33B-E695E737BF8C}" srcOrd="0" destOrd="0" presId="urn:microsoft.com/office/officeart/2016/7/layout/VerticalDownArrowProcess"/>
    <dgm:cxn modelId="{4DBAD910-1A66-4773-B3FF-E011309D0EAF}" type="presParOf" srcId="{A81B8080-B705-4F7C-9D1D-405522762E6D}" destId="{12CDB363-CDE8-44FE-B1D4-C5CAB469A7E8}" srcOrd="1" destOrd="0" presId="urn:microsoft.com/office/officeart/2016/7/layout/VerticalDownArrowProcess"/>
    <dgm:cxn modelId="{0B770618-5947-4DBC-A685-8B1A61F827AC}" type="presParOf" srcId="{A81B8080-B705-4F7C-9D1D-405522762E6D}" destId="{03F640EF-CF18-4084-987A-76D0142FEC37}" srcOrd="2" destOrd="0" presId="urn:microsoft.com/office/officeart/2016/7/layout/VerticalDownArrowProcess"/>
    <dgm:cxn modelId="{DC235516-1062-41C9-B0F8-16F6B7F04E36}" type="presParOf" srcId="{01AF89FA-2DF3-420F-B1C8-D263ABD87AA2}" destId="{C4F6BACA-3A12-46F2-9D59-A476E93C0FED}" srcOrd="5" destOrd="0" presId="urn:microsoft.com/office/officeart/2016/7/layout/VerticalDownArrowProcess"/>
    <dgm:cxn modelId="{AB95E761-0DF4-4E08-84FA-5357422FA846}" type="presParOf" srcId="{01AF89FA-2DF3-420F-B1C8-D263ABD87AA2}" destId="{2C999CAF-06C7-4505-A020-B104E8F3F36F}" srcOrd="6" destOrd="0" presId="urn:microsoft.com/office/officeart/2016/7/layout/VerticalDownArrowProcess"/>
    <dgm:cxn modelId="{169E28AF-5CAC-42A6-BAEE-172789C76FFF}" type="presParOf" srcId="{2C999CAF-06C7-4505-A020-B104E8F3F36F}" destId="{65D271CA-4266-4FAD-B2F9-0E20FC67AC7F}" srcOrd="0" destOrd="0" presId="urn:microsoft.com/office/officeart/2016/7/layout/VerticalDownArrowProcess"/>
    <dgm:cxn modelId="{F21FCBE8-1D1F-4CD6-A08A-E4E894CD90E1}" type="presParOf" srcId="{2C999CAF-06C7-4505-A020-B104E8F3F36F}" destId="{DBE9614C-6220-4FFA-9A54-AACC1D706856}" srcOrd="1" destOrd="0" presId="urn:microsoft.com/office/officeart/2016/7/layout/VerticalDownArrowProcess"/>
    <dgm:cxn modelId="{CA62752D-FF4B-43F7-A2AB-EC5A9A5EDA04}" type="presParOf" srcId="{2C999CAF-06C7-4505-A020-B104E8F3F36F}" destId="{18A88CBB-FCE4-4D6B-B355-33C51CF93AE8}" srcOrd="2" destOrd="0" presId="urn:microsoft.com/office/officeart/2016/7/layout/VerticalDownArrowProcess"/>
    <dgm:cxn modelId="{9DF043BF-D9FE-43A7-91C6-6CD1FCFBCB48}" type="presParOf" srcId="{01AF89FA-2DF3-420F-B1C8-D263ABD87AA2}" destId="{02061935-BDC0-47B1-9978-5D82BBB64800}" srcOrd="7" destOrd="0" presId="urn:microsoft.com/office/officeart/2016/7/layout/VerticalDownArrowProcess"/>
    <dgm:cxn modelId="{B6C8FC02-FEE8-42E8-A53E-6899E56BC8F3}" type="presParOf" srcId="{01AF89FA-2DF3-420F-B1C8-D263ABD87AA2}" destId="{B75A06F3-702D-4DFA-B6D2-3609302B219C}" srcOrd="8" destOrd="0" presId="urn:microsoft.com/office/officeart/2016/7/layout/VerticalDownArrowProcess"/>
    <dgm:cxn modelId="{1DEDDC70-334C-4600-83F2-12E5B9B7D87C}" type="presParOf" srcId="{B75A06F3-702D-4DFA-B6D2-3609302B219C}" destId="{3220532E-3F66-48FF-9D72-7C838EBC6B14}" srcOrd="0" destOrd="0" presId="urn:microsoft.com/office/officeart/2016/7/layout/VerticalDownArrowProcess"/>
    <dgm:cxn modelId="{FD6E57FB-F0DB-4F08-99AC-062BC6959D86}" type="presParOf" srcId="{B75A06F3-702D-4DFA-B6D2-3609302B219C}" destId="{D1F0F160-67CB-442A-A95F-08C954CA4F0C}" srcOrd="1" destOrd="0" presId="urn:microsoft.com/office/officeart/2016/7/layout/VerticalDownArrowProcess"/>
    <dgm:cxn modelId="{F7A9C67C-3552-4F43-AA14-82B50B851F74}" type="presParOf" srcId="{B75A06F3-702D-4DFA-B6D2-3609302B219C}" destId="{2D3ED8F2-462D-43B9-A9F2-DE984A8D267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99B787-9F64-4E6E-AF2A-35A2B558281F}" type="doc">
      <dgm:prSet loTypeId="urn:microsoft.com/office/officeart/2016/7/layout/VerticalDownArrowProcess" loCatId="process" qsTypeId="urn:microsoft.com/office/officeart/2005/8/quickstyle/simple1" qsCatId="simple" csTypeId="urn:microsoft.com/office/officeart/2005/8/colors/accent5_2" csCatId="accent5" phldr="1"/>
      <dgm:spPr/>
      <dgm:t>
        <a:bodyPr/>
        <a:lstStyle/>
        <a:p>
          <a:endParaRPr lang="en-US"/>
        </a:p>
      </dgm:t>
    </dgm:pt>
    <dgm:pt modelId="{C406BE3F-13BC-4AEA-A25B-8EEFAA6FC06A}">
      <dgm:prSet custT="1"/>
      <dgm:spPr>
        <a:solidFill>
          <a:srgbClr val="F1D113"/>
        </a:solidFill>
      </dgm:spPr>
      <dgm:t>
        <a:bodyPr/>
        <a:lstStyle/>
        <a:p>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Uso</a:t>
          </a: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gm:t>
    </dgm:pt>
    <dgm:pt modelId="{439AC9A2-EEBA-484E-A9DC-03298B25CEF5}" type="parTrans" cxnId="{0EAAE2F2-0758-4B1A-8BF4-DB8A1A2D619A}">
      <dgm:prSet/>
      <dgm:spPr/>
      <dgm:t>
        <a:bodyPr/>
        <a:lstStyle/>
        <a:p>
          <a:endParaRPr lang="en-US"/>
        </a:p>
      </dgm:t>
    </dgm:pt>
    <dgm:pt modelId="{40059490-8E58-4C72-BA62-64A5FE5B06B0}" type="sibTrans" cxnId="{0EAAE2F2-0758-4B1A-8BF4-DB8A1A2D619A}">
      <dgm:prSet/>
      <dgm:spPr/>
      <dgm:t>
        <a:bodyPr/>
        <a:lstStyle/>
        <a:p>
          <a:endParaRPr lang="en-US"/>
        </a:p>
      </dgm:t>
    </dgm:pt>
    <dgm:pt modelId="{205C68F0-CA25-4915-8177-35FBAC644546}">
      <dgm:prSet custT="1"/>
      <dgm:spPr>
        <a:solidFill>
          <a:srgbClr val="FAEFB0">
            <a:alpha val="89804"/>
          </a:srgbClr>
        </a:solidFill>
      </dgm:spPr>
      <dgm:t>
        <a:bodyPr/>
        <a:lstStyle/>
        <a:p>
          <a:r>
            <a:rPr lang="es-ES" sz="1600" dirty="0">
              <a:latin typeface="Calibri" panose="020F0502020204030204" pitchFamily="34" charset="0"/>
              <a:cs typeface="Calibri" panose="020F0502020204030204" pitchFamily="34" charset="0"/>
            </a:rPr>
            <a:t>Utilizar técnicas motivacionales como la entrevista motivacional y la escucha reflexiva</a:t>
          </a:r>
          <a:r>
            <a:rPr lang="en-US" sz="1600" dirty="0">
              <a:latin typeface="Calibri" panose="020F0502020204030204" pitchFamily="34" charset="0"/>
              <a:cs typeface="Calibri" panose="020F0502020204030204" pitchFamily="34" charset="0"/>
            </a:rPr>
            <a:t>.</a:t>
          </a:r>
        </a:p>
      </dgm:t>
    </dgm:pt>
    <dgm:pt modelId="{634B6844-7B1C-42C9-A529-DF98119DD2A8}" type="parTrans" cxnId="{14869338-1E92-41D6-8D92-D19BD3D6ED5D}">
      <dgm:prSet/>
      <dgm:spPr/>
      <dgm:t>
        <a:bodyPr/>
        <a:lstStyle/>
        <a:p>
          <a:endParaRPr lang="en-US"/>
        </a:p>
      </dgm:t>
    </dgm:pt>
    <dgm:pt modelId="{26DB584D-4B45-4CCA-9A9F-46D10AEEBC75}" type="sibTrans" cxnId="{14869338-1E92-41D6-8D92-D19BD3D6ED5D}">
      <dgm:prSet/>
      <dgm:spPr/>
      <dgm:t>
        <a:bodyPr/>
        <a:lstStyle/>
        <a:p>
          <a:endParaRPr lang="en-US"/>
        </a:p>
      </dgm:t>
    </dgm:pt>
    <dgm:pt modelId="{07BE3895-EF29-48B5-B762-4853348E51EE}">
      <dgm:prSet custT="1"/>
      <dgm:spPr>
        <a:solidFill>
          <a:srgbClr val="F1D113"/>
        </a:solidFill>
      </dgm:spPr>
      <dgm:t>
        <a:bodyPr/>
        <a:lstStyle/>
        <a:p>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Enseñar</a:t>
          </a: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gm:t>
    </dgm:pt>
    <dgm:pt modelId="{266EE34D-3B73-4976-802B-8ED00BE04832}" type="parTrans" cxnId="{2BBA6C9E-1B0C-4795-A16B-EE0D07F57500}">
      <dgm:prSet/>
      <dgm:spPr/>
      <dgm:t>
        <a:bodyPr/>
        <a:lstStyle/>
        <a:p>
          <a:endParaRPr lang="en-US"/>
        </a:p>
      </dgm:t>
    </dgm:pt>
    <dgm:pt modelId="{FFBE66E0-F29E-4DD6-8B4A-6F792CDCF833}" type="sibTrans" cxnId="{2BBA6C9E-1B0C-4795-A16B-EE0D07F57500}">
      <dgm:prSet/>
      <dgm:spPr/>
      <dgm:t>
        <a:bodyPr/>
        <a:lstStyle/>
        <a:p>
          <a:endParaRPr lang="en-US"/>
        </a:p>
      </dgm:t>
    </dgm:pt>
    <dgm:pt modelId="{AA8298A0-931D-4B87-87AD-2D8C5DA7CACF}">
      <dgm:prSet custT="1"/>
      <dgm:spPr>
        <a:solidFill>
          <a:srgbClr val="FAEFB0">
            <a:alpha val="90000"/>
          </a:srgbClr>
        </a:solidFill>
      </dgm:spPr>
      <dgm:t>
        <a:bodyPr/>
        <a:lstStyle/>
        <a:p>
          <a:endParaRPr lang="es-ES" sz="1600" dirty="0">
            <a:latin typeface="Calibri" panose="020F0502020204030204" pitchFamily="34" charset="0"/>
            <a:cs typeface="Calibri" panose="020F0502020204030204" pitchFamily="34" charset="0"/>
          </a:endParaRPr>
        </a:p>
        <a:p>
          <a:r>
            <a:rPr lang="es-ES" sz="1600" dirty="0">
              <a:latin typeface="Calibri" panose="020F0502020204030204" pitchFamily="34" charset="0"/>
              <a:cs typeface="Calibri" panose="020F0502020204030204" pitchFamily="34" charset="0"/>
            </a:rPr>
            <a:t>Enseñar y practicar habilidades de toma de decisiones de forma rutinaria. Utilice enfoques estructurados (por ejemplo, toma de decisiones compartida, planificación centrada en la persona).
</a:t>
          </a:r>
          <a:endParaRPr lang="en-US" sz="1600" dirty="0">
            <a:latin typeface="Calibri" panose="020F0502020204030204" pitchFamily="34" charset="0"/>
            <a:cs typeface="Calibri" panose="020F0502020204030204" pitchFamily="34" charset="0"/>
          </a:endParaRPr>
        </a:p>
      </dgm:t>
    </dgm:pt>
    <dgm:pt modelId="{E84E8BC9-B316-4AE9-B795-665C6714A0FC}" type="parTrans" cxnId="{95A37CEA-35D3-4994-A6D9-58248414C100}">
      <dgm:prSet/>
      <dgm:spPr/>
      <dgm:t>
        <a:bodyPr/>
        <a:lstStyle/>
        <a:p>
          <a:endParaRPr lang="en-US"/>
        </a:p>
      </dgm:t>
    </dgm:pt>
    <dgm:pt modelId="{64558992-AA3F-4026-9341-1BBF9FFC1D27}" type="sibTrans" cxnId="{95A37CEA-35D3-4994-A6D9-58248414C100}">
      <dgm:prSet/>
      <dgm:spPr/>
      <dgm:t>
        <a:bodyPr/>
        <a:lstStyle/>
        <a:p>
          <a:endParaRPr lang="en-US"/>
        </a:p>
      </dgm:t>
    </dgm:pt>
    <dgm:pt modelId="{C598D6E9-BC93-4FF8-AFA0-4E43FC85CB66}">
      <dgm:prSet custT="1"/>
      <dgm:spPr>
        <a:solidFill>
          <a:srgbClr val="F1D113"/>
        </a:solidFill>
      </dgm:spPr>
      <dgm:t>
        <a:bodyPr/>
        <a:lstStyle/>
        <a:p>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Crear</a:t>
          </a: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gm:t>
    </dgm:pt>
    <dgm:pt modelId="{BD8FEF24-DE68-4E3E-BB62-AFF1B611AE2F}" type="parTrans" cxnId="{40DD2E99-6B9A-466D-926B-D15C9CC05FA0}">
      <dgm:prSet/>
      <dgm:spPr/>
      <dgm:t>
        <a:bodyPr/>
        <a:lstStyle/>
        <a:p>
          <a:endParaRPr lang="en-US"/>
        </a:p>
      </dgm:t>
    </dgm:pt>
    <dgm:pt modelId="{8406AA8F-B829-4060-8C8D-66C3393B9533}" type="sibTrans" cxnId="{40DD2E99-6B9A-466D-926B-D15C9CC05FA0}">
      <dgm:prSet/>
      <dgm:spPr/>
      <dgm:t>
        <a:bodyPr/>
        <a:lstStyle/>
        <a:p>
          <a:endParaRPr lang="en-US"/>
        </a:p>
      </dgm:t>
    </dgm:pt>
    <dgm:pt modelId="{17B44B0C-9D80-4D1C-9956-4448C9AE16A3}">
      <dgm:prSet custT="1"/>
      <dgm:spPr>
        <a:solidFill>
          <a:srgbClr val="FAEFB0">
            <a:alpha val="90000"/>
          </a:srgbClr>
        </a:solidFill>
      </dgm:spPr>
      <dgm:t>
        <a:bodyPr/>
        <a:lstStyle/>
        <a:p>
          <a:r>
            <a:rPr lang="es-ES" sz="1600" b="1" dirty="0"/>
            <a:t>Crear situaciones que permitan a la persona experimentar logros; buscar formas de amplificar el éxito</a:t>
          </a:r>
          <a:r>
            <a:rPr lang="en-US" sz="2300" b="1" dirty="0"/>
            <a:t>.</a:t>
          </a:r>
          <a:endParaRPr lang="en-US" sz="2300" b="1" dirty="0">
            <a:latin typeface="Calibri" panose="020F0502020204030204" pitchFamily="34" charset="0"/>
            <a:cs typeface="Calibri" panose="020F0502020204030204" pitchFamily="34" charset="0"/>
          </a:endParaRPr>
        </a:p>
      </dgm:t>
    </dgm:pt>
    <dgm:pt modelId="{2A0BE8AB-5526-48E9-8F06-C4CA44FE84FD}" type="parTrans" cxnId="{FB17F801-18AE-43B4-BA2A-44E6AFFF54DC}">
      <dgm:prSet/>
      <dgm:spPr/>
      <dgm:t>
        <a:bodyPr/>
        <a:lstStyle/>
        <a:p>
          <a:endParaRPr lang="en-US"/>
        </a:p>
      </dgm:t>
    </dgm:pt>
    <dgm:pt modelId="{3FFB9492-40C7-431F-A3D0-307967734E4F}" type="sibTrans" cxnId="{FB17F801-18AE-43B4-BA2A-44E6AFFF54DC}">
      <dgm:prSet/>
      <dgm:spPr/>
      <dgm:t>
        <a:bodyPr/>
        <a:lstStyle/>
        <a:p>
          <a:endParaRPr lang="en-US"/>
        </a:p>
      </dgm:t>
    </dgm:pt>
    <dgm:pt modelId="{D666CF25-D13E-42B6-BB6B-1613F8C78016}">
      <dgm:prSet custT="1"/>
      <dgm:spPr>
        <a:solidFill>
          <a:srgbClr val="F1D113"/>
        </a:solidFill>
      </dgm:spPr>
      <dgm:t>
        <a:bodyPr/>
        <a:lstStyle/>
        <a:p>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Establecer</a:t>
          </a: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gm:t>
    </dgm:pt>
    <dgm:pt modelId="{C7D6340C-EF60-44B5-9AFA-8E4B5B340142}" type="parTrans" cxnId="{EF72902A-18FE-44DE-AE8B-AF7205EC0D9E}">
      <dgm:prSet/>
      <dgm:spPr/>
      <dgm:t>
        <a:bodyPr/>
        <a:lstStyle/>
        <a:p>
          <a:endParaRPr lang="en-US"/>
        </a:p>
      </dgm:t>
    </dgm:pt>
    <dgm:pt modelId="{DED271E2-0334-474D-A9F5-0C02E8CF5070}" type="sibTrans" cxnId="{EF72902A-18FE-44DE-AE8B-AF7205EC0D9E}">
      <dgm:prSet/>
      <dgm:spPr/>
      <dgm:t>
        <a:bodyPr/>
        <a:lstStyle/>
        <a:p>
          <a:endParaRPr lang="en-US"/>
        </a:p>
      </dgm:t>
    </dgm:pt>
    <dgm:pt modelId="{ACF11E6A-DC86-4BFB-B1A4-045485716696}">
      <dgm:prSet custT="1"/>
      <dgm:spPr>
        <a:solidFill>
          <a:srgbClr val="FAEFB0">
            <a:alpha val="90000"/>
          </a:srgbClr>
        </a:solidFill>
      </dgm:spPr>
      <dgm:t>
        <a:bodyPr/>
        <a:lstStyle/>
        <a:p>
          <a:endParaRPr lang="es-ES" sz="1600" dirty="0">
            <a:latin typeface="Calibri" panose="020F0502020204030204" pitchFamily="34" charset="0"/>
            <a:cs typeface="Calibri" panose="020F0502020204030204" pitchFamily="34" charset="0"/>
          </a:endParaRPr>
        </a:p>
        <a:p>
          <a:r>
            <a:rPr lang="es-ES" sz="1600" dirty="0">
              <a:latin typeface="Calibri" panose="020F0502020204030204" pitchFamily="34" charset="0"/>
              <a:cs typeface="Calibri" panose="020F0502020204030204" pitchFamily="34" charset="0"/>
            </a:rPr>
            <a:t>Establezca una rutina que refuerce el equilibrio emocional y físico para apoyar la estabilidad, el pensamiento claro y el bienestar general. 
</a:t>
          </a:r>
          <a:endParaRPr lang="en-US" sz="1600" dirty="0">
            <a:latin typeface="Calibri" panose="020F0502020204030204" pitchFamily="34" charset="0"/>
            <a:cs typeface="Calibri" panose="020F0502020204030204" pitchFamily="34" charset="0"/>
          </a:endParaRPr>
        </a:p>
      </dgm:t>
    </dgm:pt>
    <dgm:pt modelId="{309E3BF9-BDAB-4502-942F-CA4EB6E8CB1F}" type="parTrans" cxnId="{D61790C6-7C28-4D66-8283-EE1CF3CB7304}">
      <dgm:prSet/>
      <dgm:spPr/>
      <dgm:t>
        <a:bodyPr/>
        <a:lstStyle/>
        <a:p>
          <a:endParaRPr lang="en-US"/>
        </a:p>
      </dgm:t>
    </dgm:pt>
    <dgm:pt modelId="{988A08CF-4C89-45FF-B8AB-CF679C668F77}" type="sibTrans" cxnId="{D61790C6-7C28-4D66-8283-EE1CF3CB7304}">
      <dgm:prSet/>
      <dgm:spPr/>
      <dgm:t>
        <a:bodyPr/>
        <a:lstStyle/>
        <a:p>
          <a:endParaRPr lang="en-US"/>
        </a:p>
      </dgm:t>
    </dgm:pt>
    <dgm:pt modelId="{BA28EDEF-AB68-4021-8BE1-AB3BA347D46E}">
      <dgm:prSet custT="1"/>
      <dgm:spPr>
        <a:solidFill>
          <a:srgbClr val="F1D113"/>
        </a:solidFill>
      </dgm:spPr>
      <dgm:t>
        <a:bodyPr/>
        <a:lstStyle/>
        <a:p>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2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Respaldar</a:t>
          </a:r>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gm:t>
    </dgm:pt>
    <dgm:pt modelId="{1CA5FA7D-0317-4EF0-8897-17907DDAA0DD}" type="parTrans" cxnId="{2A6ABCB9-4484-45E4-A018-9989753FBF65}">
      <dgm:prSet/>
      <dgm:spPr/>
      <dgm:t>
        <a:bodyPr/>
        <a:lstStyle/>
        <a:p>
          <a:endParaRPr lang="en-US"/>
        </a:p>
      </dgm:t>
    </dgm:pt>
    <dgm:pt modelId="{43588C64-A737-4672-A769-89F80DB718A7}" type="sibTrans" cxnId="{2A6ABCB9-4484-45E4-A018-9989753FBF65}">
      <dgm:prSet/>
      <dgm:spPr/>
      <dgm:t>
        <a:bodyPr/>
        <a:lstStyle/>
        <a:p>
          <a:endParaRPr lang="en-US"/>
        </a:p>
      </dgm:t>
    </dgm:pt>
    <dgm:pt modelId="{AAB9EC84-66B7-4B4F-8A39-243FD5478631}">
      <dgm:prSet custT="1"/>
      <dgm:spPr>
        <a:solidFill>
          <a:srgbClr val="FAEFB0">
            <a:alpha val="90000"/>
          </a:srgbClr>
        </a:solidFill>
      </dgm:spPr>
      <dgm:t>
        <a:bodyPr/>
        <a:lstStyle/>
        <a:p>
          <a:r>
            <a:rPr lang="es-ES" sz="1600" dirty="0"/>
            <a:t>Fomentar la exposición a compañeros que puedan modelar el empoderamiento y demostrar experiencia en la autogestión</a:t>
          </a:r>
          <a:r>
            <a:rPr lang="en-US" sz="2300" dirty="0"/>
            <a:t>.</a:t>
          </a:r>
          <a:r>
            <a:rPr lang="en-US" sz="2300" dirty="0">
              <a:latin typeface="Calibri" panose="020F0502020204030204" pitchFamily="34" charset="0"/>
              <a:cs typeface="Calibri" panose="020F0502020204030204" pitchFamily="34" charset="0"/>
            </a:rPr>
            <a:t> </a:t>
          </a:r>
        </a:p>
      </dgm:t>
    </dgm:pt>
    <dgm:pt modelId="{1CE24708-810F-4A3F-9864-645781FE8974}" type="parTrans" cxnId="{1C84589D-BDB1-421E-A74A-45B582CFBD84}">
      <dgm:prSet/>
      <dgm:spPr/>
      <dgm:t>
        <a:bodyPr/>
        <a:lstStyle/>
        <a:p>
          <a:endParaRPr lang="en-US"/>
        </a:p>
      </dgm:t>
    </dgm:pt>
    <dgm:pt modelId="{98443A4A-CC79-48E2-9FC6-29D293ED96E8}" type="sibTrans" cxnId="{1C84589D-BDB1-421E-A74A-45B582CFBD84}">
      <dgm:prSet/>
      <dgm:spPr/>
      <dgm:t>
        <a:bodyPr/>
        <a:lstStyle/>
        <a:p>
          <a:endParaRPr lang="en-US"/>
        </a:p>
      </dgm:t>
    </dgm:pt>
    <dgm:pt modelId="{01AF89FA-2DF3-420F-B1C8-D263ABD87AA2}" type="pres">
      <dgm:prSet presAssocID="{4899B787-9F64-4E6E-AF2A-35A2B558281F}" presName="Name0" presStyleCnt="0">
        <dgm:presLayoutVars>
          <dgm:dir/>
          <dgm:animLvl val="lvl"/>
          <dgm:resizeHandles val="exact"/>
        </dgm:presLayoutVars>
      </dgm:prSet>
      <dgm:spPr/>
    </dgm:pt>
    <dgm:pt modelId="{C1201837-246D-4582-8668-1D14561E0421}" type="pres">
      <dgm:prSet presAssocID="{BA28EDEF-AB68-4021-8BE1-AB3BA347D46E}" presName="boxAndChildren" presStyleCnt="0"/>
      <dgm:spPr/>
    </dgm:pt>
    <dgm:pt modelId="{B08E5C1A-2C1A-4BE3-9147-1A7B40F0B0E6}" type="pres">
      <dgm:prSet presAssocID="{BA28EDEF-AB68-4021-8BE1-AB3BA347D46E}" presName="parentTextBox" presStyleLbl="alignNode1" presStyleIdx="0" presStyleCnt="5"/>
      <dgm:spPr/>
    </dgm:pt>
    <dgm:pt modelId="{C6275CBD-8FB1-4E6F-89C4-50E783FF4C28}" type="pres">
      <dgm:prSet presAssocID="{BA28EDEF-AB68-4021-8BE1-AB3BA347D46E}" presName="descendantBox" presStyleLbl="bgAccFollowNode1" presStyleIdx="0" presStyleCnt="5" custLinFactNeighborX="-305" custLinFactNeighborY="30624"/>
      <dgm:spPr/>
    </dgm:pt>
    <dgm:pt modelId="{60303641-E43E-4753-8BCE-CE0C96E5BC3A}" type="pres">
      <dgm:prSet presAssocID="{DED271E2-0334-474D-A9F5-0C02E8CF5070}" presName="sp" presStyleCnt="0"/>
      <dgm:spPr/>
    </dgm:pt>
    <dgm:pt modelId="{3AF45A58-F5D1-4B48-9087-B4B8A8476C3F}" type="pres">
      <dgm:prSet presAssocID="{D666CF25-D13E-42B6-BB6B-1613F8C78016}" presName="arrowAndChildren" presStyleCnt="0"/>
      <dgm:spPr/>
    </dgm:pt>
    <dgm:pt modelId="{525D21E7-B427-49FF-902B-E1CCD329CDF7}" type="pres">
      <dgm:prSet presAssocID="{D666CF25-D13E-42B6-BB6B-1613F8C78016}" presName="parentTextArrow" presStyleLbl="node1" presStyleIdx="0" presStyleCnt="0"/>
      <dgm:spPr/>
    </dgm:pt>
    <dgm:pt modelId="{B120EF3F-0351-4ABB-9DE2-CFE5408E42E5}" type="pres">
      <dgm:prSet presAssocID="{D666CF25-D13E-42B6-BB6B-1613F8C78016}" presName="arrow" presStyleLbl="alignNode1" presStyleIdx="1" presStyleCnt="5"/>
      <dgm:spPr/>
    </dgm:pt>
    <dgm:pt modelId="{F1C43D24-5A52-4A96-A931-1D20E4205C31}" type="pres">
      <dgm:prSet presAssocID="{D666CF25-D13E-42B6-BB6B-1613F8C78016}" presName="descendantArrow" presStyleLbl="bgAccFollowNode1" presStyleIdx="1" presStyleCnt="5"/>
      <dgm:spPr/>
    </dgm:pt>
    <dgm:pt modelId="{BCC66BAE-9C00-4E35-99CC-ABC59BD6A1B8}" type="pres">
      <dgm:prSet presAssocID="{8406AA8F-B829-4060-8C8D-66C3393B9533}" presName="sp" presStyleCnt="0"/>
      <dgm:spPr/>
    </dgm:pt>
    <dgm:pt modelId="{A81B8080-B705-4F7C-9D1D-405522762E6D}" type="pres">
      <dgm:prSet presAssocID="{C598D6E9-BC93-4FF8-AFA0-4E43FC85CB66}" presName="arrowAndChildren" presStyleCnt="0"/>
      <dgm:spPr/>
    </dgm:pt>
    <dgm:pt modelId="{CF3CE0C5-58BD-4E53-B33B-E695E737BF8C}" type="pres">
      <dgm:prSet presAssocID="{C598D6E9-BC93-4FF8-AFA0-4E43FC85CB66}" presName="parentTextArrow" presStyleLbl="node1" presStyleIdx="0" presStyleCnt="0"/>
      <dgm:spPr/>
    </dgm:pt>
    <dgm:pt modelId="{12CDB363-CDE8-44FE-B1D4-C5CAB469A7E8}" type="pres">
      <dgm:prSet presAssocID="{C598D6E9-BC93-4FF8-AFA0-4E43FC85CB66}" presName="arrow" presStyleLbl="alignNode1" presStyleIdx="2" presStyleCnt="5"/>
      <dgm:spPr/>
    </dgm:pt>
    <dgm:pt modelId="{03F640EF-CF18-4084-987A-76D0142FEC37}" type="pres">
      <dgm:prSet presAssocID="{C598D6E9-BC93-4FF8-AFA0-4E43FC85CB66}" presName="descendantArrow" presStyleLbl="bgAccFollowNode1" presStyleIdx="2" presStyleCnt="5"/>
      <dgm:spPr/>
    </dgm:pt>
    <dgm:pt modelId="{C4F6BACA-3A12-46F2-9D59-A476E93C0FED}" type="pres">
      <dgm:prSet presAssocID="{FFBE66E0-F29E-4DD6-8B4A-6F792CDCF833}" presName="sp" presStyleCnt="0"/>
      <dgm:spPr/>
    </dgm:pt>
    <dgm:pt modelId="{2C999CAF-06C7-4505-A020-B104E8F3F36F}" type="pres">
      <dgm:prSet presAssocID="{07BE3895-EF29-48B5-B762-4853348E51EE}" presName="arrowAndChildren" presStyleCnt="0"/>
      <dgm:spPr/>
    </dgm:pt>
    <dgm:pt modelId="{65D271CA-4266-4FAD-B2F9-0E20FC67AC7F}" type="pres">
      <dgm:prSet presAssocID="{07BE3895-EF29-48B5-B762-4853348E51EE}" presName="parentTextArrow" presStyleLbl="node1" presStyleIdx="0" presStyleCnt="0"/>
      <dgm:spPr/>
    </dgm:pt>
    <dgm:pt modelId="{DBE9614C-6220-4FFA-9A54-AACC1D706856}" type="pres">
      <dgm:prSet presAssocID="{07BE3895-EF29-48B5-B762-4853348E51EE}" presName="arrow" presStyleLbl="alignNode1" presStyleIdx="3" presStyleCnt="5"/>
      <dgm:spPr/>
    </dgm:pt>
    <dgm:pt modelId="{18A88CBB-FCE4-4D6B-B355-33C51CF93AE8}" type="pres">
      <dgm:prSet presAssocID="{07BE3895-EF29-48B5-B762-4853348E51EE}" presName="descendantArrow" presStyleLbl="bgAccFollowNode1" presStyleIdx="3" presStyleCnt="5"/>
      <dgm:spPr/>
    </dgm:pt>
    <dgm:pt modelId="{02061935-BDC0-47B1-9978-5D82BBB64800}" type="pres">
      <dgm:prSet presAssocID="{40059490-8E58-4C72-BA62-64A5FE5B06B0}" presName="sp" presStyleCnt="0"/>
      <dgm:spPr/>
    </dgm:pt>
    <dgm:pt modelId="{B75A06F3-702D-4DFA-B6D2-3609302B219C}" type="pres">
      <dgm:prSet presAssocID="{C406BE3F-13BC-4AEA-A25B-8EEFAA6FC06A}" presName="arrowAndChildren" presStyleCnt="0"/>
      <dgm:spPr/>
    </dgm:pt>
    <dgm:pt modelId="{3220532E-3F66-48FF-9D72-7C838EBC6B14}" type="pres">
      <dgm:prSet presAssocID="{C406BE3F-13BC-4AEA-A25B-8EEFAA6FC06A}" presName="parentTextArrow" presStyleLbl="node1" presStyleIdx="0" presStyleCnt="0"/>
      <dgm:spPr/>
    </dgm:pt>
    <dgm:pt modelId="{D1F0F160-67CB-442A-A95F-08C954CA4F0C}" type="pres">
      <dgm:prSet presAssocID="{C406BE3F-13BC-4AEA-A25B-8EEFAA6FC06A}" presName="arrow" presStyleLbl="alignNode1" presStyleIdx="4" presStyleCnt="5"/>
      <dgm:spPr/>
    </dgm:pt>
    <dgm:pt modelId="{2D3ED8F2-462D-43B9-A9F2-DE984A8D267C}" type="pres">
      <dgm:prSet presAssocID="{C406BE3F-13BC-4AEA-A25B-8EEFAA6FC06A}" presName="descendantArrow" presStyleLbl="bgAccFollowNode1" presStyleIdx="4" presStyleCnt="5"/>
      <dgm:spPr/>
    </dgm:pt>
  </dgm:ptLst>
  <dgm:cxnLst>
    <dgm:cxn modelId="{FB17F801-18AE-43B4-BA2A-44E6AFFF54DC}" srcId="{C598D6E9-BC93-4FF8-AFA0-4E43FC85CB66}" destId="{17B44B0C-9D80-4D1C-9956-4448C9AE16A3}" srcOrd="0" destOrd="0" parTransId="{2A0BE8AB-5526-48E9-8F06-C4CA44FE84FD}" sibTransId="{3FFB9492-40C7-431F-A3D0-307967734E4F}"/>
    <dgm:cxn modelId="{070E2F02-244C-4FF2-BB0B-27EAC663A08B}" type="presOf" srcId="{BA28EDEF-AB68-4021-8BE1-AB3BA347D46E}" destId="{B08E5C1A-2C1A-4BE3-9147-1A7B40F0B0E6}" srcOrd="0" destOrd="0" presId="urn:microsoft.com/office/officeart/2016/7/layout/VerticalDownArrowProcess"/>
    <dgm:cxn modelId="{20628F02-46F5-4694-933C-CDBE649694A8}" type="presOf" srcId="{205C68F0-CA25-4915-8177-35FBAC644546}" destId="{2D3ED8F2-462D-43B9-A9F2-DE984A8D267C}" srcOrd="0" destOrd="0" presId="urn:microsoft.com/office/officeart/2016/7/layout/VerticalDownArrowProcess"/>
    <dgm:cxn modelId="{EF72902A-18FE-44DE-AE8B-AF7205EC0D9E}" srcId="{4899B787-9F64-4E6E-AF2A-35A2B558281F}" destId="{D666CF25-D13E-42B6-BB6B-1613F8C78016}" srcOrd="3" destOrd="0" parTransId="{C7D6340C-EF60-44B5-9AFA-8E4B5B340142}" sibTransId="{DED271E2-0334-474D-A9F5-0C02E8CF5070}"/>
    <dgm:cxn modelId="{FA2A7138-F31D-4D65-BEC6-69DD978BB1D2}" type="presOf" srcId="{D666CF25-D13E-42B6-BB6B-1613F8C78016}" destId="{B120EF3F-0351-4ABB-9DE2-CFE5408E42E5}" srcOrd="1" destOrd="0" presId="urn:microsoft.com/office/officeart/2016/7/layout/VerticalDownArrowProcess"/>
    <dgm:cxn modelId="{14869338-1E92-41D6-8D92-D19BD3D6ED5D}" srcId="{C406BE3F-13BC-4AEA-A25B-8EEFAA6FC06A}" destId="{205C68F0-CA25-4915-8177-35FBAC644546}" srcOrd="0" destOrd="0" parTransId="{634B6844-7B1C-42C9-A529-DF98119DD2A8}" sibTransId="{26DB584D-4B45-4CCA-9A9F-46D10AEEBC75}"/>
    <dgm:cxn modelId="{B3FC915E-AD5F-493F-9C10-C5E88DF31655}" type="presOf" srcId="{4899B787-9F64-4E6E-AF2A-35A2B558281F}" destId="{01AF89FA-2DF3-420F-B1C8-D263ABD87AA2}" srcOrd="0" destOrd="0" presId="urn:microsoft.com/office/officeart/2016/7/layout/VerticalDownArrowProcess"/>
    <dgm:cxn modelId="{AB82FA6A-24C4-44B7-A405-6B2F6C9EDFB7}" type="presOf" srcId="{07BE3895-EF29-48B5-B762-4853348E51EE}" destId="{65D271CA-4266-4FAD-B2F9-0E20FC67AC7F}" srcOrd="0" destOrd="0" presId="urn:microsoft.com/office/officeart/2016/7/layout/VerticalDownArrowProcess"/>
    <dgm:cxn modelId="{57DB366D-9F95-4A9B-97E7-60D41C2A3B4A}" type="presOf" srcId="{AAB9EC84-66B7-4B4F-8A39-243FD5478631}" destId="{C6275CBD-8FB1-4E6F-89C4-50E783FF4C28}" srcOrd="0" destOrd="0" presId="urn:microsoft.com/office/officeart/2016/7/layout/VerticalDownArrowProcess"/>
    <dgm:cxn modelId="{FE2D6A4F-773F-480C-9380-FB63DC3C1C3B}" type="presOf" srcId="{C598D6E9-BC93-4FF8-AFA0-4E43FC85CB66}" destId="{CF3CE0C5-58BD-4E53-B33B-E695E737BF8C}" srcOrd="0" destOrd="0" presId="urn:microsoft.com/office/officeart/2016/7/layout/VerticalDownArrowProcess"/>
    <dgm:cxn modelId="{38830E82-9AEF-4231-B468-CC138C42E4D6}" type="presOf" srcId="{AA8298A0-931D-4B87-87AD-2D8C5DA7CACF}" destId="{18A88CBB-FCE4-4D6B-B355-33C51CF93AE8}" srcOrd="0" destOrd="0" presId="urn:microsoft.com/office/officeart/2016/7/layout/VerticalDownArrowProcess"/>
    <dgm:cxn modelId="{CCF1758D-6CD8-4CA5-B5E1-B48278C0E152}" type="presOf" srcId="{17B44B0C-9D80-4D1C-9956-4448C9AE16A3}" destId="{03F640EF-CF18-4084-987A-76D0142FEC37}" srcOrd="0" destOrd="0" presId="urn:microsoft.com/office/officeart/2016/7/layout/VerticalDownArrowProcess"/>
    <dgm:cxn modelId="{61711C97-C15C-4118-9B48-76FE6D1C4586}" type="presOf" srcId="{C406BE3F-13BC-4AEA-A25B-8EEFAA6FC06A}" destId="{D1F0F160-67CB-442A-A95F-08C954CA4F0C}" srcOrd="1" destOrd="0" presId="urn:microsoft.com/office/officeart/2016/7/layout/VerticalDownArrowProcess"/>
    <dgm:cxn modelId="{40DD2E99-6B9A-466D-926B-D15C9CC05FA0}" srcId="{4899B787-9F64-4E6E-AF2A-35A2B558281F}" destId="{C598D6E9-BC93-4FF8-AFA0-4E43FC85CB66}" srcOrd="2" destOrd="0" parTransId="{BD8FEF24-DE68-4E3E-BB62-AFF1B611AE2F}" sibTransId="{8406AA8F-B829-4060-8C8D-66C3393B9533}"/>
    <dgm:cxn modelId="{0859D49B-5BBB-4A5A-B59C-33B01166786D}" type="presOf" srcId="{C598D6E9-BC93-4FF8-AFA0-4E43FC85CB66}" destId="{12CDB363-CDE8-44FE-B1D4-C5CAB469A7E8}" srcOrd="1" destOrd="0" presId="urn:microsoft.com/office/officeart/2016/7/layout/VerticalDownArrowProcess"/>
    <dgm:cxn modelId="{1C84589D-BDB1-421E-A74A-45B582CFBD84}" srcId="{BA28EDEF-AB68-4021-8BE1-AB3BA347D46E}" destId="{AAB9EC84-66B7-4B4F-8A39-243FD5478631}" srcOrd="0" destOrd="0" parTransId="{1CE24708-810F-4A3F-9864-645781FE8974}" sibTransId="{98443A4A-CC79-48E2-9FC6-29D293ED96E8}"/>
    <dgm:cxn modelId="{2BBA6C9E-1B0C-4795-A16B-EE0D07F57500}" srcId="{4899B787-9F64-4E6E-AF2A-35A2B558281F}" destId="{07BE3895-EF29-48B5-B762-4853348E51EE}" srcOrd="1" destOrd="0" parTransId="{266EE34D-3B73-4976-802B-8ED00BE04832}" sibTransId="{FFBE66E0-F29E-4DD6-8B4A-6F792CDCF833}"/>
    <dgm:cxn modelId="{13D169B0-6FDB-4D91-B188-5F9C24F177E9}" type="presOf" srcId="{ACF11E6A-DC86-4BFB-B1A4-045485716696}" destId="{F1C43D24-5A52-4A96-A931-1D20E4205C31}" srcOrd="0" destOrd="0" presId="urn:microsoft.com/office/officeart/2016/7/layout/VerticalDownArrowProcess"/>
    <dgm:cxn modelId="{300929B3-9012-48C2-B157-5728A864E5FB}" type="presOf" srcId="{07BE3895-EF29-48B5-B762-4853348E51EE}" destId="{DBE9614C-6220-4FFA-9A54-AACC1D706856}" srcOrd="1" destOrd="0" presId="urn:microsoft.com/office/officeart/2016/7/layout/VerticalDownArrowProcess"/>
    <dgm:cxn modelId="{2A6ABCB9-4484-45E4-A018-9989753FBF65}" srcId="{4899B787-9F64-4E6E-AF2A-35A2B558281F}" destId="{BA28EDEF-AB68-4021-8BE1-AB3BA347D46E}" srcOrd="4" destOrd="0" parTransId="{1CA5FA7D-0317-4EF0-8897-17907DDAA0DD}" sibTransId="{43588C64-A737-4672-A769-89F80DB718A7}"/>
    <dgm:cxn modelId="{E5ABF6C0-01C1-4104-8A0D-E804076C4FDA}" type="presOf" srcId="{D666CF25-D13E-42B6-BB6B-1613F8C78016}" destId="{525D21E7-B427-49FF-902B-E1CCD329CDF7}" srcOrd="0" destOrd="0" presId="urn:microsoft.com/office/officeart/2016/7/layout/VerticalDownArrowProcess"/>
    <dgm:cxn modelId="{D61790C6-7C28-4D66-8283-EE1CF3CB7304}" srcId="{D666CF25-D13E-42B6-BB6B-1613F8C78016}" destId="{ACF11E6A-DC86-4BFB-B1A4-045485716696}" srcOrd="0" destOrd="0" parTransId="{309E3BF9-BDAB-4502-942F-CA4EB6E8CB1F}" sibTransId="{988A08CF-4C89-45FF-B8AB-CF679C668F77}"/>
    <dgm:cxn modelId="{95A37CEA-35D3-4994-A6D9-58248414C100}" srcId="{07BE3895-EF29-48B5-B762-4853348E51EE}" destId="{AA8298A0-931D-4B87-87AD-2D8C5DA7CACF}" srcOrd="0" destOrd="0" parTransId="{E84E8BC9-B316-4AE9-B795-665C6714A0FC}" sibTransId="{64558992-AA3F-4026-9341-1BBF9FFC1D27}"/>
    <dgm:cxn modelId="{FA79FBEA-BA64-48A7-A0D6-57925818A23B}" type="presOf" srcId="{C406BE3F-13BC-4AEA-A25B-8EEFAA6FC06A}" destId="{3220532E-3F66-48FF-9D72-7C838EBC6B14}" srcOrd="0" destOrd="0" presId="urn:microsoft.com/office/officeart/2016/7/layout/VerticalDownArrowProcess"/>
    <dgm:cxn modelId="{0EAAE2F2-0758-4B1A-8BF4-DB8A1A2D619A}" srcId="{4899B787-9F64-4E6E-AF2A-35A2B558281F}" destId="{C406BE3F-13BC-4AEA-A25B-8EEFAA6FC06A}" srcOrd="0" destOrd="0" parTransId="{439AC9A2-EEBA-484E-A9DC-03298B25CEF5}" sibTransId="{40059490-8E58-4C72-BA62-64A5FE5B06B0}"/>
    <dgm:cxn modelId="{1E73AE1D-8249-4C66-A838-2240C386160A}" type="presParOf" srcId="{01AF89FA-2DF3-420F-B1C8-D263ABD87AA2}" destId="{C1201837-246D-4582-8668-1D14561E0421}" srcOrd="0" destOrd="0" presId="urn:microsoft.com/office/officeart/2016/7/layout/VerticalDownArrowProcess"/>
    <dgm:cxn modelId="{DD66FFC4-986B-410D-A059-ED2763C1DC1C}" type="presParOf" srcId="{C1201837-246D-4582-8668-1D14561E0421}" destId="{B08E5C1A-2C1A-4BE3-9147-1A7B40F0B0E6}" srcOrd="0" destOrd="0" presId="urn:microsoft.com/office/officeart/2016/7/layout/VerticalDownArrowProcess"/>
    <dgm:cxn modelId="{B52C4E5F-F6A6-4E8B-AACF-C509A18C3E66}" type="presParOf" srcId="{C1201837-246D-4582-8668-1D14561E0421}" destId="{C6275CBD-8FB1-4E6F-89C4-50E783FF4C28}" srcOrd="1" destOrd="0" presId="urn:microsoft.com/office/officeart/2016/7/layout/VerticalDownArrowProcess"/>
    <dgm:cxn modelId="{C157FF8D-8EFF-4CFE-A303-07A47CB0F438}" type="presParOf" srcId="{01AF89FA-2DF3-420F-B1C8-D263ABD87AA2}" destId="{60303641-E43E-4753-8BCE-CE0C96E5BC3A}" srcOrd="1" destOrd="0" presId="urn:microsoft.com/office/officeart/2016/7/layout/VerticalDownArrowProcess"/>
    <dgm:cxn modelId="{F7C3EBC6-4891-44E9-A306-D53B736B6136}" type="presParOf" srcId="{01AF89FA-2DF3-420F-B1C8-D263ABD87AA2}" destId="{3AF45A58-F5D1-4B48-9087-B4B8A8476C3F}" srcOrd="2" destOrd="0" presId="urn:microsoft.com/office/officeart/2016/7/layout/VerticalDownArrowProcess"/>
    <dgm:cxn modelId="{CE4AAE48-471C-4EFC-AEFA-2EE42728D4FB}" type="presParOf" srcId="{3AF45A58-F5D1-4B48-9087-B4B8A8476C3F}" destId="{525D21E7-B427-49FF-902B-E1CCD329CDF7}" srcOrd="0" destOrd="0" presId="urn:microsoft.com/office/officeart/2016/7/layout/VerticalDownArrowProcess"/>
    <dgm:cxn modelId="{FBD271B5-A11C-4D95-B24F-E41FBFF739A3}" type="presParOf" srcId="{3AF45A58-F5D1-4B48-9087-B4B8A8476C3F}" destId="{B120EF3F-0351-4ABB-9DE2-CFE5408E42E5}" srcOrd="1" destOrd="0" presId="urn:microsoft.com/office/officeart/2016/7/layout/VerticalDownArrowProcess"/>
    <dgm:cxn modelId="{56D0FA47-55B6-48DC-A688-355FF72FDA78}" type="presParOf" srcId="{3AF45A58-F5D1-4B48-9087-B4B8A8476C3F}" destId="{F1C43D24-5A52-4A96-A931-1D20E4205C31}" srcOrd="2" destOrd="0" presId="urn:microsoft.com/office/officeart/2016/7/layout/VerticalDownArrowProcess"/>
    <dgm:cxn modelId="{D9020D3D-4866-4B7C-BA53-8F2EE225A3C4}" type="presParOf" srcId="{01AF89FA-2DF3-420F-B1C8-D263ABD87AA2}" destId="{BCC66BAE-9C00-4E35-99CC-ABC59BD6A1B8}" srcOrd="3" destOrd="0" presId="urn:microsoft.com/office/officeart/2016/7/layout/VerticalDownArrowProcess"/>
    <dgm:cxn modelId="{9F9FEF9F-4F00-4225-9EED-77CACB2B4A5E}" type="presParOf" srcId="{01AF89FA-2DF3-420F-B1C8-D263ABD87AA2}" destId="{A81B8080-B705-4F7C-9D1D-405522762E6D}" srcOrd="4" destOrd="0" presId="urn:microsoft.com/office/officeart/2016/7/layout/VerticalDownArrowProcess"/>
    <dgm:cxn modelId="{6A25334A-0FC5-49E1-8464-F5F3A3BA30F5}" type="presParOf" srcId="{A81B8080-B705-4F7C-9D1D-405522762E6D}" destId="{CF3CE0C5-58BD-4E53-B33B-E695E737BF8C}" srcOrd="0" destOrd="0" presId="urn:microsoft.com/office/officeart/2016/7/layout/VerticalDownArrowProcess"/>
    <dgm:cxn modelId="{4DBAD910-1A66-4773-B3FF-E011309D0EAF}" type="presParOf" srcId="{A81B8080-B705-4F7C-9D1D-405522762E6D}" destId="{12CDB363-CDE8-44FE-B1D4-C5CAB469A7E8}" srcOrd="1" destOrd="0" presId="urn:microsoft.com/office/officeart/2016/7/layout/VerticalDownArrowProcess"/>
    <dgm:cxn modelId="{0B770618-5947-4DBC-A685-8B1A61F827AC}" type="presParOf" srcId="{A81B8080-B705-4F7C-9D1D-405522762E6D}" destId="{03F640EF-CF18-4084-987A-76D0142FEC37}" srcOrd="2" destOrd="0" presId="urn:microsoft.com/office/officeart/2016/7/layout/VerticalDownArrowProcess"/>
    <dgm:cxn modelId="{DC235516-1062-41C9-B0F8-16F6B7F04E36}" type="presParOf" srcId="{01AF89FA-2DF3-420F-B1C8-D263ABD87AA2}" destId="{C4F6BACA-3A12-46F2-9D59-A476E93C0FED}" srcOrd="5" destOrd="0" presId="urn:microsoft.com/office/officeart/2016/7/layout/VerticalDownArrowProcess"/>
    <dgm:cxn modelId="{AB95E761-0DF4-4E08-84FA-5357422FA846}" type="presParOf" srcId="{01AF89FA-2DF3-420F-B1C8-D263ABD87AA2}" destId="{2C999CAF-06C7-4505-A020-B104E8F3F36F}" srcOrd="6" destOrd="0" presId="urn:microsoft.com/office/officeart/2016/7/layout/VerticalDownArrowProcess"/>
    <dgm:cxn modelId="{169E28AF-5CAC-42A6-BAEE-172789C76FFF}" type="presParOf" srcId="{2C999CAF-06C7-4505-A020-B104E8F3F36F}" destId="{65D271CA-4266-4FAD-B2F9-0E20FC67AC7F}" srcOrd="0" destOrd="0" presId="urn:microsoft.com/office/officeart/2016/7/layout/VerticalDownArrowProcess"/>
    <dgm:cxn modelId="{F21FCBE8-1D1F-4CD6-A08A-E4E894CD90E1}" type="presParOf" srcId="{2C999CAF-06C7-4505-A020-B104E8F3F36F}" destId="{DBE9614C-6220-4FFA-9A54-AACC1D706856}" srcOrd="1" destOrd="0" presId="urn:microsoft.com/office/officeart/2016/7/layout/VerticalDownArrowProcess"/>
    <dgm:cxn modelId="{CA62752D-FF4B-43F7-A2AB-EC5A9A5EDA04}" type="presParOf" srcId="{2C999CAF-06C7-4505-A020-B104E8F3F36F}" destId="{18A88CBB-FCE4-4D6B-B355-33C51CF93AE8}" srcOrd="2" destOrd="0" presId="urn:microsoft.com/office/officeart/2016/7/layout/VerticalDownArrowProcess"/>
    <dgm:cxn modelId="{9DF043BF-D9FE-43A7-91C6-6CD1FCFBCB48}" type="presParOf" srcId="{01AF89FA-2DF3-420F-B1C8-D263ABD87AA2}" destId="{02061935-BDC0-47B1-9978-5D82BBB64800}" srcOrd="7" destOrd="0" presId="urn:microsoft.com/office/officeart/2016/7/layout/VerticalDownArrowProcess"/>
    <dgm:cxn modelId="{B6C8FC02-FEE8-42E8-A53E-6899E56BC8F3}" type="presParOf" srcId="{01AF89FA-2DF3-420F-B1C8-D263ABD87AA2}" destId="{B75A06F3-702D-4DFA-B6D2-3609302B219C}" srcOrd="8" destOrd="0" presId="urn:microsoft.com/office/officeart/2016/7/layout/VerticalDownArrowProcess"/>
    <dgm:cxn modelId="{1DEDDC70-334C-4600-83F2-12E5B9B7D87C}" type="presParOf" srcId="{B75A06F3-702D-4DFA-B6D2-3609302B219C}" destId="{3220532E-3F66-48FF-9D72-7C838EBC6B14}" srcOrd="0" destOrd="0" presId="urn:microsoft.com/office/officeart/2016/7/layout/VerticalDownArrowProcess"/>
    <dgm:cxn modelId="{FD6E57FB-F0DB-4F08-99AC-062BC6959D86}" type="presParOf" srcId="{B75A06F3-702D-4DFA-B6D2-3609302B219C}" destId="{D1F0F160-67CB-442A-A95F-08C954CA4F0C}" srcOrd="1" destOrd="0" presId="urn:microsoft.com/office/officeart/2016/7/layout/VerticalDownArrowProcess"/>
    <dgm:cxn modelId="{F7A9C67C-3552-4F43-AA14-82B50B851F74}" type="presParOf" srcId="{B75A06F3-702D-4DFA-B6D2-3609302B219C}" destId="{2D3ED8F2-462D-43B9-A9F2-DE984A8D267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4899B787-9F64-4E6E-AF2A-35A2B558281F}"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C406BE3F-13BC-4AEA-A25B-8EEFAA6FC06A}">
      <dgm:prSet custT="1"/>
      <dgm:spPr/>
      <dgm:t>
        <a:bodyPr/>
        <a:lstStyle/>
        <a:p>
          <a:r>
            <a:rPr lang="en-US" sz="2400" dirty="0" err="1">
              <a:latin typeface="Calibri" panose="020F0502020204030204" pitchFamily="34" charset="0"/>
              <a:cs typeface="Calibri" panose="020F0502020204030204" pitchFamily="34" charset="0"/>
            </a:rPr>
            <a:t>Establecer</a:t>
          </a:r>
          <a:r>
            <a:rPr lang="en-US" sz="2400" dirty="0">
              <a:latin typeface="Calibri" panose="020F0502020204030204" pitchFamily="34" charset="0"/>
              <a:cs typeface="Calibri" panose="020F0502020204030204" pitchFamily="34" charset="0"/>
            </a:rPr>
            <a:t> </a:t>
          </a:r>
        </a:p>
      </dgm:t>
    </dgm:pt>
    <dgm:pt modelId="{439AC9A2-EEBA-484E-A9DC-03298B25CEF5}" type="parTrans" cxnId="{0EAAE2F2-0758-4B1A-8BF4-DB8A1A2D619A}">
      <dgm:prSet/>
      <dgm:spPr/>
      <dgm:t>
        <a:bodyPr/>
        <a:lstStyle/>
        <a:p>
          <a:endParaRPr lang="en-US"/>
        </a:p>
      </dgm:t>
    </dgm:pt>
    <dgm:pt modelId="{40059490-8E58-4C72-BA62-64A5FE5B06B0}" type="sibTrans" cxnId="{0EAAE2F2-0758-4B1A-8BF4-DB8A1A2D619A}">
      <dgm:prSet/>
      <dgm:spPr/>
      <dgm:t>
        <a:bodyPr/>
        <a:lstStyle/>
        <a:p>
          <a:endParaRPr lang="en-US"/>
        </a:p>
      </dgm:t>
    </dgm:pt>
    <dgm:pt modelId="{205C68F0-CA25-4915-8177-35FBAC644546}">
      <dgm:prSet custT="1"/>
      <dgm:spPr/>
      <dgm:t>
        <a:bodyPr/>
        <a:lstStyle/>
        <a:p>
          <a:r>
            <a:rPr lang="es-ES" sz="2000" dirty="0">
              <a:latin typeface="Calibri" panose="020F0502020204030204" pitchFamily="34" charset="0"/>
              <a:cs typeface="Calibri" panose="020F0502020204030204" pitchFamily="34" charset="0"/>
            </a:rPr>
            <a:t>Establecer la confianza como proveedor de servicios y organización de proveedores</a:t>
          </a:r>
          <a:r>
            <a:rPr lang="en-US" sz="2000" dirty="0">
              <a:latin typeface="Calibri" panose="020F0502020204030204" pitchFamily="34" charset="0"/>
              <a:cs typeface="Calibri" panose="020F0502020204030204" pitchFamily="34" charset="0"/>
            </a:rPr>
            <a:t>.</a:t>
          </a:r>
        </a:p>
      </dgm:t>
    </dgm:pt>
    <dgm:pt modelId="{634B6844-7B1C-42C9-A529-DF98119DD2A8}" type="parTrans" cxnId="{14869338-1E92-41D6-8D92-D19BD3D6ED5D}">
      <dgm:prSet/>
      <dgm:spPr/>
      <dgm:t>
        <a:bodyPr/>
        <a:lstStyle/>
        <a:p>
          <a:endParaRPr lang="en-US"/>
        </a:p>
      </dgm:t>
    </dgm:pt>
    <dgm:pt modelId="{26DB584D-4B45-4CCA-9A9F-46D10AEEBC75}" type="sibTrans" cxnId="{14869338-1E92-41D6-8D92-D19BD3D6ED5D}">
      <dgm:prSet/>
      <dgm:spPr/>
      <dgm:t>
        <a:bodyPr/>
        <a:lstStyle/>
        <a:p>
          <a:endParaRPr lang="en-US"/>
        </a:p>
      </dgm:t>
    </dgm:pt>
    <dgm:pt modelId="{AA8298A0-931D-4B87-87AD-2D8C5DA7CACF}">
      <dgm:prSet custT="1"/>
      <dgm:spPr/>
      <dgm:t>
        <a:bodyPr/>
        <a:lstStyle/>
        <a:p>
          <a:r>
            <a:rPr lang="es-ES" sz="2000" dirty="0">
              <a:latin typeface="Calibri" panose="020F0502020204030204" pitchFamily="34" charset="0"/>
              <a:cs typeface="Calibri" panose="020F0502020204030204" pitchFamily="34" charset="0"/>
            </a:rPr>
            <a:t>Construir una asociación de colaboración y una alianza terapéutica efectiva</a:t>
          </a:r>
          <a:r>
            <a:rPr lang="en-US" sz="2000" dirty="0">
              <a:latin typeface="Calibri" panose="020F0502020204030204" pitchFamily="34" charset="0"/>
              <a:cs typeface="Calibri" panose="020F0502020204030204" pitchFamily="34" charset="0"/>
            </a:rPr>
            <a:t>.</a:t>
          </a:r>
        </a:p>
      </dgm:t>
    </dgm:pt>
    <dgm:pt modelId="{E84E8BC9-B316-4AE9-B795-665C6714A0FC}" type="parTrans" cxnId="{95A37CEA-35D3-4994-A6D9-58248414C100}">
      <dgm:prSet/>
      <dgm:spPr/>
      <dgm:t>
        <a:bodyPr/>
        <a:lstStyle/>
        <a:p>
          <a:endParaRPr lang="en-US"/>
        </a:p>
      </dgm:t>
    </dgm:pt>
    <dgm:pt modelId="{64558992-AA3F-4026-9341-1BBF9FFC1D27}" type="sibTrans" cxnId="{95A37CEA-35D3-4994-A6D9-58248414C100}">
      <dgm:prSet/>
      <dgm:spPr/>
      <dgm:t>
        <a:bodyPr/>
        <a:lstStyle/>
        <a:p>
          <a:endParaRPr lang="en-US"/>
        </a:p>
      </dgm:t>
    </dgm:pt>
    <dgm:pt modelId="{C598D6E9-BC93-4FF8-AFA0-4E43FC85CB66}">
      <dgm:prSet custT="1"/>
      <dgm:spPr/>
      <dgm:t>
        <a:bodyPr/>
        <a:lstStyle/>
        <a:p>
          <a:endParaRPr lang="en-US" sz="2400" dirty="0">
            <a:latin typeface="Calibri" panose="020F0502020204030204" pitchFamily="34" charset="0"/>
            <a:cs typeface="Calibri" panose="020F0502020204030204" pitchFamily="34" charset="0"/>
          </a:endParaRPr>
        </a:p>
        <a:p>
          <a:r>
            <a:rPr lang="en-US" sz="2400" dirty="0" err="1">
              <a:latin typeface="Calibri" panose="020F0502020204030204" pitchFamily="34" charset="0"/>
              <a:cs typeface="Calibri" panose="020F0502020204030204" pitchFamily="34" charset="0"/>
            </a:rPr>
            <a:t>Comprometerse</a:t>
          </a:r>
          <a:r>
            <a:rPr lang="en-US" sz="2400" dirty="0">
              <a:latin typeface="Calibri" panose="020F0502020204030204" pitchFamily="34" charset="0"/>
              <a:cs typeface="Calibri" panose="020F0502020204030204" pitchFamily="34" charset="0"/>
            </a:rPr>
            <a:t>
</a:t>
          </a:r>
        </a:p>
      </dgm:t>
    </dgm:pt>
    <dgm:pt modelId="{BD8FEF24-DE68-4E3E-BB62-AFF1B611AE2F}" type="parTrans" cxnId="{40DD2E99-6B9A-466D-926B-D15C9CC05FA0}">
      <dgm:prSet/>
      <dgm:spPr/>
      <dgm:t>
        <a:bodyPr/>
        <a:lstStyle/>
        <a:p>
          <a:endParaRPr lang="en-US"/>
        </a:p>
      </dgm:t>
    </dgm:pt>
    <dgm:pt modelId="{8406AA8F-B829-4060-8C8D-66C3393B9533}" type="sibTrans" cxnId="{40DD2E99-6B9A-466D-926B-D15C9CC05FA0}">
      <dgm:prSet/>
      <dgm:spPr/>
      <dgm:t>
        <a:bodyPr/>
        <a:lstStyle/>
        <a:p>
          <a:endParaRPr lang="en-US"/>
        </a:p>
      </dgm:t>
    </dgm:pt>
    <dgm:pt modelId="{17B44B0C-9D80-4D1C-9956-4448C9AE16A3}">
      <dgm:prSet custT="1"/>
      <dgm:spPr/>
      <dgm:t>
        <a:bodyPr/>
        <a:lstStyle/>
        <a:p>
          <a:r>
            <a:rPr lang="es-ES" sz="2000" dirty="0">
              <a:latin typeface="Calibri" panose="020F0502020204030204" pitchFamily="34" charset="0"/>
              <a:cs typeface="Calibri" panose="020F0502020204030204" pitchFamily="34" charset="0"/>
            </a:rPr>
            <a:t>Involucrar a familiares y amigos, según corresponda, para apoyar relaciones positivas</a:t>
          </a:r>
          <a:r>
            <a:rPr lang="en-US" sz="2000" dirty="0">
              <a:latin typeface="Calibri" panose="020F0502020204030204" pitchFamily="34" charset="0"/>
              <a:cs typeface="Calibri" panose="020F0502020204030204" pitchFamily="34" charset="0"/>
            </a:rPr>
            <a:t>.</a:t>
          </a:r>
        </a:p>
      </dgm:t>
    </dgm:pt>
    <dgm:pt modelId="{2A0BE8AB-5526-48E9-8F06-C4CA44FE84FD}" type="parTrans" cxnId="{FB17F801-18AE-43B4-BA2A-44E6AFFF54DC}">
      <dgm:prSet/>
      <dgm:spPr/>
      <dgm:t>
        <a:bodyPr/>
        <a:lstStyle/>
        <a:p>
          <a:endParaRPr lang="en-US"/>
        </a:p>
      </dgm:t>
    </dgm:pt>
    <dgm:pt modelId="{3FFB9492-40C7-431F-A3D0-307967734E4F}" type="sibTrans" cxnId="{FB17F801-18AE-43B4-BA2A-44E6AFFF54DC}">
      <dgm:prSet/>
      <dgm:spPr/>
      <dgm:t>
        <a:bodyPr/>
        <a:lstStyle/>
        <a:p>
          <a:endParaRPr lang="en-US"/>
        </a:p>
      </dgm:t>
    </dgm:pt>
    <dgm:pt modelId="{D666CF25-D13E-42B6-BB6B-1613F8C78016}">
      <dgm:prSet custT="1"/>
      <dgm:spPr/>
      <dgm:t>
        <a:bodyPr/>
        <a:lstStyle/>
        <a:p>
          <a:endParaRPr lang="en-US" sz="2400" dirty="0">
            <a:latin typeface="Calibri" panose="020F0502020204030204" pitchFamily="34" charset="0"/>
            <a:cs typeface="Calibri" panose="020F0502020204030204" pitchFamily="34" charset="0"/>
          </a:endParaRPr>
        </a:p>
        <a:p>
          <a:r>
            <a:rPr lang="en-US" sz="2400" dirty="0" err="1">
              <a:latin typeface="Calibri" panose="020F0502020204030204" pitchFamily="34" charset="0"/>
              <a:cs typeface="Calibri" panose="020F0502020204030204" pitchFamily="34" charset="0"/>
            </a:rPr>
            <a:t>Promover</a:t>
          </a:r>
          <a:r>
            <a:rPr lang="en-US" sz="2400" dirty="0">
              <a:latin typeface="Calibri" panose="020F0502020204030204" pitchFamily="34" charset="0"/>
              <a:cs typeface="Calibri" panose="020F0502020204030204" pitchFamily="34" charset="0"/>
            </a:rPr>
            <a:t>
</a:t>
          </a:r>
        </a:p>
      </dgm:t>
    </dgm:pt>
    <dgm:pt modelId="{C7D6340C-EF60-44B5-9AFA-8E4B5B340142}" type="parTrans" cxnId="{EF72902A-18FE-44DE-AE8B-AF7205EC0D9E}">
      <dgm:prSet/>
      <dgm:spPr/>
      <dgm:t>
        <a:bodyPr/>
        <a:lstStyle/>
        <a:p>
          <a:endParaRPr lang="en-US"/>
        </a:p>
      </dgm:t>
    </dgm:pt>
    <dgm:pt modelId="{DED271E2-0334-474D-A9F5-0C02E8CF5070}" type="sibTrans" cxnId="{EF72902A-18FE-44DE-AE8B-AF7205EC0D9E}">
      <dgm:prSet/>
      <dgm:spPr/>
      <dgm:t>
        <a:bodyPr/>
        <a:lstStyle/>
        <a:p>
          <a:endParaRPr lang="en-US"/>
        </a:p>
      </dgm:t>
    </dgm:pt>
    <dgm:pt modelId="{ACF11E6A-DC86-4BFB-B1A4-045485716696}">
      <dgm:prSet custT="1"/>
      <dgm:spPr/>
      <dgm:t>
        <a:bodyPr/>
        <a:lstStyle/>
        <a:p>
          <a:r>
            <a:rPr lang="en-US" sz="2000" dirty="0" err="1">
              <a:latin typeface="Calibri" panose="020F0502020204030204" pitchFamily="34" charset="0"/>
              <a:cs typeface="Calibri" panose="020F0502020204030204" pitchFamily="34" charset="0"/>
            </a:rPr>
            <a:t>Promover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oportunidades</a:t>
          </a:r>
          <a:r>
            <a:rPr lang="en-US" sz="2000" dirty="0">
              <a:latin typeface="Calibri" panose="020F0502020204030204" pitchFamily="34" charset="0"/>
              <a:cs typeface="Calibri" panose="020F0502020204030204" pitchFamily="34" charset="0"/>
            </a:rPr>
            <a:t> para </a:t>
          </a:r>
          <a:r>
            <a:rPr lang="en-US" sz="2000" dirty="0" err="1">
              <a:latin typeface="Calibri" panose="020F0502020204030204" pitchFamily="34" charset="0"/>
              <a:cs typeface="Calibri" panose="020F0502020204030204" pitchFamily="34" charset="0"/>
            </a:rPr>
            <a:t>crear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significado</a:t>
          </a:r>
          <a:r>
            <a:rPr lang="en-US" sz="2000" dirty="0">
              <a:latin typeface="Calibri" panose="020F0502020204030204" pitchFamily="34" charset="0"/>
              <a:cs typeface="Calibri" panose="020F0502020204030204" pitchFamily="34" charset="0"/>
            </a:rPr>
            <a:t> en la </a:t>
          </a:r>
          <a:r>
            <a:rPr lang="en-US" sz="2000" dirty="0" err="1">
              <a:latin typeface="Calibri" panose="020F0502020204030204" pitchFamily="34" charset="0"/>
              <a:cs typeface="Calibri" panose="020F0502020204030204" pitchFamily="34" charset="0"/>
            </a:rPr>
            <a:t>vida</a:t>
          </a:r>
          <a:r>
            <a:rPr lang="en-US" sz="2000" dirty="0">
              <a:latin typeface="Calibri" panose="020F0502020204030204" pitchFamily="34" charset="0"/>
              <a:cs typeface="Calibri" panose="020F0502020204030204" pitchFamily="34" charset="0"/>
            </a:rPr>
            <a:t> a </a:t>
          </a:r>
          <a:r>
            <a:rPr lang="en-US" sz="2000" dirty="0" err="1">
              <a:latin typeface="Calibri" panose="020F0502020204030204" pitchFamily="34" charset="0"/>
              <a:cs typeface="Calibri" panose="020F0502020204030204" pitchFamily="34" charset="0"/>
            </a:rPr>
            <a:t>través</a:t>
          </a:r>
          <a:r>
            <a:rPr lang="en-US" sz="2000" dirty="0">
              <a:latin typeface="Calibri" panose="020F0502020204030204" pitchFamily="34" charset="0"/>
              <a:cs typeface="Calibri" panose="020F0502020204030204" pitchFamily="34" charset="0"/>
            </a:rPr>
            <a:t> del </a:t>
          </a:r>
          <a:r>
            <a:rPr lang="en-US" sz="2000" dirty="0" err="1">
              <a:latin typeface="Calibri" panose="020F0502020204030204" pitchFamily="34" charset="0"/>
              <a:cs typeface="Calibri" panose="020F0502020204030204" pitchFamily="34" charset="0"/>
            </a:rPr>
            <a:t>trabajo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actividades</a:t>
          </a:r>
          <a:r>
            <a:rPr lang="en-US" sz="2000" dirty="0">
              <a:latin typeface="Calibri" panose="020F0502020204030204" pitchFamily="34" charset="0"/>
              <a:cs typeface="Calibri" panose="020F0502020204030204" pitchFamily="34" charset="0"/>
            </a:rPr>
            <a:t> de </a:t>
          </a:r>
          <a:r>
            <a:rPr lang="en-US" sz="2000" dirty="0" err="1">
              <a:latin typeface="Calibri" panose="020F0502020204030204" pitchFamily="34" charset="0"/>
              <a:cs typeface="Calibri" panose="020F0502020204030204" pitchFamily="34" charset="0"/>
            </a:rPr>
            <a:t>voluntariado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actividades</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comunitarias</a:t>
          </a:r>
          <a:r>
            <a:rPr lang="en-US" sz="2000" dirty="0">
              <a:latin typeface="Calibri" panose="020F0502020204030204" pitchFamily="34" charset="0"/>
              <a:cs typeface="Calibri" panose="020F0502020204030204" pitchFamily="34" charset="0"/>
            </a:rPr>
            <a:t>, etc..</a:t>
          </a:r>
        </a:p>
      </dgm:t>
    </dgm:pt>
    <dgm:pt modelId="{309E3BF9-BDAB-4502-942F-CA4EB6E8CB1F}" type="parTrans" cxnId="{D61790C6-7C28-4D66-8283-EE1CF3CB7304}">
      <dgm:prSet/>
      <dgm:spPr/>
      <dgm:t>
        <a:bodyPr/>
        <a:lstStyle/>
        <a:p>
          <a:endParaRPr lang="en-US"/>
        </a:p>
      </dgm:t>
    </dgm:pt>
    <dgm:pt modelId="{988A08CF-4C89-45FF-B8AB-CF679C668F77}" type="sibTrans" cxnId="{D61790C6-7C28-4D66-8283-EE1CF3CB7304}">
      <dgm:prSet/>
      <dgm:spPr/>
      <dgm:t>
        <a:bodyPr/>
        <a:lstStyle/>
        <a:p>
          <a:endParaRPr lang="en-US"/>
        </a:p>
      </dgm:t>
    </dgm:pt>
    <dgm:pt modelId="{BA28EDEF-AB68-4021-8BE1-AB3BA347D46E}">
      <dgm:prSet custT="1"/>
      <dgm:spPr/>
      <dgm:t>
        <a:bodyPr/>
        <a:lstStyle/>
        <a:p>
          <a:endParaRPr lang="en-US" sz="2400" dirty="0">
            <a:latin typeface="Calibri" panose="020F0502020204030204" pitchFamily="34" charset="0"/>
            <a:cs typeface="Calibri" panose="020F0502020204030204" pitchFamily="34" charset="0"/>
          </a:endParaRPr>
        </a:p>
        <a:p>
          <a:r>
            <a:rPr lang="en-US" sz="2400" dirty="0" err="1">
              <a:latin typeface="Calibri" panose="020F0502020204030204" pitchFamily="34" charset="0"/>
              <a:cs typeface="Calibri" panose="020F0502020204030204" pitchFamily="34" charset="0"/>
            </a:rPr>
            <a:t>Asegurar</a:t>
          </a:r>
          <a:r>
            <a:rPr lang="en-US" sz="2400" dirty="0">
              <a:latin typeface="Calibri" panose="020F0502020204030204" pitchFamily="34" charset="0"/>
              <a:cs typeface="Calibri" panose="020F0502020204030204" pitchFamily="34" charset="0"/>
            </a:rPr>
            <a:t>
</a:t>
          </a:r>
        </a:p>
      </dgm:t>
    </dgm:pt>
    <dgm:pt modelId="{1CA5FA7D-0317-4EF0-8897-17907DDAA0DD}" type="parTrans" cxnId="{2A6ABCB9-4484-45E4-A018-9989753FBF65}">
      <dgm:prSet/>
      <dgm:spPr/>
      <dgm:t>
        <a:bodyPr/>
        <a:lstStyle/>
        <a:p>
          <a:endParaRPr lang="en-US"/>
        </a:p>
      </dgm:t>
    </dgm:pt>
    <dgm:pt modelId="{43588C64-A737-4672-A769-89F80DB718A7}" type="sibTrans" cxnId="{2A6ABCB9-4484-45E4-A018-9989753FBF65}">
      <dgm:prSet/>
      <dgm:spPr/>
      <dgm:t>
        <a:bodyPr/>
        <a:lstStyle/>
        <a:p>
          <a:endParaRPr lang="en-US"/>
        </a:p>
      </dgm:t>
    </dgm:pt>
    <dgm:pt modelId="{AAB9EC84-66B7-4B4F-8A39-243FD5478631}">
      <dgm:prSet custT="1"/>
      <dgm:spPr/>
      <dgm:t>
        <a:bodyPr/>
        <a:lstStyle/>
        <a:p>
          <a:r>
            <a:rPr lang="es-ES" sz="2000" dirty="0">
              <a:latin typeface="Calibri" panose="020F0502020204030204" pitchFamily="34" charset="0"/>
              <a:cs typeface="Calibri" panose="020F0502020204030204" pitchFamily="34" charset="0"/>
            </a:rPr>
            <a:t>Asegúrese de que los especialistas en apoyo entre pares formen parte del equipo de servicio y apóyelos para que hagan contribuciones distintas.</a:t>
          </a:r>
          <a:endParaRPr lang="en-US" sz="2300" dirty="0">
            <a:latin typeface="Calibri" panose="020F0502020204030204" pitchFamily="34" charset="0"/>
            <a:cs typeface="Calibri" panose="020F0502020204030204" pitchFamily="34" charset="0"/>
          </a:endParaRPr>
        </a:p>
      </dgm:t>
    </dgm:pt>
    <dgm:pt modelId="{1CE24708-810F-4A3F-9864-645781FE8974}" type="parTrans" cxnId="{1C84589D-BDB1-421E-A74A-45B582CFBD84}">
      <dgm:prSet/>
      <dgm:spPr/>
      <dgm:t>
        <a:bodyPr/>
        <a:lstStyle/>
        <a:p>
          <a:endParaRPr lang="en-US"/>
        </a:p>
      </dgm:t>
    </dgm:pt>
    <dgm:pt modelId="{98443A4A-CC79-48E2-9FC6-29D293ED96E8}" type="sibTrans" cxnId="{1C84589D-BDB1-421E-A74A-45B582CFBD84}">
      <dgm:prSet/>
      <dgm:spPr/>
      <dgm:t>
        <a:bodyPr/>
        <a:lstStyle/>
        <a:p>
          <a:endParaRPr lang="en-US"/>
        </a:p>
      </dgm:t>
    </dgm:pt>
    <dgm:pt modelId="{07BE3895-EF29-48B5-B762-4853348E51EE}">
      <dgm:prSet custT="1"/>
      <dgm:spPr/>
      <dgm:t>
        <a:bodyPr/>
        <a:lstStyle/>
        <a:p>
          <a:pPr algn="ctr"/>
          <a:endParaRPr lang="en-US" sz="2400" dirty="0">
            <a:latin typeface="Calibri" panose="020F0502020204030204" pitchFamily="34" charset="0"/>
            <a:cs typeface="Calibri" panose="020F0502020204030204" pitchFamily="34" charset="0"/>
          </a:endParaRPr>
        </a:p>
        <a:p>
          <a:pPr algn="ctr"/>
          <a:r>
            <a:rPr lang="en-US" sz="2400" dirty="0" err="1">
              <a:latin typeface="Calibri" panose="020F0502020204030204" pitchFamily="34" charset="0"/>
              <a:cs typeface="Calibri" panose="020F0502020204030204" pitchFamily="34" charset="0"/>
            </a:rPr>
            <a:t>Colaborar</a:t>
          </a:r>
          <a:r>
            <a:rPr lang="en-US" sz="2400" dirty="0">
              <a:latin typeface="Calibri" panose="020F0502020204030204" pitchFamily="34" charset="0"/>
              <a:cs typeface="Calibri" panose="020F0502020204030204" pitchFamily="34" charset="0"/>
            </a:rPr>
            <a:t>
</a:t>
          </a:r>
        </a:p>
      </dgm:t>
    </dgm:pt>
    <dgm:pt modelId="{FFBE66E0-F29E-4DD6-8B4A-6F792CDCF833}" type="sibTrans" cxnId="{2BBA6C9E-1B0C-4795-A16B-EE0D07F57500}">
      <dgm:prSet/>
      <dgm:spPr/>
      <dgm:t>
        <a:bodyPr/>
        <a:lstStyle/>
        <a:p>
          <a:endParaRPr lang="en-US"/>
        </a:p>
      </dgm:t>
    </dgm:pt>
    <dgm:pt modelId="{266EE34D-3B73-4976-802B-8ED00BE04832}" type="parTrans" cxnId="{2BBA6C9E-1B0C-4795-A16B-EE0D07F57500}">
      <dgm:prSet/>
      <dgm:spPr/>
      <dgm:t>
        <a:bodyPr/>
        <a:lstStyle/>
        <a:p>
          <a:endParaRPr lang="en-US"/>
        </a:p>
      </dgm:t>
    </dgm:pt>
    <dgm:pt modelId="{01AF89FA-2DF3-420F-B1C8-D263ABD87AA2}" type="pres">
      <dgm:prSet presAssocID="{4899B787-9F64-4E6E-AF2A-35A2B558281F}" presName="Name0" presStyleCnt="0">
        <dgm:presLayoutVars>
          <dgm:dir/>
          <dgm:animLvl val="lvl"/>
          <dgm:resizeHandles val="exact"/>
        </dgm:presLayoutVars>
      </dgm:prSet>
      <dgm:spPr/>
    </dgm:pt>
    <dgm:pt modelId="{C1201837-246D-4582-8668-1D14561E0421}" type="pres">
      <dgm:prSet presAssocID="{BA28EDEF-AB68-4021-8BE1-AB3BA347D46E}" presName="boxAndChildren" presStyleCnt="0"/>
      <dgm:spPr/>
    </dgm:pt>
    <dgm:pt modelId="{B08E5C1A-2C1A-4BE3-9147-1A7B40F0B0E6}" type="pres">
      <dgm:prSet presAssocID="{BA28EDEF-AB68-4021-8BE1-AB3BA347D46E}" presName="parentTextBox" presStyleLbl="alignNode1" presStyleIdx="0" presStyleCnt="5"/>
      <dgm:spPr/>
    </dgm:pt>
    <dgm:pt modelId="{C6275CBD-8FB1-4E6F-89C4-50E783FF4C28}" type="pres">
      <dgm:prSet presAssocID="{BA28EDEF-AB68-4021-8BE1-AB3BA347D46E}" presName="descendantBox" presStyleLbl="bgAccFollowNode1" presStyleIdx="0" presStyleCnt="5" custLinFactNeighborX="-305" custLinFactNeighborY="30624"/>
      <dgm:spPr/>
    </dgm:pt>
    <dgm:pt modelId="{60303641-E43E-4753-8BCE-CE0C96E5BC3A}" type="pres">
      <dgm:prSet presAssocID="{DED271E2-0334-474D-A9F5-0C02E8CF5070}" presName="sp" presStyleCnt="0"/>
      <dgm:spPr/>
    </dgm:pt>
    <dgm:pt modelId="{3AF45A58-F5D1-4B48-9087-B4B8A8476C3F}" type="pres">
      <dgm:prSet presAssocID="{D666CF25-D13E-42B6-BB6B-1613F8C78016}" presName="arrowAndChildren" presStyleCnt="0"/>
      <dgm:spPr/>
    </dgm:pt>
    <dgm:pt modelId="{525D21E7-B427-49FF-902B-E1CCD329CDF7}" type="pres">
      <dgm:prSet presAssocID="{D666CF25-D13E-42B6-BB6B-1613F8C78016}" presName="parentTextArrow" presStyleLbl="node1" presStyleIdx="0" presStyleCnt="0"/>
      <dgm:spPr/>
    </dgm:pt>
    <dgm:pt modelId="{B120EF3F-0351-4ABB-9DE2-CFE5408E42E5}" type="pres">
      <dgm:prSet presAssocID="{D666CF25-D13E-42B6-BB6B-1613F8C78016}" presName="arrow" presStyleLbl="alignNode1" presStyleIdx="1" presStyleCnt="5"/>
      <dgm:spPr/>
    </dgm:pt>
    <dgm:pt modelId="{F1C43D24-5A52-4A96-A931-1D20E4205C31}" type="pres">
      <dgm:prSet presAssocID="{D666CF25-D13E-42B6-BB6B-1613F8C78016}" presName="descendantArrow" presStyleLbl="bgAccFollowNode1" presStyleIdx="1" presStyleCnt="5"/>
      <dgm:spPr/>
    </dgm:pt>
    <dgm:pt modelId="{BCC66BAE-9C00-4E35-99CC-ABC59BD6A1B8}" type="pres">
      <dgm:prSet presAssocID="{8406AA8F-B829-4060-8C8D-66C3393B9533}" presName="sp" presStyleCnt="0"/>
      <dgm:spPr/>
    </dgm:pt>
    <dgm:pt modelId="{A81B8080-B705-4F7C-9D1D-405522762E6D}" type="pres">
      <dgm:prSet presAssocID="{C598D6E9-BC93-4FF8-AFA0-4E43FC85CB66}" presName="arrowAndChildren" presStyleCnt="0"/>
      <dgm:spPr/>
    </dgm:pt>
    <dgm:pt modelId="{CF3CE0C5-58BD-4E53-B33B-E695E737BF8C}" type="pres">
      <dgm:prSet presAssocID="{C598D6E9-BC93-4FF8-AFA0-4E43FC85CB66}" presName="parentTextArrow" presStyleLbl="node1" presStyleIdx="0" presStyleCnt="0"/>
      <dgm:spPr/>
    </dgm:pt>
    <dgm:pt modelId="{12CDB363-CDE8-44FE-B1D4-C5CAB469A7E8}" type="pres">
      <dgm:prSet presAssocID="{C598D6E9-BC93-4FF8-AFA0-4E43FC85CB66}" presName="arrow" presStyleLbl="alignNode1" presStyleIdx="2" presStyleCnt="5"/>
      <dgm:spPr/>
    </dgm:pt>
    <dgm:pt modelId="{03F640EF-CF18-4084-987A-76D0142FEC37}" type="pres">
      <dgm:prSet presAssocID="{C598D6E9-BC93-4FF8-AFA0-4E43FC85CB66}" presName="descendantArrow" presStyleLbl="bgAccFollowNode1" presStyleIdx="2" presStyleCnt="5"/>
      <dgm:spPr/>
    </dgm:pt>
    <dgm:pt modelId="{C4F6BACA-3A12-46F2-9D59-A476E93C0FED}" type="pres">
      <dgm:prSet presAssocID="{FFBE66E0-F29E-4DD6-8B4A-6F792CDCF833}" presName="sp" presStyleCnt="0"/>
      <dgm:spPr/>
    </dgm:pt>
    <dgm:pt modelId="{2C999CAF-06C7-4505-A020-B104E8F3F36F}" type="pres">
      <dgm:prSet presAssocID="{07BE3895-EF29-48B5-B762-4853348E51EE}" presName="arrowAndChildren" presStyleCnt="0"/>
      <dgm:spPr/>
    </dgm:pt>
    <dgm:pt modelId="{65D271CA-4266-4FAD-B2F9-0E20FC67AC7F}" type="pres">
      <dgm:prSet presAssocID="{07BE3895-EF29-48B5-B762-4853348E51EE}" presName="parentTextArrow" presStyleLbl="node1" presStyleIdx="0" presStyleCnt="0"/>
      <dgm:spPr/>
    </dgm:pt>
    <dgm:pt modelId="{DBE9614C-6220-4FFA-9A54-AACC1D706856}" type="pres">
      <dgm:prSet presAssocID="{07BE3895-EF29-48B5-B762-4853348E51EE}" presName="arrow" presStyleLbl="alignNode1" presStyleIdx="3" presStyleCnt="5"/>
      <dgm:spPr/>
    </dgm:pt>
    <dgm:pt modelId="{18A88CBB-FCE4-4D6B-B355-33C51CF93AE8}" type="pres">
      <dgm:prSet presAssocID="{07BE3895-EF29-48B5-B762-4853348E51EE}" presName="descendantArrow" presStyleLbl="bgAccFollowNode1" presStyleIdx="3" presStyleCnt="5"/>
      <dgm:spPr/>
    </dgm:pt>
    <dgm:pt modelId="{02061935-BDC0-47B1-9978-5D82BBB64800}" type="pres">
      <dgm:prSet presAssocID="{40059490-8E58-4C72-BA62-64A5FE5B06B0}" presName="sp" presStyleCnt="0"/>
      <dgm:spPr/>
    </dgm:pt>
    <dgm:pt modelId="{B75A06F3-702D-4DFA-B6D2-3609302B219C}" type="pres">
      <dgm:prSet presAssocID="{C406BE3F-13BC-4AEA-A25B-8EEFAA6FC06A}" presName="arrowAndChildren" presStyleCnt="0"/>
      <dgm:spPr/>
    </dgm:pt>
    <dgm:pt modelId="{3220532E-3F66-48FF-9D72-7C838EBC6B14}" type="pres">
      <dgm:prSet presAssocID="{C406BE3F-13BC-4AEA-A25B-8EEFAA6FC06A}" presName="parentTextArrow" presStyleLbl="node1" presStyleIdx="0" presStyleCnt="0"/>
      <dgm:spPr/>
    </dgm:pt>
    <dgm:pt modelId="{D1F0F160-67CB-442A-A95F-08C954CA4F0C}" type="pres">
      <dgm:prSet presAssocID="{C406BE3F-13BC-4AEA-A25B-8EEFAA6FC06A}" presName="arrow" presStyleLbl="alignNode1" presStyleIdx="4" presStyleCnt="5"/>
      <dgm:spPr/>
    </dgm:pt>
    <dgm:pt modelId="{2D3ED8F2-462D-43B9-A9F2-DE984A8D267C}" type="pres">
      <dgm:prSet presAssocID="{C406BE3F-13BC-4AEA-A25B-8EEFAA6FC06A}" presName="descendantArrow" presStyleLbl="bgAccFollowNode1" presStyleIdx="4" presStyleCnt="5"/>
      <dgm:spPr/>
    </dgm:pt>
  </dgm:ptLst>
  <dgm:cxnLst>
    <dgm:cxn modelId="{FB17F801-18AE-43B4-BA2A-44E6AFFF54DC}" srcId="{C598D6E9-BC93-4FF8-AFA0-4E43FC85CB66}" destId="{17B44B0C-9D80-4D1C-9956-4448C9AE16A3}" srcOrd="0" destOrd="0" parTransId="{2A0BE8AB-5526-48E9-8F06-C4CA44FE84FD}" sibTransId="{3FFB9492-40C7-431F-A3D0-307967734E4F}"/>
    <dgm:cxn modelId="{070E2F02-244C-4FF2-BB0B-27EAC663A08B}" type="presOf" srcId="{BA28EDEF-AB68-4021-8BE1-AB3BA347D46E}" destId="{B08E5C1A-2C1A-4BE3-9147-1A7B40F0B0E6}" srcOrd="0" destOrd="0" presId="urn:microsoft.com/office/officeart/2016/7/layout/VerticalDownArrowProcess"/>
    <dgm:cxn modelId="{20628F02-46F5-4694-933C-CDBE649694A8}" type="presOf" srcId="{205C68F0-CA25-4915-8177-35FBAC644546}" destId="{2D3ED8F2-462D-43B9-A9F2-DE984A8D267C}" srcOrd="0" destOrd="0" presId="urn:microsoft.com/office/officeart/2016/7/layout/VerticalDownArrowProcess"/>
    <dgm:cxn modelId="{EF72902A-18FE-44DE-AE8B-AF7205EC0D9E}" srcId="{4899B787-9F64-4E6E-AF2A-35A2B558281F}" destId="{D666CF25-D13E-42B6-BB6B-1613F8C78016}" srcOrd="3" destOrd="0" parTransId="{C7D6340C-EF60-44B5-9AFA-8E4B5B340142}" sibTransId="{DED271E2-0334-474D-A9F5-0C02E8CF5070}"/>
    <dgm:cxn modelId="{FA2A7138-F31D-4D65-BEC6-69DD978BB1D2}" type="presOf" srcId="{D666CF25-D13E-42B6-BB6B-1613F8C78016}" destId="{B120EF3F-0351-4ABB-9DE2-CFE5408E42E5}" srcOrd="1" destOrd="0" presId="urn:microsoft.com/office/officeart/2016/7/layout/VerticalDownArrowProcess"/>
    <dgm:cxn modelId="{14869338-1E92-41D6-8D92-D19BD3D6ED5D}" srcId="{C406BE3F-13BC-4AEA-A25B-8EEFAA6FC06A}" destId="{205C68F0-CA25-4915-8177-35FBAC644546}" srcOrd="0" destOrd="0" parTransId="{634B6844-7B1C-42C9-A529-DF98119DD2A8}" sibTransId="{26DB584D-4B45-4CCA-9A9F-46D10AEEBC75}"/>
    <dgm:cxn modelId="{B3FC915E-AD5F-493F-9C10-C5E88DF31655}" type="presOf" srcId="{4899B787-9F64-4E6E-AF2A-35A2B558281F}" destId="{01AF89FA-2DF3-420F-B1C8-D263ABD87AA2}" srcOrd="0" destOrd="0" presId="urn:microsoft.com/office/officeart/2016/7/layout/VerticalDownArrowProcess"/>
    <dgm:cxn modelId="{AB82FA6A-24C4-44B7-A405-6B2F6C9EDFB7}" type="presOf" srcId="{07BE3895-EF29-48B5-B762-4853348E51EE}" destId="{65D271CA-4266-4FAD-B2F9-0E20FC67AC7F}" srcOrd="0" destOrd="0" presId="urn:microsoft.com/office/officeart/2016/7/layout/VerticalDownArrowProcess"/>
    <dgm:cxn modelId="{57DB366D-9F95-4A9B-97E7-60D41C2A3B4A}" type="presOf" srcId="{AAB9EC84-66B7-4B4F-8A39-243FD5478631}" destId="{C6275CBD-8FB1-4E6F-89C4-50E783FF4C28}" srcOrd="0" destOrd="0" presId="urn:microsoft.com/office/officeart/2016/7/layout/VerticalDownArrowProcess"/>
    <dgm:cxn modelId="{FE2D6A4F-773F-480C-9380-FB63DC3C1C3B}" type="presOf" srcId="{C598D6E9-BC93-4FF8-AFA0-4E43FC85CB66}" destId="{CF3CE0C5-58BD-4E53-B33B-E695E737BF8C}" srcOrd="0" destOrd="0" presId="urn:microsoft.com/office/officeart/2016/7/layout/VerticalDownArrowProcess"/>
    <dgm:cxn modelId="{38830E82-9AEF-4231-B468-CC138C42E4D6}" type="presOf" srcId="{AA8298A0-931D-4B87-87AD-2D8C5DA7CACF}" destId="{18A88CBB-FCE4-4D6B-B355-33C51CF93AE8}" srcOrd="0" destOrd="0" presId="urn:microsoft.com/office/officeart/2016/7/layout/VerticalDownArrowProcess"/>
    <dgm:cxn modelId="{CCF1758D-6CD8-4CA5-B5E1-B48278C0E152}" type="presOf" srcId="{17B44B0C-9D80-4D1C-9956-4448C9AE16A3}" destId="{03F640EF-CF18-4084-987A-76D0142FEC37}" srcOrd="0" destOrd="0" presId="urn:microsoft.com/office/officeart/2016/7/layout/VerticalDownArrowProcess"/>
    <dgm:cxn modelId="{61711C97-C15C-4118-9B48-76FE6D1C4586}" type="presOf" srcId="{C406BE3F-13BC-4AEA-A25B-8EEFAA6FC06A}" destId="{D1F0F160-67CB-442A-A95F-08C954CA4F0C}" srcOrd="1" destOrd="0" presId="urn:microsoft.com/office/officeart/2016/7/layout/VerticalDownArrowProcess"/>
    <dgm:cxn modelId="{40DD2E99-6B9A-466D-926B-D15C9CC05FA0}" srcId="{4899B787-9F64-4E6E-AF2A-35A2B558281F}" destId="{C598D6E9-BC93-4FF8-AFA0-4E43FC85CB66}" srcOrd="2" destOrd="0" parTransId="{BD8FEF24-DE68-4E3E-BB62-AFF1B611AE2F}" sibTransId="{8406AA8F-B829-4060-8C8D-66C3393B9533}"/>
    <dgm:cxn modelId="{0859D49B-5BBB-4A5A-B59C-33B01166786D}" type="presOf" srcId="{C598D6E9-BC93-4FF8-AFA0-4E43FC85CB66}" destId="{12CDB363-CDE8-44FE-B1D4-C5CAB469A7E8}" srcOrd="1" destOrd="0" presId="urn:microsoft.com/office/officeart/2016/7/layout/VerticalDownArrowProcess"/>
    <dgm:cxn modelId="{1C84589D-BDB1-421E-A74A-45B582CFBD84}" srcId="{BA28EDEF-AB68-4021-8BE1-AB3BA347D46E}" destId="{AAB9EC84-66B7-4B4F-8A39-243FD5478631}" srcOrd="0" destOrd="0" parTransId="{1CE24708-810F-4A3F-9864-645781FE8974}" sibTransId="{98443A4A-CC79-48E2-9FC6-29D293ED96E8}"/>
    <dgm:cxn modelId="{2BBA6C9E-1B0C-4795-A16B-EE0D07F57500}" srcId="{4899B787-9F64-4E6E-AF2A-35A2B558281F}" destId="{07BE3895-EF29-48B5-B762-4853348E51EE}" srcOrd="1" destOrd="0" parTransId="{266EE34D-3B73-4976-802B-8ED00BE04832}" sibTransId="{FFBE66E0-F29E-4DD6-8B4A-6F792CDCF833}"/>
    <dgm:cxn modelId="{13D169B0-6FDB-4D91-B188-5F9C24F177E9}" type="presOf" srcId="{ACF11E6A-DC86-4BFB-B1A4-045485716696}" destId="{F1C43D24-5A52-4A96-A931-1D20E4205C31}" srcOrd="0" destOrd="0" presId="urn:microsoft.com/office/officeart/2016/7/layout/VerticalDownArrowProcess"/>
    <dgm:cxn modelId="{300929B3-9012-48C2-B157-5728A864E5FB}" type="presOf" srcId="{07BE3895-EF29-48B5-B762-4853348E51EE}" destId="{DBE9614C-6220-4FFA-9A54-AACC1D706856}" srcOrd="1" destOrd="0" presId="urn:microsoft.com/office/officeart/2016/7/layout/VerticalDownArrowProcess"/>
    <dgm:cxn modelId="{2A6ABCB9-4484-45E4-A018-9989753FBF65}" srcId="{4899B787-9F64-4E6E-AF2A-35A2B558281F}" destId="{BA28EDEF-AB68-4021-8BE1-AB3BA347D46E}" srcOrd="4" destOrd="0" parTransId="{1CA5FA7D-0317-4EF0-8897-17907DDAA0DD}" sibTransId="{43588C64-A737-4672-A769-89F80DB718A7}"/>
    <dgm:cxn modelId="{E5ABF6C0-01C1-4104-8A0D-E804076C4FDA}" type="presOf" srcId="{D666CF25-D13E-42B6-BB6B-1613F8C78016}" destId="{525D21E7-B427-49FF-902B-E1CCD329CDF7}" srcOrd="0" destOrd="0" presId="urn:microsoft.com/office/officeart/2016/7/layout/VerticalDownArrowProcess"/>
    <dgm:cxn modelId="{D61790C6-7C28-4D66-8283-EE1CF3CB7304}" srcId="{D666CF25-D13E-42B6-BB6B-1613F8C78016}" destId="{ACF11E6A-DC86-4BFB-B1A4-045485716696}" srcOrd="0" destOrd="0" parTransId="{309E3BF9-BDAB-4502-942F-CA4EB6E8CB1F}" sibTransId="{988A08CF-4C89-45FF-B8AB-CF679C668F77}"/>
    <dgm:cxn modelId="{95A37CEA-35D3-4994-A6D9-58248414C100}" srcId="{07BE3895-EF29-48B5-B762-4853348E51EE}" destId="{AA8298A0-931D-4B87-87AD-2D8C5DA7CACF}" srcOrd="0" destOrd="0" parTransId="{E84E8BC9-B316-4AE9-B795-665C6714A0FC}" sibTransId="{64558992-AA3F-4026-9341-1BBF9FFC1D27}"/>
    <dgm:cxn modelId="{FA79FBEA-BA64-48A7-A0D6-57925818A23B}" type="presOf" srcId="{C406BE3F-13BC-4AEA-A25B-8EEFAA6FC06A}" destId="{3220532E-3F66-48FF-9D72-7C838EBC6B14}" srcOrd="0" destOrd="0" presId="urn:microsoft.com/office/officeart/2016/7/layout/VerticalDownArrowProcess"/>
    <dgm:cxn modelId="{0EAAE2F2-0758-4B1A-8BF4-DB8A1A2D619A}" srcId="{4899B787-9F64-4E6E-AF2A-35A2B558281F}" destId="{C406BE3F-13BC-4AEA-A25B-8EEFAA6FC06A}" srcOrd="0" destOrd="0" parTransId="{439AC9A2-EEBA-484E-A9DC-03298B25CEF5}" sibTransId="{40059490-8E58-4C72-BA62-64A5FE5B06B0}"/>
    <dgm:cxn modelId="{1E73AE1D-8249-4C66-A838-2240C386160A}" type="presParOf" srcId="{01AF89FA-2DF3-420F-B1C8-D263ABD87AA2}" destId="{C1201837-246D-4582-8668-1D14561E0421}" srcOrd="0" destOrd="0" presId="urn:microsoft.com/office/officeart/2016/7/layout/VerticalDownArrowProcess"/>
    <dgm:cxn modelId="{DD66FFC4-986B-410D-A059-ED2763C1DC1C}" type="presParOf" srcId="{C1201837-246D-4582-8668-1D14561E0421}" destId="{B08E5C1A-2C1A-4BE3-9147-1A7B40F0B0E6}" srcOrd="0" destOrd="0" presId="urn:microsoft.com/office/officeart/2016/7/layout/VerticalDownArrowProcess"/>
    <dgm:cxn modelId="{B52C4E5F-F6A6-4E8B-AACF-C509A18C3E66}" type="presParOf" srcId="{C1201837-246D-4582-8668-1D14561E0421}" destId="{C6275CBD-8FB1-4E6F-89C4-50E783FF4C28}" srcOrd="1" destOrd="0" presId="urn:microsoft.com/office/officeart/2016/7/layout/VerticalDownArrowProcess"/>
    <dgm:cxn modelId="{C157FF8D-8EFF-4CFE-A303-07A47CB0F438}" type="presParOf" srcId="{01AF89FA-2DF3-420F-B1C8-D263ABD87AA2}" destId="{60303641-E43E-4753-8BCE-CE0C96E5BC3A}" srcOrd="1" destOrd="0" presId="urn:microsoft.com/office/officeart/2016/7/layout/VerticalDownArrowProcess"/>
    <dgm:cxn modelId="{F7C3EBC6-4891-44E9-A306-D53B736B6136}" type="presParOf" srcId="{01AF89FA-2DF3-420F-B1C8-D263ABD87AA2}" destId="{3AF45A58-F5D1-4B48-9087-B4B8A8476C3F}" srcOrd="2" destOrd="0" presId="urn:microsoft.com/office/officeart/2016/7/layout/VerticalDownArrowProcess"/>
    <dgm:cxn modelId="{CE4AAE48-471C-4EFC-AEFA-2EE42728D4FB}" type="presParOf" srcId="{3AF45A58-F5D1-4B48-9087-B4B8A8476C3F}" destId="{525D21E7-B427-49FF-902B-E1CCD329CDF7}" srcOrd="0" destOrd="0" presId="urn:microsoft.com/office/officeart/2016/7/layout/VerticalDownArrowProcess"/>
    <dgm:cxn modelId="{FBD271B5-A11C-4D95-B24F-E41FBFF739A3}" type="presParOf" srcId="{3AF45A58-F5D1-4B48-9087-B4B8A8476C3F}" destId="{B120EF3F-0351-4ABB-9DE2-CFE5408E42E5}" srcOrd="1" destOrd="0" presId="urn:microsoft.com/office/officeart/2016/7/layout/VerticalDownArrowProcess"/>
    <dgm:cxn modelId="{56D0FA47-55B6-48DC-A688-355FF72FDA78}" type="presParOf" srcId="{3AF45A58-F5D1-4B48-9087-B4B8A8476C3F}" destId="{F1C43D24-5A52-4A96-A931-1D20E4205C31}" srcOrd="2" destOrd="0" presId="urn:microsoft.com/office/officeart/2016/7/layout/VerticalDownArrowProcess"/>
    <dgm:cxn modelId="{D9020D3D-4866-4B7C-BA53-8F2EE225A3C4}" type="presParOf" srcId="{01AF89FA-2DF3-420F-B1C8-D263ABD87AA2}" destId="{BCC66BAE-9C00-4E35-99CC-ABC59BD6A1B8}" srcOrd="3" destOrd="0" presId="urn:microsoft.com/office/officeart/2016/7/layout/VerticalDownArrowProcess"/>
    <dgm:cxn modelId="{9F9FEF9F-4F00-4225-9EED-77CACB2B4A5E}" type="presParOf" srcId="{01AF89FA-2DF3-420F-B1C8-D263ABD87AA2}" destId="{A81B8080-B705-4F7C-9D1D-405522762E6D}" srcOrd="4" destOrd="0" presId="urn:microsoft.com/office/officeart/2016/7/layout/VerticalDownArrowProcess"/>
    <dgm:cxn modelId="{6A25334A-0FC5-49E1-8464-F5F3A3BA30F5}" type="presParOf" srcId="{A81B8080-B705-4F7C-9D1D-405522762E6D}" destId="{CF3CE0C5-58BD-4E53-B33B-E695E737BF8C}" srcOrd="0" destOrd="0" presId="urn:microsoft.com/office/officeart/2016/7/layout/VerticalDownArrowProcess"/>
    <dgm:cxn modelId="{4DBAD910-1A66-4773-B3FF-E011309D0EAF}" type="presParOf" srcId="{A81B8080-B705-4F7C-9D1D-405522762E6D}" destId="{12CDB363-CDE8-44FE-B1D4-C5CAB469A7E8}" srcOrd="1" destOrd="0" presId="urn:microsoft.com/office/officeart/2016/7/layout/VerticalDownArrowProcess"/>
    <dgm:cxn modelId="{0B770618-5947-4DBC-A685-8B1A61F827AC}" type="presParOf" srcId="{A81B8080-B705-4F7C-9D1D-405522762E6D}" destId="{03F640EF-CF18-4084-987A-76D0142FEC37}" srcOrd="2" destOrd="0" presId="urn:microsoft.com/office/officeart/2016/7/layout/VerticalDownArrowProcess"/>
    <dgm:cxn modelId="{DC235516-1062-41C9-B0F8-16F6B7F04E36}" type="presParOf" srcId="{01AF89FA-2DF3-420F-B1C8-D263ABD87AA2}" destId="{C4F6BACA-3A12-46F2-9D59-A476E93C0FED}" srcOrd="5" destOrd="0" presId="urn:microsoft.com/office/officeart/2016/7/layout/VerticalDownArrowProcess"/>
    <dgm:cxn modelId="{AB95E761-0DF4-4E08-84FA-5357422FA846}" type="presParOf" srcId="{01AF89FA-2DF3-420F-B1C8-D263ABD87AA2}" destId="{2C999CAF-06C7-4505-A020-B104E8F3F36F}" srcOrd="6" destOrd="0" presId="urn:microsoft.com/office/officeart/2016/7/layout/VerticalDownArrowProcess"/>
    <dgm:cxn modelId="{169E28AF-5CAC-42A6-BAEE-172789C76FFF}" type="presParOf" srcId="{2C999CAF-06C7-4505-A020-B104E8F3F36F}" destId="{65D271CA-4266-4FAD-B2F9-0E20FC67AC7F}" srcOrd="0" destOrd="0" presId="urn:microsoft.com/office/officeart/2016/7/layout/VerticalDownArrowProcess"/>
    <dgm:cxn modelId="{F21FCBE8-1D1F-4CD6-A08A-E4E894CD90E1}" type="presParOf" srcId="{2C999CAF-06C7-4505-A020-B104E8F3F36F}" destId="{DBE9614C-6220-4FFA-9A54-AACC1D706856}" srcOrd="1" destOrd="0" presId="urn:microsoft.com/office/officeart/2016/7/layout/VerticalDownArrowProcess"/>
    <dgm:cxn modelId="{CA62752D-FF4B-43F7-A2AB-EC5A9A5EDA04}" type="presParOf" srcId="{2C999CAF-06C7-4505-A020-B104E8F3F36F}" destId="{18A88CBB-FCE4-4D6B-B355-33C51CF93AE8}" srcOrd="2" destOrd="0" presId="urn:microsoft.com/office/officeart/2016/7/layout/VerticalDownArrowProcess"/>
    <dgm:cxn modelId="{9DF043BF-D9FE-43A7-91C6-6CD1FCFBCB48}" type="presParOf" srcId="{01AF89FA-2DF3-420F-B1C8-D263ABD87AA2}" destId="{02061935-BDC0-47B1-9978-5D82BBB64800}" srcOrd="7" destOrd="0" presId="urn:microsoft.com/office/officeart/2016/7/layout/VerticalDownArrowProcess"/>
    <dgm:cxn modelId="{B6C8FC02-FEE8-42E8-A53E-6899E56BC8F3}" type="presParOf" srcId="{01AF89FA-2DF3-420F-B1C8-D263ABD87AA2}" destId="{B75A06F3-702D-4DFA-B6D2-3609302B219C}" srcOrd="8" destOrd="0" presId="urn:microsoft.com/office/officeart/2016/7/layout/VerticalDownArrowProcess"/>
    <dgm:cxn modelId="{1DEDDC70-334C-4600-83F2-12E5B9B7D87C}" type="presParOf" srcId="{B75A06F3-702D-4DFA-B6D2-3609302B219C}" destId="{3220532E-3F66-48FF-9D72-7C838EBC6B14}" srcOrd="0" destOrd="0" presId="urn:microsoft.com/office/officeart/2016/7/layout/VerticalDownArrowProcess"/>
    <dgm:cxn modelId="{FD6E57FB-F0DB-4F08-99AC-062BC6959D86}" type="presParOf" srcId="{B75A06F3-702D-4DFA-B6D2-3609302B219C}" destId="{D1F0F160-67CB-442A-A95F-08C954CA4F0C}" srcOrd="1" destOrd="0" presId="urn:microsoft.com/office/officeart/2016/7/layout/VerticalDownArrowProcess"/>
    <dgm:cxn modelId="{F7A9C67C-3552-4F43-AA14-82B50B851F74}" type="presParOf" srcId="{B75A06F3-702D-4DFA-B6D2-3609302B219C}" destId="{2D3ED8F2-462D-43B9-A9F2-DE984A8D267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A689-FC4A-4FDF-BDDD-890A8474DEF9}">
      <dsp:nvSpPr>
        <dsp:cNvPr id="0" name=""/>
        <dsp:cNvSpPr/>
      </dsp:nvSpPr>
      <dsp:spPr>
        <a:xfrm>
          <a:off x="0" y="207984"/>
          <a:ext cx="2686536" cy="354190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7243" bIns="330200" numCol="1" spcCol="1270" anchor="t" anchorCtr="0">
          <a:noAutofit/>
        </a:bodyPr>
        <a:lstStyle/>
        <a:p>
          <a:pPr marL="0" lvl="0" indent="0" algn="l" defTabSz="844550">
            <a:lnSpc>
              <a:spcPct val="90000"/>
            </a:lnSpc>
            <a:spcBef>
              <a:spcPct val="0"/>
            </a:spcBef>
            <a:spcAft>
              <a:spcPct val="35000"/>
            </a:spcAft>
            <a:buNone/>
          </a:pPr>
          <a:r>
            <a:rPr lang="en-US" sz="1900" kern="1200" dirty="0" err="1">
              <a:solidFill>
                <a:schemeClr val="accent1">
                  <a:lumMod val="75000"/>
                </a:schemeClr>
              </a:solidFill>
              <a:latin typeface="Calibri" panose="020F0502020204030204" pitchFamily="34" charset="0"/>
              <a:cs typeface="Calibri" panose="020F0502020204030204" pitchFamily="34" charset="0"/>
            </a:rPr>
            <a:t>Objetivo</a:t>
          </a:r>
          <a:r>
            <a:rPr lang="en-US" sz="1900" kern="1200" dirty="0">
              <a:solidFill>
                <a:schemeClr val="accent1">
                  <a:lumMod val="75000"/>
                </a:schemeClr>
              </a:solidFill>
              <a:latin typeface="Calibri" panose="020F0502020204030204" pitchFamily="34" charset="0"/>
              <a:cs typeface="Calibri" panose="020F0502020204030204" pitchFamily="34" charset="0"/>
            </a:rPr>
            <a:t> de </a:t>
          </a:r>
          <a:r>
            <a:rPr lang="en-US" sz="1900" kern="1200" dirty="0" err="1">
              <a:solidFill>
                <a:schemeClr val="accent1">
                  <a:lumMod val="75000"/>
                </a:schemeClr>
              </a:solidFill>
              <a:latin typeface="Calibri" panose="020F0502020204030204" pitchFamily="34" charset="0"/>
              <a:cs typeface="Calibri" panose="020F0502020204030204" pitchFamily="34" charset="0"/>
            </a:rPr>
            <a:t>aprendizaje</a:t>
          </a:r>
          <a:r>
            <a:rPr lang="en-US" sz="1900" kern="1200" dirty="0">
              <a:solidFill>
                <a:schemeClr val="accent1">
                  <a:lumMod val="75000"/>
                </a:schemeClr>
              </a:solidFill>
              <a:latin typeface="Calibri" panose="020F0502020204030204" pitchFamily="34" charset="0"/>
              <a:cs typeface="Calibri" panose="020F0502020204030204" pitchFamily="34" charset="0"/>
            </a:rPr>
            <a:t> 1</a:t>
          </a:r>
          <a:br>
            <a:rPr lang="en-US" sz="1900" kern="1200" dirty="0">
              <a:solidFill>
                <a:schemeClr val="accent1">
                  <a:lumMod val="75000"/>
                </a:schemeClr>
              </a:solidFill>
              <a:latin typeface="Calibri" panose="020F0502020204030204" pitchFamily="34" charset="0"/>
              <a:cs typeface="Calibri" panose="020F0502020204030204" pitchFamily="34" charset="0"/>
            </a:rPr>
          </a:br>
          <a:br>
            <a:rPr lang="en-US" sz="1000" kern="1200" dirty="0">
              <a:solidFill>
                <a:schemeClr val="accent1">
                  <a:lumMod val="75000"/>
                </a:schemeClr>
              </a:solidFill>
              <a:latin typeface="Calibri" panose="020F0502020204030204" pitchFamily="34" charset="0"/>
              <a:cs typeface="Calibri" panose="020F0502020204030204" pitchFamily="34" charset="0"/>
            </a:rPr>
          </a:br>
          <a:r>
            <a:rPr lang="es-ES" sz="1400" b="1" kern="1200" dirty="0">
              <a:solidFill>
                <a:schemeClr val="tx1"/>
              </a:solidFill>
              <a:latin typeface="Calibri" panose="020F0502020204030204" pitchFamily="34" charset="0"/>
              <a:cs typeface="Calibri" panose="020F0502020204030204" pitchFamily="34" charset="0"/>
            </a:rPr>
            <a:t>Describir cómo la autodeterminación proporciona una base para la recuperación</a:t>
          </a:r>
          <a:r>
            <a:rPr lang="en-US" sz="1400" b="1" kern="1200" dirty="0">
              <a:solidFill>
                <a:schemeClr val="tx1"/>
              </a:solidFill>
              <a:latin typeface="Calibri" panose="020F0502020204030204" pitchFamily="34" charset="0"/>
              <a:cs typeface="Calibri" panose="020F0502020204030204" pitchFamily="34" charset="0"/>
            </a:rPr>
            <a:t>.</a:t>
          </a:r>
          <a:endParaRPr lang="en-US" sz="1400" b="1" kern="1200" dirty="0">
            <a:solidFill>
              <a:schemeClr val="accent1">
                <a:lumMod val="75000"/>
              </a:schemeClr>
            </a:solidFill>
            <a:latin typeface="Calibri" panose="020F0502020204030204" pitchFamily="34" charset="0"/>
            <a:cs typeface="Calibri" panose="020F0502020204030204" pitchFamily="34" charset="0"/>
          </a:endParaRPr>
        </a:p>
      </dsp:txBody>
      <dsp:txXfrm>
        <a:off x="0" y="1553908"/>
        <a:ext cx="2686536" cy="2125144"/>
      </dsp:txXfrm>
    </dsp:sp>
    <dsp:sp modelId="{94E9EF1A-1D07-4210-9402-6C559E90358A}">
      <dsp:nvSpPr>
        <dsp:cNvPr id="0" name=""/>
        <dsp:cNvSpPr/>
      </dsp:nvSpPr>
      <dsp:spPr>
        <a:xfrm>
          <a:off x="815996" y="563839"/>
          <a:ext cx="1062572" cy="10625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2" tIns="12700" rIns="8284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815996" y="563839"/>
        <a:ext cx="1062572" cy="1062572"/>
      </dsp:txXfrm>
    </dsp:sp>
    <dsp:sp modelId="{B9E74D06-8974-46A7-BDE8-CAC0846523DB}">
      <dsp:nvSpPr>
        <dsp:cNvPr id="0" name=""/>
        <dsp:cNvSpPr/>
      </dsp:nvSpPr>
      <dsp:spPr>
        <a:xfrm>
          <a:off x="82315" y="3751483"/>
          <a:ext cx="252993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F367E-8502-4FE8-BAE7-DD0216BBE5F4}">
      <dsp:nvSpPr>
        <dsp:cNvPr id="0" name=""/>
        <dsp:cNvSpPr/>
      </dsp:nvSpPr>
      <dsp:spPr>
        <a:xfrm>
          <a:off x="2943544" y="209649"/>
          <a:ext cx="2529933" cy="354190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7243" bIns="330200" numCol="1" spcCol="1270" anchor="t" anchorCtr="0">
          <a:noAutofit/>
        </a:bodyPr>
        <a:lstStyle/>
        <a:p>
          <a:pPr marL="0" lvl="0" indent="0" algn="l" defTabSz="844550">
            <a:lnSpc>
              <a:spcPct val="90000"/>
            </a:lnSpc>
            <a:spcBef>
              <a:spcPct val="0"/>
            </a:spcBef>
            <a:spcAft>
              <a:spcPct val="35000"/>
            </a:spcAft>
            <a:buNone/>
          </a:pPr>
          <a:r>
            <a:rPr lang="en-US" sz="1900" kern="1200" dirty="0" err="1">
              <a:solidFill>
                <a:schemeClr val="accent1">
                  <a:lumMod val="75000"/>
                </a:schemeClr>
              </a:solidFill>
              <a:latin typeface="Calibri" panose="020F0502020204030204" pitchFamily="34" charset="0"/>
              <a:cs typeface="Calibri" panose="020F0502020204030204" pitchFamily="34" charset="0"/>
            </a:rPr>
            <a:t>Objetivo</a:t>
          </a:r>
          <a:r>
            <a:rPr lang="en-US" sz="1900" kern="1200" dirty="0">
              <a:solidFill>
                <a:schemeClr val="accent1">
                  <a:lumMod val="75000"/>
                </a:schemeClr>
              </a:solidFill>
              <a:latin typeface="Calibri" panose="020F0502020204030204" pitchFamily="34" charset="0"/>
              <a:cs typeface="Calibri" panose="020F0502020204030204" pitchFamily="34" charset="0"/>
            </a:rPr>
            <a:t> de </a:t>
          </a:r>
          <a:r>
            <a:rPr lang="en-US" sz="1900" kern="1200" dirty="0" err="1">
              <a:solidFill>
                <a:schemeClr val="accent1">
                  <a:lumMod val="75000"/>
                </a:schemeClr>
              </a:solidFill>
              <a:latin typeface="Calibri" panose="020F0502020204030204" pitchFamily="34" charset="0"/>
              <a:cs typeface="Calibri" panose="020F0502020204030204" pitchFamily="34" charset="0"/>
            </a:rPr>
            <a:t>aprendizaje</a:t>
          </a:r>
          <a:r>
            <a:rPr lang="en-US" sz="1900" kern="1200" dirty="0">
              <a:solidFill>
                <a:schemeClr val="accent1">
                  <a:lumMod val="75000"/>
                </a:schemeClr>
              </a:solidFill>
              <a:latin typeface="Calibri" panose="020F0502020204030204" pitchFamily="34" charset="0"/>
              <a:cs typeface="Calibri" panose="020F0502020204030204" pitchFamily="34" charset="0"/>
            </a:rPr>
            <a:t> 2</a:t>
          </a:r>
          <a:br>
            <a:rPr lang="en-US" sz="1900" kern="1200" dirty="0">
              <a:solidFill>
                <a:schemeClr val="accent1">
                  <a:lumMod val="75000"/>
                </a:schemeClr>
              </a:solidFill>
              <a:latin typeface="Calibri" panose="020F0502020204030204" pitchFamily="34" charset="0"/>
              <a:cs typeface="Calibri" panose="020F0502020204030204" pitchFamily="34" charset="0"/>
            </a:rPr>
          </a:br>
          <a:br>
            <a:rPr lang="en-US" sz="1000" kern="1200" dirty="0">
              <a:solidFill>
                <a:schemeClr val="accent1">
                  <a:lumMod val="75000"/>
                </a:schemeClr>
              </a:solidFill>
              <a:latin typeface="Calibri" panose="020F0502020204030204" pitchFamily="34" charset="0"/>
              <a:cs typeface="Calibri" panose="020F0502020204030204" pitchFamily="34" charset="0"/>
            </a:rPr>
          </a:br>
          <a:r>
            <a:rPr lang="es-ES" sz="1400" b="1" kern="1200" dirty="0">
              <a:solidFill>
                <a:schemeClr val="tx1"/>
              </a:solidFill>
              <a:latin typeface="Calibri" panose="020F0502020204030204" pitchFamily="34" charset="0"/>
              <a:cs typeface="Calibri" panose="020F0502020204030204" pitchFamily="34" charset="0"/>
            </a:rPr>
            <a:t>Identificar los valores y actitudes necesarios para afirmar la autonomía y la autodeterminación</a:t>
          </a:r>
          <a:r>
            <a:rPr lang="en-US" sz="1400" b="1" kern="1200" dirty="0">
              <a:solidFill>
                <a:schemeClr val="tx1"/>
              </a:solidFill>
              <a:latin typeface="Calibri" panose="020F0502020204030204" pitchFamily="34" charset="0"/>
              <a:cs typeface="Calibri" panose="020F0502020204030204" pitchFamily="34" charset="0"/>
            </a:rPr>
            <a:t>.</a:t>
          </a:r>
          <a:endParaRPr lang="en-US" sz="1400" b="1" kern="1200" dirty="0">
            <a:solidFill>
              <a:schemeClr val="accent1">
                <a:lumMod val="75000"/>
              </a:schemeClr>
            </a:solidFill>
            <a:latin typeface="Calibri" panose="020F0502020204030204" pitchFamily="34" charset="0"/>
            <a:cs typeface="Calibri" panose="020F0502020204030204" pitchFamily="34" charset="0"/>
          </a:endParaRPr>
        </a:p>
      </dsp:txBody>
      <dsp:txXfrm>
        <a:off x="2943544" y="1555573"/>
        <a:ext cx="2529933" cy="2125144"/>
      </dsp:txXfrm>
    </dsp:sp>
    <dsp:sp modelId="{64DEC11D-BC31-4708-AD6D-FCD869F29A77}">
      <dsp:nvSpPr>
        <dsp:cNvPr id="0" name=""/>
        <dsp:cNvSpPr/>
      </dsp:nvSpPr>
      <dsp:spPr>
        <a:xfrm>
          <a:off x="3677224" y="563839"/>
          <a:ext cx="1062572" cy="10625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2" tIns="12700" rIns="8284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677224" y="563839"/>
        <a:ext cx="1062572" cy="1062572"/>
      </dsp:txXfrm>
    </dsp:sp>
    <dsp:sp modelId="{E2B2538A-D96F-4DCA-8CF3-F0FB434F3801}">
      <dsp:nvSpPr>
        <dsp:cNvPr id="0" name=""/>
        <dsp:cNvSpPr/>
      </dsp:nvSpPr>
      <dsp:spPr>
        <a:xfrm>
          <a:off x="2943544" y="3751483"/>
          <a:ext cx="252993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53AE2-89B5-4ADC-817A-FEF4E0BC4B49}">
      <dsp:nvSpPr>
        <dsp:cNvPr id="0" name=""/>
        <dsp:cNvSpPr/>
      </dsp:nvSpPr>
      <dsp:spPr>
        <a:xfrm>
          <a:off x="5726470" y="209649"/>
          <a:ext cx="2774830" cy="354190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7243" bIns="330200" numCol="1" spcCol="1270" anchor="t" anchorCtr="0">
          <a:noAutofit/>
        </a:bodyPr>
        <a:lstStyle/>
        <a:p>
          <a:pPr marL="0" lvl="0" indent="0" algn="l" defTabSz="844550">
            <a:lnSpc>
              <a:spcPct val="90000"/>
            </a:lnSpc>
            <a:spcBef>
              <a:spcPct val="0"/>
            </a:spcBef>
            <a:spcAft>
              <a:spcPct val="35000"/>
            </a:spcAft>
            <a:buNone/>
          </a:pPr>
          <a:r>
            <a:rPr lang="en-US" sz="1900" kern="1200" dirty="0" err="1">
              <a:solidFill>
                <a:schemeClr val="accent1">
                  <a:lumMod val="75000"/>
                </a:schemeClr>
              </a:solidFill>
              <a:latin typeface="Calibri" panose="020F0502020204030204" pitchFamily="34" charset="0"/>
              <a:cs typeface="Calibri" panose="020F0502020204030204" pitchFamily="34" charset="0"/>
            </a:rPr>
            <a:t>Objetivo</a:t>
          </a:r>
          <a:r>
            <a:rPr lang="en-US" sz="1900" kern="1200" dirty="0">
              <a:solidFill>
                <a:schemeClr val="accent1">
                  <a:lumMod val="75000"/>
                </a:schemeClr>
              </a:solidFill>
              <a:latin typeface="Calibri" panose="020F0502020204030204" pitchFamily="34" charset="0"/>
              <a:cs typeface="Calibri" panose="020F0502020204030204" pitchFamily="34" charset="0"/>
            </a:rPr>
            <a:t> de </a:t>
          </a:r>
          <a:r>
            <a:rPr lang="en-US" sz="1900" kern="1200" dirty="0" err="1">
              <a:solidFill>
                <a:schemeClr val="accent1">
                  <a:lumMod val="75000"/>
                </a:schemeClr>
              </a:solidFill>
              <a:latin typeface="Calibri" panose="020F0502020204030204" pitchFamily="34" charset="0"/>
              <a:cs typeface="Calibri" panose="020F0502020204030204" pitchFamily="34" charset="0"/>
            </a:rPr>
            <a:t>aprendizaje</a:t>
          </a:r>
          <a:r>
            <a:rPr lang="en-US" sz="1900" kern="1200" dirty="0">
              <a:solidFill>
                <a:schemeClr val="accent1">
                  <a:lumMod val="75000"/>
                </a:schemeClr>
              </a:solidFill>
              <a:latin typeface="Calibri" panose="020F0502020204030204" pitchFamily="34" charset="0"/>
              <a:cs typeface="Calibri" panose="020F0502020204030204" pitchFamily="34" charset="0"/>
            </a:rPr>
            <a:t> 3
</a:t>
          </a:r>
          <a:r>
            <a:rPr lang="es-ES" sz="1400" b="1" kern="1200" dirty="0">
              <a:solidFill>
                <a:schemeClr val="tx1"/>
              </a:solidFill>
              <a:latin typeface="Calibri" panose="020F0502020204030204" pitchFamily="34" charset="0"/>
              <a:cs typeface="Calibri" panose="020F0502020204030204" pitchFamily="34" charset="0"/>
            </a:rPr>
            <a:t>Explore la relación entre autonomía, autodeterminación, motivación y recuperación.</a:t>
          </a:r>
          <a:endParaRPr lang="en-US" sz="1400" b="1" kern="1200" dirty="0">
            <a:latin typeface="Calibri" panose="020F0502020204030204" pitchFamily="34" charset="0"/>
            <a:cs typeface="Calibri" panose="020F0502020204030204" pitchFamily="34" charset="0"/>
          </a:endParaRPr>
        </a:p>
      </dsp:txBody>
      <dsp:txXfrm>
        <a:off x="5726470" y="1555573"/>
        <a:ext cx="2774830" cy="2125144"/>
      </dsp:txXfrm>
    </dsp:sp>
    <dsp:sp modelId="{82EE2C17-F664-4616-8F76-97637F08E124}">
      <dsp:nvSpPr>
        <dsp:cNvPr id="0" name=""/>
        <dsp:cNvSpPr/>
      </dsp:nvSpPr>
      <dsp:spPr>
        <a:xfrm>
          <a:off x="6582600" y="563839"/>
          <a:ext cx="1062572" cy="10625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2" tIns="12700" rIns="8284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6582600" y="563839"/>
        <a:ext cx="1062572" cy="1062572"/>
      </dsp:txXfrm>
    </dsp:sp>
    <dsp:sp modelId="{96383FDE-483E-4E6D-B151-4FC41C065094}">
      <dsp:nvSpPr>
        <dsp:cNvPr id="0" name=""/>
        <dsp:cNvSpPr/>
      </dsp:nvSpPr>
      <dsp:spPr>
        <a:xfrm>
          <a:off x="5848919" y="3751483"/>
          <a:ext cx="252993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BA089-E576-4FF4-865F-C3BBF7659A23}">
      <dsp:nvSpPr>
        <dsp:cNvPr id="0" name=""/>
        <dsp:cNvSpPr/>
      </dsp:nvSpPr>
      <dsp:spPr>
        <a:xfrm>
          <a:off x="8726010" y="230971"/>
          <a:ext cx="2529933" cy="354190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7243" bIns="330200" numCol="1" spcCol="1270" anchor="t" anchorCtr="0">
          <a:noAutofit/>
        </a:bodyPr>
        <a:lstStyle/>
        <a:p>
          <a:pPr marL="0" lvl="0" indent="0" algn="l" defTabSz="844550">
            <a:lnSpc>
              <a:spcPct val="90000"/>
            </a:lnSpc>
            <a:spcBef>
              <a:spcPct val="0"/>
            </a:spcBef>
            <a:spcAft>
              <a:spcPct val="35000"/>
            </a:spcAft>
            <a:buNone/>
          </a:pPr>
          <a:r>
            <a:rPr lang="en-US" sz="1900" kern="1200" dirty="0" err="1">
              <a:solidFill>
                <a:schemeClr val="accent1">
                  <a:lumMod val="75000"/>
                </a:schemeClr>
              </a:solidFill>
              <a:latin typeface="Calibri" panose="020F0502020204030204" pitchFamily="34" charset="0"/>
              <a:cs typeface="Calibri" panose="020F0502020204030204" pitchFamily="34" charset="0"/>
            </a:rPr>
            <a:t>Objetivo</a:t>
          </a:r>
          <a:r>
            <a:rPr lang="en-US" sz="1900" kern="1200" dirty="0">
              <a:solidFill>
                <a:schemeClr val="accent1">
                  <a:lumMod val="75000"/>
                </a:schemeClr>
              </a:solidFill>
              <a:latin typeface="Calibri" panose="020F0502020204030204" pitchFamily="34" charset="0"/>
              <a:cs typeface="Calibri" panose="020F0502020204030204" pitchFamily="34" charset="0"/>
            </a:rPr>
            <a:t> de </a:t>
          </a:r>
          <a:r>
            <a:rPr lang="en-US" sz="1900" kern="1200" dirty="0" err="1">
              <a:solidFill>
                <a:schemeClr val="accent1">
                  <a:lumMod val="75000"/>
                </a:schemeClr>
              </a:solidFill>
              <a:latin typeface="Calibri" panose="020F0502020204030204" pitchFamily="34" charset="0"/>
              <a:cs typeface="Calibri" panose="020F0502020204030204" pitchFamily="34" charset="0"/>
            </a:rPr>
            <a:t>aprendizaje</a:t>
          </a:r>
          <a:r>
            <a:rPr lang="en-US" sz="1900" kern="1200" dirty="0">
              <a:solidFill>
                <a:schemeClr val="accent1">
                  <a:lumMod val="75000"/>
                </a:schemeClr>
              </a:solidFill>
              <a:latin typeface="Calibri" panose="020F0502020204030204" pitchFamily="34" charset="0"/>
              <a:cs typeface="Calibri" panose="020F0502020204030204" pitchFamily="34" charset="0"/>
            </a:rPr>
            <a:t> 4
</a:t>
          </a:r>
          <a:r>
            <a:rPr lang="es-ES" sz="1400" b="1" kern="1200" dirty="0">
              <a:solidFill>
                <a:schemeClr val="tx1"/>
              </a:solidFill>
              <a:latin typeface="Calibri" panose="020F0502020204030204" pitchFamily="34" charset="0"/>
              <a:cs typeface="Calibri" panose="020F0502020204030204" pitchFamily="34" charset="0"/>
            </a:rPr>
            <a:t>Fomentar las mejores prácticas para desarrollar la competencia para afirmar la autonomía y la autodeterminación.</a:t>
          </a:r>
          <a:endParaRPr lang="en-US" sz="1400" b="1" kern="1200" dirty="0">
            <a:latin typeface="Calibri" panose="020F0502020204030204" pitchFamily="34" charset="0"/>
            <a:cs typeface="Calibri" panose="020F0502020204030204" pitchFamily="34" charset="0"/>
          </a:endParaRPr>
        </a:p>
      </dsp:txBody>
      <dsp:txXfrm>
        <a:off x="8726010" y="1576895"/>
        <a:ext cx="2529933" cy="2125144"/>
      </dsp:txXfrm>
    </dsp:sp>
    <dsp:sp modelId="{3CBA3CC0-D70A-4B98-9329-64604EDF25F0}">
      <dsp:nvSpPr>
        <dsp:cNvPr id="0" name=""/>
        <dsp:cNvSpPr/>
      </dsp:nvSpPr>
      <dsp:spPr>
        <a:xfrm>
          <a:off x="9487975" y="563839"/>
          <a:ext cx="1062572" cy="10625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2" tIns="12700" rIns="82842"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endParaRPr lang="en-US" sz="4800" kern="1200" dirty="0"/>
        </a:p>
      </dsp:txBody>
      <dsp:txXfrm>
        <a:off x="9487975" y="563839"/>
        <a:ext cx="1062572" cy="1062572"/>
      </dsp:txXfrm>
    </dsp:sp>
    <dsp:sp modelId="{5BE72261-3EB3-4585-8739-2FFBAED12B80}">
      <dsp:nvSpPr>
        <dsp:cNvPr id="0" name=""/>
        <dsp:cNvSpPr/>
      </dsp:nvSpPr>
      <dsp:spPr>
        <a:xfrm>
          <a:off x="8754295" y="3751483"/>
          <a:ext cx="252993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085A2-7731-4E61-938E-8BE843A0FC11}">
      <dsp:nvSpPr>
        <dsp:cNvPr id="0" name=""/>
        <dsp:cNvSpPr/>
      </dsp:nvSpPr>
      <dsp:spPr>
        <a:xfrm>
          <a:off x="0" y="1487"/>
          <a:ext cx="7940258" cy="7539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6154F-3DF6-4075-B8B0-2040D390804C}">
      <dsp:nvSpPr>
        <dsp:cNvPr id="0" name=""/>
        <dsp:cNvSpPr/>
      </dsp:nvSpPr>
      <dsp:spPr>
        <a:xfrm>
          <a:off x="228066" y="171124"/>
          <a:ext cx="414666" cy="41466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571ADA-BEEE-4D3E-9C5F-0ABA0B56E411}">
      <dsp:nvSpPr>
        <dsp:cNvPr id="0" name=""/>
        <dsp:cNvSpPr/>
      </dsp:nvSpPr>
      <dsp:spPr>
        <a:xfrm>
          <a:off x="870800" y="1487"/>
          <a:ext cx="7069457" cy="753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92" tIns="79792" rIns="79792" bIns="79792" numCol="1" spcCol="1270" anchor="ctr" anchorCtr="0">
          <a:noAutofit/>
        </a:bodyPr>
        <a:lstStyle/>
        <a:p>
          <a:pPr marL="0" lvl="0" indent="0" algn="l" defTabSz="755650">
            <a:lnSpc>
              <a:spcPct val="100000"/>
            </a:lnSpc>
            <a:spcBef>
              <a:spcPct val="0"/>
            </a:spcBef>
            <a:spcAft>
              <a:spcPct val="35000"/>
            </a:spcAft>
            <a:buNone/>
          </a:pPr>
          <a:r>
            <a:rPr lang="en-US" sz="1700" kern="1200" dirty="0" err="1"/>
            <a:t>ejercer</a:t>
          </a:r>
          <a:r>
            <a:rPr lang="en-US" sz="1700" kern="1200" dirty="0"/>
            <a:t> la </a:t>
          </a:r>
          <a:r>
            <a:rPr lang="en-US" sz="1700" kern="1200" dirty="0" err="1"/>
            <a:t>autodeterminación</a:t>
          </a:r>
          <a:r>
            <a:rPr lang="en-US" sz="1700" kern="1200" dirty="0"/>
            <a:t> (</a:t>
          </a:r>
          <a:r>
            <a:rPr lang="en-US" sz="1700" kern="1200" dirty="0" err="1"/>
            <a:t>autonomía</a:t>
          </a:r>
          <a:r>
            <a:rPr lang="en-US" sz="1700" kern="1200" dirty="0"/>
            <a:t>)
</a:t>
          </a:r>
        </a:p>
      </dsp:txBody>
      <dsp:txXfrm>
        <a:off x="870800" y="1487"/>
        <a:ext cx="7069457" cy="753939"/>
      </dsp:txXfrm>
    </dsp:sp>
    <dsp:sp modelId="{29FA2E94-BB54-4BC5-BA5F-44C73E2B675B}">
      <dsp:nvSpPr>
        <dsp:cNvPr id="0" name=""/>
        <dsp:cNvSpPr/>
      </dsp:nvSpPr>
      <dsp:spPr>
        <a:xfrm>
          <a:off x="0" y="943912"/>
          <a:ext cx="7940258" cy="7539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16B2B1-5CEE-47F8-8309-5263616715F5}">
      <dsp:nvSpPr>
        <dsp:cNvPr id="0" name=""/>
        <dsp:cNvSpPr/>
      </dsp:nvSpPr>
      <dsp:spPr>
        <a:xfrm>
          <a:off x="228066" y="1113549"/>
          <a:ext cx="414666" cy="41466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8D1BD3-B413-4AE1-BCDB-458393DDB0A6}">
      <dsp:nvSpPr>
        <dsp:cNvPr id="0" name=""/>
        <dsp:cNvSpPr/>
      </dsp:nvSpPr>
      <dsp:spPr>
        <a:xfrm>
          <a:off x="870800" y="943912"/>
          <a:ext cx="7069457" cy="753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92" tIns="79792" rIns="79792" bIns="79792" numCol="1" spcCol="1270" anchor="ctr" anchorCtr="0">
          <a:noAutofit/>
        </a:bodyPr>
        <a:lstStyle/>
        <a:p>
          <a:pPr marL="0" lvl="0" indent="0" algn="l" defTabSz="755650">
            <a:lnSpc>
              <a:spcPct val="100000"/>
            </a:lnSpc>
            <a:spcBef>
              <a:spcPct val="0"/>
            </a:spcBef>
            <a:spcAft>
              <a:spcPct val="35000"/>
            </a:spcAft>
            <a:buNone/>
          </a:pPr>
          <a:r>
            <a:rPr lang="en-US" sz="1700" kern="1200" dirty="0" err="1"/>
            <a:t>ejercer</a:t>
          </a:r>
          <a:r>
            <a:rPr lang="en-US" sz="1700" kern="1200" dirty="0"/>
            <a:t> control personal (</a:t>
          </a:r>
          <a:r>
            <a:rPr lang="en-US" sz="1700" kern="1200" dirty="0" err="1"/>
            <a:t>autodeterminación</a:t>
          </a:r>
          <a:r>
            <a:rPr lang="en-US" sz="1700" kern="1200" dirty="0"/>
            <a:t>)</a:t>
          </a:r>
        </a:p>
      </dsp:txBody>
      <dsp:txXfrm>
        <a:off x="870800" y="943912"/>
        <a:ext cx="7069457" cy="753939"/>
      </dsp:txXfrm>
    </dsp:sp>
    <dsp:sp modelId="{428FC519-2721-4B14-9BA3-A77FE528742A}">
      <dsp:nvSpPr>
        <dsp:cNvPr id="0" name=""/>
        <dsp:cNvSpPr/>
      </dsp:nvSpPr>
      <dsp:spPr>
        <a:xfrm>
          <a:off x="0" y="1886337"/>
          <a:ext cx="7940258" cy="7539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BF1640-B036-47B5-93D2-EAA50381F6DF}">
      <dsp:nvSpPr>
        <dsp:cNvPr id="0" name=""/>
        <dsp:cNvSpPr/>
      </dsp:nvSpPr>
      <dsp:spPr>
        <a:xfrm>
          <a:off x="228066" y="2055973"/>
          <a:ext cx="414666" cy="41466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A76EE-7F46-47EB-9196-4FAFFC632CAF}">
      <dsp:nvSpPr>
        <dsp:cNvPr id="0" name=""/>
        <dsp:cNvSpPr/>
      </dsp:nvSpPr>
      <dsp:spPr>
        <a:xfrm>
          <a:off x="861044" y="2079180"/>
          <a:ext cx="7069457" cy="753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92" tIns="79792" rIns="79792" bIns="79792" numCol="1" spcCol="1270" anchor="ctr" anchorCtr="0">
          <a:noAutofit/>
        </a:bodyPr>
        <a:lstStyle/>
        <a:p>
          <a:pPr marL="0" lvl="0" indent="0" algn="l" defTabSz="755650">
            <a:lnSpc>
              <a:spcPct val="100000"/>
            </a:lnSpc>
            <a:spcBef>
              <a:spcPct val="0"/>
            </a:spcBef>
            <a:spcAft>
              <a:spcPct val="35000"/>
            </a:spcAft>
            <a:buNone/>
          </a:pPr>
          <a:r>
            <a:rPr lang="en-US" sz="1700" kern="1200" dirty="0" err="1"/>
            <a:t>tomar</a:t>
          </a:r>
          <a:r>
            <a:rPr lang="en-US" sz="1700" kern="1200" dirty="0"/>
            <a:t> </a:t>
          </a:r>
          <a:r>
            <a:rPr lang="en-US" sz="1700" kern="1200" dirty="0" err="1"/>
            <a:t>decisiones</a:t>
          </a:r>
          <a:r>
            <a:rPr lang="en-US" sz="1700" kern="1200" dirty="0"/>
            <a:t> (</a:t>
          </a:r>
          <a:r>
            <a:rPr lang="en-US" sz="1700" kern="1200" dirty="0" err="1"/>
            <a:t>autodeterminación</a:t>
          </a:r>
          <a:r>
            <a:rPr lang="en-US" sz="1700" kern="1200" dirty="0"/>
            <a:t>)
</a:t>
          </a:r>
        </a:p>
      </dsp:txBody>
      <dsp:txXfrm>
        <a:off x="861044" y="2079180"/>
        <a:ext cx="7069457" cy="753939"/>
      </dsp:txXfrm>
    </dsp:sp>
    <dsp:sp modelId="{B3C959FD-7F4B-41FB-8A43-FA173E4A7BFD}">
      <dsp:nvSpPr>
        <dsp:cNvPr id="0" name=""/>
        <dsp:cNvSpPr/>
      </dsp:nvSpPr>
      <dsp:spPr>
        <a:xfrm>
          <a:off x="0" y="2828762"/>
          <a:ext cx="7940258" cy="7539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E99CA2-88EB-434B-992C-3048F261DC46}">
      <dsp:nvSpPr>
        <dsp:cNvPr id="0" name=""/>
        <dsp:cNvSpPr/>
      </dsp:nvSpPr>
      <dsp:spPr>
        <a:xfrm>
          <a:off x="228066" y="2998398"/>
          <a:ext cx="414666" cy="41466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BD5A80-261D-484B-B9D1-7E87DB6FA287}">
      <dsp:nvSpPr>
        <dsp:cNvPr id="0" name=""/>
        <dsp:cNvSpPr/>
      </dsp:nvSpPr>
      <dsp:spPr>
        <a:xfrm>
          <a:off x="841462" y="2830250"/>
          <a:ext cx="7069457" cy="753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92" tIns="79792" rIns="79792" bIns="79792" numCol="1" spcCol="1270" anchor="ctr" anchorCtr="0">
          <a:noAutofit/>
        </a:bodyPr>
        <a:lstStyle/>
        <a:p>
          <a:pPr marL="0" lvl="0" indent="0" algn="l" defTabSz="755650">
            <a:lnSpc>
              <a:spcPct val="100000"/>
            </a:lnSpc>
            <a:spcBef>
              <a:spcPct val="0"/>
            </a:spcBef>
            <a:spcAft>
              <a:spcPct val="35000"/>
            </a:spcAft>
            <a:buNone/>
          </a:pPr>
          <a:r>
            <a:rPr lang="es-ES" sz="1700" kern="1200" dirty="0"/>
            <a:t>aprender y crecer a través de la experiencia
</a:t>
          </a:r>
          <a:endParaRPr lang="en-US" sz="1700" kern="1200" dirty="0"/>
        </a:p>
      </dsp:txBody>
      <dsp:txXfrm>
        <a:off x="841462" y="2830250"/>
        <a:ext cx="7069457" cy="753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A73AF-A23A-448A-9ED6-2E3CF2975495}">
      <dsp:nvSpPr>
        <dsp:cNvPr id="0" name=""/>
        <dsp:cNvSpPr/>
      </dsp:nvSpPr>
      <dsp:spPr>
        <a:xfrm>
          <a:off x="0" y="1301"/>
          <a:ext cx="772769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FC33E7-ABD1-4237-889B-88C105251D3B}">
      <dsp:nvSpPr>
        <dsp:cNvPr id="0" name=""/>
        <dsp:cNvSpPr/>
      </dsp:nvSpPr>
      <dsp:spPr>
        <a:xfrm>
          <a:off x="0" y="0"/>
          <a:ext cx="7727695" cy="123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solidFill>
                <a:schemeClr val="tx1">
                  <a:lumMod val="75000"/>
                  <a:lumOff val="25000"/>
                </a:schemeClr>
              </a:solidFill>
              <a:latin typeface="Calibri" panose="020F0502020204030204" pitchFamily="34" charset="0"/>
              <a:cs typeface="Calibri" panose="020F0502020204030204" pitchFamily="34" charset="0"/>
            </a:rPr>
            <a:t>Valorar a la persona como un ser humano, aceptar a la persona por lo que es y creer que tiene el potencial para una vida significativa.</a:t>
          </a:r>
          <a:endParaRPr lang="en-US" sz="2200" kern="1200" dirty="0">
            <a:solidFill>
              <a:schemeClr val="accent1"/>
            </a:solidFill>
          </a:endParaRPr>
        </a:p>
      </dsp:txBody>
      <dsp:txXfrm>
        <a:off x="0" y="0"/>
        <a:ext cx="7727695" cy="1237303"/>
      </dsp:txXfrm>
    </dsp:sp>
    <dsp:sp modelId="{61FE156C-DC43-4C95-97BD-CAF7F527F856}">
      <dsp:nvSpPr>
        <dsp:cNvPr id="0" name=""/>
        <dsp:cNvSpPr/>
      </dsp:nvSpPr>
      <dsp:spPr>
        <a:xfrm>
          <a:off x="0" y="1246592"/>
          <a:ext cx="772769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0E8D9-D6B0-49C3-A2F5-3A8987A13E99}">
      <dsp:nvSpPr>
        <dsp:cNvPr id="0" name=""/>
        <dsp:cNvSpPr/>
      </dsp:nvSpPr>
      <dsp:spPr>
        <a:xfrm>
          <a:off x="0" y="1194926"/>
          <a:ext cx="7727695" cy="148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dirty="0">
              <a:solidFill>
                <a:schemeClr val="tx1"/>
              </a:solidFill>
              <a:latin typeface="Calibri" panose="020F0502020204030204" pitchFamily="34" charset="0"/>
              <a:cs typeface="Calibri" panose="020F0502020204030204" pitchFamily="34" charset="0"/>
            </a:rPr>
            <a:t>Priorizar los deseos y puntos de vista de la persona atendida. En consecuencia, respetar las elecciones de la persona y su derecho a determinar su propio camino hacia la recuperación y el bienestar.</a:t>
          </a:r>
          <a:endParaRPr lang="en-US" sz="2200" kern="1200" dirty="0">
            <a:solidFill>
              <a:schemeClr val="accent1"/>
            </a:solidFill>
          </a:endParaRPr>
        </a:p>
      </dsp:txBody>
      <dsp:txXfrm>
        <a:off x="0" y="1194926"/>
        <a:ext cx="7727695" cy="1487410"/>
      </dsp:txXfrm>
    </dsp:sp>
    <dsp:sp modelId="{2E18C6F0-12C0-41EB-B840-B4FF45B896A5}">
      <dsp:nvSpPr>
        <dsp:cNvPr id="0" name=""/>
        <dsp:cNvSpPr/>
      </dsp:nvSpPr>
      <dsp:spPr>
        <a:xfrm>
          <a:off x="0" y="2726015"/>
          <a:ext cx="772769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2AA822-3AF9-4AAF-AD06-A66E2FC9660C}">
      <dsp:nvSpPr>
        <dsp:cNvPr id="0" name=""/>
        <dsp:cNvSpPr/>
      </dsp:nvSpPr>
      <dsp:spPr>
        <a:xfrm>
          <a:off x="0" y="2704920"/>
          <a:ext cx="7727695" cy="133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ES" sz="2200" kern="1200" dirty="0">
              <a:latin typeface="Calibri" panose="020F0502020204030204" pitchFamily="34" charset="0"/>
              <a:cs typeface="Calibri" panose="020F0502020204030204" pitchFamily="34" charset="0"/>
            </a:rPr>
            <a:t>Adoptar una orientación de servicio que implique explícitamente la negociación y la colaboración con las personas atendidas dentro de una relación de asociación</a:t>
          </a:r>
          <a:r>
            <a:rPr lang="en-US" sz="2200" kern="1200" dirty="0">
              <a:latin typeface="Calibri" panose="020F0502020204030204" pitchFamily="34" charset="0"/>
              <a:cs typeface="Calibri" panose="020F0502020204030204" pitchFamily="34" charset="0"/>
            </a:rPr>
            <a:t>.</a:t>
          </a:r>
          <a:endParaRPr lang="en-US" sz="2200" kern="1200" dirty="0">
            <a:solidFill>
              <a:schemeClr val="accent1"/>
            </a:solidFill>
            <a:latin typeface="Calibri" panose="020F0502020204030204" pitchFamily="34" charset="0"/>
            <a:cs typeface="Calibri" panose="020F0502020204030204" pitchFamily="34" charset="0"/>
          </a:endParaRPr>
        </a:p>
      </dsp:txBody>
      <dsp:txXfrm>
        <a:off x="0" y="2704920"/>
        <a:ext cx="7727695" cy="1330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0540D-112A-4134-B621-844A265497F3}">
      <dsp:nvSpPr>
        <dsp:cNvPr id="0" name=""/>
        <dsp:cNvSpPr/>
      </dsp:nvSpPr>
      <dsp:spPr>
        <a:xfrm>
          <a:off x="2234827" y="0"/>
          <a:ext cx="3352240" cy="1227288"/>
        </a:xfrm>
        <a:prstGeom prst="rightArrow">
          <a:avLst>
            <a:gd name="adj1" fmla="val 75000"/>
            <a:gd name="adj2" fmla="val 50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La sensación de que uno tiene una opción y respalda voluntariamente su comportamiento.</a:t>
          </a:r>
          <a:endParaRPr lang="en-US" sz="1600" kern="1200" dirty="0"/>
        </a:p>
      </dsp:txBody>
      <dsp:txXfrm>
        <a:off x="2234827" y="153411"/>
        <a:ext cx="2892007" cy="920466"/>
      </dsp:txXfrm>
    </dsp:sp>
    <dsp:sp modelId="{9187FAB1-E153-488A-BCF2-C9465575102A}">
      <dsp:nvSpPr>
        <dsp:cNvPr id="0" name=""/>
        <dsp:cNvSpPr/>
      </dsp:nvSpPr>
      <dsp:spPr>
        <a:xfrm>
          <a:off x="0" y="0"/>
          <a:ext cx="2234827" cy="1227288"/>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effectLst>
                <a:outerShdw blurRad="38100" dist="38100" dir="2700000" algn="tl">
                  <a:srgbClr val="000000">
                    <a:alpha val="43137"/>
                  </a:srgbClr>
                </a:outerShdw>
              </a:effectLst>
            </a:rPr>
            <a:t>Autonomía</a:t>
          </a:r>
          <a:r>
            <a:rPr lang="en-US" sz="2600" kern="1200" dirty="0">
              <a:effectLst>
                <a:outerShdw blurRad="38100" dist="38100" dir="2700000" algn="tl">
                  <a:srgbClr val="000000">
                    <a:alpha val="43137"/>
                  </a:srgbClr>
                </a:outerShdw>
              </a:effectLst>
            </a:rPr>
            <a:t>
</a:t>
          </a:r>
        </a:p>
      </dsp:txBody>
      <dsp:txXfrm>
        <a:off x="59911" y="59911"/>
        <a:ext cx="2115005" cy="1107466"/>
      </dsp:txXfrm>
    </dsp:sp>
    <dsp:sp modelId="{3BF0E4CD-0181-460F-9C69-D208D86487A1}">
      <dsp:nvSpPr>
        <dsp:cNvPr id="0" name=""/>
        <dsp:cNvSpPr/>
      </dsp:nvSpPr>
      <dsp:spPr>
        <a:xfrm>
          <a:off x="2234827" y="1350016"/>
          <a:ext cx="3352240" cy="1227288"/>
        </a:xfrm>
        <a:prstGeom prst="rightArrow">
          <a:avLst>
            <a:gd name="adj1" fmla="val 75000"/>
            <a:gd name="adj2" fmla="val 50000"/>
          </a:avLst>
        </a:prstGeom>
        <a:solidFill>
          <a:schemeClr val="accent5">
            <a:lumMod val="20000"/>
            <a:lumOff val="80000"/>
            <a:alpha val="9000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La experiencia de dominar y ser eficaz en las propias actividades</a:t>
          </a:r>
          <a:r>
            <a:rPr lang="en-US" sz="1600" kern="1200" dirty="0"/>
            <a:t>.</a:t>
          </a:r>
        </a:p>
      </dsp:txBody>
      <dsp:txXfrm>
        <a:off x="2234827" y="1503427"/>
        <a:ext cx="2892007" cy="920466"/>
      </dsp:txXfrm>
    </dsp:sp>
    <dsp:sp modelId="{EC661280-5384-4E6F-8D42-CB26D8F90A1A}">
      <dsp:nvSpPr>
        <dsp:cNvPr id="0" name=""/>
        <dsp:cNvSpPr/>
      </dsp:nvSpPr>
      <dsp:spPr>
        <a:xfrm>
          <a:off x="11766" y="1350016"/>
          <a:ext cx="2234827" cy="1227288"/>
        </a:xfrm>
        <a:prstGeom prst="roundRect">
          <a:avLst/>
        </a:prstGeom>
        <a:solidFill>
          <a:schemeClr val="accent5"/>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err="1">
              <a:effectLst>
                <a:outerShdw blurRad="38100" dist="38100" dir="2700000" algn="tl">
                  <a:srgbClr val="000000">
                    <a:alpha val="43137"/>
                  </a:srgbClr>
                </a:outerShdw>
              </a:effectLst>
            </a:rPr>
            <a:t>Competencia</a:t>
          </a:r>
          <a:r>
            <a:rPr lang="en-US" sz="2600" kern="1200" dirty="0">
              <a:effectLst>
                <a:outerShdw blurRad="38100" dist="38100" dir="2700000" algn="tl">
                  <a:srgbClr val="000000">
                    <a:alpha val="43137"/>
                  </a:srgbClr>
                </a:outerShdw>
              </a:effectLst>
            </a:rPr>
            <a:t>
</a:t>
          </a:r>
        </a:p>
      </dsp:txBody>
      <dsp:txXfrm>
        <a:off x="71677" y="1409927"/>
        <a:ext cx="2115005" cy="1107466"/>
      </dsp:txXfrm>
    </dsp:sp>
    <dsp:sp modelId="{4B7E43CC-90AE-40A1-BFC1-F984138A8E7C}">
      <dsp:nvSpPr>
        <dsp:cNvPr id="0" name=""/>
        <dsp:cNvSpPr/>
      </dsp:nvSpPr>
      <dsp:spPr>
        <a:xfrm>
          <a:off x="2234827" y="2700033"/>
          <a:ext cx="3352240" cy="1227288"/>
        </a:xfrm>
        <a:prstGeom prst="rightArrow">
          <a:avLst>
            <a:gd name="adj1" fmla="val 75000"/>
            <a:gd name="adj2" fmla="val 50000"/>
          </a:avLst>
        </a:prstGeom>
        <a:solidFill>
          <a:schemeClr val="accent1">
            <a:lumMod val="20000"/>
            <a:lumOff val="80000"/>
            <a:alpha val="9000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El sentimiento de conexión y pertenencia con los demás</a:t>
          </a:r>
          <a:r>
            <a:rPr lang="en-US" sz="1600" kern="1200" dirty="0"/>
            <a:t>.</a:t>
          </a:r>
        </a:p>
      </dsp:txBody>
      <dsp:txXfrm>
        <a:off x="2234827" y="2853444"/>
        <a:ext cx="2892007" cy="920466"/>
      </dsp:txXfrm>
    </dsp:sp>
    <dsp:sp modelId="{3DADA2E3-E438-4485-8121-4C35D9F5387C}">
      <dsp:nvSpPr>
        <dsp:cNvPr id="0" name=""/>
        <dsp:cNvSpPr/>
      </dsp:nvSpPr>
      <dsp:spPr>
        <a:xfrm>
          <a:off x="0" y="2700033"/>
          <a:ext cx="2234827" cy="1227288"/>
        </a:xfrm>
        <a:prstGeom prst="roundRect">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l" defTabSz="1155700">
            <a:lnSpc>
              <a:spcPct val="90000"/>
            </a:lnSpc>
            <a:spcBef>
              <a:spcPct val="0"/>
            </a:spcBef>
            <a:spcAft>
              <a:spcPct val="35000"/>
            </a:spcAft>
            <a:buNone/>
          </a:pPr>
          <a:r>
            <a:rPr lang="en-US" sz="2600" kern="1200" dirty="0" err="1">
              <a:effectLst>
                <a:outerShdw blurRad="38100" dist="38100" dir="2700000" algn="tl">
                  <a:srgbClr val="000000">
                    <a:alpha val="43137"/>
                  </a:srgbClr>
                </a:outerShdw>
              </a:effectLst>
            </a:rPr>
            <a:t>Conexión</a:t>
          </a:r>
          <a:r>
            <a:rPr lang="en-US" sz="2600" kern="1200" dirty="0">
              <a:effectLst>
                <a:outerShdw blurRad="38100" dist="38100" dir="2700000" algn="tl">
                  <a:srgbClr val="000000">
                    <a:alpha val="43137"/>
                  </a:srgbClr>
                </a:outerShdw>
              </a:effectLst>
            </a:rPr>
            <a:t>
</a:t>
          </a:r>
        </a:p>
      </dsp:txBody>
      <dsp:txXfrm>
        <a:off x="59911" y="2759944"/>
        <a:ext cx="2115005" cy="11074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E5C1A-2C1A-4BE3-9147-1A7B40F0B0E6}">
      <dsp:nvSpPr>
        <dsp:cNvPr id="0" name=""/>
        <dsp:cNvSpPr/>
      </dsp:nvSpPr>
      <dsp:spPr>
        <a:xfrm>
          <a:off x="0" y="3674457"/>
          <a:ext cx="2776195" cy="602825"/>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Centro de </a:t>
          </a:r>
          <a:r>
            <a:rPr lang="en-US" sz="24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atención</a:t>
          </a: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sp:txBody>
      <dsp:txXfrm>
        <a:off x="0" y="3674457"/>
        <a:ext cx="2776195" cy="602825"/>
      </dsp:txXfrm>
    </dsp:sp>
    <dsp:sp modelId="{C6275CBD-8FB1-4E6F-89C4-50E783FF4C28}">
      <dsp:nvSpPr>
        <dsp:cNvPr id="0" name=""/>
        <dsp:cNvSpPr/>
      </dsp:nvSpPr>
      <dsp:spPr>
        <a:xfrm>
          <a:off x="2750793" y="3676503"/>
          <a:ext cx="8328586" cy="602825"/>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03200" rIns="168943" bIns="203200" numCol="1" spcCol="1270" anchor="ctr" anchorCtr="0">
          <a:noAutofit/>
        </a:bodyPr>
        <a:lstStyle/>
        <a:p>
          <a:pPr marL="0" lvl="0" indent="0" algn="l" defTabSz="711200">
            <a:lnSpc>
              <a:spcPct val="90000"/>
            </a:lnSpc>
            <a:spcBef>
              <a:spcPct val="0"/>
            </a:spcBef>
            <a:spcAft>
              <a:spcPct val="35000"/>
            </a:spcAft>
            <a:buNone/>
          </a:pPr>
          <a:r>
            <a:rPr lang="es-ES" sz="1600" kern="1200" dirty="0">
              <a:latin typeface="Calibri" panose="020F0502020204030204" pitchFamily="34" charset="0"/>
              <a:cs typeface="Calibri" panose="020F0502020204030204" pitchFamily="34" charset="0"/>
            </a:rPr>
            <a:t>Centrarse en la toma de riesgos positivos y la identificación de riesgos perjudiciales. Usar técnicas reflexivas para evaluar y aprender de los contratiempos</a:t>
          </a:r>
          <a:r>
            <a:rPr lang="en-US" sz="1600" kern="1200" dirty="0">
              <a:latin typeface="Calibri" panose="020F0502020204030204" pitchFamily="34" charset="0"/>
              <a:cs typeface="Calibri" panose="020F0502020204030204" pitchFamily="34" charset="0"/>
            </a:rPr>
            <a:t>. </a:t>
          </a:r>
        </a:p>
      </dsp:txBody>
      <dsp:txXfrm>
        <a:off x="2750793" y="3676503"/>
        <a:ext cx="8328586" cy="602825"/>
      </dsp:txXfrm>
    </dsp:sp>
    <dsp:sp modelId="{B120EF3F-0351-4ABB-9DE2-CFE5408E42E5}">
      <dsp:nvSpPr>
        <dsp:cNvPr id="0" name=""/>
        <dsp:cNvSpPr/>
      </dsp:nvSpPr>
      <dsp:spPr>
        <a:xfrm rot="10800000">
          <a:off x="0" y="2756354"/>
          <a:ext cx="2776195" cy="92714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US" sz="24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Estructura</a:t>
          </a: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sp:txBody>
      <dsp:txXfrm rot="-10800000">
        <a:off x="0" y="2756354"/>
        <a:ext cx="2776195" cy="602644"/>
      </dsp:txXfrm>
    </dsp:sp>
    <dsp:sp modelId="{F1C43D24-5A52-4A96-A931-1D20E4205C31}">
      <dsp:nvSpPr>
        <dsp:cNvPr id="0" name=""/>
        <dsp:cNvSpPr/>
      </dsp:nvSpPr>
      <dsp:spPr>
        <a:xfrm>
          <a:off x="2776195" y="2756354"/>
          <a:ext cx="8328586" cy="60264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03200" rIns="168943" bIns="203200" numCol="1" spcCol="1270" anchor="ctr" anchorCtr="0">
          <a:noAutofit/>
        </a:bodyPr>
        <a:lstStyle/>
        <a:p>
          <a:pPr marL="0" lvl="0" indent="0" algn="l" defTabSz="711200">
            <a:lnSpc>
              <a:spcPct val="90000"/>
            </a:lnSpc>
            <a:spcBef>
              <a:spcPct val="0"/>
            </a:spcBef>
            <a:spcAft>
              <a:spcPct val="35000"/>
            </a:spcAft>
            <a:buNone/>
          </a:pPr>
          <a:r>
            <a:rPr lang="es-ES" sz="1600" kern="1200" dirty="0">
              <a:latin typeface="Calibri" panose="020F0502020204030204" pitchFamily="34" charset="0"/>
              <a:cs typeface="Calibri" panose="020F0502020204030204" pitchFamily="34" charset="0"/>
            </a:rPr>
            <a:t>Estructurar oportunidades para la autodeterminación en puntos críticos de la prestación de servicios (evaluación, planificación de servicios, soportes de recuperación)</a:t>
          </a:r>
          <a:endParaRPr lang="en-US" sz="1600" kern="1200" dirty="0">
            <a:latin typeface="Calibri" panose="020F0502020204030204" pitchFamily="34" charset="0"/>
            <a:cs typeface="Calibri" panose="020F0502020204030204" pitchFamily="34" charset="0"/>
          </a:endParaRPr>
        </a:p>
      </dsp:txBody>
      <dsp:txXfrm>
        <a:off x="2776195" y="2756354"/>
        <a:ext cx="8328586" cy="602644"/>
      </dsp:txXfrm>
    </dsp:sp>
    <dsp:sp modelId="{12CDB363-CDE8-44FE-B1D4-C5CAB469A7E8}">
      <dsp:nvSpPr>
        <dsp:cNvPr id="0" name=""/>
        <dsp:cNvSpPr/>
      </dsp:nvSpPr>
      <dsp:spPr>
        <a:xfrm rot="10800000">
          <a:off x="0" y="1838251"/>
          <a:ext cx="2776195" cy="92714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US" sz="24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Crear</a:t>
          </a: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sp:txBody>
      <dsp:txXfrm rot="-10800000">
        <a:off x="0" y="1838251"/>
        <a:ext cx="2776195" cy="602644"/>
      </dsp:txXfrm>
    </dsp:sp>
    <dsp:sp modelId="{03F640EF-CF18-4084-987A-76D0142FEC37}">
      <dsp:nvSpPr>
        <dsp:cNvPr id="0" name=""/>
        <dsp:cNvSpPr/>
      </dsp:nvSpPr>
      <dsp:spPr>
        <a:xfrm>
          <a:off x="2776195" y="1838251"/>
          <a:ext cx="8328586" cy="60264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03200" rIns="168943" bIns="203200" numCol="1" spcCol="1270" anchor="ctr" anchorCtr="0">
          <a:noAutofit/>
        </a:bodyPr>
        <a:lstStyle/>
        <a:p>
          <a:pPr marL="0" lvl="0" indent="0" algn="l" defTabSz="711200">
            <a:lnSpc>
              <a:spcPct val="90000"/>
            </a:lnSpc>
            <a:spcBef>
              <a:spcPct val="0"/>
            </a:spcBef>
            <a:spcAft>
              <a:spcPct val="35000"/>
            </a:spcAft>
            <a:buNone/>
          </a:pPr>
          <a:endParaRPr lang="es-ES" sz="1600" kern="1200" dirty="0">
            <a:latin typeface="Calibri" panose="020F0502020204030204" pitchFamily="34" charset="0"/>
            <a:cs typeface="Calibri" panose="020F0502020204030204" pitchFamily="34" charset="0"/>
          </a:endParaRPr>
        </a:p>
        <a:p>
          <a:pPr marL="0" lvl="0" indent="0" algn="l" defTabSz="711200">
            <a:lnSpc>
              <a:spcPct val="90000"/>
            </a:lnSpc>
            <a:spcBef>
              <a:spcPct val="0"/>
            </a:spcBef>
            <a:spcAft>
              <a:spcPct val="35000"/>
            </a:spcAft>
            <a:buNone/>
          </a:pPr>
          <a:r>
            <a:rPr lang="es-ES" sz="1600" kern="1200" dirty="0">
              <a:latin typeface="Calibri" panose="020F0502020204030204" pitchFamily="34" charset="0"/>
              <a:cs typeface="Calibri" panose="020F0502020204030204" pitchFamily="34" charset="0"/>
            </a:rPr>
            <a:t>Crear un ambiente acogedor y de aceptación para el crecimiento y abstenerse de acciones coercitivas.
</a:t>
          </a:r>
          <a:endParaRPr lang="en-US" sz="1600" kern="1200" dirty="0">
            <a:latin typeface="Calibri" panose="020F0502020204030204" pitchFamily="34" charset="0"/>
            <a:cs typeface="Calibri" panose="020F0502020204030204" pitchFamily="34" charset="0"/>
          </a:endParaRPr>
        </a:p>
      </dsp:txBody>
      <dsp:txXfrm>
        <a:off x="2776195" y="1838251"/>
        <a:ext cx="8328586" cy="602644"/>
      </dsp:txXfrm>
    </dsp:sp>
    <dsp:sp modelId="{DBE9614C-6220-4FFA-9A54-AACC1D706856}">
      <dsp:nvSpPr>
        <dsp:cNvPr id="0" name=""/>
        <dsp:cNvSpPr/>
      </dsp:nvSpPr>
      <dsp:spPr>
        <a:xfrm rot="10800000">
          <a:off x="0" y="920148"/>
          <a:ext cx="2776195" cy="92714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Apoyo
</a:t>
          </a:r>
        </a:p>
      </dsp:txBody>
      <dsp:txXfrm rot="-10800000">
        <a:off x="0" y="920148"/>
        <a:ext cx="2776195" cy="602644"/>
      </dsp:txXfrm>
    </dsp:sp>
    <dsp:sp modelId="{18A88CBB-FCE4-4D6B-B355-33C51CF93AE8}">
      <dsp:nvSpPr>
        <dsp:cNvPr id="0" name=""/>
        <dsp:cNvSpPr/>
      </dsp:nvSpPr>
      <dsp:spPr>
        <a:xfrm>
          <a:off x="2776195" y="920148"/>
          <a:ext cx="8328586" cy="60264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03200" rIns="168943" bIns="203200" numCol="1" spcCol="1270" anchor="ctr" anchorCtr="0">
          <a:noAutofit/>
        </a:bodyPr>
        <a:lstStyle/>
        <a:p>
          <a:pPr marL="0" lvl="0" indent="0" algn="l" defTabSz="711200">
            <a:lnSpc>
              <a:spcPct val="90000"/>
            </a:lnSpc>
            <a:spcBef>
              <a:spcPct val="0"/>
            </a:spcBef>
            <a:spcAft>
              <a:spcPct val="35000"/>
            </a:spcAft>
            <a:buNone/>
          </a:pPr>
          <a:endParaRPr lang="es-ES" sz="1600" kern="1200" dirty="0">
            <a:latin typeface="Calibri" panose="020F0502020204030204" pitchFamily="34" charset="0"/>
            <a:cs typeface="Calibri" panose="020F0502020204030204" pitchFamily="34" charset="0"/>
          </a:endParaRPr>
        </a:p>
        <a:p>
          <a:pPr marL="0" lvl="0" indent="0" algn="l" defTabSz="711200">
            <a:lnSpc>
              <a:spcPct val="90000"/>
            </a:lnSpc>
            <a:spcBef>
              <a:spcPct val="0"/>
            </a:spcBef>
            <a:spcAft>
              <a:spcPct val="35000"/>
            </a:spcAft>
            <a:buNone/>
          </a:pPr>
          <a:r>
            <a:rPr lang="es-ES" sz="1600" kern="1200" dirty="0">
              <a:latin typeface="Calibri" panose="020F0502020204030204" pitchFamily="34" charset="0"/>
              <a:cs typeface="Calibri" panose="020F0502020204030204" pitchFamily="34" charset="0"/>
            </a:rPr>
            <a:t>Apoyar el derecho del individuo a determinar su camino hacia el bienestar y la recuperación a través de prácticas intencionales.
</a:t>
          </a:r>
          <a:endParaRPr lang="en-US" sz="1600" kern="1200" dirty="0">
            <a:latin typeface="Calibri" panose="020F0502020204030204" pitchFamily="34" charset="0"/>
            <a:cs typeface="Calibri" panose="020F0502020204030204" pitchFamily="34" charset="0"/>
          </a:endParaRPr>
        </a:p>
      </dsp:txBody>
      <dsp:txXfrm>
        <a:off x="2776195" y="920148"/>
        <a:ext cx="8328586" cy="602644"/>
      </dsp:txXfrm>
    </dsp:sp>
    <dsp:sp modelId="{D1F0F160-67CB-442A-A95F-08C954CA4F0C}">
      <dsp:nvSpPr>
        <dsp:cNvPr id="0" name=""/>
        <dsp:cNvSpPr/>
      </dsp:nvSpPr>
      <dsp:spPr>
        <a:xfrm rot="10800000">
          <a:off x="0" y="2045"/>
          <a:ext cx="2776195" cy="92714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US" sz="24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Ofrecer</a:t>
          </a: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sp:txBody>
      <dsp:txXfrm rot="-10800000">
        <a:off x="0" y="2045"/>
        <a:ext cx="2776195" cy="602644"/>
      </dsp:txXfrm>
    </dsp:sp>
    <dsp:sp modelId="{2D3ED8F2-462D-43B9-A9F2-DE984A8D267C}">
      <dsp:nvSpPr>
        <dsp:cNvPr id="0" name=""/>
        <dsp:cNvSpPr/>
      </dsp:nvSpPr>
      <dsp:spPr>
        <a:xfrm>
          <a:off x="2776195" y="2045"/>
          <a:ext cx="8328586" cy="60264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03200" rIns="168943" bIns="203200" numCol="1" spcCol="1270" anchor="ctr" anchorCtr="0">
          <a:noAutofit/>
        </a:bodyPr>
        <a:lstStyle/>
        <a:p>
          <a:pPr marL="0" lvl="0" indent="0" algn="l" defTabSz="711200">
            <a:lnSpc>
              <a:spcPct val="90000"/>
            </a:lnSpc>
            <a:spcBef>
              <a:spcPct val="0"/>
            </a:spcBef>
            <a:spcAft>
              <a:spcPct val="35000"/>
            </a:spcAft>
            <a:buNone/>
          </a:pPr>
          <a:r>
            <a:rPr lang="es-ES" sz="1600" kern="1200" dirty="0">
              <a:latin typeface="Calibri" panose="020F0502020204030204" pitchFamily="34" charset="0"/>
              <a:cs typeface="Calibri" panose="020F0502020204030204" pitchFamily="34" charset="0"/>
            </a:rPr>
            <a:t>Ofrecer y negociar una variedad de opciones de servicios y soportes</a:t>
          </a:r>
          <a:r>
            <a:rPr lang="en-US" sz="1600" kern="1200" dirty="0">
              <a:latin typeface="Calibri" panose="020F0502020204030204" pitchFamily="34" charset="0"/>
              <a:cs typeface="Calibri" panose="020F0502020204030204" pitchFamily="34" charset="0"/>
            </a:rPr>
            <a:t>.</a:t>
          </a:r>
        </a:p>
      </dsp:txBody>
      <dsp:txXfrm>
        <a:off x="2776195" y="2045"/>
        <a:ext cx="8328586" cy="6026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E5C1A-2C1A-4BE3-9147-1A7B40F0B0E6}">
      <dsp:nvSpPr>
        <dsp:cNvPr id="0" name=""/>
        <dsp:cNvSpPr/>
      </dsp:nvSpPr>
      <dsp:spPr>
        <a:xfrm>
          <a:off x="0" y="3674457"/>
          <a:ext cx="2776195" cy="602825"/>
        </a:xfrm>
        <a:prstGeom prst="rect">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US" sz="24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Respaldar</a:t>
          </a: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sp:txBody>
      <dsp:txXfrm>
        <a:off x="0" y="3674457"/>
        <a:ext cx="2776195" cy="602825"/>
      </dsp:txXfrm>
    </dsp:sp>
    <dsp:sp modelId="{C6275CBD-8FB1-4E6F-89C4-50E783FF4C28}">
      <dsp:nvSpPr>
        <dsp:cNvPr id="0" name=""/>
        <dsp:cNvSpPr/>
      </dsp:nvSpPr>
      <dsp:spPr>
        <a:xfrm>
          <a:off x="2750793" y="3676503"/>
          <a:ext cx="8328586" cy="602825"/>
        </a:xfrm>
        <a:prstGeom prst="rect">
          <a:avLst/>
        </a:prstGeom>
        <a:solidFill>
          <a:srgbClr val="FAEFB0">
            <a:alpha val="90000"/>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03200" rIns="168943" bIns="203200" numCol="1" spcCol="1270" anchor="ctr" anchorCtr="0">
          <a:noAutofit/>
        </a:bodyPr>
        <a:lstStyle/>
        <a:p>
          <a:pPr marL="0" lvl="0" indent="0" algn="l" defTabSz="711200">
            <a:lnSpc>
              <a:spcPct val="90000"/>
            </a:lnSpc>
            <a:spcBef>
              <a:spcPct val="0"/>
            </a:spcBef>
            <a:spcAft>
              <a:spcPct val="35000"/>
            </a:spcAft>
            <a:buNone/>
          </a:pPr>
          <a:r>
            <a:rPr lang="es-ES" sz="1600" kern="1200" dirty="0"/>
            <a:t>Fomentar la exposición a compañeros que puedan modelar el empoderamiento y demostrar experiencia en la autogestión</a:t>
          </a:r>
          <a:r>
            <a:rPr lang="en-US" sz="2300" kern="1200" dirty="0"/>
            <a:t>.</a:t>
          </a:r>
          <a:r>
            <a:rPr lang="en-US" sz="2300" kern="1200" dirty="0">
              <a:latin typeface="Calibri" panose="020F0502020204030204" pitchFamily="34" charset="0"/>
              <a:cs typeface="Calibri" panose="020F0502020204030204" pitchFamily="34" charset="0"/>
            </a:rPr>
            <a:t> </a:t>
          </a:r>
        </a:p>
      </dsp:txBody>
      <dsp:txXfrm>
        <a:off x="2750793" y="3676503"/>
        <a:ext cx="8328586" cy="602825"/>
      </dsp:txXfrm>
    </dsp:sp>
    <dsp:sp modelId="{B120EF3F-0351-4ABB-9DE2-CFE5408E42E5}">
      <dsp:nvSpPr>
        <dsp:cNvPr id="0" name=""/>
        <dsp:cNvSpPr/>
      </dsp:nvSpPr>
      <dsp:spPr>
        <a:xfrm rot="10800000">
          <a:off x="0" y="2756354"/>
          <a:ext cx="2776195" cy="927145"/>
        </a:xfrm>
        <a:prstGeom prst="upArrowCallout">
          <a:avLst>
            <a:gd name="adj1" fmla="val 5000"/>
            <a:gd name="adj2" fmla="val 10000"/>
            <a:gd name="adj3" fmla="val 15000"/>
            <a:gd name="adj4" fmla="val 64977"/>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US" sz="24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Establecer</a:t>
          </a: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sp:txBody>
      <dsp:txXfrm rot="-10800000">
        <a:off x="0" y="2756354"/>
        <a:ext cx="2776195" cy="602644"/>
      </dsp:txXfrm>
    </dsp:sp>
    <dsp:sp modelId="{F1C43D24-5A52-4A96-A931-1D20E4205C31}">
      <dsp:nvSpPr>
        <dsp:cNvPr id="0" name=""/>
        <dsp:cNvSpPr/>
      </dsp:nvSpPr>
      <dsp:spPr>
        <a:xfrm>
          <a:off x="2776195" y="2756354"/>
          <a:ext cx="8328586" cy="602644"/>
        </a:xfrm>
        <a:prstGeom prst="rect">
          <a:avLst/>
        </a:prstGeom>
        <a:solidFill>
          <a:srgbClr val="FAEFB0">
            <a:alpha val="90000"/>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03200" rIns="168943" bIns="203200" numCol="1" spcCol="1270" anchor="ctr" anchorCtr="0">
          <a:noAutofit/>
        </a:bodyPr>
        <a:lstStyle/>
        <a:p>
          <a:pPr marL="0" lvl="0" indent="0" algn="l" defTabSz="711200">
            <a:lnSpc>
              <a:spcPct val="90000"/>
            </a:lnSpc>
            <a:spcBef>
              <a:spcPct val="0"/>
            </a:spcBef>
            <a:spcAft>
              <a:spcPct val="35000"/>
            </a:spcAft>
            <a:buNone/>
          </a:pPr>
          <a:endParaRPr lang="es-ES" sz="1600" kern="1200" dirty="0">
            <a:latin typeface="Calibri" panose="020F0502020204030204" pitchFamily="34" charset="0"/>
            <a:cs typeface="Calibri" panose="020F0502020204030204" pitchFamily="34" charset="0"/>
          </a:endParaRPr>
        </a:p>
        <a:p>
          <a:pPr marL="0" lvl="0" indent="0" algn="l" defTabSz="711200">
            <a:lnSpc>
              <a:spcPct val="90000"/>
            </a:lnSpc>
            <a:spcBef>
              <a:spcPct val="0"/>
            </a:spcBef>
            <a:spcAft>
              <a:spcPct val="35000"/>
            </a:spcAft>
            <a:buNone/>
          </a:pPr>
          <a:r>
            <a:rPr lang="es-ES" sz="1600" kern="1200" dirty="0">
              <a:latin typeface="Calibri" panose="020F0502020204030204" pitchFamily="34" charset="0"/>
              <a:cs typeface="Calibri" panose="020F0502020204030204" pitchFamily="34" charset="0"/>
            </a:rPr>
            <a:t>Establezca una rutina que refuerce el equilibrio emocional y físico para apoyar la estabilidad, el pensamiento claro y el bienestar general. 
</a:t>
          </a:r>
          <a:endParaRPr lang="en-US" sz="1600" kern="1200" dirty="0">
            <a:latin typeface="Calibri" panose="020F0502020204030204" pitchFamily="34" charset="0"/>
            <a:cs typeface="Calibri" panose="020F0502020204030204" pitchFamily="34" charset="0"/>
          </a:endParaRPr>
        </a:p>
      </dsp:txBody>
      <dsp:txXfrm>
        <a:off x="2776195" y="2756354"/>
        <a:ext cx="8328586" cy="602644"/>
      </dsp:txXfrm>
    </dsp:sp>
    <dsp:sp modelId="{12CDB363-CDE8-44FE-B1D4-C5CAB469A7E8}">
      <dsp:nvSpPr>
        <dsp:cNvPr id="0" name=""/>
        <dsp:cNvSpPr/>
      </dsp:nvSpPr>
      <dsp:spPr>
        <a:xfrm rot="10800000">
          <a:off x="0" y="1838251"/>
          <a:ext cx="2776195" cy="927145"/>
        </a:xfrm>
        <a:prstGeom prst="upArrowCallout">
          <a:avLst>
            <a:gd name="adj1" fmla="val 5000"/>
            <a:gd name="adj2" fmla="val 10000"/>
            <a:gd name="adj3" fmla="val 15000"/>
            <a:gd name="adj4" fmla="val 64977"/>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US" sz="24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Crear</a:t>
          </a: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sp:txBody>
      <dsp:txXfrm rot="-10800000">
        <a:off x="0" y="1838251"/>
        <a:ext cx="2776195" cy="602644"/>
      </dsp:txXfrm>
    </dsp:sp>
    <dsp:sp modelId="{03F640EF-CF18-4084-987A-76D0142FEC37}">
      <dsp:nvSpPr>
        <dsp:cNvPr id="0" name=""/>
        <dsp:cNvSpPr/>
      </dsp:nvSpPr>
      <dsp:spPr>
        <a:xfrm>
          <a:off x="2776195" y="1838251"/>
          <a:ext cx="8328586" cy="602644"/>
        </a:xfrm>
        <a:prstGeom prst="rect">
          <a:avLst/>
        </a:prstGeom>
        <a:solidFill>
          <a:srgbClr val="FAEFB0">
            <a:alpha val="90000"/>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03200" rIns="168943" bIns="203200" numCol="1" spcCol="1270" anchor="ctr" anchorCtr="0">
          <a:noAutofit/>
        </a:bodyPr>
        <a:lstStyle/>
        <a:p>
          <a:pPr marL="0" lvl="0" indent="0" algn="l" defTabSz="711200">
            <a:lnSpc>
              <a:spcPct val="90000"/>
            </a:lnSpc>
            <a:spcBef>
              <a:spcPct val="0"/>
            </a:spcBef>
            <a:spcAft>
              <a:spcPct val="35000"/>
            </a:spcAft>
            <a:buNone/>
          </a:pPr>
          <a:r>
            <a:rPr lang="es-ES" sz="1600" b="1" kern="1200" dirty="0"/>
            <a:t>Crear situaciones que permitan a la persona experimentar logros; buscar formas de amplificar el éxito</a:t>
          </a:r>
          <a:r>
            <a:rPr lang="en-US" sz="2300" b="1" kern="1200" dirty="0"/>
            <a:t>.</a:t>
          </a:r>
          <a:endParaRPr lang="en-US" sz="2300" b="1" kern="1200" dirty="0">
            <a:latin typeface="Calibri" panose="020F0502020204030204" pitchFamily="34" charset="0"/>
            <a:cs typeface="Calibri" panose="020F0502020204030204" pitchFamily="34" charset="0"/>
          </a:endParaRPr>
        </a:p>
      </dsp:txBody>
      <dsp:txXfrm>
        <a:off x="2776195" y="1838251"/>
        <a:ext cx="8328586" cy="602644"/>
      </dsp:txXfrm>
    </dsp:sp>
    <dsp:sp modelId="{DBE9614C-6220-4FFA-9A54-AACC1D706856}">
      <dsp:nvSpPr>
        <dsp:cNvPr id="0" name=""/>
        <dsp:cNvSpPr/>
      </dsp:nvSpPr>
      <dsp:spPr>
        <a:xfrm rot="10800000">
          <a:off x="0" y="920148"/>
          <a:ext cx="2776195" cy="927145"/>
        </a:xfrm>
        <a:prstGeom prst="upArrowCallout">
          <a:avLst>
            <a:gd name="adj1" fmla="val 5000"/>
            <a:gd name="adj2" fmla="val 10000"/>
            <a:gd name="adj3" fmla="val 15000"/>
            <a:gd name="adj4" fmla="val 64977"/>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US" sz="24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Enseñar</a:t>
          </a: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sp:txBody>
      <dsp:txXfrm rot="-10800000">
        <a:off x="0" y="920148"/>
        <a:ext cx="2776195" cy="602644"/>
      </dsp:txXfrm>
    </dsp:sp>
    <dsp:sp modelId="{18A88CBB-FCE4-4D6B-B355-33C51CF93AE8}">
      <dsp:nvSpPr>
        <dsp:cNvPr id="0" name=""/>
        <dsp:cNvSpPr/>
      </dsp:nvSpPr>
      <dsp:spPr>
        <a:xfrm>
          <a:off x="2776195" y="920148"/>
          <a:ext cx="8328586" cy="602644"/>
        </a:xfrm>
        <a:prstGeom prst="rect">
          <a:avLst/>
        </a:prstGeom>
        <a:solidFill>
          <a:srgbClr val="FAEFB0">
            <a:alpha val="90000"/>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03200" rIns="168943" bIns="203200" numCol="1" spcCol="1270" anchor="ctr" anchorCtr="0">
          <a:noAutofit/>
        </a:bodyPr>
        <a:lstStyle/>
        <a:p>
          <a:pPr marL="0" lvl="0" indent="0" algn="l" defTabSz="711200">
            <a:lnSpc>
              <a:spcPct val="90000"/>
            </a:lnSpc>
            <a:spcBef>
              <a:spcPct val="0"/>
            </a:spcBef>
            <a:spcAft>
              <a:spcPct val="35000"/>
            </a:spcAft>
            <a:buNone/>
          </a:pPr>
          <a:endParaRPr lang="es-ES" sz="1600" kern="1200" dirty="0">
            <a:latin typeface="Calibri" panose="020F0502020204030204" pitchFamily="34" charset="0"/>
            <a:cs typeface="Calibri" panose="020F0502020204030204" pitchFamily="34" charset="0"/>
          </a:endParaRPr>
        </a:p>
        <a:p>
          <a:pPr marL="0" lvl="0" indent="0" algn="l" defTabSz="711200">
            <a:lnSpc>
              <a:spcPct val="90000"/>
            </a:lnSpc>
            <a:spcBef>
              <a:spcPct val="0"/>
            </a:spcBef>
            <a:spcAft>
              <a:spcPct val="35000"/>
            </a:spcAft>
            <a:buNone/>
          </a:pPr>
          <a:r>
            <a:rPr lang="es-ES" sz="1600" kern="1200" dirty="0">
              <a:latin typeface="Calibri" panose="020F0502020204030204" pitchFamily="34" charset="0"/>
              <a:cs typeface="Calibri" panose="020F0502020204030204" pitchFamily="34" charset="0"/>
            </a:rPr>
            <a:t>Enseñar y practicar habilidades de toma de decisiones de forma rutinaria. Utilice enfoques estructurados (por ejemplo, toma de decisiones compartida, planificación centrada en la persona).
</a:t>
          </a:r>
          <a:endParaRPr lang="en-US" sz="1600" kern="1200" dirty="0">
            <a:latin typeface="Calibri" panose="020F0502020204030204" pitchFamily="34" charset="0"/>
            <a:cs typeface="Calibri" panose="020F0502020204030204" pitchFamily="34" charset="0"/>
          </a:endParaRPr>
        </a:p>
      </dsp:txBody>
      <dsp:txXfrm>
        <a:off x="2776195" y="920148"/>
        <a:ext cx="8328586" cy="602644"/>
      </dsp:txXfrm>
    </dsp:sp>
    <dsp:sp modelId="{D1F0F160-67CB-442A-A95F-08C954CA4F0C}">
      <dsp:nvSpPr>
        <dsp:cNvPr id="0" name=""/>
        <dsp:cNvSpPr/>
      </dsp:nvSpPr>
      <dsp:spPr>
        <a:xfrm rot="10800000">
          <a:off x="0" y="2045"/>
          <a:ext cx="2776195" cy="927145"/>
        </a:xfrm>
        <a:prstGeom prst="upArrowCallout">
          <a:avLst>
            <a:gd name="adj1" fmla="val 5000"/>
            <a:gd name="adj2" fmla="val 10000"/>
            <a:gd name="adj3" fmla="val 15000"/>
            <a:gd name="adj4" fmla="val 64977"/>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US" sz="2400" kern="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Uso</a:t>
          </a: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dsp:txBody>
      <dsp:txXfrm rot="-10800000">
        <a:off x="0" y="2045"/>
        <a:ext cx="2776195" cy="602644"/>
      </dsp:txXfrm>
    </dsp:sp>
    <dsp:sp modelId="{2D3ED8F2-462D-43B9-A9F2-DE984A8D267C}">
      <dsp:nvSpPr>
        <dsp:cNvPr id="0" name=""/>
        <dsp:cNvSpPr/>
      </dsp:nvSpPr>
      <dsp:spPr>
        <a:xfrm>
          <a:off x="2776195" y="2045"/>
          <a:ext cx="8328586" cy="602644"/>
        </a:xfrm>
        <a:prstGeom prst="rect">
          <a:avLst/>
        </a:prstGeom>
        <a:solidFill>
          <a:srgbClr val="FAEFB0">
            <a:alpha val="89804"/>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03200" rIns="168943" bIns="203200" numCol="1" spcCol="1270" anchor="ctr" anchorCtr="0">
          <a:noAutofit/>
        </a:bodyPr>
        <a:lstStyle/>
        <a:p>
          <a:pPr marL="0" lvl="0" indent="0" algn="l" defTabSz="711200">
            <a:lnSpc>
              <a:spcPct val="90000"/>
            </a:lnSpc>
            <a:spcBef>
              <a:spcPct val="0"/>
            </a:spcBef>
            <a:spcAft>
              <a:spcPct val="35000"/>
            </a:spcAft>
            <a:buNone/>
          </a:pPr>
          <a:r>
            <a:rPr lang="es-ES" sz="1600" kern="1200" dirty="0">
              <a:latin typeface="Calibri" panose="020F0502020204030204" pitchFamily="34" charset="0"/>
              <a:cs typeface="Calibri" panose="020F0502020204030204" pitchFamily="34" charset="0"/>
            </a:rPr>
            <a:t>Utilizar técnicas motivacionales como la entrevista motivacional y la escucha reflexiva</a:t>
          </a:r>
          <a:r>
            <a:rPr lang="en-US" sz="1600" kern="1200" dirty="0">
              <a:latin typeface="Calibri" panose="020F0502020204030204" pitchFamily="34" charset="0"/>
              <a:cs typeface="Calibri" panose="020F0502020204030204" pitchFamily="34" charset="0"/>
            </a:rPr>
            <a:t>.</a:t>
          </a:r>
        </a:p>
      </dsp:txBody>
      <dsp:txXfrm>
        <a:off x="2776195" y="2045"/>
        <a:ext cx="8328586" cy="6026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E5C1A-2C1A-4BE3-9147-1A7B40F0B0E6}">
      <dsp:nvSpPr>
        <dsp:cNvPr id="0" name=""/>
        <dsp:cNvSpPr/>
      </dsp:nvSpPr>
      <dsp:spPr>
        <a:xfrm>
          <a:off x="0" y="3674457"/>
          <a:ext cx="2776195" cy="60282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US" sz="2400" kern="1200" dirty="0" err="1">
              <a:latin typeface="Calibri" panose="020F0502020204030204" pitchFamily="34" charset="0"/>
              <a:cs typeface="Calibri" panose="020F0502020204030204" pitchFamily="34" charset="0"/>
            </a:rPr>
            <a:t>Asegurar</a:t>
          </a:r>
          <a:r>
            <a:rPr lang="en-US" sz="2400" kern="1200" dirty="0">
              <a:latin typeface="Calibri" panose="020F0502020204030204" pitchFamily="34" charset="0"/>
              <a:cs typeface="Calibri" panose="020F0502020204030204" pitchFamily="34" charset="0"/>
            </a:rPr>
            <a:t>
</a:t>
          </a:r>
        </a:p>
      </dsp:txBody>
      <dsp:txXfrm>
        <a:off x="0" y="3674457"/>
        <a:ext cx="2776195" cy="602825"/>
      </dsp:txXfrm>
    </dsp:sp>
    <dsp:sp modelId="{C6275CBD-8FB1-4E6F-89C4-50E783FF4C28}">
      <dsp:nvSpPr>
        <dsp:cNvPr id="0" name=""/>
        <dsp:cNvSpPr/>
      </dsp:nvSpPr>
      <dsp:spPr>
        <a:xfrm>
          <a:off x="2750793" y="3676503"/>
          <a:ext cx="8328586" cy="602825"/>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54000" rIns="168943" bIns="254000" numCol="1" spcCol="1270" anchor="ctr" anchorCtr="0">
          <a:noAutofit/>
        </a:bodyPr>
        <a:lstStyle/>
        <a:p>
          <a:pPr marL="0" lvl="0" indent="0" algn="l" defTabSz="889000">
            <a:lnSpc>
              <a:spcPct val="90000"/>
            </a:lnSpc>
            <a:spcBef>
              <a:spcPct val="0"/>
            </a:spcBef>
            <a:spcAft>
              <a:spcPct val="35000"/>
            </a:spcAft>
            <a:buNone/>
          </a:pPr>
          <a:r>
            <a:rPr lang="es-ES" sz="2000" kern="1200" dirty="0">
              <a:latin typeface="Calibri" panose="020F0502020204030204" pitchFamily="34" charset="0"/>
              <a:cs typeface="Calibri" panose="020F0502020204030204" pitchFamily="34" charset="0"/>
            </a:rPr>
            <a:t>Asegúrese de que los especialistas en apoyo entre pares formen parte del equipo de servicio y apóyelos para que hagan contribuciones distintas.</a:t>
          </a:r>
          <a:endParaRPr lang="en-US" sz="2300" kern="1200" dirty="0">
            <a:latin typeface="Calibri" panose="020F0502020204030204" pitchFamily="34" charset="0"/>
            <a:cs typeface="Calibri" panose="020F0502020204030204" pitchFamily="34" charset="0"/>
          </a:endParaRPr>
        </a:p>
      </dsp:txBody>
      <dsp:txXfrm>
        <a:off x="2750793" y="3676503"/>
        <a:ext cx="8328586" cy="602825"/>
      </dsp:txXfrm>
    </dsp:sp>
    <dsp:sp modelId="{B120EF3F-0351-4ABB-9DE2-CFE5408E42E5}">
      <dsp:nvSpPr>
        <dsp:cNvPr id="0" name=""/>
        <dsp:cNvSpPr/>
      </dsp:nvSpPr>
      <dsp:spPr>
        <a:xfrm rot="10800000">
          <a:off x="0" y="2756354"/>
          <a:ext cx="2776195" cy="9271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US" sz="2400" kern="1200" dirty="0" err="1">
              <a:latin typeface="Calibri" panose="020F0502020204030204" pitchFamily="34" charset="0"/>
              <a:cs typeface="Calibri" panose="020F0502020204030204" pitchFamily="34" charset="0"/>
            </a:rPr>
            <a:t>Promover</a:t>
          </a:r>
          <a:r>
            <a:rPr lang="en-US" sz="2400" kern="1200" dirty="0">
              <a:latin typeface="Calibri" panose="020F0502020204030204" pitchFamily="34" charset="0"/>
              <a:cs typeface="Calibri" panose="020F0502020204030204" pitchFamily="34" charset="0"/>
            </a:rPr>
            <a:t>
</a:t>
          </a:r>
        </a:p>
      </dsp:txBody>
      <dsp:txXfrm rot="-10800000">
        <a:off x="0" y="2756354"/>
        <a:ext cx="2776195" cy="602644"/>
      </dsp:txXfrm>
    </dsp:sp>
    <dsp:sp modelId="{F1C43D24-5A52-4A96-A931-1D20E4205C31}">
      <dsp:nvSpPr>
        <dsp:cNvPr id="0" name=""/>
        <dsp:cNvSpPr/>
      </dsp:nvSpPr>
      <dsp:spPr>
        <a:xfrm>
          <a:off x="2776195" y="2756354"/>
          <a:ext cx="8328586" cy="60264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54000" rIns="168943" bIns="2540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Calibri" panose="020F0502020204030204" pitchFamily="34" charset="0"/>
              <a:cs typeface="Calibri" panose="020F0502020204030204" pitchFamily="34" charset="0"/>
            </a:rPr>
            <a:t>Promover</a:t>
          </a:r>
          <a:r>
            <a:rPr lang="en-US" sz="2000" kern="1200" dirty="0">
              <a:latin typeface="Calibri" panose="020F0502020204030204" pitchFamily="34" charset="0"/>
              <a:cs typeface="Calibri" panose="020F0502020204030204" pitchFamily="34" charset="0"/>
            </a:rPr>
            <a:t> </a:t>
          </a:r>
          <a:r>
            <a:rPr lang="en-US" sz="2000" kern="1200" dirty="0" err="1">
              <a:latin typeface="Calibri" panose="020F0502020204030204" pitchFamily="34" charset="0"/>
              <a:cs typeface="Calibri" panose="020F0502020204030204" pitchFamily="34" charset="0"/>
            </a:rPr>
            <a:t>oportunidades</a:t>
          </a:r>
          <a:r>
            <a:rPr lang="en-US" sz="2000" kern="1200" dirty="0">
              <a:latin typeface="Calibri" panose="020F0502020204030204" pitchFamily="34" charset="0"/>
              <a:cs typeface="Calibri" panose="020F0502020204030204" pitchFamily="34" charset="0"/>
            </a:rPr>
            <a:t> para </a:t>
          </a:r>
          <a:r>
            <a:rPr lang="en-US" sz="2000" kern="1200" dirty="0" err="1">
              <a:latin typeface="Calibri" panose="020F0502020204030204" pitchFamily="34" charset="0"/>
              <a:cs typeface="Calibri" panose="020F0502020204030204" pitchFamily="34" charset="0"/>
            </a:rPr>
            <a:t>crear</a:t>
          </a:r>
          <a:r>
            <a:rPr lang="en-US" sz="2000" kern="1200" dirty="0">
              <a:latin typeface="Calibri" panose="020F0502020204030204" pitchFamily="34" charset="0"/>
              <a:cs typeface="Calibri" panose="020F0502020204030204" pitchFamily="34" charset="0"/>
            </a:rPr>
            <a:t> </a:t>
          </a:r>
          <a:r>
            <a:rPr lang="en-US" sz="2000" kern="1200" dirty="0" err="1">
              <a:latin typeface="Calibri" panose="020F0502020204030204" pitchFamily="34" charset="0"/>
              <a:cs typeface="Calibri" panose="020F0502020204030204" pitchFamily="34" charset="0"/>
            </a:rPr>
            <a:t>significado</a:t>
          </a:r>
          <a:r>
            <a:rPr lang="en-US" sz="2000" kern="1200" dirty="0">
              <a:latin typeface="Calibri" panose="020F0502020204030204" pitchFamily="34" charset="0"/>
              <a:cs typeface="Calibri" panose="020F0502020204030204" pitchFamily="34" charset="0"/>
            </a:rPr>
            <a:t> en la </a:t>
          </a:r>
          <a:r>
            <a:rPr lang="en-US" sz="2000" kern="1200" dirty="0" err="1">
              <a:latin typeface="Calibri" panose="020F0502020204030204" pitchFamily="34" charset="0"/>
              <a:cs typeface="Calibri" panose="020F0502020204030204" pitchFamily="34" charset="0"/>
            </a:rPr>
            <a:t>vida</a:t>
          </a:r>
          <a:r>
            <a:rPr lang="en-US" sz="2000" kern="1200" dirty="0">
              <a:latin typeface="Calibri" panose="020F0502020204030204" pitchFamily="34" charset="0"/>
              <a:cs typeface="Calibri" panose="020F0502020204030204" pitchFamily="34" charset="0"/>
            </a:rPr>
            <a:t> a </a:t>
          </a:r>
          <a:r>
            <a:rPr lang="en-US" sz="2000" kern="1200" dirty="0" err="1">
              <a:latin typeface="Calibri" panose="020F0502020204030204" pitchFamily="34" charset="0"/>
              <a:cs typeface="Calibri" panose="020F0502020204030204" pitchFamily="34" charset="0"/>
            </a:rPr>
            <a:t>través</a:t>
          </a:r>
          <a:r>
            <a:rPr lang="en-US" sz="2000" kern="1200" dirty="0">
              <a:latin typeface="Calibri" panose="020F0502020204030204" pitchFamily="34" charset="0"/>
              <a:cs typeface="Calibri" panose="020F0502020204030204" pitchFamily="34" charset="0"/>
            </a:rPr>
            <a:t> del </a:t>
          </a:r>
          <a:r>
            <a:rPr lang="en-US" sz="2000" kern="1200" dirty="0" err="1">
              <a:latin typeface="Calibri" panose="020F0502020204030204" pitchFamily="34" charset="0"/>
              <a:cs typeface="Calibri" panose="020F0502020204030204" pitchFamily="34" charset="0"/>
            </a:rPr>
            <a:t>trabajo</a:t>
          </a:r>
          <a:r>
            <a:rPr lang="en-US" sz="2000" kern="1200" dirty="0">
              <a:latin typeface="Calibri" panose="020F0502020204030204" pitchFamily="34" charset="0"/>
              <a:cs typeface="Calibri" panose="020F0502020204030204" pitchFamily="34" charset="0"/>
            </a:rPr>
            <a:t>, </a:t>
          </a:r>
          <a:r>
            <a:rPr lang="en-US" sz="2000" kern="1200" dirty="0" err="1">
              <a:latin typeface="Calibri" panose="020F0502020204030204" pitchFamily="34" charset="0"/>
              <a:cs typeface="Calibri" panose="020F0502020204030204" pitchFamily="34" charset="0"/>
            </a:rPr>
            <a:t>actividades</a:t>
          </a:r>
          <a:r>
            <a:rPr lang="en-US" sz="2000" kern="1200" dirty="0">
              <a:latin typeface="Calibri" panose="020F0502020204030204" pitchFamily="34" charset="0"/>
              <a:cs typeface="Calibri" panose="020F0502020204030204" pitchFamily="34" charset="0"/>
            </a:rPr>
            <a:t> de </a:t>
          </a:r>
          <a:r>
            <a:rPr lang="en-US" sz="2000" kern="1200" dirty="0" err="1">
              <a:latin typeface="Calibri" panose="020F0502020204030204" pitchFamily="34" charset="0"/>
              <a:cs typeface="Calibri" panose="020F0502020204030204" pitchFamily="34" charset="0"/>
            </a:rPr>
            <a:t>voluntariado</a:t>
          </a:r>
          <a:r>
            <a:rPr lang="en-US" sz="2000" kern="1200" dirty="0">
              <a:latin typeface="Calibri" panose="020F0502020204030204" pitchFamily="34" charset="0"/>
              <a:cs typeface="Calibri" panose="020F0502020204030204" pitchFamily="34" charset="0"/>
            </a:rPr>
            <a:t>, </a:t>
          </a:r>
          <a:r>
            <a:rPr lang="en-US" sz="2000" kern="1200" dirty="0" err="1">
              <a:latin typeface="Calibri" panose="020F0502020204030204" pitchFamily="34" charset="0"/>
              <a:cs typeface="Calibri" panose="020F0502020204030204" pitchFamily="34" charset="0"/>
            </a:rPr>
            <a:t>actividades</a:t>
          </a:r>
          <a:r>
            <a:rPr lang="en-US" sz="2000" kern="1200" dirty="0">
              <a:latin typeface="Calibri" panose="020F0502020204030204" pitchFamily="34" charset="0"/>
              <a:cs typeface="Calibri" panose="020F0502020204030204" pitchFamily="34" charset="0"/>
            </a:rPr>
            <a:t> </a:t>
          </a:r>
          <a:r>
            <a:rPr lang="en-US" sz="2000" kern="1200" dirty="0" err="1">
              <a:latin typeface="Calibri" panose="020F0502020204030204" pitchFamily="34" charset="0"/>
              <a:cs typeface="Calibri" panose="020F0502020204030204" pitchFamily="34" charset="0"/>
            </a:rPr>
            <a:t>comunitarias</a:t>
          </a:r>
          <a:r>
            <a:rPr lang="en-US" sz="2000" kern="1200" dirty="0">
              <a:latin typeface="Calibri" panose="020F0502020204030204" pitchFamily="34" charset="0"/>
              <a:cs typeface="Calibri" panose="020F0502020204030204" pitchFamily="34" charset="0"/>
            </a:rPr>
            <a:t>, etc..</a:t>
          </a:r>
        </a:p>
      </dsp:txBody>
      <dsp:txXfrm>
        <a:off x="2776195" y="2756354"/>
        <a:ext cx="8328586" cy="602644"/>
      </dsp:txXfrm>
    </dsp:sp>
    <dsp:sp modelId="{12CDB363-CDE8-44FE-B1D4-C5CAB469A7E8}">
      <dsp:nvSpPr>
        <dsp:cNvPr id="0" name=""/>
        <dsp:cNvSpPr/>
      </dsp:nvSpPr>
      <dsp:spPr>
        <a:xfrm rot="10800000">
          <a:off x="0" y="1838251"/>
          <a:ext cx="2776195" cy="9271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US" sz="2400" kern="1200" dirty="0" err="1">
              <a:latin typeface="Calibri" panose="020F0502020204030204" pitchFamily="34" charset="0"/>
              <a:cs typeface="Calibri" panose="020F0502020204030204" pitchFamily="34" charset="0"/>
            </a:rPr>
            <a:t>Comprometerse</a:t>
          </a:r>
          <a:r>
            <a:rPr lang="en-US" sz="2400" kern="1200" dirty="0">
              <a:latin typeface="Calibri" panose="020F0502020204030204" pitchFamily="34" charset="0"/>
              <a:cs typeface="Calibri" panose="020F0502020204030204" pitchFamily="34" charset="0"/>
            </a:rPr>
            <a:t>
</a:t>
          </a:r>
        </a:p>
      </dsp:txBody>
      <dsp:txXfrm rot="-10800000">
        <a:off x="0" y="1838251"/>
        <a:ext cx="2776195" cy="602644"/>
      </dsp:txXfrm>
    </dsp:sp>
    <dsp:sp modelId="{03F640EF-CF18-4084-987A-76D0142FEC37}">
      <dsp:nvSpPr>
        <dsp:cNvPr id="0" name=""/>
        <dsp:cNvSpPr/>
      </dsp:nvSpPr>
      <dsp:spPr>
        <a:xfrm>
          <a:off x="2776195" y="1838251"/>
          <a:ext cx="8328586" cy="60264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54000" rIns="168943" bIns="254000" numCol="1" spcCol="1270" anchor="ctr" anchorCtr="0">
          <a:noAutofit/>
        </a:bodyPr>
        <a:lstStyle/>
        <a:p>
          <a:pPr marL="0" lvl="0" indent="0" algn="l" defTabSz="889000">
            <a:lnSpc>
              <a:spcPct val="90000"/>
            </a:lnSpc>
            <a:spcBef>
              <a:spcPct val="0"/>
            </a:spcBef>
            <a:spcAft>
              <a:spcPct val="35000"/>
            </a:spcAft>
            <a:buNone/>
          </a:pPr>
          <a:r>
            <a:rPr lang="es-ES" sz="2000" kern="1200" dirty="0">
              <a:latin typeface="Calibri" panose="020F0502020204030204" pitchFamily="34" charset="0"/>
              <a:cs typeface="Calibri" panose="020F0502020204030204" pitchFamily="34" charset="0"/>
            </a:rPr>
            <a:t>Involucrar a familiares y amigos, según corresponda, para apoyar relaciones positivas</a:t>
          </a:r>
          <a:r>
            <a:rPr lang="en-US" sz="2000" kern="1200" dirty="0">
              <a:latin typeface="Calibri" panose="020F0502020204030204" pitchFamily="34" charset="0"/>
              <a:cs typeface="Calibri" panose="020F0502020204030204" pitchFamily="34" charset="0"/>
            </a:rPr>
            <a:t>.</a:t>
          </a:r>
        </a:p>
      </dsp:txBody>
      <dsp:txXfrm>
        <a:off x="2776195" y="1838251"/>
        <a:ext cx="8328586" cy="602644"/>
      </dsp:txXfrm>
    </dsp:sp>
    <dsp:sp modelId="{DBE9614C-6220-4FFA-9A54-AACC1D706856}">
      <dsp:nvSpPr>
        <dsp:cNvPr id="0" name=""/>
        <dsp:cNvSpPr/>
      </dsp:nvSpPr>
      <dsp:spPr>
        <a:xfrm rot="10800000">
          <a:off x="0" y="920148"/>
          <a:ext cx="2776195" cy="9271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en-US" sz="2400" kern="1200" dirty="0" err="1">
              <a:latin typeface="Calibri" panose="020F0502020204030204" pitchFamily="34" charset="0"/>
              <a:cs typeface="Calibri" panose="020F0502020204030204" pitchFamily="34" charset="0"/>
            </a:rPr>
            <a:t>Colaborar</a:t>
          </a:r>
          <a:r>
            <a:rPr lang="en-US" sz="2400" kern="1200" dirty="0">
              <a:latin typeface="Calibri" panose="020F0502020204030204" pitchFamily="34" charset="0"/>
              <a:cs typeface="Calibri" panose="020F0502020204030204" pitchFamily="34" charset="0"/>
            </a:rPr>
            <a:t>
</a:t>
          </a:r>
        </a:p>
      </dsp:txBody>
      <dsp:txXfrm rot="-10800000">
        <a:off x="0" y="920148"/>
        <a:ext cx="2776195" cy="602644"/>
      </dsp:txXfrm>
    </dsp:sp>
    <dsp:sp modelId="{18A88CBB-FCE4-4D6B-B355-33C51CF93AE8}">
      <dsp:nvSpPr>
        <dsp:cNvPr id="0" name=""/>
        <dsp:cNvSpPr/>
      </dsp:nvSpPr>
      <dsp:spPr>
        <a:xfrm>
          <a:off x="2776195" y="920148"/>
          <a:ext cx="8328586" cy="60264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54000" rIns="168943" bIns="254000" numCol="1" spcCol="1270" anchor="ctr" anchorCtr="0">
          <a:noAutofit/>
        </a:bodyPr>
        <a:lstStyle/>
        <a:p>
          <a:pPr marL="0" lvl="0" indent="0" algn="l" defTabSz="889000">
            <a:lnSpc>
              <a:spcPct val="90000"/>
            </a:lnSpc>
            <a:spcBef>
              <a:spcPct val="0"/>
            </a:spcBef>
            <a:spcAft>
              <a:spcPct val="35000"/>
            </a:spcAft>
            <a:buNone/>
          </a:pPr>
          <a:r>
            <a:rPr lang="es-ES" sz="2000" kern="1200" dirty="0">
              <a:latin typeface="Calibri" panose="020F0502020204030204" pitchFamily="34" charset="0"/>
              <a:cs typeface="Calibri" panose="020F0502020204030204" pitchFamily="34" charset="0"/>
            </a:rPr>
            <a:t>Construir una asociación de colaboración y una alianza terapéutica efectiva</a:t>
          </a:r>
          <a:r>
            <a:rPr lang="en-US" sz="2000" kern="1200" dirty="0">
              <a:latin typeface="Calibri" panose="020F0502020204030204" pitchFamily="34" charset="0"/>
              <a:cs typeface="Calibri" panose="020F0502020204030204" pitchFamily="34" charset="0"/>
            </a:rPr>
            <a:t>.</a:t>
          </a:r>
        </a:p>
      </dsp:txBody>
      <dsp:txXfrm>
        <a:off x="2776195" y="920148"/>
        <a:ext cx="8328586" cy="602644"/>
      </dsp:txXfrm>
    </dsp:sp>
    <dsp:sp modelId="{D1F0F160-67CB-442A-A95F-08C954CA4F0C}">
      <dsp:nvSpPr>
        <dsp:cNvPr id="0" name=""/>
        <dsp:cNvSpPr/>
      </dsp:nvSpPr>
      <dsp:spPr>
        <a:xfrm rot="10800000">
          <a:off x="0" y="2045"/>
          <a:ext cx="2776195" cy="9271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cs typeface="Calibri" panose="020F0502020204030204" pitchFamily="34" charset="0"/>
            </a:rPr>
            <a:t>Establecer</a:t>
          </a:r>
          <a:r>
            <a:rPr lang="en-US" sz="2400" kern="1200" dirty="0">
              <a:latin typeface="Calibri" panose="020F0502020204030204" pitchFamily="34" charset="0"/>
              <a:cs typeface="Calibri" panose="020F0502020204030204" pitchFamily="34" charset="0"/>
            </a:rPr>
            <a:t> </a:t>
          </a:r>
        </a:p>
      </dsp:txBody>
      <dsp:txXfrm rot="-10800000">
        <a:off x="0" y="2045"/>
        <a:ext cx="2776195" cy="602644"/>
      </dsp:txXfrm>
    </dsp:sp>
    <dsp:sp modelId="{2D3ED8F2-462D-43B9-A9F2-DE984A8D267C}">
      <dsp:nvSpPr>
        <dsp:cNvPr id="0" name=""/>
        <dsp:cNvSpPr/>
      </dsp:nvSpPr>
      <dsp:spPr>
        <a:xfrm>
          <a:off x="2776195" y="2045"/>
          <a:ext cx="8328586" cy="60264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54000" rIns="168943" bIns="254000" numCol="1" spcCol="1270" anchor="ctr" anchorCtr="0">
          <a:noAutofit/>
        </a:bodyPr>
        <a:lstStyle/>
        <a:p>
          <a:pPr marL="0" lvl="0" indent="0" algn="l" defTabSz="889000">
            <a:lnSpc>
              <a:spcPct val="90000"/>
            </a:lnSpc>
            <a:spcBef>
              <a:spcPct val="0"/>
            </a:spcBef>
            <a:spcAft>
              <a:spcPct val="35000"/>
            </a:spcAft>
            <a:buNone/>
          </a:pPr>
          <a:r>
            <a:rPr lang="es-ES" sz="2000" kern="1200" dirty="0">
              <a:latin typeface="Calibri" panose="020F0502020204030204" pitchFamily="34" charset="0"/>
              <a:cs typeface="Calibri" panose="020F0502020204030204" pitchFamily="34" charset="0"/>
            </a:rPr>
            <a:t>Establecer la confianza como proveedor de servicios y organización de proveedores</a:t>
          </a:r>
          <a:r>
            <a:rPr lang="en-US" sz="2000" kern="1200" dirty="0">
              <a:latin typeface="Calibri" panose="020F0502020204030204" pitchFamily="34" charset="0"/>
              <a:cs typeface="Calibri" panose="020F0502020204030204" pitchFamily="34" charset="0"/>
            </a:rPr>
            <a:t>.</a:t>
          </a:r>
        </a:p>
      </dsp:txBody>
      <dsp:txXfrm>
        <a:off x="2776195" y="2045"/>
        <a:ext cx="8328586" cy="602644"/>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151EFB99-1B56-4C3B-A920-C9F63568B3B5}">
          <dgm:prSet phldrT="1"/>
          <dgm:t>
            <a:bodyPr/>
            <a:lstStyle/>
            <a:p>
              <a:r>
                <a:t>1</a:t>
              </a:r>
            </a:p>
          </dgm:t>
        </dgm:pt>
        <dgm:pt modelId="201" type="sibTrans" cxnId="{86ABC99C-FE52-4C54-9A6D-3953E335B0E7}">
          <dgm:prSet phldrT="2"/>
          <dgm:t>
            <a:bodyPr/>
            <a:lstStyle/>
            <a:p>
              <a:r>
                <a:t>2</a:t>
              </a:r>
            </a:p>
          </dgm:t>
        </dgm:pt>
        <dgm:pt modelId="301" type="sibTrans" cxnId="{1BCC6BCE-EC6C-445D-BA79-A177C90174D5}">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74990-352A-4D71-8C2D-C179108A2578}"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5D929-9B8F-4EC4-AE41-75D449F469C3}" type="slidenum">
              <a:rPr lang="en-US" smtClean="0"/>
              <a:t>‹#›</a:t>
            </a:fld>
            <a:endParaRPr lang="en-US"/>
          </a:p>
        </p:txBody>
      </p:sp>
    </p:spTree>
    <p:extLst>
      <p:ext uri="{BB962C8B-B14F-4D97-AF65-F5344CB8AC3E}">
        <p14:creationId xmlns:p14="http://schemas.microsoft.com/office/powerpoint/2010/main" val="280448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120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8000"/>
              </a:lnSpc>
              <a:spcBef>
                <a:spcPts val="0"/>
              </a:spcBef>
              <a:spcAft>
                <a:spcPts val="0"/>
              </a:spcAft>
              <a:buClrTx/>
              <a:buSzTx/>
              <a:buFontTx/>
              <a:buNone/>
              <a:tabLst/>
              <a:defRPr/>
            </a:pPr>
            <a:r>
              <a:rPr kumimoji="0" lang="es-E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 ESTE PRÓXIMO MÓDULO DE NUESTRO CURRÍCULO DE GESTIÓN DE LA RECUPERACIÓN VAMOS A EXPLORAR LA IMPORTANCIA DE CONSTRUIR AUTONOMÍA Y AUTODETERMINACIÓN.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12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91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ea typeface="Calibri" panose="020F0502020204030204" pitchFamily="34" charset="0"/>
                <a:cs typeface="Calibri" panose="020F0502020204030204" pitchFamily="34" charset="0"/>
              </a:rPr>
              <a:t>Como hemos discutido, trabajar de una manera orientada a la recuperación comienza con una consideración de valores. Un valor general está en la creencia genuina de que las personas con afecciones de salud conductual tienen un inmenso potencial para enderezarse a sí mismas (para recuperarse de la adversidad) y asumir la responsabilidad personal de sus vidas.  Una parte de esto es el reconocimiento del potencial de cada persona y su derecho a determinar, con la menor cantidad de excepciones posible, su propio camino hacia la recuperación y el bienestar.  Se necesitan actitudes y valores específicos</a:t>
            </a:r>
            <a:r>
              <a:rPr lang="en-US" dirty="0">
                <a:effectLst/>
                <a:ea typeface="Calibri" panose="020F0502020204030204" pitchFamily="34" charset="0"/>
                <a:cs typeface="Calibri" panose="020F0502020204030204" pitchFamily="34" charset="0"/>
              </a:rPr>
              <a:t>. </a:t>
            </a:r>
            <a:endParaRPr lang="en-US" b="1" dirty="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r>
              <a:rPr lang="es-ES" b="1" dirty="0">
                <a:latin typeface="Calibri" panose="020F0502020204030204" pitchFamily="34" charset="0"/>
                <a:cs typeface="Calibri" panose="020F0502020204030204" pitchFamily="34" charset="0"/>
              </a:rPr>
              <a:t>Priorizar los deseos y puntos de vista de la persona que accede al servicio</a:t>
            </a:r>
            <a:r>
              <a:rPr lang="en-US" b="1"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s-ES" b="0" dirty="0">
                <a:latin typeface="Calibri" panose="020F0502020204030204" pitchFamily="34" charset="0"/>
                <a:cs typeface="Calibri" panose="020F0502020204030204" pitchFamily="34" charset="0"/>
              </a:rPr>
              <a:t>Al trabajar con el individuo, es importante poner sus deseos y puntos de vista, primero</a:t>
            </a:r>
            <a:r>
              <a:rPr lang="en-US" b="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s-ES" b="0" dirty="0">
                <a:latin typeface="Calibri" panose="020F0502020204030204" pitchFamily="34" charset="0"/>
                <a:cs typeface="Calibri" panose="020F0502020204030204" pitchFamily="34" charset="0"/>
              </a:rPr>
              <a:t>Esto ayudará al individuo a sentirse visto y valorado.</a:t>
            </a:r>
            <a:endParaRPr lang="en-US" b="1" dirty="0">
              <a:latin typeface="Calibri" panose="020F0502020204030204" pitchFamily="34" charset="0"/>
              <a:cs typeface="Calibri" panose="020F0502020204030204" pitchFamily="34" charset="0"/>
            </a:endParaRPr>
          </a:p>
          <a:p>
            <a:r>
              <a:rPr lang="es-ES" b="1" dirty="0">
                <a:latin typeface="Calibri" panose="020F0502020204030204" pitchFamily="34" charset="0"/>
                <a:cs typeface="Calibri" panose="020F0502020204030204" pitchFamily="34" charset="0"/>
              </a:rPr>
              <a:t>
Respetar las elecciones del individuo y su derecho a la autodeterminación</a:t>
            </a:r>
            <a:r>
              <a:rPr lang="en-US" b="1"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s-ES" b="0" dirty="0">
                <a:latin typeface="Calibri" panose="020F0502020204030204" pitchFamily="34" charset="0"/>
                <a:cs typeface="Calibri" panose="020F0502020204030204" pitchFamily="34" charset="0"/>
              </a:rPr>
              <a:t>Hacer hincapié en que el personal no siempre está de acuerdo con las opciones</a:t>
            </a:r>
            <a:r>
              <a:rPr lang="en-US" b="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s-ES" b="0" dirty="0">
                <a:latin typeface="Calibri" panose="020F0502020204030204" pitchFamily="34" charset="0"/>
                <a:cs typeface="Calibri" panose="020F0502020204030204" pitchFamily="34" charset="0"/>
              </a:rPr>
              <a:t>La autodeterminación y la elección afirman la autonomía</a:t>
            </a:r>
            <a:r>
              <a:rPr lang="en-US" b="0" dirty="0">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s-ES" b="1" dirty="0">
                <a:latin typeface="Calibri" panose="020F0502020204030204" pitchFamily="34" charset="0"/>
                <a:cs typeface="Calibri" panose="020F0502020204030204" pitchFamily="34" charset="0"/>
              </a:rPr>
              <a:t>
Establecer una cultura de servicio que valore y garantice los procesos para valorar la elección y la determinación personal</a:t>
            </a:r>
            <a:r>
              <a:rPr lang="en-US" b="1" dirty="0">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s-ES" b="0" dirty="0">
                <a:latin typeface="Calibri" panose="020F0502020204030204" pitchFamily="34" charset="0"/>
                <a:cs typeface="Calibri" panose="020F0502020204030204" pitchFamily="34" charset="0"/>
              </a:rPr>
              <a:t>Esto incluye procesos deliberados y específicos para la negociación y colaboración sobre los servicios prestados y negociados a través de referencias.</a:t>
            </a:r>
            <a:endParaRPr lang="en-US" b="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dirty="0">
                <a:latin typeface="Calibri" panose="020F0502020204030204" pitchFamily="34" charset="0"/>
                <a:cs typeface="Calibri" panose="020F0502020204030204" pitchFamily="34" charset="0"/>
              </a:rPr>
              <a:t>Esto también requiere que el personal entienda su papel en el traslado de la relación de servicio de una que sea más solidaria a una que sea más autodirigida por personas atendidas</a:t>
            </a:r>
            <a:r>
              <a:rPr lang="en-US" b="0" dirty="0">
                <a:latin typeface="Calibri" panose="020F0502020204030204" pitchFamily="34" charset="0"/>
                <a:cs typeface="Calibri" panose="020F0502020204030204" pitchFamily="34" charset="0"/>
              </a:rPr>
              <a:t>. </a:t>
            </a:r>
            <a:br>
              <a:rPr lang="en-US" b="0" dirty="0">
                <a:latin typeface="Calibri" panose="020F0502020204030204" pitchFamily="34" charset="0"/>
                <a:cs typeface="Calibri" panose="020F0502020204030204" pitchFamily="34" charset="0"/>
              </a:rPr>
            </a:br>
            <a:endParaRPr lang="en-US" b="0" dirty="0">
              <a:latin typeface="Calibri" panose="020F0502020204030204" pitchFamily="34" charset="0"/>
              <a:cs typeface="Calibri" panose="020F0502020204030204" pitchFamily="34" charset="0"/>
            </a:endParaRPr>
          </a:p>
          <a:p>
            <a:endParaRPr lang="en-US" dirty="0">
              <a:latin typeface="+mn-lt"/>
            </a:endParaRPr>
          </a:p>
          <a:p>
            <a:r>
              <a:rPr lang="en-US" dirty="0">
                <a:latin typeface="+mn-lt"/>
              </a:rPr>
              <a:t>Slade, M. (2013). </a:t>
            </a:r>
            <a:r>
              <a:rPr lang="en-US" i="1" dirty="0">
                <a:latin typeface="+mn-lt"/>
              </a:rPr>
              <a:t>101 Ways to Support Recovery, Second Edition</a:t>
            </a:r>
            <a:r>
              <a:rPr lang="en-US" dirty="0">
                <a:latin typeface="+mn-lt"/>
              </a:rPr>
              <a:t>.  Australia: Rethink Mental Illness. https://www.researchintorecovery.com/files/100%20Ways%20to%20support%20recovery%202nd%20edition.pdf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883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Calibri" panose="020F0502020204030204" pitchFamily="34" charset="0"/>
                <a:cs typeface="Calibri" panose="020F0502020204030204" pitchFamily="34" charset="0"/>
              </a:rPr>
              <a:t>El enfoque del apoyo en una relación orientada a la recuperación se basa en ayudar a las personas a construir sus vidas de la manera que desean.  Adoptar una actitud esperanzadora y alentar activamente la participación activa de la persona en todos los aspectos de la toma de decisiones fortalece este enfoque</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0" dirty="0">
                <a:latin typeface="Calibri" panose="020F0502020204030204" pitchFamily="34" charset="0"/>
                <a:cs typeface="Calibri" panose="020F0502020204030204" pitchFamily="34" charset="0"/>
              </a:rPr>
              <a:t>Pedirle a una persona que asuma la responsabilidad de su vida antes de que tenga la capacidad no beneficiará a la persona. El objetivo es cambiar el equilibrio dentro de la relación de asumir la responsabilidad de la persona y hacia caminar con la persona en su viaje de recuperación. La experiencia profesional sigue siendo un ingrediente esencial, pero que se aplica para apoyar la elección informada, la toma de decisiones compartida y la autogestión.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b="0" dirty="0">
                <a:effectLst/>
                <a:latin typeface="Calibri" panose="020F0502020204030204" pitchFamily="34" charset="0"/>
                <a:ea typeface="Calibri" panose="020F0502020204030204" pitchFamily="34" charset="0"/>
                <a:cs typeface="Calibri" panose="020F0502020204030204" pitchFamily="34" charset="0"/>
              </a:rPr>
              <a:t>Es importante tener en cuenta que la experiencia profesional sigue siendo central, aunque se despliega para apoyar la autogestión. Este cambio hacia las relaciones de asociación no es entonces una licencia para que el personal trabaje menos duro, o para abandonar más fácilmente, o para proporcionar un tratamiento desenfocado o no basado en la evidencia. Implica el uso de la experiencia profesional de una manera diferente, en la que los procesos de evaluación, planificación de objetivos y tratamiento apoyan la autonomía y la autodeterminación.</a:t>
            </a:r>
            <a:r>
              <a:rPr lang="en-US" dirty="0">
                <a:effectLst/>
                <a:latin typeface="Calibri" panose="020F0502020204030204" pitchFamily="34" charset="0"/>
                <a:ea typeface="Calibri" panose="020F0502020204030204" pitchFamily="34" charset="0"/>
                <a:cs typeface="Avenir LT Std 55 Roman"/>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Recovery Guidelines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Ottawa, 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01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s-ES" b="0" i="0" u="none" strike="noStrike" baseline="0" dirty="0"/>
              <a:t>Las personas con afecciones de salud conductual son personas. Esto proporciona una orientación fundamental para los servicios de salud conductual. Las personas con afecciones de salud conductual quieren todos los derechos, roles y responsabilidades normales de ser como todos los demás. La tarea de los proveedores de servicios es apoyar el progreso hacia estos objetivos. Este principio único es un valor general para la recuperación</a:t>
            </a:r>
            <a:r>
              <a:rPr lang="en-US" b="0" i="0" u="none" strike="noStrike" baseline="0" dirty="0"/>
              <a:t>. </a:t>
            </a:r>
          </a:p>
          <a:p>
            <a:pPr algn="l"/>
            <a:endParaRPr lang="en-US" b="0" dirty="0">
              <a:cs typeface="Calibri" panose="020F0502020204030204" pitchFamily="34" charset="0"/>
            </a:endParaRPr>
          </a:p>
          <a:p>
            <a:r>
              <a:rPr lang="es-ES" b="0" dirty="0">
                <a:cs typeface="Calibri" panose="020F0502020204030204" pitchFamily="34" charset="0"/>
              </a:rPr>
              <a:t>Al centrarse en el aumento de la autonomía personal y la responsabilidad entre las personas atendidas, también es importante</a:t>
            </a:r>
            <a:r>
              <a:rPr lang="en-US" b="0" dirty="0">
                <a:cs typeface="Calibri" panose="020F0502020204030204" pitchFamily="34" charset="0"/>
              </a:rPr>
              <a:t>:</a:t>
            </a:r>
          </a:p>
          <a:p>
            <a:endParaRPr lang="en-US" b="1" dirty="0">
              <a:cs typeface="Calibri" panose="020F0502020204030204" pitchFamily="34" charset="0"/>
            </a:endParaRPr>
          </a:p>
          <a:p>
            <a:r>
              <a:rPr lang="es-ES" b="1" dirty="0">
                <a:cs typeface="Calibri" panose="020F0502020204030204" pitchFamily="34" charset="0"/>
              </a:rPr>
              <a:t>Reconocer la importancia de equilibrar los derechos e intereses de las personas con la necesidad de garantizar la seguridad del individuo, la familia y los miembros de la comunidad en general.</a:t>
            </a:r>
            <a:endParaRPr lang="en-US" b="1" dirty="0">
              <a:cs typeface="Calibri" panose="020F0502020204030204" pitchFamily="34" charset="0"/>
            </a:endParaRPr>
          </a:p>
          <a:p>
            <a:pPr marL="285750" indent="-285750">
              <a:buFont typeface="Arial" panose="020B0604020202020204" pitchFamily="34" charset="0"/>
              <a:buChar char="•"/>
            </a:pPr>
            <a:r>
              <a:rPr lang="es-ES" b="0" dirty="0">
                <a:cs typeface="Calibri" panose="020F0502020204030204" pitchFamily="34" charset="0"/>
              </a:rPr>
              <a:t>Equilibrar todos estos factores puede ser difícil</a:t>
            </a:r>
            <a:r>
              <a:rPr lang="en-US" b="0" dirty="0">
                <a:cs typeface="Calibri" panose="020F0502020204030204" pitchFamily="34" charset="0"/>
              </a:rPr>
              <a:t>. </a:t>
            </a:r>
          </a:p>
          <a:p>
            <a:endParaRPr lang="en-US" b="1"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cs typeface="Calibri" panose="020F0502020204030204" pitchFamily="34" charset="0"/>
              </a:rPr>
              <a:t>Reconocer y reconocer la diferencia de poder que puede existir dentro de la relación practicante-individuo, ya que puede ayudar a minimizar el sesgo y la probabilidad de usar prácticas directivas y coercitivas.</a:t>
            </a:r>
            <a:endParaRPr lang="en-US" b="1" dirty="0">
              <a:cs typeface="Calibri" panose="020F0502020204030204" pitchFamily="34" charset="0"/>
            </a:endParaRPr>
          </a:p>
          <a:p>
            <a:pPr marL="171450" indent="-171450">
              <a:buFont typeface="Arial" panose="020B0604020202020204" pitchFamily="34" charset="0"/>
              <a:buChar char="•"/>
            </a:pPr>
            <a:r>
              <a:rPr lang="es-ES" b="0" i="0" u="none" strike="noStrike" baseline="0" dirty="0"/>
              <a:t>Los proveedores de servicios que operan desde una forma más impulsada por la autoridad de relacionarse con las personas atendidas, como confrontar o ser demasiado directivos, son menos efectivos que los consejeros que emplean empatía, comprensión y apoyo.</a:t>
            </a:r>
            <a:endParaRPr lang="en-US" b="0" i="0" u="none" strike="noStrik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pc="0" baseline="0" dirty="0">
                <a:effectLst/>
                <a:ea typeface="Arial" panose="020B0604020202020204" pitchFamily="34" charset="0"/>
                <a:cs typeface="Times New Roman" panose="02020603050405020304" pitchFamily="18" charset="0"/>
              </a:rPr>
              <a:t>Buscar alternativas a la coerción y las intervenciones involuntarias y trabajar para hacerlas innecesarias</a:t>
            </a:r>
            <a:r>
              <a:rPr lang="en-US" spc="0" baseline="0" dirty="0">
                <a:effectLst/>
                <a:ea typeface="Arial" panose="020B0604020202020204" pitchFamily="34" charset="0"/>
                <a:cs typeface="Times New Roman" panose="02020603050405020304" pitchFamily="18" charset="0"/>
              </a:rPr>
              <a:t>.</a:t>
            </a:r>
            <a:endParaRPr lang="en-US" spc="0" baseline="0" dirty="0">
              <a:effectLst/>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b="0" spc="0" dirty="0">
              <a:effectLs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effectLst/>
                <a:ea typeface="Calibri" panose="020F0502020204030204" pitchFamily="34" charset="0"/>
                <a:cs typeface="Calibri" panose="020F0502020204030204" pitchFamily="34" charset="0"/>
              </a:rPr>
              <a:t>Los proveedores de tratamiento y los profesionales de recuperación pueden tener diferencias de opinión sobre el mejor curso de acción para los servicios y apoyos. Puede haber un nivel de incomodidad sobre la posibilidad de riesgo es la consecuencia inevitable de empoderar a las personas para que tomen decisiones sobre sus propias vidas.</a:t>
            </a:r>
            <a:endParaRPr lang="en-US" spc="0" baseline="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spc="0" baseline="0" dirty="0">
              <a:solidFill>
                <a:srgbClr val="4C4D4F"/>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Recovery Guidelines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Ottawa, 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spc="0" baseline="0"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b="0" spc="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82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8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err="1"/>
              <a:t>Decisión</a:t>
            </a:r>
            <a:r>
              <a:rPr lang="en-US" b="0" baseline="0" dirty="0"/>
              <a:t> </a:t>
            </a:r>
            <a:r>
              <a:rPr lang="en-US" b="0" baseline="0" dirty="0" err="1"/>
              <a:t>clínica</a:t>
            </a:r>
            <a:r>
              <a:rPr lang="en-US" b="0" baseline="0" dirty="0"/>
              <a:t>-</a:t>
            </a:r>
            <a:r>
              <a:rPr lang="es-ES" b="0" baseline="0" dirty="0"/>
              <a:t>l</a:t>
            </a:r>
            <a:r>
              <a:rPr lang="es-ES" dirty="0"/>
              <a:t>a creación se ve afectada por muchos factores, incluida la mejor manera de reducir los riesgos de daño al tiempo que se promueve la autonomía y la recuperación personal.  El término "dignidad del riesgo" se utiliza para describir el derecho de las personas a elegir asumir algún riesgo al participar en experiencias de vida.  Esto también se considera como un "derecho al fracaso".  Es un concepto importante para las personas que viven con una condición de salud conductual y uno que debemos tener en cuenta.</a:t>
            </a:r>
            <a:endParaRPr lang="en-US" dirty="0"/>
          </a:p>
          <a:p>
            <a:pPr marL="0" indent="0">
              <a:buFont typeface="Arial" panose="020B0604020202020204" pitchFamily="34" charset="0"/>
              <a:buNone/>
            </a:pPr>
            <a:endParaRPr lang="en-US" b="0" baseline="0" dirty="0"/>
          </a:p>
          <a:p>
            <a:pPr marL="0" indent="0">
              <a:buFont typeface="Arial" panose="020B0604020202020204" pitchFamily="34" charset="0"/>
              <a:buNone/>
            </a:pPr>
            <a:r>
              <a:rPr lang="es-ES" dirty="0"/>
              <a:t>Las personas con afecciones de salud conductual a menudo se sienten sujetas a un doble estándar en las actitudes hacia su capacidad de autodeterminación. En el proceso de recibir servicios profesionales, parecen haber renunciado de alguna manera a su "derecho" a tomar decisiones arriesgadas o potencialmente contraproducentes sin la intervención de las autoridades, los médicos, los proveedores de servicios o incluso los miembros de la familia que deseen protegerlos. La sobreprotección, quitar las opciones de las personas, no permitirles correr riesgos o probar cosas nuevas aplasta la esperanza.  Además, cuando a las personas se les niega la dignidad del riesgo, se les niega la oportunidad de aprender y recuperarse. Parte de la responsabilidad de uno en la recuperación implica la autogestión de la propia condición, la autonomía en las elecciones de vida y la voluntad de tomar riesgos informados y planificados para crecer.</a:t>
            </a:r>
            <a:endParaRPr lang="en-US" dirty="0"/>
          </a:p>
          <a:p>
            <a:pPr marL="0" indent="0">
              <a:buFont typeface="Arial" panose="020B0604020202020204" pitchFamily="34" charset="0"/>
              <a:buNone/>
            </a:pPr>
            <a:endParaRPr lang="en-US" b="0" baseline="0" dirty="0"/>
          </a:p>
          <a:p>
            <a:pPr marL="0" indent="0">
              <a:buFont typeface="Arial" panose="020B0604020202020204" pitchFamily="34" charset="0"/>
              <a:buNone/>
            </a:pPr>
            <a:r>
              <a:rPr lang="es-ES" dirty="0"/>
              <a:t>Una de las mayores barreras es el miedo: a lo desconocido, a las ramificaciones legales, al fracaso.  A los proveedores de servicios les preocupa que si una persona se arriesga y falla, eso podría significar que está haciendo un mal trabajo. Es importante entender que hay aspectos positivos del riesgo. Un resultado puede ser el éxito para ser celebrado.  O bien, el riesgo no podría tener un resultado exitoso que permita a las personas evaluar sus elecciones y aprender a tomar decisiones y acciones alternativas.</a:t>
            </a:r>
            <a:endParaRPr lang="en-US" dirty="0"/>
          </a:p>
          <a:p>
            <a:pPr marL="0" indent="0">
              <a:buFont typeface="Arial" panose="020B0604020202020204" pitchFamily="34" charset="0"/>
              <a:buNone/>
            </a:pPr>
            <a:endParaRPr lang="en-US" b="0" baseline="0" dirty="0"/>
          </a:p>
          <a:p>
            <a:pPr marL="0" indent="0">
              <a:buFont typeface="Arial" panose="020B0604020202020204" pitchFamily="34" charset="0"/>
              <a:buNone/>
            </a:pPr>
            <a:r>
              <a:rPr lang="es-ES" dirty="0"/>
              <a:t>Al apoyar la dignidad del riesgo y alentar a las personas a tomar decisiones y arriesgarse, los proveedores de servicios ayudan a combatir la indefensión aprendida y refuerzan la autoestima, el respeto por sí mismos, el empoderamiento, la esperanza y apoyan la recuperación.</a:t>
            </a:r>
            <a:endParaRPr lang="en-US" b="0" baseline="0" dirty="0"/>
          </a:p>
          <a:p>
            <a:pPr marL="0" indent="0">
              <a:buFont typeface="Arial" panose="020B0604020202020204" pitchFamily="34" charset="0"/>
              <a:buNone/>
            </a:pPr>
            <a:endParaRPr lang="en-US" b="0" baseline="0" dirty="0"/>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dirty="0"/>
              <a:t>Parsons, C. (2009). </a:t>
            </a:r>
            <a:r>
              <a:rPr lang="en-US" i="1" dirty="0"/>
              <a:t>The Dignity of Risk: The Right to Self-Governance for People with Mental Illness</a:t>
            </a:r>
            <a:r>
              <a:rPr lang="en-US" dirty="0"/>
              <a:t>.  Australia: Open Forum. https://www.openforum.com.au/dignity-of-risk-the-right-to-self-governance-for-people-with-mental-illness/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454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latin typeface="Calibri" panose="020F0502020204030204" pitchFamily="34" charset="0"/>
                <a:cs typeface="Calibri" panose="020F0502020204030204" pitchFamily="34" charset="0"/>
              </a:rPr>
              <a:t>En esta siguiente sección VAMOS A EXPLORAR LA BASE DE CONOCIMIENTO QUE ES NECESARIA PARA PROMOVER EL PRINCIPIO BÁSICO DE Afirmar la Autonomía y la Autodeterminación.
</a:t>
            </a:r>
            <a:endParaRPr lang="en-US" sz="1800" dirty="0"/>
          </a:p>
          <a:p>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811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investigación ha analizado diferentes teorías sobre la motivación para las acciones que impulsan nuestro comportamiento, incluida la observación si la motivación surge de fuera (extrínseca) o dentro (intrínseca) de un individuo.  Cada tipo tiene un efecto diferente en el comportamiento de una persona y la búsqueda de objetivos.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rgbClr val="4C4C4E"/>
                </a:solidFill>
                <a:effectLst/>
                <a:latin typeface="Calibri" panose="020F0502020204030204" pitchFamily="34" charset="0"/>
                <a:ea typeface="Calibri" panose="020F0502020204030204" pitchFamily="34" charset="0"/>
                <a:cs typeface="Avenir LT Std 55 Roman"/>
              </a:rPr>
              <a:t>La entrevista motivacional, desarrollada por William Miller y Stephen </a:t>
            </a:r>
            <a:r>
              <a:rPr lang="es-ES" sz="1200" dirty="0" err="1">
                <a:solidFill>
                  <a:srgbClr val="4C4C4E"/>
                </a:solidFill>
                <a:effectLst/>
                <a:latin typeface="Calibri" panose="020F0502020204030204" pitchFamily="34" charset="0"/>
                <a:ea typeface="Calibri" panose="020F0502020204030204" pitchFamily="34" charset="0"/>
                <a:cs typeface="Avenir LT Std 55 Roman"/>
              </a:rPr>
              <a:t>Rollnick</a:t>
            </a:r>
            <a:r>
              <a:rPr lang="es-ES" sz="1200" dirty="0">
                <a:solidFill>
                  <a:srgbClr val="4C4C4E"/>
                </a:solidFill>
                <a:effectLst/>
                <a:latin typeface="Calibri" panose="020F0502020204030204" pitchFamily="34" charset="0"/>
                <a:ea typeface="Calibri" panose="020F0502020204030204" pitchFamily="34" charset="0"/>
                <a:cs typeface="Avenir LT Std 55 Roman"/>
              </a:rPr>
              <a:t>, es única en la forma en que permite a las personas asumir la responsabilidad de su propia recuperación. Se centra en explorar y resolver la ambivalencia y se centra en los procesos motivacionales dentro del individuo que facilitan el cambio. El método difiere de los métodos más "coercitivos" o impulsados externamente para motivar el cambio, ya que no impone el cambio (que puede ser inconsistente con los propios valores, creencias o deseos de la persona); sino que apoya el cambio de una manera compatible con los propios valores y preocupaciones de la persona.  El IM se basa en tres elementos clave: la colaboración entre el proveedor de servicios y la persona atendida; evocar o sacar a relucir sus ideas sobre el cambio; y, haciendo hincapié en la autonomía de la persona atendida</a:t>
            </a:r>
            <a:r>
              <a:rPr lang="en-US" sz="1200" dirty="0">
                <a:solidFill>
                  <a:srgbClr val="4C4C4E"/>
                </a:solidFill>
                <a:effectLst/>
                <a:latin typeface="Calibri" panose="020F0502020204030204" pitchFamily="34" charset="0"/>
                <a:ea typeface="Calibri" panose="020F0502020204030204" pitchFamily="34" charset="0"/>
                <a:cs typeface="Avenir LT Std 55 Roman"/>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a:p>
            <a:r>
              <a:rPr lang="es-ES" sz="1200" b="0" i="0" u="none" strike="noStrike" baseline="0" dirty="0">
                <a:solidFill>
                  <a:srgbClr val="4C4C4E"/>
                </a:solidFill>
                <a:latin typeface="Avenir LT Std 55 Roman"/>
              </a:rPr>
              <a:t>Prochaska y DiClemente teorizaron que el proceso de cambio es un viaje a través de etapas en las que las personas generalmente piensan en el cambio de comportamiento, inician el cambio de comportamiento y mantienen nuevos comportamientos. Este modelo surgió de un examen de 18 teorías psicológicas y conductuales sobre cómo se produce el cambio, incluidos los componentes que componen un marco biopsicosocial para comprender la adicción. En este sentido, el modelo es "</a:t>
            </a:r>
            <a:r>
              <a:rPr lang="es-ES" sz="1200" b="0" i="0" u="none" strike="noStrike" baseline="0" dirty="0" err="1">
                <a:solidFill>
                  <a:srgbClr val="4C4C4E"/>
                </a:solidFill>
                <a:latin typeface="Avenir LT Std 55 Roman"/>
              </a:rPr>
              <a:t>transteórico</a:t>
            </a:r>
            <a:r>
              <a:rPr lang="es-ES" sz="1200" b="0" i="0" u="none" strike="noStrike" baseline="0" dirty="0">
                <a:solidFill>
                  <a:srgbClr val="4C4C4E"/>
                </a:solidFill>
                <a:latin typeface="Avenir LT Std 55 Roman"/>
              </a:rPr>
              <a:t>". Este modelo ha llegado a ser conocido como el TTM del SOC. TTM no es el único modelo SOC, pero es el más ampliamente investigado.</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baseline="0" dirty="0">
              <a:solidFill>
                <a:srgbClr val="4C4C4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4C4C4E"/>
                </a:solidFill>
              </a:rPr>
              <a:t>Prochaska, J. O., &amp; DiClemente, C. C. (1984). </a:t>
            </a:r>
            <a:r>
              <a:rPr lang="en-US" b="0" i="1" u="none" strike="noStrike" baseline="0" dirty="0">
                <a:solidFill>
                  <a:srgbClr val="4C4C4E"/>
                </a:solidFill>
              </a:rPr>
              <a:t>The transtheoretical approach: Crossing traditional boundaries of therapy</a:t>
            </a:r>
            <a:r>
              <a:rPr lang="en-US" b="0" i="0" u="none" strike="noStrike" baseline="0" dirty="0">
                <a:solidFill>
                  <a:srgbClr val="4C4C4E"/>
                </a:solidFill>
              </a:rPr>
              <a:t>. Malabar, FL: R. E. Krieger.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baseline="0" dirty="0">
              <a:solidFill>
                <a:srgbClr val="4C4C4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4C4C4E"/>
                </a:solidFill>
              </a:rPr>
              <a:t>Miller, W. R., &amp; Rollnick, S. (2013). </a:t>
            </a:r>
            <a:r>
              <a:rPr lang="en-US" b="0" i="1" u="none" strike="noStrike" baseline="0" dirty="0">
                <a:solidFill>
                  <a:srgbClr val="4C4C4E"/>
                </a:solidFill>
              </a:rPr>
              <a:t>Motivational interviewing: Helping people change </a:t>
            </a:r>
            <a:r>
              <a:rPr lang="en-US" b="0" i="0" u="none" strike="noStrike" baseline="0" dirty="0">
                <a:solidFill>
                  <a:srgbClr val="4C4C4E"/>
                </a:solidFill>
              </a:rPr>
              <a:t>(3rd ed.). New York, NY: Guilford Press.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128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123214"/>
          </a:xfrm>
        </p:spPr>
        <p:txBody>
          <a:bodyPr/>
          <a:lstStyle/>
          <a:p>
            <a:endParaRPr lang="en-US" dirty="0">
              <a:effectLst/>
              <a:latin typeface="Arial" panose="020B0604020202020204" pitchFamily="34" charset="0"/>
            </a:endParaRPr>
          </a:p>
          <a:p>
            <a:pPr algn="l"/>
            <a:r>
              <a:rPr lang="es-ES" dirty="0">
                <a:effectLst/>
              </a:rPr>
              <a:t>Un marco complementario para comprender la motivación y cómo se relaciona con los cambios de comportamiento es </a:t>
            </a:r>
            <a:r>
              <a:rPr lang="es-ES" b="1" dirty="0">
                <a:effectLst/>
              </a:rPr>
              <a:t>Teoría de la Autodeterminación (SDT). </a:t>
            </a:r>
            <a:endParaRPr lang="en-US" dirty="0">
              <a:effectLst/>
            </a:endParaRP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rPr>
              <a:t>SDT, una macro teoría de la motivación y la personalidad humana, fue desarrollada originalmente por Edward L. </a:t>
            </a:r>
            <a:r>
              <a:rPr lang="es-ES" dirty="0" err="1">
                <a:effectLst/>
              </a:rPr>
              <a:t>Deci</a:t>
            </a:r>
            <a:r>
              <a:rPr lang="es-ES" dirty="0">
                <a:effectLst/>
              </a:rPr>
              <a:t> y Richard M. Ryan (1985), psicólogos inmersos en la investigación de la motivación humana. La teoría de la autodeterminación sugiere que las personas prosperan y crecen, alcanzan metas y sienten un mayor bienestar en condiciones que apoyan el cumplimiento de las necesidades humanas básicas. SDT ha descubierto que las personas inherentemente quieren participar en actividades que satisfagan su necesidad de autonomía.</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autodeterminación permite a las personas sentir que tienen control sobre sus elecciones y vidas. También tiene un impacto en la motivación: las personas se sienten más motivadas para tomar medidas cuando sienten que lo que hacen tendrá un efecto en el resultado.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rPr>
              <a:t>SDT describe dos tipos de motivación</a:t>
            </a:r>
            <a:r>
              <a:rPr lang="en-US" dirty="0">
                <a:effectLst/>
              </a:rPr>
              <a:t>:  </a:t>
            </a:r>
            <a:r>
              <a:rPr lang="es-ES" dirty="0">
                <a:effectLst/>
              </a:rPr>
              <a:t>Motivación intrínseca (por ejemplo, deseos, necesidades, valores, metas) y motivación extrínseca (por ejemplo, influencias sociales, recompensas externas, consecuencias). </a:t>
            </a:r>
            <a:endParaRPr lang="en-US" dirty="0"/>
          </a:p>
          <a:p>
            <a:endParaRPr lang="en-US" b="0" i="0" u="none" strike="noStrike" baseline="0" dirty="0">
              <a:solidFill>
                <a:srgbClr val="4C4C4E"/>
              </a:solidFill>
            </a:endParaRPr>
          </a:p>
          <a:p>
            <a:r>
              <a:rPr lang="en-US" b="0" i="0" u="none" strike="noStrike" baseline="0" dirty="0">
                <a:solidFill>
                  <a:srgbClr val="4C4C4E"/>
                </a:solidFill>
              </a:rPr>
              <a:t>Deci, E. L., &amp; Ryan, R. M. (2012). Overview of self-determination theory: An organismic dialectical perspective. In E. Deci &amp; R. M. Ryan (Eds.), </a:t>
            </a:r>
            <a:r>
              <a:rPr lang="en-US" b="0" i="1" u="none" strike="noStrike" baseline="0" dirty="0">
                <a:solidFill>
                  <a:srgbClr val="4C4C4E"/>
                </a:solidFill>
              </a:rPr>
              <a:t>Handbook of self-determination research </a:t>
            </a:r>
            <a:r>
              <a:rPr lang="en-US" b="0" i="0" u="none" strike="noStrike" baseline="0" dirty="0">
                <a:solidFill>
                  <a:srgbClr val="4C4C4E"/>
                </a:solidFill>
              </a:rPr>
              <a:t>(pp. 3–38). Rochester, NY: University of Rochester Press. </a:t>
            </a:r>
            <a:endParaRPr lang="en-US" dirty="0">
              <a:effectLst/>
            </a:endParaRPr>
          </a:p>
          <a:p>
            <a:endParaRPr lang="en-US" dirty="0">
              <a:effectLst/>
            </a:endParaRPr>
          </a:p>
          <a:p>
            <a:r>
              <a:rPr lang="en-US" b="0" i="0" u="none" strike="noStrike" baseline="0" dirty="0">
                <a:solidFill>
                  <a:srgbClr val="4C4C4E"/>
                </a:solidFill>
              </a:rPr>
              <a:t>Flannery, M. (2017). Self-determination theory: Intrinsic motivation and behavioral change. </a:t>
            </a:r>
            <a:r>
              <a:rPr lang="en-US" b="0" i="1" u="none" strike="noStrike" baseline="0" dirty="0">
                <a:solidFill>
                  <a:srgbClr val="4C4C4E"/>
                </a:solidFill>
              </a:rPr>
              <a:t>Oncology Nursing Forum, 44</a:t>
            </a:r>
            <a:r>
              <a:rPr lang="en-US" b="0" i="0" u="none" strike="noStrike" baseline="0" dirty="0">
                <a:solidFill>
                  <a:srgbClr val="4C4C4E"/>
                </a:solidFill>
              </a:rPr>
              <a:t>(2), 155–156. </a:t>
            </a:r>
            <a:r>
              <a:rPr lang="en-US" b="0" i="0" u="sng" strike="noStrike" baseline="0" dirty="0">
                <a:solidFill>
                  <a:srgbClr val="1F5D9F"/>
                </a:solidFill>
              </a:rPr>
              <a:t>www.ncbi.nlm.nih. gov/</a:t>
            </a:r>
            <a:r>
              <a:rPr lang="en-US" b="0" i="0" u="sng" strike="noStrike" baseline="0" dirty="0" err="1">
                <a:solidFill>
                  <a:srgbClr val="1F5D9F"/>
                </a:solidFill>
              </a:rPr>
              <a:t>pubmed</a:t>
            </a:r>
            <a:r>
              <a:rPr lang="en-US" b="0" i="0" u="sng" strike="noStrike" baseline="0" dirty="0">
                <a:solidFill>
                  <a:srgbClr val="1F5D9F"/>
                </a:solidFill>
              </a:rPr>
              <a:t>/28222078 </a:t>
            </a:r>
          </a:p>
          <a:p>
            <a:endParaRPr lang="en-US" b="0" i="0" u="none" strike="noStrike" baseline="0" dirty="0">
              <a:solidFill>
                <a:srgbClr val="4C4C4E"/>
              </a:solidFill>
            </a:endParaRPr>
          </a:p>
          <a:p>
            <a:r>
              <a:rPr lang="en-US" b="0" i="0" u="none" strike="noStrike" baseline="0" dirty="0">
                <a:solidFill>
                  <a:srgbClr val="4C4C4E"/>
                </a:solidFill>
              </a:rPr>
              <a:t>Substance Abuse and Mental Health Services Administration (2019</a:t>
            </a:r>
            <a:r>
              <a:rPr lang="en-US" b="0" i="1" u="none" strike="noStrike" baseline="0" dirty="0">
                <a:solidFill>
                  <a:srgbClr val="4C4C4E"/>
                </a:solidFill>
              </a:rPr>
              <a:t>). Enhancing Motivation for Change in Substance Use Disorder Treatment</a:t>
            </a:r>
            <a:r>
              <a:rPr lang="en-US" b="0" i="0" u="none" strike="noStrike" baseline="0" dirty="0">
                <a:solidFill>
                  <a:srgbClr val="4C4C4E"/>
                </a:solidFill>
              </a:rPr>
              <a:t>. Treatment Improvement Protocol (TIP) Series No. 35. SAMHSA Publication No. PEP19-02-01-003. Rockville, MD: SAMHSA.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344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s-ES" dirty="0"/>
              <a:t>SDT examina las acciones que impulsan nuestro comportamiento, incluyendo observar si la motivación surge de fuera (extrínseco) o dentro (intrínseco) de un individuo.  Cada tipo tiene un efecto diferente en el comportamiento de una persona y la búsqueda de objetivos.</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rPr>
              <a:t>SDT describe dos tipos de motivación: motivación intrínseca (por ejemplo, deseos, necesidades, valores, metas) y motivación extrínseca (por ejemplo, influencias sociales, recompensas externas, consecuencias).
</a:t>
            </a:r>
            <a:endParaRPr lang="en-US" dirty="0">
              <a:effectLst/>
              <a:latin typeface="Times New Roman" panose="02020603050405020304" pitchFamily="18" charset="0"/>
            </a:endParaRPr>
          </a:p>
          <a:p>
            <a:r>
              <a:rPr lang="es-ES" dirty="0">
                <a:effectLst/>
                <a:latin typeface="Times New Roman" panose="02020603050405020304" pitchFamily="18" charset="0"/>
              </a:rPr>
              <a:t>La motivación extrínseca se refiere siempre que se realiza una actividad para lograr un resultado específico o porque tiene un valor instrumental.</a:t>
            </a:r>
            <a:r>
              <a:rPr lang="en-US" dirty="0">
                <a:effectLst/>
                <a:latin typeface="Times New Roman" panose="02020603050405020304" pitchFamily="18" charset="0"/>
              </a:rPr>
              <a:t> </a:t>
            </a:r>
          </a:p>
          <a:p>
            <a:endParaRPr lang="en-US" dirty="0">
              <a:effectLst/>
              <a:latin typeface="Times New Roman" panose="02020603050405020304" pitchFamily="18" charset="0"/>
            </a:endParaRPr>
          </a:p>
          <a:p>
            <a:r>
              <a:rPr lang="es-ES" dirty="0"/>
              <a:t>El concepto de motivación intrínseca juega un papel importante en la teoría de la autodeterminación.  La motivación intrínseca se define como la realización de una actividad por sus satisfacciones inherentes en lugar del "miedo" a alguna consecuencia. Cuando está intrínsecamente motivada, una persona se mueve a actuar por la diversión o el desafío que implica en lugar de debido a empujones, presiones o recompensas externas. 
</a:t>
            </a:r>
            <a:endParaRPr lang="en-US" dirty="0">
              <a:effectLst/>
              <a:latin typeface="Times New Roman" panose="02020603050405020304" pitchFamily="18" charset="0"/>
            </a:endParaRPr>
          </a:p>
          <a:p>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4C4C4E"/>
                </a:solidFill>
                <a:latin typeface="Avenir LT Std 55 Roman"/>
              </a:rPr>
              <a:t>Deci, E. L., &amp; Ryan, R. M. (2012). Overview of self-determination theory: An organismic dialectical perspective. In E. Deci &amp; R. M. Ryan (Eds.), </a:t>
            </a:r>
            <a:r>
              <a:rPr lang="en-US" sz="1200" b="0" i="1" u="none" strike="noStrike" baseline="0" dirty="0">
                <a:solidFill>
                  <a:srgbClr val="4C4C4E"/>
                </a:solidFill>
                <a:latin typeface="Avenir LT Std 55 Roman"/>
              </a:rPr>
              <a:t>Handbook of self-determination research </a:t>
            </a:r>
            <a:r>
              <a:rPr lang="en-US" sz="1200" b="0" i="0" u="none" strike="noStrike" baseline="0" dirty="0">
                <a:solidFill>
                  <a:srgbClr val="4C4C4E"/>
                </a:solidFill>
                <a:latin typeface="Avenir LT Std 55 Roman"/>
              </a:rPr>
              <a:t>(pp. 3–38). Rochester, NY: University of Rochester Press. </a:t>
            </a:r>
            <a:endParaRPr lang="en-US" dirty="0">
              <a:effectLst/>
              <a:latin typeface="Arial" panose="020B0604020202020204" pitchFamily="34" charset="0"/>
            </a:endParaRPr>
          </a:p>
          <a:p>
            <a:endParaRPr lang="en-US"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165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7650"/>
          </a:xfrm>
        </p:spPr>
        <p:txBody>
          <a:bodyPr/>
          <a:lstStyle/>
          <a:p>
            <a:endParaRPr lang="en-US" dirty="0">
              <a:effectLst/>
              <a:latin typeface="Arial" panose="020B0604020202020204" pitchFamily="34" charset="0"/>
            </a:endParaRPr>
          </a:p>
          <a:p>
            <a:r>
              <a:rPr lang="es-ES" dirty="0"/>
              <a:t>De acuerdo con la teoría de la autodeterminación, las personas necesitan sentir lo siguiente para crecer psicológicamente y estar automotivadas.</a:t>
            </a:r>
            <a:r>
              <a:rPr lang="en-US" dirty="0"/>
              <a:t>:</a:t>
            </a:r>
            <a:br>
              <a:rPr lang="en-US" dirty="0"/>
            </a:br>
            <a:endParaRPr lang="en-US" dirty="0"/>
          </a:p>
          <a:p>
            <a:pPr>
              <a:spcAft>
                <a:spcPts val="600"/>
              </a:spcAft>
              <a:buFont typeface="Arial" panose="020B0604020202020204" pitchFamily="34" charset="0"/>
              <a:buChar char="•"/>
            </a:pPr>
            <a:r>
              <a:rPr lang="en-US" b="1" i="1" dirty="0"/>
              <a:t> </a:t>
            </a:r>
            <a:r>
              <a:rPr lang="en-US" b="1" i="1" dirty="0" err="1"/>
              <a:t>Autonomía</a:t>
            </a:r>
            <a:r>
              <a:rPr lang="en-US" i="1" dirty="0"/>
              <a:t>: </a:t>
            </a:r>
            <a:r>
              <a:rPr lang="es-ES" i="1" dirty="0"/>
              <a:t>Las personas necesitan sentirse en control de sus propios comportamientos y metas. Esta sensación de poder tomar medidas directas que resultarán en un cambio real juega un papel importante en ayudar a las personas a sentirse autodeterminadas.</a:t>
            </a:r>
            <a:br>
              <a:rPr lang="en-US" dirty="0"/>
            </a:br>
            <a:endParaRPr lang="en-US" dirty="0"/>
          </a:p>
          <a:p>
            <a:pPr>
              <a:spcAft>
                <a:spcPts val="600"/>
              </a:spcAft>
              <a:buFont typeface="Arial" panose="020B0604020202020204" pitchFamily="34" charset="0"/>
              <a:buChar char="•"/>
            </a:pPr>
            <a:r>
              <a:rPr lang="en-US" b="1" dirty="0"/>
              <a:t> </a:t>
            </a:r>
            <a:r>
              <a:rPr lang="en-US" b="1" dirty="0" err="1"/>
              <a:t>Competencia</a:t>
            </a:r>
            <a:r>
              <a:rPr lang="en-US" dirty="0"/>
              <a:t>: </a:t>
            </a:r>
            <a:r>
              <a:rPr lang="es-ES" dirty="0"/>
              <a:t>Las personas necesitan adquirir el dominio de las tareas y aprender diferentes habilidades. Cuando las personas sienten que tienen las habilidades necesarias para el éxito, es más probable que tomen medidas que les ayuden a alcanzar sus objetivos.</a:t>
            </a:r>
            <a:br>
              <a:rPr lang="en-US" dirty="0"/>
            </a:br>
            <a:r>
              <a:rPr lang="en-US" b="1" dirty="0"/>
              <a:t>
 </a:t>
            </a:r>
            <a:r>
              <a:rPr lang="en-US" b="1" dirty="0" err="1"/>
              <a:t>Conexión</a:t>
            </a:r>
            <a:r>
              <a:rPr lang="en-US" b="1" dirty="0"/>
              <a:t> o </a:t>
            </a:r>
            <a:r>
              <a:rPr lang="en-US" b="1" dirty="0" err="1"/>
              <a:t>relación</a:t>
            </a:r>
            <a:r>
              <a:rPr lang="en-US" dirty="0"/>
              <a:t>: </a:t>
            </a:r>
            <a:r>
              <a:rPr lang="es-ES" dirty="0"/>
              <a:t>Las personas necesitan experimentar un sentido de pertenencia y apego a otras personas</a:t>
            </a:r>
            <a:r>
              <a:rPr lang="en-US" dirty="0"/>
              <a:t>.</a:t>
            </a:r>
          </a:p>
          <a:p>
            <a:endParaRPr lang="en-US" b="0" i="0" u="none" strike="noStrike" baseline="0" dirty="0"/>
          </a:p>
          <a:p>
            <a:r>
              <a:rPr lang="en-US" b="0" i="0" u="none" strike="noStrike" baseline="0" dirty="0"/>
              <a:t>Deci, E. L., &amp; Ryan, R. M. (2012). Overview of self-determination theory: An organismic dialectical perspective. In E. Deci &amp; R. M. Ryan (Eds.), </a:t>
            </a:r>
            <a:r>
              <a:rPr lang="en-US" b="0" i="1" u="none" strike="noStrike" baseline="0" dirty="0"/>
              <a:t>Handbook of self-determination research </a:t>
            </a:r>
            <a:r>
              <a:rPr lang="en-US" b="0" i="0" u="none" strike="noStrike" baseline="0" dirty="0"/>
              <a:t>(pp. 3–38). Rochester, NY: University of Rochester Press. </a:t>
            </a:r>
            <a:endParaRPr lang="en-US" dirty="0">
              <a:effectLst/>
            </a:endParaRPr>
          </a:p>
          <a:p>
            <a:endParaRPr lang="en-US" dirty="0">
              <a:effectLst/>
              <a:latin typeface="Arial" panose="020B0604020202020204" pitchFamily="34" charset="0"/>
            </a:endParaRPr>
          </a:p>
          <a:p>
            <a:endParaRPr lang="en-US" sz="1800" b="0" i="0" u="none" strike="noStrike" baseline="0" dirty="0">
              <a:solidFill>
                <a:srgbClr val="4C4C4E"/>
              </a:solidFill>
              <a:latin typeface="Avenir LT Std 55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9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116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motivación extrínseca e intrínseca a menudo se presentan como comportamientos separados, pero en realidad, el comportamiento es complejo y las acciones de las personas suelen ser el resultado de varias fuentes de motivación. Es más útil pensar en la motivación como un continuo entre los comportamientos autodeterminados (cosas que haces para el disfrute y el placer) y los comportamientos no autodeterminados (cosas que haces porque sientes que debes o tienes que hacerlo en lugar de quererlo).  Los comportamientos cotidianos no son intrínsecos o extrínsecos, sino una combinación de ambos; sin embargo, tener el control de la vida de uno y estar más motivado intrínsecamente ayuda a estar comprometido con lo que hacemos.</a:t>
            </a:r>
            <a:endParaRPr lang="en-US" dirty="0"/>
          </a:p>
          <a:p>
            <a:endParaRPr lang="en-US" dirty="0"/>
          </a:p>
          <a:p>
            <a:r>
              <a:rPr lang="es-ES" dirty="0"/>
              <a:t>Es útil ver la motivación como un continuo entre comportamientos autodeterminados y no autodeterminados con una falta de motivación asociada con comportamientos no determinados (solo porque deben hacerse) y comportamientos totalmente autodeterminados que son altamente motivadores (para el disfrute o la satisfacción en la acción misma).  Hay una variedad de actitudes y acciones que las personas tienen / toman dependiendo de su autonomía y competencia.</a:t>
            </a:r>
            <a:r>
              <a:rPr lang="en-US" dirty="0"/>
              <a:t> </a:t>
            </a:r>
            <a:br>
              <a:rPr lang="en-US" dirty="0"/>
            </a:br>
            <a:endParaRPr lang="en-US" dirty="0"/>
          </a:p>
          <a:p>
            <a:endParaRPr lang="en-US" sz="1200" b="0" i="0" u="none" strike="noStrike" baseline="0" dirty="0">
              <a:solidFill>
                <a:srgbClr val="4C4C4E"/>
              </a:solidFill>
              <a:latin typeface="Avenir LT Std 55 Roman"/>
            </a:endParaRPr>
          </a:p>
          <a:p>
            <a:r>
              <a:rPr lang="en-US" sz="1200" b="0" i="0" u="none" strike="noStrike" baseline="0" dirty="0">
                <a:solidFill>
                  <a:srgbClr val="4C4C4E"/>
                </a:solidFill>
                <a:latin typeface="Avenir LT Std 55 Roman"/>
              </a:rPr>
              <a:t>Deci, E. L., &amp; Ryan, R. M. (2012). Overview of self-determination theory: An organismic dialectical perspective. In E. Deci &amp; R. M. Ryan (Eds.), </a:t>
            </a:r>
            <a:r>
              <a:rPr lang="en-US" sz="1200" b="0" i="1" u="none" strike="noStrike" baseline="0" dirty="0">
                <a:solidFill>
                  <a:srgbClr val="4C4C4E"/>
                </a:solidFill>
                <a:latin typeface="Avenir LT Std 55 Roman"/>
              </a:rPr>
              <a:t>Handbook of self-determination research </a:t>
            </a:r>
            <a:r>
              <a:rPr lang="en-US" sz="1200" b="0" i="0" u="none" strike="noStrike" baseline="0" dirty="0">
                <a:solidFill>
                  <a:srgbClr val="4C4C4E"/>
                </a:solidFill>
                <a:latin typeface="Avenir LT Std 55 Roman"/>
              </a:rPr>
              <a:t>(pp. 3–38). Rochester, NY: University of Rochester Press. </a:t>
            </a:r>
            <a:endParaRPr lang="en-US" dirty="0">
              <a:effectLst/>
              <a:latin typeface="Arial" panose="020B0604020202020204" pitchFamily="34" charset="0"/>
            </a:endParaRPr>
          </a:p>
          <a:p>
            <a:endParaRPr lang="en-US"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619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931230"/>
          </a:xfrm>
        </p:spPr>
        <p:txBody>
          <a:bodyPr/>
          <a:lstStyle/>
          <a:p>
            <a:r>
              <a:rPr lang="es-ES" sz="1200" dirty="0">
                <a:latin typeface="Calibri" panose="020F0502020204030204" pitchFamily="34" charset="0"/>
                <a:cs typeface="Calibri" panose="020F0502020204030204" pitchFamily="34" charset="0"/>
              </a:rPr>
              <a:t>Es importante aprovechar los factores que aumentan la autodeterminación y la motivación. Las personas que tienen un alto nivel de autodeterminación tienden a</a:t>
            </a:r>
            <a:r>
              <a:rPr lang="en-US" sz="1200" dirty="0">
                <a:latin typeface="Calibri" panose="020F0502020204030204" pitchFamily="34" charset="0"/>
                <a:cs typeface="Calibri" panose="020F0502020204030204" pitchFamily="34" charset="0"/>
              </a:rPr>
              <a:t>: </a:t>
            </a:r>
          </a:p>
          <a:p>
            <a:endParaRPr lang="en-US"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 </a:t>
            </a:r>
            <a:r>
              <a:rPr lang="es-ES" b="1" dirty="0">
                <a:latin typeface="Calibri" panose="020F0502020204030204" pitchFamily="34" charset="0"/>
                <a:cs typeface="Calibri" panose="020F0502020204030204" pitchFamily="34" charset="0"/>
              </a:rPr>
              <a:t>Creer que tienen control sobre sus propias vidas</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Tienen un locus interno de control y sienten que sus comportamientos influirán en los resultados. Cuando se enfrentan a desafíos, sienten que pueden superarlos a través de la diligencia, las buenas decisiones y el trabajo duro.</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 Tener una </a:t>
            </a:r>
            <a:r>
              <a:rPr lang="en-US" b="1" dirty="0" err="1">
                <a:latin typeface="Calibri" panose="020F0502020204030204" pitchFamily="34" charset="0"/>
                <a:cs typeface="Calibri" panose="020F0502020204030204" pitchFamily="34" charset="0"/>
              </a:rPr>
              <a:t>alta</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automotivación</a:t>
            </a:r>
            <a:r>
              <a:rPr lang="en-US" dirty="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No dependen de recompensas o castigos externos para motivarlos a tomar medidas. Se involucran en comportamientos porque son buenos para establecer metas y trabajar hacia esas metas.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 </a:t>
            </a:r>
            <a:r>
              <a:rPr lang="es-ES" b="1" dirty="0">
                <a:latin typeface="Calibri" panose="020F0502020204030204" pitchFamily="34" charset="0"/>
                <a:cs typeface="Calibri" panose="020F0502020204030204" pitchFamily="34" charset="0"/>
              </a:rPr>
              <a:t>Basar sus acciones en sus propios objetivos y comportamientos.</a:t>
            </a:r>
            <a:r>
              <a:rPr lang="en-US" b="1" dirty="0">
                <a:latin typeface="Calibri" panose="020F0502020204030204" pitchFamily="34" charset="0"/>
                <a:cs typeface="Calibri" panose="020F0502020204030204" pitchFamily="34" charset="0"/>
              </a:rPr>
              <a:t> </a:t>
            </a:r>
            <a:r>
              <a:rPr lang="es-ES" b="0" dirty="0">
                <a:latin typeface="Calibri" panose="020F0502020204030204" pitchFamily="34" charset="0"/>
                <a:cs typeface="Calibri" panose="020F0502020204030204" pitchFamily="34" charset="0"/>
              </a:rPr>
              <a:t>Se involucran intencionalmente en acciones que saben que los acercarán a sus metas.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 </a:t>
            </a:r>
            <a:r>
              <a:rPr lang="es-ES" b="1" dirty="0">
                <a:latin typeface="Calibri" panose="020F0502020204030204" pitchFamily="34" charset="0"/>
                <a:cs typeface="Calibri" panose="020F0502020204030204" pitchFamily="34" charset="0"/>
              </a:rPr>
              <a:t>Asumir la responsabilidad de sus comportamientos</a:t>
            </a:r>
            <a:r>
              <a:rPr lang="en-US" dirty="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Las personas altamente autodeterminadas se atribuyen el mérito de su éxito, pero también aceptan la culpa de sus fracasos.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endParaRPr lang="en-US" sz="1200" b="0" i="0" u="none" strike="noStrike" baseline="0" dirty="0">
              <a:solidFill>
                <a:srgbClr val="4C4C4E"/>
              </a:solidFill>
              <a:latin typeface="Avenir LT Std 55 Roman"/>
            </a:endParaRPr>
          </a:p>
          <a:p>
            <a:r>
              <a:rPr lang="en-US" sz="1200" b="0" i="0" u="none" strike="noStrike" baseline="0" dirty="0">
                <a:solidFill>
                  <a:srgbClr val="4C4C4E"/>
                </a:solidFill>
                <a:latin typeface="Avenir LT Std 55 Roman"/>
              </a:rPr>
              <a:t>Deci, E. L., &amp; Ryan, R. M. (2012). Overview of self-determination theory: An organismic dialectical perspective. In E. Deci &amp; R. M. Ryan (Eds.), </a:t>
            </a:r>
            <a:r>
              <a:rPr lang="en-US" sz="1200" b="0" i="1" u="none" strike="noStrike" baseline="0" dirty="0">
                <a:solidFill>
                  <a:srgbClr val="4C4C4E"/>
                </a:solidFill>
                <a:latin typeface="Avenir LT Std 55 Roman"/>
              </a:rPr>
              <a:t>Handbook of self-determination research </a:t>
            </a:r>
            <a:r>
              <a:rPr lang="en-US" sz="1200" b="0" i="0" u="none" strike="noStrike" baseline="0" dirty="0">
                <a:solidFill>
                  <a:srgbClr val="4C4C4E"/>
                </a:solidFill>
                <a:latin typeface="Avenir LT Std 55 Roman"/>
              </a:rPr>
              <a:t>(pp. 3–38). Rochester, NY: University of Rochester Press. </a:t>
            </a:r>
            <a:endParaRPr lang="en-US" dirty="0">
              <a:effectLst/>
              <a:latin typeface="Arial" panose="020B0604020202020204" pitchFamily="34" charset="0"/>
            </a:endParaRPr>
          </a:p>
          <a:p>
            <a:endParaRPr lang="en-US" dirty="0">
              <a:effectLst/>
              <a:latin typeface="Arial" panose="020B0604020202020204" pitchFamily="34" charset="0"/>
            </a:endParaRPr>
          </a:p>
          <a:p>
            <a:r>
              <a:rPr lang="en-US" dirty="0"/>
              <a:t>Cherry, K (2021). </a:t>
            </a:r>
            <a:r>
              <a:rPr lang="en-US" i="1" dirty="0"/>
              <a:t>Self-Determination Theory and motivation</a:t>
            </a:r>
            <a:r>
              <a:rPr lang="en-US" dirty="0"/>
              <a:t>.  </a:t>
            </a:r>
            <a:r>
              <a:rPr lang="en-US" dirty="0" err="1"/>
              <a:t>VeryWellmind</a:t>
            </a:r>
            <a:r>
              <a:rPr lang="en-US" dirty="0"/>
              <a:t>. https://www.verywellmind.com/what-is-self-determination-theory-2795387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553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latin typeface="Calibri" panose="020F0502020204030204" pitchFamily="34" charset="0"/>
                <a:cs typeface="Calibri" panose="020F0502020204030204" pitchFamily="34" charset="0"/>
              </a:rPr>
              <a:t>En esta siguiente sección VAMOS A EXPLORAR CÓMO SE PONE EN PRÁCTICA EL PRINCIPIO BÁSICO DE Afirmar la Autonomía y la Autodeterminación.
</a:t>
            </a:r>
            <a:endParaRPr lang="en-US" sz="16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402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pPr algn="l"/>
            <a:r>
              <a:rPr lang="es-ES" sz="1200" b="0" i="0" u="none" strike="noStrike" baseline="0" dirty="0">
                <a:solidFill>
                  <a:srgbClr val="4C4C4E"/>
                </a:solidFill>
                <a:latin typeface="+mn-lt"/>
              </a:rPr>
              <a:t>Un extenso cuerpo de evidencia demuestra que las intervenciones motivacionales pueden mejorar la motivación entre las personas atendidas y mejorar los resultados de los servicios de salud conductual. Los enfoques de consejería motivacional son métodos respetuosos y culturalmente receptivos para ayudar a las personas a recuperarse y adoptar nuevos estilos de vida que sean consistentes con los valores de buena salud, bienestar y ser miembro integral de la comunidad. Como hemos aprendido, el IM va de la mano con el desarrollo de una autodeterminación efectiva</a:t>
            </a:r>
            <a:r>
              <a:rPr lang="en-US" sz="1200" b="0" i="0" u="none" strike="noStrike" baseline="0" dirty="0">
                <a:solidFill>
                  <a:srgbClr val="4C4C4E"/>
                </a:solidFill>
                <a:latin typeface="+mn-lt"/>
              </a:rPr>
              <a:t>. </a:t>
            </a:r>
          </a:p>
          <a:p>
            <a:pPr algn="l"/>
            <a:endParaRPr lang="en-US" sz="1200" b="0" i="0" u="none" strike="noStrike" baseline="0" dirty="0">
              <a:solidFill>
                <a:srgbClr val="4C4C4E"/>
              </a:solidFill>
              <a:latin typeface="+mn-lt"/>
            </a:endParaRPr>
          </a:p>
          <a:p>
            <a:pPr algn="l"/>
            <a:r>
              <a:rPr lang="es-ES" sz="1200" b="0" i="0" u="none" strike="noStrike" baseline="0" dirty="0">
                <a:solidFill>
                  <a:srgbClr val="4C4C4E"/>
                </a:solidFill>
                <a:latin typeface="+mn-lt"/>
              </a:rPr>
              <a:t>La filosofía central detrás de MI es que la persona atendida se involucra en un proceso de </a:t>
            </a:r>
            <a:r>
              <a:rPr lang="es-ES" sz="1200" b="0" i="0" u="none" strike="noStrike" baseline="0" dirty="0" err="1">
                <a:solidFill>
                  <a:srgbClr val="4C4C4E"/>
                </a:solidFill>
                <a:latin typeface="+mn-lt"/>
              </a:rPr>
              <a:t>autocambio</a:t>
            </a:r>
            <a:r>
              <a:rPr lang="es-ES" sz="1200" b="0" i="0" u="none" strike="noStrike" baseline="0" dirty="0">
                <a:solidFill>
                  <a:srgbClr val="4C4C4E"/>
                </a:solidFill>
                <a:latin typeface="+mn-lt"/>
              </a:rPr>
              <a:t>.  Nosotros, como proveedores de servicios, facilitamos el proceso natural de cambio del cliente.  La persona es la experta en su propia vida y tiene conocimiento de lo que funciona y lo que no.</a:t>
            </a:r>
            <a:endParaRPr lang="en-US" sz="1200" b="0" i="0" u="none" strike="noStrike" baseline="0" dirty="0">
              <a:solidFill>
                <a:srgbClr val="4C4C4E"/>
              </a:solidFill>
              <a:latin typeface="+mn-lt"/>
            </a:endParaRPr>
          </a:p>
          <a:p>
            <a:endParaRPr lang="en-US" b="0" i="0" u="none" strike="noStrike" baseline="0" dirty="0">
              <a:solidFill>
                <a:srgbClr val="4C4C4E"/>
              </a:solidFill>
            </a:endParaRPr>
          </a:p>
          <a:p>
            <a:r>
              <a:rPr lang="es-ES" b="0" i="0" u="none" strike="noStrike" baseline="0" dirty="0">
                <a:solidFill>
                  <a:srgbClr val="4C4C4E"/>
                </a:solidFill>
              </a:rPr>
              <a:t>Del mismo modo, las personas tienen su propia motivación, fortalezas y recursos.  Los proveedores de servicios deben comprender las perspectivas de la persona sobre el cambio y ayudar a activar servicios y recursos que faciliten el cambio deseado.</a:t>
            </a:r>
            <a:endParaRPr lang="en-US" b="0" i="0" u="none" strike="noStrike" baseline="0" dirty="0">
              <a:solidFill>
                <a:srgbClr val="4C4C4E"/>
              </a:solidFill>
            </a:endParaRPr>
          </a:p>
          <a:p>
            <a:endParaRPr lang="en-US" b="0" i="0" u="none" strike="noStrike" baseline="0" dirty="0">
              <a:solidFill>
                <a:srgbClr val="4C4C4E"/>
              </a:solidFill>
            </a:endParaRPr>
          </a:p>
          <a:p>
            <a:r>
              <a:rPr lang="es-ES" b="0" i="0" u="none" strike="noStrike" baseline="0" dirty="0">
                <a:solidFill>
                  <a:srgbClr val="4C4C4E"/>
                </a:solidFill>
              </a:rPr>
              <a:t>El cambio requiere una asociación y </a:t>
            </a:r>
            <a:r>
              <a:rPr lang="en-US" b="0" i="0" u="none" strike="noStrike" baseline="0" dirty="0">
                <a:solidFill>
                  <a:srgbClr val="4C4C4E"/>
                </a:solidFill>
              </a:rPr>
              <a:t>“</a:t>
            </a:r>
            <a:r>
              <a:rPr lang="en-US" b="0" i="0" u="none" strike="noStrike" baseline="0" dirty="0" err="1">
                <a:solidFill>
                  <a:srgbClr val="4C4C4E"/>
                </a:solidFill>
              </a:rPr>
              <a:t>colaboración</a:t>
            </a:r>
            <a:r>
              <a:rPr lang="en-US" b="0" i="0" u="none" strike="noStrike" baseline="0" dirty="0">
                <a:solidFill>
                  <a:srgbClr val="4C4C4E"/>
                </a:solidFill>
              </a:rPr>
              <a:t> de </a:t>
            </a:r>
            <a:r>
              <a:rPr lang="en-US" b="0" i="0" u="none" strike="noStrike" baseline="0" dirty="0" err="1">
                <a:solidFill>
                  <a:srgbClr val="4C4C4E"/>
                </a:solidFill>
              </a:rPr>
              <a:t>expertos</a:t>
            </a:r>
            <a:r>
              <a:rPr lang="en-US" b="0" i="0" u="none" strike="noStrike" baseline="0" dirty="0">
                <a:solidFill>
                  <a:srgbClr val="4C4C4E"/>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baseline="0" dirty="0">
              <a:solidFill>
                <a:srgbClr val="4C4C4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4C4C4E"/>
                </a:solidFill>
              </a:rPr>
              <a:t>Substance Abuse and Mental Health Services Administration (2019</a:t>
            </a:r>
            <a:r>
              <a:rPr lang="en-US" b="0" i="1" u="none" strike="noStrike" baseline="0" dirty="0">
                <a:solidFill>
                  <a:srgbClr val="4C4C4E"/>
                </a:solidFill>
              </a:rPr>
              <a:t>). Enhancing Motivation for Change in Substance Use Disorder Treatment</a:t>
            </a:r>
            <a:r>
              <a:rPr lang="en-US" b="0" i="0" u="none" strike="noStrike" baseline="0" dirty="0">
                <a:solidFill>
                  <a:srgbClr val="4C4C4E"/>
                </a:solidFill>
              </a:rPr>
              <a:t>. Treatment Improvement Protocol (TIP) Series No. 35. SAMHSA Publication No. PEP19-02-01-003. Rockville, MD: SAMHSA.</a:t>
            </a:r>
            <a:endParaRPr lang="en-US" dirty="0"/>
          </a:p>
          <a:p>
            <a:endParaRPr lang="en-US" sz="1800" b="0" i="0" u="none" strike="noStrike" baseline="0" dirty="0">
              <a:solidFill>
                <a:srgbClr val="4C4C4E"/>
              </a:solidFill>
              <a:latin typeface="Avenir LT Std 55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048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127171"/>
          </a:xfrm>
        </p:spPr>
        <p:txBody>
          <a:bodyPr/>
          <a:lstStyle/>
          <a:p>
            <a:pPr marL="0" marR="0">
              <a:lnSpc>
                <a:spcPct val="115000"/>
              </a:lnSpc>
              <a:spcBef>
                <a:spcPts val="0"/>
              </a:spcBef>
              <a:spcAft>
                <a:spcPts val="0"/>
              </a:spcAft>
            </a:pPr>
            <a:r>
              <a:rPr lang="es-ES" b="0" dirty="0">
                <a:effectLst/>
                <a:ea typeface="Calibri" panose="020F0502020204030204" pitchFamily="34" charset="0"/>
                <a:cs typeface="Montserrat SemiBold" panose="00000700000000000000" pitchFamily="2" charset="0"/>
              </a:rPr>
              <a:t>MI tiene cuatro procesos centrales con estrategias o técnicas de acompañamiento que fomentan continuamente la autodeterminación. Estos procesos y estrategias también proporcionan una estructura para el desarrollo de la autonomía, la competencia y la conexión.</a:t>
            </a:r>
            <a:endParaRPr lang="en-US" b="0" dirty="0">
              <a:effectLst/>
              <a:ea typeface="Calibri" panose="020F0502020204030204" pitchFamily="34" charset="0"/>
              <a:cs typeface="Montserrat SemiBold" panose="00000700000000000000" pitchFamily="2" charset="0"/>
            </a:endParaRPr>
          </a:p>
          <a:p>
            <a:pPr marL="0" marR="0">
              <a:lnSpc>
                <a:spcPct val="115000"/>
              </a:lnSpc>
              <a:spcBef>
                <a:spcPts val="0"/>
              </a:spcBef>
              <a:spcAft>
                <a:spcPts val="0"/>
              </a:spcAft>
            </a:pPr>
            <a:endParaRPr lang="en-US" b="1" dirty="0">
              <a:effectLst/>
              <a:ea typeface="Calibri" panose="020F0502020204030204" pitchFamily="34" charset="0"/>
              <a:cs typeface="Montserrat SemiBold" panose="00000700000000000000" pitchFamily="2" charset="0"/>
            </a:endParaRPr>
          </a:p>
          <a:p>
            <a:pPr marL="0" marR="0">
              <a:lnSpc>
                <a:spcPct val="115000"/>
              </a:lnSpc>
              <a:spcBef>
                <a:spcPts val="0"/>
              </a:spcBef>
              <a:spcAft>
                <a:spcPts val="0"/>
              </a:spcAft>
            </a:pPr>
            <a:r>
              <a:rPr lang="en-US" b="1" dirty="0">
                <a:effectLst/>
                <a:ea typeface="Calibri" panose="020F0502020204030204" pitchFamily="34" charset="0"/>
                <a:cs typeface="Montserrat SemiBold" panose="00000700000000000000" pitchFamily="2" charset="0"/>
              </a:rPr>
              <a:t>1. </a:t>
            </a:r>
            <a:r>
              <a:rPr lang="en-US" b="1" dirty="0" err="1">
                <a:effectLst/>
                <a:ea typeface="Calibri" panose="020F0502020204030204" pitchFamily="34" charset="0"/>
                <a:cs typeface="Montserrat" panose="00000500000000000000" pitchFamily="2" charset="0"/>
              </a:rPr>
              <a:t>Atractivo</a:t>
            </a:r>
            <a:r>
              <a:rPr lang="en-US" b="1" dirty="0">
                <a:effectLst/>
                <a:ea typeface="Calibri" panose="020F0502020204030204" pitchFamily="34" charset="0"/>
                <a:cs typeface="Montserrat" panose="00000500000000000000" pitchFamily="2" charset="0"/>
              </a:rPr>
              <a:t> </a:t>
            </a:r>
            <a:r>
              <a:rPr lang="es-ES" dirty="0">
                <a:effectLst/>
                <a:ea typeface="Calibri" panose="020F0502020204030204" pitchFamily="34" charset="0"/>
                <a:cs typeface="Montserrat" panose="00000500000000000000" pitchFamily="2" charset="0"/>
              </a:rPr>
              <a:t>es la base relacional.  Las estrategias establecen una relación de ayuda mutuamente confiable y respetuosa</a:t>
            </a:r>
            <a:r>
              <a:rPr lang="en-US" b="0" i="0" u="none" strike="noStrike" baseline="0" dirty="0"/>
              <a:t>.</a:t>
            </a:r>
            <a:endParaRPr lang="en-US"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b="1" dirty="0">
                <a:effectLst/>
                <a:ea typeface="Calibri" panose="020F0502020204030204" pitchFamily="34" charset="0"/>
                <a:cs typeface="Montserrat SemiBold" panose="00000700000000000000" pitchFamily="2" charset="0"/>
              </a:rPr>
              <a:t>2. </a:t>
            </a:r>
            <a:r>
              <a:rPr lang="en-US" b="1" dirty="0" err="1">
                <a:effectLst/>
                <a:ea typeface="Calibri" panose="020F0502020204030204" pitchFamily="34" charset="0"/>
                <a:cs typeface="Montserrat" panose="00000500000000000000" pitchFamily="2" charset="0"/>
              </a:rPr>
              <a:t>Focalización</a:t>
            </a:r>
            <a:r>
              <a:rPr lang="en-US" b="1" dirty="0">
                <a:effectLst/>
                <a:ea typeface="Calibri" panose="020F0502020204030204" pitchFamily="34" charset="0"/>
                <a:cs typeface="Montserrat" panose="00000500000000000000" pitchFamily="2" charset="0"/>
              </a:rPr>
              <a:t> </a:t>
            </a:r>
            <a:r>
              <a:rPr lang="es-ES" dirty="0">
                <a:effectLst/>
                <a:ea typeface="Calibri" panose="020F0502020204030204" pitchFamily="34" charset="0"/>
                <a:cs typeface="Montserrat" panose="00000500000000000000" pitchFamily="2" charset="0"/>
              </a:rPr>
              <a:t>identifica una agenda mutuamente acordada y objetivos de cambio.  Las estrategias en esta área practican específicamente las habilidades de toma de decisiones para ayudar a la persona a ver que hay una gama de opciones basadas en factores y preferencias personales.</a:t>
            </a:r>
            <a:endParaRPr lang="en-US"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b="1" dirty="0">
                <a:effectLst/>
                <a:ea typeface="Calibri" panose="020F0502020204030204" pitchFamily="34" charset="0"/>
                <a:cs typeface="Montserrat SemiBold" panose="00000700000000000000" pitchFamily="2" charset="0"/>
              </a:rPr>
              <a:t>3. </a:t>
            </a:r>
            <a:r>
              <a:rPr lang="en-US" b="1" dirty="0" err="1">
                <a:effectLst/>
                <a:ea typeface="Calibri" panose="020F0502020204030204" pitchFamily="34" charset="0"/>
                <a:cs typeface="Montserrat" panose="00000500000000000000" pitchFamily="2" charset="0"/>
              </a:rPr>
              <a:t>Evocando</a:t>
            </a:r>
            <a:r>
              <a:rPr lang="en-US" b="1" dirty="0">
                <a:effectLst/>
                <a:ea typeface="Calibri" panose="020F0502020204030204" pitchFamily="34" charset="0"/>
                <a:cs typeface="Montserrat" panose="00000500000000000000" pitchFamily="2" charset="0"/>
              </a:rPr>
              <a:t> </a:t>
            </a:r>
            <a:r>
              <a:rPr lang="es-ES" dirty="0">
                <a:effectLst/>
                <a:ea typeface="Calibri" panose="020F0502020204030204" pitchFamily="34" charset="0"/>
                <a:cs typeface="Montserrat" panose="00000500000000000000" pitchFamily="2" charset="0"/>
              </a:rPr>
              <a:t>utiliza las habilidades y estrategias básicas de MI para avanzar hacia un objetivo de cambio específico.  Las estrategias en este proceso ayudan a eliminar el sentimiento de desesperanza.</a:t>
            </a:r>
            <a:endParaRPr lang="en-US" dirty="0">
              <a:effectLst/>
              <a:ea typeface="Calibri" panose="020F0502020204030204" pitchFamily="34" charset="0"/>
              <a:cs typeface="Times New Roman" panose="02020603050405020304" pitchFamily="18" charset="0"/>
            </a:endParaRPr>
          </a:p>
          <a:p>
            <a:pPr algn="l"/>
            <a:r>
              <a:rPr lang="en-US" b="1" dirty="0">
                <a:effectLst/>
                <a:ea typeface="Calibri" panose="020F0502020204030204" pitchFamily="34" charset="0"/>
                <a:cs typeface="Montserrat SemiBold" panose="00000700000000000000" pitchFamily="2" charset="0"/>
              </a:rPr>
              <a:t>4. </a:t>
            </a:r>
            <a:r>
              <a:rPr lang="en-US" b="1" dirty="0" err="1">
                <a:effectLst/>
                <a:ea typeface="Calibri" panose="020F0502020204030204" pitchFamily="34" charset="0"/>
                <a:cs typeface="Montserrat" panose="00000500000000000000" pitchFamily="2" charset="0"/>
              </a:rPr>
              <a:t>Planificación</a:t>
            </a:r>
            <a:r>
              <a:rPr lang="en-US" b="1" dirty="0">
                <a:effectLst/>
                <a:ea typeface="Calibri" panose="020F0502020204030204" pitchFamily="34" charset="0"/>
                <a:cs typeface="Montserrat" panose="00000500000000000000" pitchFamily="2" charset="0"/>
              </a:rPr>
              <a:t> </a:t>
            </a:r>
            <a:r>
              <a:rPr lang="es-ES" dirty="0">
                <a:effectLst/>
                <a:ea typeface="Calibri" panose="020F0502020204030204" pitchFamily="34" charset="0"/>
                <a:cs typeface="Montserrat" panose="00000500000000000000" pitchFamily="2" charset="0"/>
              </a:rPr>
              <a:t>es el puente hacia el cambio de comportamiento. Las estrategias están dirigidas a mantener un enfoque centrado en la persona al obtener los objetivos de cambio de la persona y no imponerles metas.</a:t>
            </a:r>
            <a:endParaRPr lang="en-US" b="0" i="0" u="none" strike="noStrike" baseline="0" dirty="0"/>
          </a:p>
          <a:p>
            <a:pPr marL="0" marR="0">
              <a:lnSpc>
                <a:spcPct val="115000"/>
              </a:lnSpc>
              <a:spcBef>
                <a:spcPts val="0"/>
              </a:spcBef>
              <a:spcAft>
                <a:spcPts val="0"/>
              </a:spcAft>
            </a:pPr>
            <a:endParaRPr lang="en-US"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s-ES" dirty="0">
                <a:effectLst/>
                <a:ea typeface="Calibri" panose="020F0502020204030204" pitchFamily="34" charset="0"/>
                <a:cs typeface="Montserrat" panose="00000500000000000000" pitchFamily="2" charset="0"/>
              </a:rPr>
              <a:t>Las habilidades y estrategias básicas de MI incluyen hacer preguntas abiertas, afirmar, usar la escucha reflexiva y resumir; todos están integrados en los cuatro procesos. Los cuatro principios originales se han integrado en los cuatro procesos como escucha reflexiva o respuestas estratégicas para mover las conversaciones a lo largo de las conversaciones.</a:t>
            </a:r>
            <a:endParaRPr lang="en-US" b="0" i="0" u="none" strike="noStrike" baseline="0" dirty="0">
              <a:solidFill>
                <a:srgbClr val="000000"/>
              </a:solidFill>
            </a:endParaRPr>
          </a:p>
          <a:p>
            <a:pPr algn="l"/>
            <a:endParaRPr lang="en-US" b="0" i="0" u="none" strike="noStrike"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4C4C4E"/>
                </a:solidFill>
              </a:rPr>
              <a:t>Substance Abuse and Mental Health Services Administration (2019</a:t>
            </a:r>
            <a:r>
              <a:rPr lang="en-US" b="0" i="1" u="none" strike="noStrike" baseline="0" dirty="0">
                <a:solidFill>
                  <a:srgbClr val="4C4C4E"/>
                </a:solidFill>
              </a:rPr>
              <a:t>). Enhancing Motivation for Change in Substance Use Disorder Treatment</a:t>
            </a:r>
            <a:r>
              <a:rPr lang="en-US" b="0" i="0" u="none" strike="noStrike" baseline="0" dirty="0">
                <a:solidFill>
                  <a:srgbClr val="4C4C4E"/>
                </a:solidFill>
              </a:rPr>
              <a:t>. Treatment Improvement Protocol (TIP) Series No. 35. SAMHSA Publication No. PEP19-02-01-003. Rockville, MD: SAMHSA.</a:t>
            </a:r>
            <a:endParaRPr lang="en-US" dirty="0"/>
          </a:p>
          <a:p>
            <a:pPr algn="l"/>
            <a:endParaRPr lang="en-US" sz="1800" b="0" i="0" u="none" strike="noStrike" baseline="0" dirty="0">
              <a:solidFill>
                <a:srgbClr val="000000"/>
              </a:solidFill>
              <a:latin typeface="Avenir LT Std 55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10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s-ES" dirty="0"/>
              <a:t>Aplicar técnicas de comunicación para promover la autodefensa y ayudar con el establecimiento de objetivos, motivaciones, desafíos y prioridades.</a:t>
            </a:r>
            <a:endParaRPr lang="en-US" dirty="0"/>
          </a:p>
          <a:p>
            <a:pPr marL="171450" indent="-171450" algn="l">
              <a:buFont typeface="Arial" panose="020B0604020202020204" pitchFamily="34" charset="0"/>
              <a:buChar char="•"/>
            </a:pPr>
            <a:endParaRPr lang="en-US" dirty="0"/>
          </a:p>
          <a:p>
            <a:pPr marL="171450" indent="-171450" algn="l">
              <a:buFont typeface="Arial" panose="020B0604020202020204" pitchFamily="34" charset="0"/>
              <a:buChar char="•"/>
            </a:pPr>
            <a:r>
              <a:rPr lang="en-US" dirty="0"/>
              <a:t>Use </a:t>
            </a:r>
            <a:r>
              <a:rPr lang="en-US" dirty="0" err="1"/>
              <a:t>técnicas</a:t>
            </a:r>
            <a:r>
              <a:rPr lang="en-US" dirty="0"/>
              <a:t> </a:t>
            </a:r>
            <a:r>
              <a:rPr lang="en-US" dirty="0" err="1"/>
              <a:t>como</a:t>
            </a:r>
            <a:r>
              <a:rPr lang="en-US" dirty="0"/>
              <a:t> </a:t>
            </a:r>
            <a:r>
              <a:rPr lang="en-US" dirty="0" err="1"/>
              <a:t>entrevistas</a:t>
            </a:r>
            <a:r>
              <a:rPr lang="en-US" dirty="0"/>
              <a:t> </a:t>
            </a:r>
            <a:r>
              <a:rPr lang="en-US" dirty="0" err="1"/>
              <a:t>motivacionales</a:t>
            </a:r>
            <a:r>
              <a:rPr lang="en-US" dirty="0"/>
              <a:t>, </a:t>
            </a:r>
            <a:r>
              <a:rPr lang="en-US" dirty="0" err="1"/>
              <a:t>escucha</a:t>
            </a:r>
            <a:r>
              <a:rPr lang="en-US" dirty="0"/>
              <a:t> </a:t>
            </a:r>
            <a:r>
              <a:rPr lang="en-US" dirty="0" err="1"/>
              <a:t>reflexiva</a:t>
            </a:r>
            <a:r>
              <a:rPr lang="en-US" dirty="0"/>
              <a:t>.</a:t>
            </a:r>
          </a:p>
          <a:p>
            <a:pPr marL="171450" indent="-171450" algn="l">
              <a:buFont typeface="Arial" panose="020B0604020202020204" pitchFamily="34" charset="0"/>
              <a:buChar char="•"/>
            </a:pPr>
            <a:endParaRPr lang="en-US" dirty="0"/>
          </a:p>
          <a:p>
            <a:pPr marL="171450" indent="-171450" algn="l">
              <a:buFont typeface="Arial" panose="020B0604020202020204" pitchFamily="34" charset="0"/>
              <a:buChar char="•"/>
            </a:pPr>
            <a:r>
              <a:rPr lang="es-ES" dirty="0"/>
              <a:t>Promover oportunidades de autonomía y autodeterminación durante la evaluación y coordinación de las derivaciones</a:t>
            </a:r>
            <a:r>
              <a:rPr lang="en-US" dirty="0"/>
              <a:t>.</a:t>
            </a:r>
          </a:p>
          <a:p>
            <a:pPr marL="171450" indent="-171450" algn="l">
              <a:buFont typeface="Arial" panose="020B0604020202020204" pitchFamily="34" charset="0"/>
              <a:buChar char="•"/>
            </a:pPr>
            <a:endParaRPr lang="en-US" sz="1800" dirty="0"/>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Recovery Guidelines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Ottawa, ON.</a:t>
            </a:r>
          </a:p>
          <a:p>
            <a:pPr marL="0" indent="0" algn="l">
              <a:buFont typeface="Arial" panose="020B0604020202020204" pitchFamily="34" charset="0"/>
              <a:buNone/>
            </a:pPr>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692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La autonomía se refiere a un sentido de elección personal y control interno percibido en las propias empresas. La persona siente que las acciones provienen de uno mismo y reflejan quién es realmente uno, en lugar de ser el resultado de presiones externas.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757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La competencia se trata de un sentido de dominio y eficacia en las actividades de uno.  Las personas se sienten capaces de lo que hacen y son capaces de realizar tareas / objetivos y alcanzar metas.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640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1" dirty="0"/>
              <a:t>La conexión o relación se trata de la dimensión interpersonal, que refleja la medida en que una persona siente que está conectada con los demás, tiene relaciones de cuidado y pertenece a una comunidad.</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515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r>
              <a:rPr lang="es-ES" b="0" dirty="0">
                <a:cs typeface="Calibri" panose="020F0502020204030204" pitchFamily="34" charset="0"/>
              </a:rPr>
              <a:t>Construye sobre los valores que has establecido. Primero, "preparar el escenario" dentro de la organización para establecer un entorno que fomente la autonomía y la autodeterminación.  Usar una variedad de habilidades y enfoques para construir autonomía, competencia y conexiones, y aumentar la motivación para el cambio</a:t>
            </a:r>
            <a:r>
              <a:rPr lang="en-US" b="0" dirty="0">
                <a:cs typeface="Calibri" panose="020F0502020204030204" pitchFamily="34" charset="0"/>
              </a:rPr>
              <a:t>.</a:t>
            </a: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52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EN ESTA SIGUIENTE SECCIÓN VAMOS A EXPLORAR EL PRINCIPIO BÁSICO DE AFIRMAR LA AUTONOMÍA Y LA AUTODETERMINACIÓN.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708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IN</a:t>
            </a:r>
            <a:r>
              <a:rPr lang="en-US" b="1" baseline="0" dirty="0">
                <a:latin typeface="Calibri" panose="020F0502020204030204" pitchFamily="34" charset="0"/>
                <a:cs typeface="Calibri" panose="020F0502020204030204" pitchFamily="34" charset="0"/>
              </a:rPr>
              <a:t> THIS NEXT SECTION WE ARE GOING TO EXPLORE QUESTIONS FOR REFLECTION REGARDING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latin typeface="Calibri" panose="020F0502020204030204" pitchFamily="34" charset="0"/>
                <a:cs typeface="Calibri" panose="020F0502020204030204" pitchFamily="34" charset="0"/>
              </a:rPr>
              <a:t>THE CORE PRINCIPLE OF </a:t>
            </a:r>
            <a:r>
              <a:rPr kumimoji="0" lang="en-US"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Affirming Autonomy and Self-determination.</a:t>
            </a:r>
            <a:endParaRPr kumimoji="0" lang="en-US" b="1" i="1" u="none" strike="noStrike" kern="1200" cap="all" spc="0" normalizeH="0" baseline="0" noProof="0" dirty="0">
              <a:ln>
                <a:noFill/>
              </a:ln>
              <a:solidFill>
                <a:srgbClr val="000000"/>
              </a:solidFill>
              <a:effectLst/>
              <a:uLnTx/>
              <a:uFillTx/>
              <a:latin typeface="Calibri" panose="020F0502020204030204" pitchFamily="34" charset="0"/>
              <a:ea typeface="Open Sans Semibold" panose="020B0706030804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071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solidFill>
                  <a:srgbClr val="F79646"/>
                </a:solidFill>
                <a:effectLst/>
                <a:latin typeface="Berlin Sans FB" panose="020E0602020502020306"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347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25D929-9B8F-4EC4-AE41-75D449F469C3}" type="slidenum">
              <a:rPr lang="en-US" smtClean="0"/>
              <a:t>32</a:t>
            </a:fld>
            <a:endParaRPr lang="en-US"/>
          </a:p>
        </p:txBody>
      </p:sp>
    </p:spTree>
    <p:extLst>
      <p:ext uri="{BB962C8B-B14F-4D97-AF65-F5344CB8AC3E}">
        <p14:creationId xmlns:p14="http://schemas.microsoft.com/office/powerpoint/2010/main" val="614776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25D929-9B8F-4EC4-AE41-75D449F469C3}" type="slidenum">
              <a:rPr lang="en-US" smtClean="0"/>
              <a:t>33</a:t>
            </a:fld>
            <a:endParaRPr lang="en-US"/>
          </a:p>
        </p:txBody>
      </p:sp>
    </p:spTree>
    <p:extLst>
      <p:ext uri="{BB962C8B-B14F-4D97-AF65-F5344CB8AC3E}">
        <p14:creationId xmlns:p14="http://schemas.microsoft.com/office/powerpoint/2010/main" val="4239233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44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s-ES" dirty="0">
                <a:effectLst/>
                <a:latin typeface="Calibri" panose="020F0502020204030204" pitchFamily="34" charset="0"/>
                <a:ea typeface="Calibri" panose="020F0502020204030204" pitchFamily="34" charset="0"/>
                <a:cs typeface="Times New Roman" panose="02020603050405020304" pitchFamily="18" charset="0"/>
              </a:rPr>
              <a:t>Explicar/explorar que las conexiones entre autonomía, autodeterminación y resiliencia son</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lvl="0" indent="-285750">
              <a:lnSpc>
                <a:spcPct val="107000"/>
              </a:lnSpc>
              <a:spcBef>
                <a:spcPts val="0"/>
              </a:spcBef>
              <a:spcAft>
                <a:spcPts val="800"/>
              </a:spcAft>
              <a:buFont typeface="Arial" panose="020B0604020202020204" pitchFamily="34" charset="0"/>
              <a:buChar char="•"/>
            </a:pPr>
            <a:r>
              <a:rPr lang="en-US" dirty="0" err="1">
                <a:effectLst/>
                <a:latin typeface="Calibri" panose="020F0502020204030204" pitchFamily="34" charset="0"/>
                <a:ea typeface="Calibri" panose="020F0502020204030204" pitchFamily="34" charset="0"/>
                <a:cs typeface="Times New Roman" panose="02020603050405020304" pitchFamily="18" charset="0"/>
              </a:rPr>
              <a:t>respeto</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apoyar</a:t>
            </a:r>
            <a:r>
              <a:rPr lang="en-US" dirty="0">
                <a:effectLst/>
                <a:latin typeface="Calibri" panose="020F0502020204030204" pitchFamily="34" charset="0"/>
                <a:ea typeface="Calibri" panose="020F0502020204030204" pitchFamily="34" charset="0"/>
                <a:cs typeface="Times New Roman" panose="02020603050405020304" pitchFamily="18" charset="0"/>
              </a:rPr>
              <a:t> la </a:t>
            </a:r>
            <a:r>
              <a:rPr lang="en-US" dirty="0" err="1">
                <a:effectLst/>
                <a:latin typeface="Calibri" panose="020F0502020204030204" pitchFamily="34" charset="0"/>
                <a:ea typeface="Calibri" panose="020F0502020204030204" pitchFamily="34" charset="0"/>
                <a:cs typeface="Times New Roman" panose="02020603050405020304" pitchFamily="18" charset="0"/>
              </a:rPr>
              <a:t>dignidad</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opción</a:t>
            </a:r>
            <a:r>
              <a:rPr lang="en-US" dirty="0">
                <a:effectLst/>
                <a:latin typeface="Calibri" panose="020F0502020204030204" pitchFamily="34" charset="0"/>
                <a:ea typeface="Calibri" panose="020F0502020204030204" pitchFamily="34" charset="0"/>
                <a:cs typeface="Times New Roman" panose="02020603050405020304" pitchFamily="18" charset="0"/>
              </a:rPr>
              <a:t> de </a:t>
            </a:r>
            <a:r>
              <a:rPr lang="en-US" dirty="0" err="1">
                <a:effectLst/>
                <a:latin typeface="Calibri" panose="020F0502020204030204" pitchFamily="34" charset="0"/>
                <a:ea typeface="Calibri" panose="020F0502020204030204" pitchFamily="34" charset="0"/>
                <a:cs typeface="Times New Roman" panose="02020603050405020304" pitchFamily="18" charset="0"/>
              </a:rPr>
              <a:t>apoyo</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530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ES" dirty="0">
                <a:effectLst/>
                <a:ea typeface="Calibri" panose="020F0502020204030204" pitchFamily="34" charset="0"/>
                <a:cs typeface="Times New Roman" panose="02020603050405020304" pitchFamily="18" charset="0"/>
              </a:rPr>
              <a:t>La recuperación es un proceso y en todo momento, empoderamos a las personas para que vivan en una vida cada vez más autodirigida.  Una orientación de recuperación alienta a todos a hacerse cargo de mejorar su propia salud, salud mental y bienestar, y entiende el ejercicio mismo de esta capacidad para ser un contribuyente importante para lograr el bienestar</a:t>
            </a:r>
            <a:r>
              <a:rPr lang="en-US" spc="0" baseline="0" dirty="0">
                <a:effectLst/>
                <a:ea typeface="Arial" panose="020B0604020202020204" pitchFamily="34" charset="0"/>
                <a:cs typeface="Times New Roman" panose="02020603050405020304" pitchFamily="18" charset="0"/>
              </a:rPr>
              <a:t>. </a:t>
            </a:r>
            <a:endParaRPr lang="en-US" spc="0" baseline="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solidFill>
                <a:srgbClr val="00000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rPr>
              <a:t>Field, S., Martin, J., Miller, R., Ward, M., &amp; </a:t>
            </a:r>
            <a:r>
              <a:rPr lang="en-US" dirty="0" err="1">
                <a:effectLst/>
              </a:rPr>
              <a:t>Wehmeyer</a:t>
            </a:r>
            <a:r>
              <a:rPr lang="en-US" dirty="0">
                <a:effectLst/>
              </a:rPr>
              <a:t>, M. (1998). </a:t>
            </a:r>
            <a:r>
              <a:rPr lang="en-US" i="1" dirty="0">
                <a:effectLst/>
              </a:rPr>
              <a:t>A practical guide for teaching self-determination</a:t>
            </a:r>
            <a:r>
              <a:rPr lang="en-US" dirty="0">
                <a:effectLst/>
              </a:rPr>
              <a:t>. Reston, VA: Council for Exceptional Children</a:t>
            </a:r>
            <a:endParaRPr lang="en-US" dirty="0">
              <a:solidFill>
                <a:srgbClr val="000000"/>
              </a:solidFill>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61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dirty="0">
                <a:effectLst/>
                <a:latin typeface="Calibri" panose="020F0502020204030204" pitchFamily="34" charset="0"/>
                <a:ea typeface="Calibri" panose="020F0502020204030204" pitchFamily="34" charset="0"/>
                <a:cs typeface="Times New Roman" panose="02020603050405020304" pitchFamily="18" charset="0"/>
              </a:rPr>
              <a:t>Explique que cada uno de estos principios al afirmar la autonomía y la autodeterminación son impulsados por la persona.</a:t>
            </a:r>
            <a:r>
              <a:rPr lang="en-US" b="1"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0" dirty="0"/>
              <a:t>SAMHSA (2014). </a:t>
            </a:r>
            <a:r>
              <a:rPr lang="en-US" b="0" i="1" dirty="0"/>
              <a:t>SAMHSA’s Working Definition of Recovery. </a:t>
            </a:r>
            <a:r>
              <a:rPr lang="en-US" b="0" i="0" dirty="0"/>
              <a:t>https://store.samhsa.gov/product/SAMHSA-s-Working-Definition-of-Recovery/PEP12-RECDEF</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65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dirty="0">
                <a:effectLst/>
                <a:latin typeface="Calibri" panose="020F0502020204030204" pitchFamily="34" charset="0"/>
                <a:ea typeface="Calibri" panose="020F0502020204030204" pitchFamily="34" charset="0"/>
                <a:cs typeface="Calibri" panose="020F0502020204030204" pitchFamily="34" charset="0"/>
              </a:rPr>
              <a:t>El contexto de la prestación de servicios debe reflejar los valores con acciones que son fundamentales para el arreglo de discos de servicios</a:t>
            </a:r>
            <a:r>
              <a:rPr lang="en-US" dirty="0">
                <a:effectLst/>
                <a:latin typeface="Calibri" panose="020F0502020204030204" pitchFamily="34" charset="0"/>
                <a:ea typeface="Calibri" panose="020F0502020204030204" pitchFamily="34" charset="0"/>
                <a:cs typeface="Calibri" panose="020F0502020204030204" pitchFamily="34" charset="0"/>
              </a:rPr>
              <a:t>.</a:t>
            </a:r>
            <a:endParaRPr lang="en-US" b="0" i="0" dirty="0">
              <a:solidFill>
                <a:srgbClr val="202124"/>
              </a:solidFill>
              <a:effectLst/>
              <a:latin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32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200" b="0" i="0" dirty="0">
                <a:effectLst/>
                <a:latin typeface="+mn-lt"/>
              </a:rPr>
              <a:t>El impulso por la autonomía es uno de los impulsos humanos más fundamentales que existen.  La autonomía es un principio fundacional de nuestro país, e ideal que ha sido luchado y buscado por muchas personas a lo largo de la historia humana.  La capacidad de liberarse de la influencia de las fuerzas externas, de hacer las cosas por uno mismo y por uno mismo es una parte sustancial de lo que creemos que significa llevar una vida plena.</a:t>
            </a:r>
            <a:r>
              <a:rPr lang="en-US" sz="1200" b="0" i="0" dirty="0">
                <a:effectLst/>
                <a:latin typeface="+mn-lt"/>
              </a:rPr>
              <a:t>  </a:t>
            </a: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200" dirty="0">
                <a:effectLst/>
                <a:latin typeface="+mn-lt"/>
                <a:ea typeface="Calibri" panose="020F0502020204030204" pitchFamily="34" charset="0"/>
                <a:cs typeface="Times New Roman" panose="02020603050405020304" pitchFamily="18" charset="0"/>
              </a:rPr>
              <a:t>Ser autónomo no sucede de la noche a la mañana. Hay muchas áreas en las que se necesitan habilidades para ayudar a un individuo a ser más autónomo: control personal; </a:t>
            </a:r>
            <a:r>
              <a:rPr lang="es-ES" sz="1200" dirty="0" err="1">
                <a:effectLst/>
                <a:latin typeface="+mn-lt"/>
                <a:ea typeface="Calibri" panose="020F0502020204030204" pitchFamily="34" charset="0"/>
                <a:cs typeface="Times New Roman" panose="02020603050405020304" pitchFamily="18" charset="0"/>
              </a:rPr>
              <a:t>auto-agencia</a:t>
            </a:r>
            <a:r>
              <a:rPr lang="es-ES" sz="1200" dirty="0">
                <a:effectLst/>
                <a:latin typeface="+mn-lt"/>
                <a:ea typeface="Calibri" panose="020F0502020204030204" pitchFamily="34" charset="0"/>
                <a:cs typeface="Times New Roman" panose="02020603050405020304" pitchFamily="18" charset="0"/>
              </a:rPr>
              <a:t>, tomar decisiones; la libre determinación; eficacia personal; y responsabilidad personal</a:t>
            </a:r>
            <a:r>
              <a:rPr lang="en-US" sz="1200" dirty="0">
                <a:effectLst/>
                <a:latin typeface="+mn-lt"/>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s-ES" sz="1200" dirty="0">
                <a:effectLst/>
                <a:latin typeface="+mn-lt"/>
                <a:ea typeface="Calibri" panose="020F0502020204030204" pitchFamily="34" charset="0"/>
                <a:cs typeface="Times New Roman" panose="02020603050405020304" pitchFamily="18" charset="0"/>
              </a:rPr>
              <a:t>Esto ilustra que la autonomía y la autodeterminación no se tratan solo de dar a un individuo decisiones que tomar.  Hay una variedad de intervenciones que se pueden utilizar para facilitar el desarrollo de habilidades en estas áreas que subyacen a las acciones autónomas y empoderan a las personas con afecciones de salud conductual para que tengan confianza en la toma de decisiones sobre su atención.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05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latin typeface="+mn-lt"/>
              </a:rPr>
              <a:t>En esta siguiente sección VAMOS A EXPLORAR LOS VALORES Y ACTITUDES QUE SON NECESARIOS PARA PROMOVER EL PRINCIPIO BÁSICO DE Afirmar la Autonomía y la Autodeterminación.
</a:t>
            </a:r>
            <a:endParaRPr lang="en-US" sz="1600" dirty="0"/>
          </a:p>
          <a:p>
            <a:endParaRPr lang="en-US" sz="16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623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nchor="ctr"/>
          <a:lstStyle>
            <a:lvl1pPr algn="l">
              <a:defRPr>
                <a:solidFill>
                  <a:schemeClr val="bg1"/>
                </a:solidFill>
              </a:defRPr>
            </a:lvl1pPr>
          </a:lstStyle>
          <a:p>
            <a:r>
              <a:rPr lang="en-US" dirty="0"/>
              <a:t>Click to edit Master title style</a:t>
            </a:r>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09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bg1"/>
                </a:solidFill>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199"/>
            <a:ext cx="11292840" cy="4291311"/>
          </a:xfrm>
        </p:spPr>
        <p:txBody>
          <a:bodyPr anchor="ctr">
            <a:norm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14563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228409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Tree>
    <p:extLst>
      <p:ext uri="{BB962C8B-B14F-4D97-AF65-F5344CB8AC3E}">
        <p14:creationId xmlns:p14="http://schemas.microsoft.com/office/powerpoint/2010/main" val="1178556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953881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4333162"/>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2267322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4154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dirty="0"/>
              <a:t>Click icon to add picture</a:t>
            </a:r>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113069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nchor="ctr"/>
          <a:lstStyle>
            <a:lvl1pPr>
              <a:defRPr>
                <a:solidFill>
                  <a:schemeClr val="bg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429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Tree>
    <p:extLst>
      <p:ext uri="{BB962C8B-B14F-4D97-AF65-F5344CB8AC3E}">
        <p14:creationId xmlns:p14="http://schemas.microsoft.com/office/powerpoint/2010/main" val="96314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519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a:t>Click to edit Master text styles</a:t>
            </a: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Recovery management</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107008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61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3325394"/>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3350471"/>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9462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594215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419070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Recovery management</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3676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verywellmind.com/what-is-self-determination-theory-2795387"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openforum.com.au/dignity-of-risk-the-right-to-self-governance-for-people-with-mental-illness/"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ww.researchintorecovery.com/files/100%20Ways%20to%20support%20recovery%202nd%20edition.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239125" y="850791"/>
            <a:ext cx="3499572" cy="4198288"/>
          </a:xfrm>
        </p:spPr>
        <p:txBody>
          <a:bodyPr anchor="ctr">
            <a:normAutofit/>
          </a:bodyPr>
          <a:lstStyle/>
          <a:p>
            <a:pPr algn="ctr"/>
            <a:r>
              <a:rPr lang="en-US" sz="2400" dirty="0" err="1">
                <a:solidFill>
                  <a:srgbClr val="FFFFFF"/>
                </a:solidFill>
                <a:latin typeface="Calibri" panose="020F0502020204030204" pitchFamily="34" charset="0"/>
                <a:cs typeface="Calibri" panose="020F0502020204030204" pitchFamily="34" charset="0"/>
              </a:rPr>
              <a:t>Autonomía</a:t>
            </a:r>
            <a:r>
              <a:rPr lang="en-US" sz="2400" dirty="0">
                <a:solidFill>
                  <a:srgbClr val="FFFFFF"/>
                </a:solidFill>
                <a:latin typeface="Calibri" panose="020F0502020204030204" pitchFamily="34" charset="0"/>
                <a:cs typeface="Calibri" panose="020F0502020204030204" pitchFamily="34" charset="0"/>
              </a:rPr>
              <a:t> y </a:t>
            </a:r>
            <a:r>
              <a:rPr lang="en-US" sz="2400" dirty="0" err="1">
                <a:solidFill>
                  <a:srgbClr val="FFFFFF"/>
                </a:solidFill>
                <a:latin typeface="Calibri" panose="020F0502020204030204" pitchFamily="34" charset="0"/>
                <a:cs typeface="Calibri" panose="020F0502020204030204" pitchFamily="34" charset="0"/>
              </a:rPr>
              <a:t>autodeterminación</a:t>
            </a:r>
            <a:r>
              <a:rPr lang="en-US" sz="2400" dirty="0">
                <a:solidFill>
                  <a:srgbClr val="FFFFFF"/>
                </a:solidFill>
                <a:latin typeface="Calibri" panose="020F0502020204030204" pitchFamily="34" charset="0"/>
                <a:cs typeface="Calibri" panose="020F0502020204030204" pitchFamily="34" charset="0"/>
              </a:rPr>
              <a:t>
</a:t>
            </a:r>
          </a:p>
        </p:txBody>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87903" y="5720329"/>
            <a:ext cx="3202016" cy="649222"/>
          </a:xfrm>
          <a:noFill/>
        </p:spPr>
        <p:txBody>
          <a:bodyPr anchor="ctr">
            <a:noAutofit/>
          </a:bodyPr>
          <a:lstStyle/>
          <a:p>
            <a:pPr algn="ctr"/>
            <a:r>
              <a:rPr lang="en-US" sz="2000" dirty="0" err="1">
                <a:solidFill>
                  <a:schemeClr val="tx2">
                    <a:lumMod val="25000"/>
                    <a:lumOff val="75000"/>
                    <a:alpha val="75000"/>
                  </a:schemeClr>
                </a:solidFill>
                <a:latin typeface="Calibri" panose="020F0502020204030204" pitchFamily="34" charset="0"/>
                <a:cs typeface="Calibri" panose="020F0502020204030204" pitchFamily="34" charset="0"/>
              </a:rPr>
              <a:t>Módulo</a:t>
            </a:r>
            <a:r>
              <a:rPr lang="en-US" sz="2000" dirty="0">
                <a:solidFill>
                  <a:schemeClr val="tx2">
                    <a:lumMod val="25000"/>
                    <a:lumOff val="75000"/>
                    <a:alpha val="75000"/>
                  </a:schemeClr>
                </a:solidFill>
                <a:latin typeface="Calibri" panose="020F0502020204030204" pitchFamily="34" charset="0"/>
                <a:cs typeface="Calibri" panose="020F0502020204030204" pitchFamily="34" charset="0"/>
              </a:rPr>
              <a:t> 3
</a:t>
            </a:r>
          </a:p>
        </p:txBody>
      </p:sp>
      <p:sp>
        <p:nvSpPr>
          <p:cNvPr id="6" name="Rectangle 5">
            <a:extLst>
              <a:ext uri="{FF2B5EF4-FFF2-40B4-BE49-F238E27FC236}">
                <a16:creationId xmlns:a16="http://schemas.microsoft.com/office/drawing/2014/main" id="{F32609BE-0C17-9880-6F8F-948D24753FB5}"/>
              </a:ext>
            </a:extLst>
          </p:cNvPr>
          <p:cNvSpPr/>
          <p:nvPr/>
        </p:nvSpPr>
        <p:spPr>
          <a:xfrm>
            <a:off x="419100" y="469899"/>
            <a:ext cx="7536811" cy="5899652"/>
          </a:xfrm>
          <a:prstGeom prst="rect">
            <a:avLst/>
          </a:prstGeom>
          <a:blipFill dpi="0"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0971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CC31F-A10F-45C8-8A71-EF79A4764552}"/>
              </a:ext>
            </a:extLst>
          </p:cNvPr>
          <p:cNvSpPr>
            <a:spLocks noGrp="1"/>
          </p:cNvSpPr>
          <p:nvPr>
            <p:ph type="sldNum" sz="quarter" idx="12"/>
          </p:nvPr>
        </p:nvSpPr>
        <p:spPr>
          <a:xfrm>
            <a:off x="10795363" y="6423914"/>
            <a:ext cx="105251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900" b="0" i="0" u="none" strike="noStrike" kern="1200" cap="none" spc="0" normalizeH="0" baseline="0" noProof="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5FDF90B5-C4A5-40B2-87D3-102C1809F4DC}"/>
              </a:ext>
            </a:extLst>
          </p:cNvPr>
          <p:cNvSpPr>
            <a:spLocks noGrp="1"/>
          </p:cNvSpPr>
          <p:nvPr>
            <p:ph type="ftr" sz="quarter" idx="11"/>
          </p:nvPr>
        </p:nvSpPr>
        <p:spPr>
          <a:xfrm>
            <a:off x="355101" y="6423914"/>
            <a:ext cx="6818262"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8083E45C-A47F-43D4-B707-F1740EBF503D}"/>
              </a:ext>
            </a:extLst>
          </p:cNvPr>
          <p:cNvSpPr>
            <a:spLocks noGrp="1"/>
          </p:cNvSpPr>
          <p:nvPr>
            <p:ph type="title"/>
          </p:nvPr>
        </p:nvSpPr>
        <p:spPr>
          <a:xfrm>
            <a:off x="581192" y="949590"/>
            <a:ext cx="11029616" cy="988332"/>
          </a:xfrm>
        </p:spPr>
        <p:txBody>
          <a:bodyPr anchor="b">
            <a:normAutofit/>
          </a:bodyPr>
          <a:lstStyle/>
          <a:p>
            <a:r>
              <a:rPr lang="es-ES" dirty="0">
                <a:latin typeface="Calibri" panose="020F0502020204030204" pitchFamily="34" charset="0"/>
                <a:cs typeface="Calibri" panose="020F0502020204030204" pitchFamily="34" charset="0"/>
              </a:rPr>
              <a:t>Valores y actitudes de los proveedores
</a:t>
            </a:r>
            <a:endParaRPr lang="en-US" dirty="0">
              <a:latin typeface="Calibri" panose="020F0502020204030204" pitchFamily="34" charset="0"/>
              <a:cs typeface="Calibri" panose="020F0502020204030204" pitchFamily="34" charset="0"/>
            </a:endParaRPr>
          </a:p>
        </p:txBody>
      </p:sp>
      <p:graphicFrame>
        <p:nvGraphicFramePr>
          <p:cNvPr id="7" name="Content Placeholder 4">
            <a:extLst>
              <a:ext uri="{FF2B5EF4-FFF2-40B4-BE49-F238E27FC236}">
                <a16:creationId xmlns:a16="http://schemas.microsoft.com/office/drawing/2014/main" id="{4246708C-C7D7-4490-B0D4-24EBFCB10247}"/>
              </a:ext>
            </a:extLst>
          </p:cNvPr>
          <p:cNvGraphicFramePr>
            <a:graphicFrameLocks noGrp="1"/>
          </p:cNvGraphicFramePr>
          <p:nvPr>
            <p:ph sz="half" idx="2"/>
            <p:extLst>
              <p:ext uri="{D42A27DB-BD31-4B8C-83A1-F6EECF244321}">
                <p14:modId xmlns:p14="http://schemas.microsoft.com/office/powerpoint/2010/main" val="488955252"/>
              </p:ext>
            </p:extLst>
          </p:nvPr>
        </p:nvGraphicFramePr>
        <p:xfrm>
          <a:off x="4060439" y="2203784"/>
          <a:ext cx="7727695" cy="4057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Content Placeholder 8" descr="A person holding a sign&#10;&#10;Description automatically generated with medium confidence">
            <a:extLst>
              <a:ext uri="{FF2B5EF4-FFF2-40B4-BE49-F238E27FC236}">
                <a16:creationId xmlns:a16="http://schemas.microsoft.com/office/drawing/2014/main" id="{E9430809-2497-4BA0-8D62-99044A73D45F}"/>
              </a:ext>
            </a:extLst>
          </p:cNvPr>
          <p:cNvPicPr>
            <a:picLocks noGrp="1" noChangeAspect="1"/>
          </p:cNvPicPr>
          <p:nvPr>
            <p:ph sz="half" idx="1"/>
          </p:nvPr>
        </p:nvPicPr>
        <p:blipFill>
          <a:blip r:embed="rId8"/>
          <a:stretch>
            <a:fillRect/>
          </a:stretch>
        </p:blipFill>
        <p:spPr>
          <a:xfrm rot="20619058">
            <a:off x="626277" y="3044826"/>
            <a:ext cx="2917057" cy="19992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8584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4B3DEF-C014-463A-8A8A-012DBF6B6F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E0205197-19C7-441E-A982-FD9C146035FD}"/>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B1D610C2-B6FB-4387-AF3E-19A3974AC63B}"/>
              </a:ext>
            </a:extLst>
          </p:cNvPr>
          <p:cNvSpPr>
            <a:spLocks noGrp="1"/>
          </p:cNvSpPr>
          <p:nvPr>
            <p:ph type="title"/>
          </p:nvPr>
        </p:nvSpPr>
        <p:spPr>
          <a:xfrm>
            <a:off x="440286" y="983203"/>
            <a:ext cx="11029616" cy="1013800"/>
          </a:xfrm>
        </p:spPr>
        <p:txBody>
          <a:bodyPr/>
          <a:lstStyle/>
          <a:p>
            <a:r>
              <a:rPr lang="es-ES" dirty="0">
                <a:latin typeface="Calibri" panose="020F0502020204030204" pitchFamily="34" charset="0"/>
                <a:cs typeface="Calibri" panose="020F0502020204030204" pitchFamily="34" charset="0"/>
              </a:rPr>
              <a:t>Respetar a las personas como socios 
</a:t>
            </a:r>
            <a:endParaRPr lang="en-US"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3CFF3E03-7B0E-47CF-8B2F-E164D3A7D3D3}"/>
              </a:ext>
            </a:extLst>
          </p:cNvPr>
          <p:cNvSpPr>
            <a:spLocks noGrp="1"/>
          </p:cNvSpPr>
          <p:nvPr>
            <p:ph idx="1"/>
          </p:nvPr>
        </p:nvSpPr>
        <p:spPr>
          <a:xfrm>
            <a:off x="623146" y="2128196"/>
            <a:ext cx="11029615" cy="4243418"/>
          </a:xfrm>
        </p:spPr>
        <p:txBody>
          <a:bodyPr>
            <a:normAutofit fontScale="92500" lnSpcReduction="10000"/>
          </a:bodyPr>
          <a:lstStyle/>
          <a:p>
            <a:r>
              <a:rPr lang="es-ES" dirty="0">
                <a:latin typeface="Calibri" panose="020F0502020204030204" pitchFamily="34" charset="0"/>
                <a:cs typeface="Calibri" panose="020F0502020204030204" pitchFamily="34" charset="0"/>
              </a:rPr>
              <a:t>Enfatiza la importancia de la autonomía, la autodeterminación y la autogestión
</a:t>
            </a:r>
            <a:r>
              <a:rPr lang="en-US" dirty="0" err="1">
                <a:latin typeface="Calibri" panose="020F0502020204030204" pitchFamily="34" charset="0"/>
                <a:cs typeface="Calibri" panose="020F0502020204030204" pitchFamily="34" charset="0"/>
              </a:rPr>
              <a:t>Adopta</a:t>
            </a:r>
            <a:r>
              <a:rPr lang="en-US" dirty="0">
                <a:latin typeface="Calibri" panose="020F0502020204030204" pitchFamily="34" charset="0"/>
                <a:cs typeface="Calibri" panose="020F0502020204030204" pitchFamily="34" charset="0"/>
              </a:rPr>
              <a:t> una </a:t>
            </a:r>
            <a:r>
              <a:rPr lang="en-US" dirty="0" err="1">
                <a:latin typeface="Calibri" panose="020F0502020204030204" pitchFamily="34" charset="0"/>
                <a:cs typeface="Calibri" panose="020F0502020204030204" pitchFamily="34" charset="0"/>
              </a:rPr>
              <a:t>actitud</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esperanzadora</a:t>
            </a:r>
            <a:r>
              <a:rPr lang="en-US" dirty="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Fomenta activamente la participación de la persona en todos los aspectos de la toma de decisiones
Respeta y valora el valor y la importancia inherentes de una persona
Afirma la creencia en la capacidad de una persona para recuperarse, prosperar y llevar una vida significativa y contribuyente
Celebra el esfuerzo y el logro de cada persona</a:t>
            </a:r>
            <a:endParaRPr lang="en-US"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53B176F-1E9D-4308-B0D5-F53102C1DE2C}"/>
              </a:ext>
            </a:extLst>
          </p:cNvPr>
          <p:cNvSpPr txBox="1"/>
          <p:nvPr/>
        </p:nvSpPr>
        <p:spPr>
          <a:xfrm>
            <a:off x="5069306" y="6371614"/>
            <a:ext cx="6096000" cy="28623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a:t>
            </a:r>
          </a:p>
        </p:txBody>
      </p:sp>
    </p:spTree>
    <p:extLst>
      <p:ext uri="{BB962C8B-B14F-4D97-AF65-F5344CB8AC3E}">
        <p14:creationId xmlns:p14="http://schemas.microsoft.com/office/powerpoint/2010/main" val="56568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E427-348E-49D7-ABE8-BA093A42916D}"/>
              </a:ext>
            </a:extLst>
          </p:cNvPr>
          <p:cNvSpPr>
            <a:spLocks noGrp="1"/>
          </p:cNvSpPr>
          <p:nvPr>
            <p:ph type="title"/>
          </p:nvPr>
        </p:nvSpPr>
        <p:spPr>
          <a:xfrm>
            <a:off x="586365" y="954891"/>
            <a:ext cx="11029616" cy="988332"/>
          </a:xfrm>
        </p:spPr>
        <p:txBody>
          <a:bodyPr/>
          <a:lstStyle/>
          <a:p>
            <a:r>
              <a:rPr lang="en-US" dirty="0" err="1">
                <a:latin typeface="Calibri" panose="020F0502020204030204" pitchFamily="34" charset="0"/>
                <a:cs typeface="Calibri" panose="020F0502020204030204" pitchFamily="34" charset="0"/>
              </a:rPr>
              <a:t>Valores</a:t>
            </a:r>
            <a:r>
              <a:rPr lang="en-US" dirty="0">
                <a:latin typeface="Calibri" panose="020F0502020204030204" pitchFamily="34" charset="0"/>
                <a:cs typeface="Calibri" panose="020F0502020204030204" pitchFamily="34" charset="0"/>
              </a:rPr>
              <a:t> y </a:t>
            </a:r>
            <a:r>
              <a:rPr lang="en-US" dirty="0" err="1">
                <a:latin typeface="Calibri" panose="020F0502020204030204" pitchFamily="34" charset="0"/>
                <a:cs typeface="Calibri" panose="020F0502020204030204" pitchFamily="34" charset="0"/>
              </a:rPr>
              <a:t>actitudes</a:t>
            </a:r>
            <a:r>
              <a:rPr lang="en-US" dirty="0">
                <a:latin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F2802A52-CB70-4479-BD2F-3B71AF1A94A1}"/>
              </a:ext>
            </a:extLst>
          </p:cNvPr>
          <p:cNvSpPr>
            <a:spLocks noGrp="1"/>
          </p:cNvSpPr>
          <p:nvPr>
            <p:ph sz="half" idx="1"/>
          </p:nvPr>
        </p:nvSpPr>
        <p:spPr>
          <a:xfrm>
            <a:off x="586365" y="2141622"/>
            <a:ext cx="11125032" cy="4086196"/>
          </a:xfrm>
        </p:spPr>
        <p:txBody>
          <a:bodyPr>
            <a:noAutofit/>
          </a:bodyPr>
          <a:lstStyle/>
          <a:p>
            <a:r>
              <a:rPr lang="es-ES" sz="2600" dirty="0">
                <a:latin typeface="Calibri" panose="020F0502020204030204" pitchFamily="34" charset="0"/>
                <a:cs typeface="Calibri" panose="020F0502020204030204" pitchFamily="34" charset="0"/>
              </a:rPr>
              <a:t>Trabajar desde la creencia de que todas las personas con condiciones de salud conductual quieren los derechos, roles y responsabilidades normales de ser una persona. La tarea de los proveedores de servicios es apoyar el progreso hacia estos objetivos</a:t>
            </a:r>
            <a:r>
              <a:rPr lang="en-US" sz="2600" b="0" i="0" u="none" strike="noStrike" baseline="0" dirty="0">
                <a:latin typeface="Calibri" panose="020F0502020204030204" pitchFamily="34" charset="0"/>
                <a:cs typeface="Calibri" panose="020F0502020204030204" pitchFamily="34" charset="0"/>
              </a:rPr>
              <a:t>.</a:t>
            </a:r>
            <a:endParaRPr lang="en-US" sz="2600" dirty="0">
              <a:solidFill>
                <a:schemeClr val="tx1"/>
              </a:solidFill>
              <a:latin typeface="Calibri" panose="020F0502020204030204" pitchFamily="34" charset="0"/>
              <a:cs typeface="Calibri" panose="020F0502020204030204" pitchFamily="34" charset="0"/>
            </a:endParaRPr>
          </a:p>
          <a:p>
            <a:r>
              <a:rPr lang="es-ES" sz="2600" dirty="0">
                <a:solidFill>
                  <a:schemeClr val="tx1"/>
                </a:solidFill>
                <a:latin typeface="Calibri" panose="020F0502020204030204" pitchFamily="34" charset="0"/>
                <a:cs typeface="Calibri" panose="020F0502020204030204" pitchFamily="34" charset="0"/>
              </a:rPr>
              <a:t>Reconocer la importancia de equilibrar los derechos e intereses de las personas con la necesidad de garantizar la seguridad del individuo, la familia y los miembros de la comunidad en general.</a:t>
            </a:r>
            <a:endParaRPr lang="en-US" sz="2600" dirty="0">
              <a:solidFill>
                <a:schemeClr val="tx1"/>
              </a:solidFill>
              <a:latin typeface="Calibri" panose="020F0502020204030204" pitchFamily="34" charset="0"/>
              <a:cs typeface="Calibri" panose="020F0502020204030204" pitchFamily="34" charset="0"/>
            </a:endParaRPr>
          </a:p>
          <a:p>
            <a:r>
              <a:rPr lang="es-ES" sz="2600" dirty="0">
                <a:solidFill>
                  <a:schemeClr val="tx1"/>
                </a:solidFill>
                <a:latin typeface="Calibri" panose="020F0502020204030204" pitchFamily="34" charset="0"/>
                <a:cs typeface="Calibri" panose="020F0502020204030204" pitchFamily="34" charset="0"/>
              </a:rPr>
              <a:t>Reconocer / cambiar la diferencia de poder que puede existir dentro de la relación practicante-individuo, ya que puede ayudar a minimizar el sesgo y la probabilidad de usar prácticas directivas y coercitivas</a:t>
            </a:r>
            <a:r>
              <a:rPr lang="en-US" sz="2600" dirty="0">
                <a:solidFill>
                  <a:schemeClr val="tx1"/>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90405C65-8B8D-4BFE-A725-C2F28F951447}"/>
              </a:ext>
            </a:extLst>
          </p:cNvPr>
          <p:cNvSpPr txBox="1"/>
          <p:nvPr/>
        </p:nvSpPr>
        <p:spPr>
          <a:xfrm>
            <a:off x="7261033" y="6322547"/>
            <a:ext cx="4474342" cy="28623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a:t>
            </a:r>
          </a:p>
        </p:txBody>
      </p:sp>
      <p:sp>
        <p:nvSpPr>
          <p:cNvPr id="7" name="Footer Placeholder 2">
            <a:extLst>
              <a:ext uri="{FF2B5EF4-FFF2-40B4-BE49-F238E27FC236}">
                <a16:creationId xmlns:a16="http://schemas.microsoft.com/office/drawing/2014/main" id="{C469340B-7449-429A-9729-73484A106A24}"/>
              </a:ext>
            </a:extLst>
          </p:cNvPr>
          <p:cNvSpPr>
            <a:spLocks noGrp="1"/>
          </p:cNvSpPr>
          <p:nvPr>
            <p:ph type="ftr" sz="quarter" idx="11"/>
          </p:nvPr>
        </p:nvSpPr>
        <p:spPr>
          <a:xfrm>
            <a:off x="103892" y="6426217"/>
            <a:ext cx="6818262" cy="365125"/>
          </a:xfrm>
        </p:spPr>
        <p:txBody>
          <a:bodyPr vert="horz" lIns="91440" tIns="45720" rIns="91440" bIns="45720" rtlCol="0" anchor="ctr">
            <a:normAutofit/>
          </a:bodyPr>
          <a:lstStyle/>
          <a:p>
            <a:pPr lvl="0">
              <a:spcAft>
                <a:spcPts val="600"/>
              </a:spcAft>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6279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FA813B-99D9-4EC8-A820-B48A88CE1B9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776E303B-6DDB-413E-BB7D-946D86F47DC8}"/>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lvl="0">
              <a:spcAft>
                <a:spcPts val="600"/>
              </a:spcAft>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12" name="Title 3">
            <a:extLst>
              <a:ext uri="{FF2B5EF4-FFF2-40B4-BE49-F238E27FC236}">
                <a16:creationId xmlns:a16="http://schemas.microsoft.com/office/drawing/2014/main" id="{4358DA0D-D5DD-4A87-B857-94547DD72535}"/>
              </a:ext>
            </a:extLst>
          </p:cNvPr>
          <p:cNvSpPr>
            <a:spLocks noGrp="1"/>
          </p:cNvSpPr>
          <p:nvPr>
            <p:ph type="title"/>
          </p:nvPr>
        </p:nvSpPr>
        <p:spPr>
          <a:xfrm>
            <a:off x="608489" y="987338"/>
            <a:ext cx="11029616" cy="988332"/>
          </a:xfrm>
        </p:spPr>
        <p:txBody>
          <a:bodyPr/>
          <a:lstStyle/>
          <a:p>
            <a:r>
              <a:rPr lang="es-ES" dirty="0">
                <a:latin typeface="Calibri" panose="020F0502020204030204" pitchFamily="34" charset="0"/>
                <a:cs typeface="Calibri" panose="020F0502020204030204" pitchFamily="34" charset="0"/>
              </a:rPr>
              <a:t>Afirmando la autonomía y la autodeterminación</a:t>
            </a:r>
            <a:br>
              <a:rPr lang="en-US" sz="2800"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6A1DCFC-100B-45DF-AF9F-DA7B418833E2}"/>
              </a:ext>
            </a:extLst>
          </p:cNvPr>
          <p:cNvSpPr txBox="1"/>
          <p:nvPr/>
        </p:nvSpPr>
        <p:spPr>
          <a:xfrm>
            <a:off x="608489" y="2531270"/>
            <a:ext cx="6035329" cy="4702121"/>
          </a:xfrm>
          <a:prstGeom prst="rect">
            <a:avLst/>
          </a:prstGeom>
        </p:spPr>
        <p:txBody>
          <a:bodyPr vert="horz" lIns="91440" tIns="45720" rIns="91440" bIns="45720" rtlCol="0" anchor="t">
            <a:normAutofit/>
          </a:bodyPr>
          <a:lstStyle/>
          <a:p>
            <a:pPr lvl="0" defTabSz="457200">
              <a:defRPr/>
            </a:pPr>
            <a:r>
              <a:rPr lang="en-US" sz="2400" b="1" dirty="0" err="1">
                <a:solidFill>
                  <a:srgbClr val="000000">
                    <a:lumMod val="75000"/>
                    <a:lumOff val="25000"/>
                  </a:srgbClr>
                </a:solidFill>
                <a:latin typeface="Calibri" panose="020F0502020204030204" pitchFamily="34" charset="0"/>
                <a:cs typeface="Calibri" panose="020F0502020204030204" pitchFamily="34" charset="0"/>
              </a:rPr>
              <a:t>Practicar</a:t>
            </a:r>
            <a:r>
              <a:rPr lang="en-US" sz="2400" b="1" dirty="0">
                <a:solidFill>
                  <a:srgbClr val="000000">
                    <a:lumMod val="75000"/>
                    <a:lumOff val="25000"/>
                  </a:srgbClr>
                </a:solidFill>
                <a:latin typeface="Calibri" panose="020F0502020204030204" pitchFamily="34" charset="0"/>
                <a:cs typeface="Calibri" panose="020F0502020204030204" pitchFamily="34" charset="0"/>
              </a:rPr>
              <a:t> sin </a:t>
            </a:r>
            <a:r>
              <a:rPr lang="en-US" sz="2400" b="1" dirty="0" err="1">
                <a:solidFill>
                  <a:srgbClr val="000000">
                    <a:lumMod val="75000"/>
                    <a:lumOff val="25000"/>
                  </a:srgbClr>
                </a:solidFill>
                <a:latin typeface="Calibri" panose="020F0502020204030204" pitchFamily="34" charset="0"/>
                <a:cs typeface="Calibri" panose="020F0502020204030204" pitchFamily="34" charset="0"/>
              </a:rPr>
              <a:t>prejuicio</a:t>
            </a:r>
            <a:r>
              <a:rPr lang="en-US" sz="2400" b="1" dirty="0">
                <a:solidFill>
                  <a:srgbClr val="000000">
                    <a:lumMod val="75000"/>
                    <a:lumOff val="25000"/>
                  </a:srgbClr>
                </a:solidFill>
                <a:latin typeface="Calibri" panose="020F0502020204030204" pitchFamily="34" charset="0"/>
                <a:cs typeface="Calibri" panose="020F0502020204030204" pitchFamily="34" charset="0"/>
              </a:rPr>
              <a:t> </a:t>
            </a:r>
            <a:r>
              <a:rPr lang="es-ES" sz="2400" dirty="0">
                <a:solidFill>
                  <a:srgbClr val="000000">
                    <a:lumMod val="75000"/>
                    <a:lumOff val="25000"/>
                  </a:srgbClr>
                </a:solidFill>
                <a:latin typeface="Calibri" panose="020F0502020204030204" pitchFamily="34" charset="0"/>
                <a:cs typeface="Calibri" panose="020F0502020204030204" pitchFamily="34" charset="0"/>
              </a:rPr>
              <a:t>apoya la capacidad de la persona para dirigir sus propias acciones mediante el uso de un lenguaje que prioriza a la persona y no estigmatizante</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endParaRPr>
          </a:p>
          <a:p>
            <a:pPr lvl="0" defTabSz="457200">
              <a:defRPr/>
            </a:pPr>
            <a:r>
              <a:rPr kumimoji="0" lang="en-US" sz="24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Practicar</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 sin </a:t>
            </a:r>
            <a:r>
              <a:rPr kumimoji="0" lang="en-US" sz="24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prejuicio</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 </a:t>
            </a:r>
            <a:r>
              <a:rPr lang="es-ES" sz="2400" dirty="0">
                <a:solidFill>
                  <a:srgbClr val="000000">
                    <a:lumMod val="75000"/>
                    <a:lumOff val="25000"/>
                  </a:srgbClr>
                </a:solidFill>
                <a:latin typeface="Calibri" panose="020F0502020204030204" pitchFamily="34" charset="0"/>
                <a:cs typeface="Calibri" panose="020F0502020204030204" pitchFamily="34" charset="0"/>
              </a:rPr>
              <a:t>apoya la cultura y el lenguaje de la esperanza al reconocer la experiencia humana compartida y ser inclusivo</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a:t>
            </a:r>
          </a:p>
          <a:p>
            <a:pPr marL="0" marR="0" lvl="0" indent="0" algn="just" defTabSz="457200" rtl="0" eaLnBrk="1" fontAlgn="auto" latinLnBrk="0" hangingPunct="1">
              <a:lnSpc>
                <a:spcPct val="90000"/>
              </a:lnSpc>
              <a:spcBef>
                <a:spcPct val="20000"/>
              </a:spcBef>
              <a:spcAft>
                <a:spcPts val="600"/>
              </a:spcAft>
              <a:buClrTx/>
              <a:buSzTx/>
              <a:buFontTx/>
              <a:buNone/>
              <a:tabLst/>
              <a:defRPr/>
            </a:pPr>
            <a:endPar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D73F69F1-2F96-40BE-A097-AF967678E9B5}"/>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7173363" y="2237874"/>
            <a:ext cx="4037646" cy="4079844"/>
          </a:xfrm>
          <a:prstGeom prst="rect">
            <a:avLst/>
          </a:prstGeom>
        </p:spPr>
      </p:pic>
    </p:spTree>
    <p:extLst>
      <p:ext uri="{BB962C8B-B14F-4D97-AF65-F5344CB8AC3E}">
        <p14:creationId xmlns:p14="http://schemas.microsoft.com/office/powerpoint/2010/main" val="246057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with the hand on the chin&#10;&#10;Description automatically generated with low confidence">
            <a:extLst>
              <a:ext uri="{FF2B5EF4-FFF2-40B4-BE49-F238E27FC236}">
                <a16:creationId xmlns:a16="http://schemas.microsoft.com/office/drawing/2014/main" id="{EC882802-FC2F-08FE-7ECA-2325B907F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746" y="2544417"/>
            <a:ext cx="5555254" cy="3879497"/>
          </a:xfrm>
          <a:prstGeom prst="rect">
            <a:avLst/>
          </a:prstGeom>
        </p:spPr>
      </p:pic>
      <p:sp>
        <p:nvSpPr>
          <p:cNvPr id="2" name="Slide Number Placeholder 1">
            <a:extLst>
              <a:ext uri="{FF2B5EF4-FFF2-40B4-BE49-F238E27FC236}">
                <a16:creationId xmlns:a16="http://schemas.microsoft.com/office/drawing/2014/main" id="{1A52BE5C-870C-4FD9-A540-4CB9357BC6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78DE436C-9827-435C-97B6-CA57A66DD104}"/>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236D7077-B42C-4A02-AC9F-44D415BAA5B0}"/>
              </a:ext>
            </a:extLst>
          </p:cNvPr>
          <p:cNvSpPr>
            <a:spLocks noGrp="1"/>
          </p:cNvSpPr>
          <p:nvPr>
            <p:ph type="title"/>
          </p:nvPr>
        </p:nvSpPr>
        <p:spPr>
          <a:xfrm>
            <a:off x="440286" y="950926"/>
            <a:ext cx="11029615" cy="1013800"/>
          </a:xfrm>
        </p:spPr>
        <p:txBody>
          <a:bodyPr/>
          <a:lstStyle/>
          <a:p>
            <a:r>
              <a:rPr lang="es-ES" dirty="0">
                <a:latin typeface="Calibri" panose="020F0502020204030204" pitchFamily="34" charset="0"/>
                <a:cs typeface="Calibri" panose="020F0502020204030204" pitchFamily="34" charset="0"/>
              </a:rPr>
              <a:t>Respetar la dignidad del riesgo
</a:t>
            </a:r>
            <a:endParaRPr lang="en-US"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FD1494E-4415-467E-BF5A-F2ABBEF48334}"/>
              </a:ext>
            </a:extLst>
          </p:cNvPr>
          <p:cNvSpPr>
            <a:spLocks noGrp="1"/>
          </p:cNvSpPr>
          <p:nvPr>
            <p:ph idx="1"/>
          </p:nvPr>
        </p:nvSpPr>
        <p:spPr>
          <a:xfrm>
            <a:off x="581193" y="2180496"/>
            <a:ext cx="8026094" cy="3975348"/>
          </a:xfrm>
        </p:spPr>
        <p:txBody>
          <a:bodyPr>
            <a:normAutofit fontScale="92500" lnSpcReduction="10000"/>
          </a:bodyPr>
          <a:lstStyle/>
          <a:p>
            <a:r>
              <a:rPr lang="en-US" dirty="0">
                <a:latin typeface="Calibri" panose="020F0502020204030204" pitchFamily="34" charset="0"/>
                <a:cs typeface="Calibri" panose="020F0502020204030204" pitchFamily="34" charset="0"/>
              </a:rPr>
              <a:t>La </a:t>
            </a:r>
            <a:r>
              <a:rPr lang="en-US" b="1" i="1" dirty="0">
                <a:solidFill>
                  <a:schemeClr val="accent1"/>
                </a:solidFill>
                <a:latin typeface="Calibri" panose="020F0502020204030204" pitchFamily="34" charset="0"/>
                <a:cs typeface="Calibri" panose="020F0502020204030204" pitchFamily="34" charset="0"/>
              </a:rPr>
              <a:t>“</a:t>
            </a:r>
            <a:r>
              <a:rPr lang="en-US" b="1" i="1" dirty="0" err="1">
                <a:solidFill>
                  <a:schemeClr val="accent1"/>
                </a:solidFill>
                <a:latin typeface="Calibri" panose="020F0502020204030204" pitchFamily="34" charset="0"/>
                <a:cs typeface="Calibri" panose="020F0502020204030204" pitchFamily="34" charset="0"/>
              </a:rPr>
              <a:t>dignidad</a:t>
            </a:r>
            <a:r>
              <a:rPr lang="en-US" b="1" i="1" dirty="0">
                <a:solidFill>
                  <a:schemeClr val="accent1"/>
                </a:solidFill>
                <a:latin typeface="Calibri" panose="020F0502020204030204" pitchFamily="34" charset="0"/>
                <a:cs typeface="Calibri" panose="020F0502020204030204" pitchFamily="34" charset="0"/>
              </a:rPr>
              <a:t> del </a:t>
            </a:r>
            <a:r>
              <a:rPr lang="en-US" b="1" i="1" dirty="0" err="1">
                <a:solidFill>
                  <a:schemeClr val="accent1"/>
                </a:solidFill>
                <a:latin typeface="Calibri" panose="020F0502020204030204" pitchFamily="34" charset="0"/>
                <a:cs typeface="Calibri" panose="020F0502020204030204" pitchFamily="34" charset="0"/>
              </a:rPr>
              <a:t>riesgo</a:t>
            </a:r>
            <a:r>
              <a:rPr lang="en-US" b="1" i="1" dirty="0">
                <a:solidFill>
                  <a:schemeClr val="accent1"/>
                </a:solidFill>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es el derecho de las personas a elegir tomar algún riesgo al participar en la experiencia de la vida.</a:t>
            </a:r>
            <a:endParaRPr lang="en-US" dirty="0">
              <a:latin typeface="Calibri" panose="020F0502020204030204" pitchFamily="34" charset="0"/>
              <a:cs typeface="Calibri" panose="020F0502020204030204" pitchFamily="34" charset="0"/>
            </a:endParaRPr>
          </a:p>
          <a:p>
            <a:pPr lvl="1"/>
            <a:r>
              <a:rPr lang="es-ES" dirty="0">
                <a:latin typeface="Calibri" panose="020F0502020204030204" pitchFamily="34" charset="0"/>
                <a:cs typeface="Calibri" panose="020F0502020204030204" pitchFamily="34" charset="0"/>
              </a:rPr>
              <a:t>Manténgase comprometido con las personas incluso cuando toman acciones que pueden parecer equivocadas para los demás.</a:t>
            </a:r>
            <a:endParaRPr lang="en-US" dirty="0">
              <a:latin typeface="Calibri" panose="020F0502020204030204" pitchFamily="34" charset="0"/>
              <a:cs typeface="Calibri" panose="020F0502020204030204" pitchFamily="34" charset="0"/>
            </a:endParaRPr>
          </a:p>
          <a:p>
            <a:pPr lvl="1"/>
            <a:r>
              <a:rPr lang="es-ES" dirty="0">
                <a:latin typeface="Calibri" panose="020F0502020204030204" pitchFamily="34" charset="0"/>
                <a:cs typeface="Calibri" panose="020F0502020204030204" pitchFamily="34" charset="0"/>
              </a:rPr>
              <a:t>Abordar la tensión entre maximizar la elección personal, por un lado, y promover la seguridad, por el otro.</a:t>
            </a:r>
            <a:r>
              <a:rPr lang="en-US" dirty="0">
                <a:latin typeface="Calibri" panose="020F0502020204030204" pitchFamily="34" charset="0"/>
                <a:cs typeface="Calibri" panose="020F0502020204030204" pitchFamily="34" charset="0"/>
              </a:rPr>
              <a:t> </a:t>
            </a:r>
          </a:p>
          <a:p>
            <a:pPr lvl="1"/>
            <a:r>
              <a:rPr lang="es-ES" dirty="0">
                <a:latin typeface="Calibri" panose="020F0502020204030204" pitchFamily="34" charset="0"/>
                <a:cs typeface="Calibri" panose="020F0502020204030204" pitchFamily="34" charset="0"/>
              </a:rPr>
              <a:t>Fomentar el aprendizaje y el uso de los contratiempos como oportunidades para la comprensión y el crecimiento personal</a:t>
            </a:r>
            <a:r>
              <a:rPr lang="en-US" dirty="0">
                <a:latin typeface="Calibri" panose="020F0502020204030204" pitchFamily="34" charset="0"/>
                <a:cs typeface="Calibri" panose="020F0502020204030204" pitchFamily="34" charset="0"/>
              </a:rPr>
              <a:t>. </a:t>
            </a:r>
            <a:endParaRPr lang="en-US" dirty="0"/>
          </a:p>
        </p:txBody>
      </p:sp>
      <p:sp>
        <p:nvSpPr>
          <p:cNvPr id="6" name="TextBox 5">
            <a:extLst>
              <a:ext uri="{FF2B5EF4-FFF2-40B4-BE49-F238E27FC236}">
                <a16:creationId xmlns:a16="http://schemas.microsoft.com/office/drawing/2014/main" id="{E3874CF3-57CD-44D1-91DA-9F25CD91D7F1}"/>
              </a:ext>
            </a:extLst>
          </p:cNvPr>
          <p:cNvSpPr txBox="1"/>
          <p:nvPr/>
        </p:nvSpPr>
        <p:spPr>
          <a:xfrm>
            <a:off x="4967703" y="6238799"/>
            <a:ext cx="279988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Parsons, C., 2009</a:t>
            </a:r>
          </a:p>
        </p:txBody>
      </p:sp>
    </p:spTree>
    <p:extLst>
      <p:ext uri="{BB962C8B-B14F-4D97-AF65-F5344CB8AC3E}">
        <p14:creationId xmlns:p14="http://schemas.microsoft.com/office/powerpoint/2010/main" val="328784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581192" y="4241457"/>
            <a:ext cx="5681822" cy="1148948"/>
          </a:xfrm>
        </p:spPr>
        <p:txBody>
          <a:bodyPr>
            <a:normAutofit fontScale="70000" lnSpcReduction="20000"/>
          </a:bodyPr>
          <a:lstStyle/>
          <a:p>
            <a:r>
              <a:rPr lang="es-ES" sz="3200" b="1" dirty="0">
                <a:solidFill>
                  <a:schemeClr val="tx1"/>
                </a:solidFill>
                <a:latin typeface="Calibri" panose="020F0502020204030204" pitchFamily="34" charset="0"/>
                <a:cs typeface="Calibri" panose="020F0502020204030204" pitchFamily="34" charset="0"/>
              </a:rPr>
              <a:t>Afirmando la autonomía y la autodeterminación
</a:t>
            </a:r>
            <a:endPar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581192" y="2859389"/>
            <a:ext cx="11029615" cy="1497507"/>
          </a:xfrm>
        </p:spPr>
        <p:txBody>
          <a:bodyPr>
            <a:normAutofit/>
          </a:bodyPr>
          <a:lstStyle/>
          <a:p>
            <a:r>
              <a:rPr lang="en-US" sz="4000" dirty="0">
                <a:latin typeface="Calibri" panose="020F0502020204030204" pitchFamily="34" charset="0"/>
                <a:cs typeface="Calibri" panose="020F0502020204030204" pitchFamily="34" charset="0"/>
              </a:rPr>
              <a:t>Lo que </a:t>
            </a:r>
            <a:r>
              <a:rPr lang="en-US" sz="4000" dirty="0" err="1">
                <a:latin typeface="Calibri" panose="020F0502020204030204" pitchFamily="34" charset="0"/>
                <a:cs typeface="Calibri" panose="020F0502020204030204" pitchFamily="34" charset="0"/>
              </a:rPr>
              <a:t>sabemos</a:t>
            </a:r>
            <a:r>
              <a:rPr lang="en-US" sz="4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747008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646136-6BDC-1950-3CC6-B9A01643AC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F479D-7533-4EEF-A06F-7CD2FE3DB90D}"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4" name="Footer Placeholder 3">
            <a:extLst>
              <a:ext uri="{FF2B5EF4-FFF2-40B4-BE49-F238E27FC236}">
                <a16:creationId xmlns:a16="http://schemas.microsoft.com/office/drawing/2014/main" id="{8B8EDAEC-360E-C98F-7AC1-7BE9CC137635}"/>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6" name="Title 5">
            <a:extLst>
              <a:ext uri="{FF2B5EF4-FFF2-40B4-BE49-F238E27FC236}">
                <a16:creationId xmlns:a16="http://schemas.microsoft.com/office/drawing/2014/main" id="{58A06348-A76B-29FC-6E47-E9775136987F}"/>
              </a:ext>
            </a:extLst>
          </p:cNvPr>
          <p:cNvSpPr>
            <a:spLocks noGrp="1"/>
          </p:cNvSpPr>
          <p:nvPr>
            <p:ph type="title"/>
          </p:nvPr>
        </p:nvSpPr>
        <p:spPr>
          <a:xfrm>
            <a:off x="581191" y="1009652"/>
            <a:ext cx="11029616" cy="1013800"/>
          </a:xfrm>
        </p:spPr>
        <p:txBody>
          <a:bodyPr/>
          <a:lstStyle/>
          <a:p>
            <a:r>
              <a:rPr lang="es-ES" dirty="0"/>
              <a:t>El enlace: Autodeterminación Y motivación
</a:t>
            </a:r>
            <a:endParaRPr lang="en-US" dirty="0"/>
          </a:p>
        </p:txBody>
      </p:sp>
      <p:sp>
        <p:nvSpPr>
          <p:cNvPr id="7" name="Content Placeholder 6">
            <a:extLst>
              <a:ext uri="{FF2B5EF4-FFF2-40B4-BE49-F238E27FC236}">
                <a16:creationId xmlns:a16="http://schemas.microsoft.com/office/drawing/2014/main" id="{9B1855D3-0221-5ACF-2CE0-2AFD663262A1}"/>
              </a:ext>
            </a:extLst>
          </p:cNvPr>
          <p:cNvSpPr>
            <a:spLocks noGrp="1"/>
          </p:cNvSpPr>
          <p:nvPr>
            <p:ph idx="1"/>
          </p:nvPr>
        </p:nvSpPr>
        <p:spPr>
          <a:xfrm>
            <a:off x="581192" y="2080800"/>
            <a:ext cx="11029615" cy="4290814"/>
          </a:xfrm>
        </p:spPr>
        <p:txBody>
          <a:bodyPr>
            <a:normAutofit fontScale="70000" lnSpcReduction="20000"/>
          </a:bodyPr>
          <a:lstStyle/>
          <a:p>
            <a:pPr>
              <a:spcAft>
                <a:spcPts val="1800"/>
              </a:spcAft>
            </a:pPr>
            <a:r>
              <a:rPr lang="en-US" sz="3700" b="1" i="1" dirty="0" err="1">
                <a:solidFill>
                  <a:schemeClr val="accent1"/>
                </a:solidFill>
                <a:latin typeface="Calibri" panose="020F0502020204030204" pitchFamily="34" charset="0"/>
                <a:ea typeface="Calibri" panose="020F0502020204030204" pitchFamily="34" charset="0"/>
                <a:cs typeface="Calibri" panose="020F0502020204030204" pitchFamily="34" charset="0"/>
              </a:rPr>
              <a:t>Motivación</a:t>
            </a:r>
            <a:r>
              <a:rPr lang="en-US" sz="37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s-ES" sz="3700" dirty="0">
                <a:solidFill>
                  <a:schemeClr val="tx1"/>
                </a:solidFill>
                <a:latin typeface="Calibri" panose="020F0502020204030204" pitchFamily="34" charset="0"/>
                <a:ea typeface="Calibri" panose="020F0502020204030204" pitchFamily="34" charset="0"/>
                <a:cs typeface="Calibri" panose="020F0502020204030204" pitchFamily="34" charset="0"/>
              </a:rPr>
              <a:t>es un elemento clave en el tratamiento y la recuperación; influye en la progresión de una persona a través de etapas de cambio</a:t>
            </a:r>
            <a:r>
              <a:rPr lang="en-US" sz="3700" dirty="0">
                <a:effectLst/>
                <a:latin typeface="Calibri" panose="020F0502020204030204" pitchFamily="34" charset="0"/>
                <a:ea typeface="Calibri" panose="020F0502020204030204" pitchFamily="34" charset="0"/>
                <a:cs typeface="Calibri" panose="020F0502020204030204" pitchFamily="34" charset="0"/>
              </a:rPr>
              <a:t>.</a:t>
            </a:r>
          </a:p>
          <a:p>
            <a:pPr>
              <a:spcAft>
                <a:spcPts val="1800"/>
              </a:spcAft>
            </a:pPr>
            <a:r>
              <a:rPr lang="es-ES" sz="3700" dirty="0">
                <a:solidFill>
                  <a:srgbClr val="4C4C4E"/>
                </a:solidFill>
                <a:latin typeface="Calibri" panose="020F0502020204030204" pitchFamily="34" charset="0"/>
                <a:cs typeface="Calibri" panose="020F0502020204030204" pitchFamily="34" charset="0"/>
              </a:rPr>
              <a:t>La motivación es parte de la experiencia humana. Nadie está totalmente desmotivado. La motivación es accesible y se puede mejorar en muchos puntos del proceso de cambio.</a:t>
            </a:r>
            <a:r>
              <a:rPr lang="en-US" sz="3700" b="0" i="0" u="none" strike="noStrike" baseline="0" dirty="0">
                <a:solidFill>
                  <a:srgbClr val="4C4C4E"/>
                </a:solidFill>
                <a:latin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Calibri" panose="020F0502020204030204" pitchFamily="34" charset="0"/>
            </a:endParaRPr>
          </a:p>
          <a:p>
            <a:pPr>
              <a:spcAft>
                <a:spcPts val="1800"/>
              </a:spcAft>
            </a:pPr>
            <a:r>
              <a:rPr lang="es-ES" sz="3700" dirty="0">
                <a:latin typeface="Calibri" panose="020F0502020204030204" pitchFamily="34" charset="0"/>
                <a:ea typeface="Calibri" panose="020F0502020204030204" pitchFamily="34" charset="0"/>
                <a:cs typeface="Calibri" panose="020F0502020204030204" pitchFamily="34" charset="0"/>
              </a:rPr>
              <a:t>Dos enfoques basados en la ciencia son bien conocidos por las personas que trabajan en el campo de la salud conductual</a:t>
            </a:r>
            <a:r>
              <a:rPr lang="en-US" sz="3700" b="0" i="0" u="none" strike="noStrike" baseline="0" dirty="0">
                <a:solidFill>
                  <a:srgbClr val="4C4C4E"/>
                </a:solidFill>
                <a:latin typeface="Calibri" panose="020F0502020204030204" pitchFamily="34" charset="0"/>
                <a:cs typeface="Calibri" panose="020F0502020204030204" pitchFamily="34" charset="0"/>
              </a:rPr>
              <a:t>:</a:t>
            </a:r>
          </a:p>
          <a:p>
            <a:pPr lvl="1">
              <a:spcAft>
                <a:spcPts val="1800"/>
              </a:spcAft>
            </a:pPr>
            <a:r>
              <a:rPr lang="en-US" sz="3400" dirty="0" err="1">
                <a:latin typeface="Calibri" panose="020F0502020204030204" pitchFamily="34" charset="0"/>
                <a:ea typeface="Calibri" panose="020F0502020204030204" pitchFamily="34" charset="0"/>
                <a:cs typeface="Calibri" panose="020F0502020204030204" pitchFamily="34" charset="0"/>
              </a:rPr>
              <a:t>Entrevista</a:t>
            </a:r>
            <a:r>
              <a:rPr lang="en-US" sz="3400" dirty="0">
                <a:latin typeface="Calibri" panose="020F0502020204030204" pitchFamily="34" charset="0"/>
                <a:ea typeface="Calibri" panose="020F0502020204030204" pitchFamily="34" charset="0"/>
                <a:cs typeface="Calibri" panose="020F0502020204030204" pitchFamily="34" charset="0"/>
              </a:rPr>
              <a:t> </a:t>
            </a:r>
            <a:r>
              <a:rPr lang="en-US" sz="3400" dirty="0" err="1">
                <a:latin typeface="Calibri" panose="020F0502020204030204" pitchFamily="34" charset="0"/>
                <a:ea typeface="Calibri" panose="020F0502020204030204" pitchFamily="34" charset="0"/>
                <a:cs typeface="Calibri" panose="020F0502020204030204" pitchFamily="34" charset="0"/>
              </a:rPr>
              <a:t>motivacional</a:t>
            </a:r>
            <a:r>
              <a:rPr lang="en-US" sz="3400" dirty="0">
                <a:latin typeface="Calibri" panose="020F0502020204030204" pitchFamily="34" charset="0"/>
                <a:ea typeface="Calibri" panose="020F0502020204030204" pitchFamily="34" charset="0"/>
                <a:cs typeface="Calibri" panose="020F0502020204030204" pitchFamily="34" charset="0"/>
              </a:rPr>
              <a:t>/</a:t>
            </a:r>
            <a:r>
              <a:rPr lang="en-US" sz="3400" dirty="0" err="1">
                <a:latin typeface="Calibri" panose="020F0502020204030204" pitchFamily="34" charset="0"/>
                <a:ea typeface="Calibri" panose="020F0502020204030204" pitchFamily="34" charset="0"/>
                <a:cs typeface="Calibri" panose="020F0502020204030204" pitchFamily="34" charset="0"/>
              </a:rPr>
              <a:t>Mejora</a:t>
            </a:r>
            <a:r>
              <a:rPr lang="en-US" sz="3400" dirty="0">
                <a:latin typeface="Calibri" panose="020F0502020204030204" pitchFamily="34" charset="0"/>
                <a:ea typeface="Calibri" panose="020F0502020204030204" pitchFamily="34" charset="0"/>
                <a:cs typeface="Calibri" panose="020F0502020204030204" pitchFamily="34" charset="0"/>
              </a:rPr>
              <a:t> </a:t>
            </a:r>
            <a:r>
              <a:rPr lang="en-US" sz="3400" dirty="0" err="1">
                <a:latin typeface="Calibri" panose="020F0502020204030204" pitchFamily="34" charset="0"/>
                <a:ea typeface="Calibri" panose="020F0502020204030204" pitchFamily="34" charset="0"/>
                <a:cs typeface="Calibri" panose="020F0502020204030204" pitchFamily="34" charset="0"/>
              </a:rPr>
              <a:t>motivacional</a:t>
            </a:r>
            <a:r>
              <a:rPr lang="en-US" sz="3400" dirty="0">
                <a:latin typeface="Calibri" panose="020F0502020204030204" pitchFamily="34" charset="0"/>
                <a:ea typeface="Calibri" panose="020F0502020204030204" pitchFamily="34" charset="0"/>
                <a:cs typeface="Calibri" panose="020F0502020204030204" pitchFamily="34" charset="0"/>
              </a:rPr>
              <a:t>
</a:t>
            </a:r>
            <a:r>
              <a:rPr lang="es-ES" sz="3400" dirty="0">
                <a:solidFill>
                  <a:srgbClr val="403F41"/>
                </a:solidFill>
                <a:latin typeface="Calibri" panose="020F0502020204030204" pitchFamily="34" charset="0"/>
                <a:cs typeface="Calibri" panose="020F0502020204030204" pitchFamily="34" charset="0"/>
              </a:rPr>
              <a:t>El Modelo </a:t>
            </a:r>
            <a:r>
              <a:rPr lang="es-ES" sz="3400" dirty="0" err="1">
                <a:solidFill>
                  <a:srgbClr val="403F41"/>
                </a:solidFill>
                <a:latin typeface="Calibri" panose="020F0502020204030204" pitchFamily="34" charset="0"/>
                <a:cs typeface="Calibri" panose="020F0502020204030204" pitchFamily="34" charset="0"/>
              </a:rPr>
              <a:t>Transteórico</a:t>
            </a:r>
            <a:r>
              <a:rPr lang="es-ES" sz="3400" dirty="0">
                <a:solidFill>
                  <a:srgbClr val="403F41"/>
                </a:solidFill>
                <a:latin typeface="Calibri" panose="020F0502020204030204" pitchFamily="34" charset="0"/>
                <a:cs typeface="Calibri" panose="020F0502020204030204" pitchFamily="34" charset="0"/>
              </a:rPr>
              <a:t> (TTM) de las Etapas de Cambio (SOC) </a:t>
            </a:r>
            <a:endParaRPr lang="en-US" sz="3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0DB86EB-BDD8-EEA5-F58E-1E46DC2B26A8}"/>
              </a:ext>
            </a:extLst>
          </p:cNvPr>
          <p:cNvSpPr txBox="1"/>
          <p:nvPr/>
        </p:nvSpPr>
        <p:spPr>
          <a:xfrm>
            <a:off x="6566400" y="6423914"/>
            <a:ext cx="4867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C4C4E"/>
                </a:solidFill>
                <a:effectLst/>
                <a:uLnTx/>
                <a:uFillTx/>
                <a:latin typeface="Calibri" panose="020F0502020204030204" pitchFamily="34" charset="0"/>
                <a:ea typeface="+mn-ea"/>
                <a:cs typeface="Calibri" panose="020F0502020204030204" pitchFamily="34" charset="0"/>
              </a:rPr>
              <a:t>Miller &amp; Rollnick, 2013; </a:t>
            </a:r>
            <a:r>
              <a:rPr kumimoji="0" lang="en-US" sz="1400" b="0" i="0" u="none" strike="noStrike" kern="1200" cap="none" spc="0" normalizeH="0" baseline="0" noProof="0" dirty="0">
                <a:ln>
                  <a:noFill/>
                </a:ln>
                <a:solidFill>
                  <a:srgbClr val="4C4C4E"/>
                </a:solidFill>
                <a:effectLst/>
                <a:uLnTx/>
                <a:uFillTx/>
                <a:latin typeface="Avenir LT Std 55 Roman"/>
                <a:ea typeface="+mn-ea"/>
                <a:cs typeface="+mn-cs"/>
              </a:rPr>
              <a:t>Prochaska &amp; DiClemente, 1984</a:t>
            </a: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30138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A1B10F-3D1C-3277-90E0-BE21155186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6712FF4A-5BFB-3EFD-7A04-276E7CE5C6C5}"/>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B2173093-7604-AA77-0110-EFABFE0CE8F9}"/>
              </a:ext>
            </a:extLst>
          </p:cNvPr>
          <p:cNvSpPr>
            <a:spLocks noGrp="1"/>
          </p:cNvSpPr>
          <p:nvPr>
            <p:ph type="title"/>
          </p:nvPr>
        </p:nvSpPr>
        <p:spPr>
          <a:xfrm>
            <a:off x="530792" y="899563"/>
            <a:ext cx="11029616" cy="1013800"/>
          </a:xfrm>
        </p:spPr>
        <p:txBody>
          <a:bodyPr/>
          <a:lstStyle/>
          <a:p>
            <a:r>
              <a:rPr lang="en-US" spc="70" dirty="0" err="1"/>
              <a:t>Teoría</a:t>
            </a:r>
            <a:r>
              <a:rPr lang="en-US" spc="70" dirty="0"/>
              <a:t> de la </a:t>
            </a:r>
            <a:r>
              <a:rPr lang="en-US" spc="70" dirty="0" err="1"/>
              <a:t>autodeterminación</a:t>
            </a:r>
            <a:r>
              <a:rPr lang="en-US" spc="70" dirty="0"/>
              <a:t>
</a:t>
            </a:r>
          </a:p>
        </p:txBody>
      </p:sp>
      <p:sp>
        <p:nvSpPr>
          <p:cNvPr id="5" name="Content Placeholder 4">
            <a:extLst>
              <a:ext uri="{FF2B5EF4-FFF2-40B4-BE49-F238E27FC236}">
                <a16:creationId xmlns:a16="http://schemas.microsoft.com/office/drawing/2014/main" id="{02EB4B1A-77BB-B92D-03D2-5B051154DCC6}"/>
              </a:ext>
            </a:extLst>
          </p:cNvPr>
          <p:cNvSpPr>
            <a:spLocks noGrp="1"/>
          </p:cNvSpPr>
          <p:nvPr>
            <p:ph idx="1"/>
          </p:nvPr>
        </p:nvSpPr>
        <p:spPr>
          <a:xfrm>
            <a:off x="530792" y="1830138"/>
            <a:ext cx="11317081" cy="4128299"/>
          </a:xfrm>
        </p:spPr>
        <p:txBody>
          <a:bodyPr>
            <a:noAutofit/>
          </a:bodyPr>
          <a:lstStyle/>
          <a:p>
            <a:pPr marL="0" indent="0">
              <a:buNone/>
            </a:pPr>
            <a:r>
              <a:rPr lang="es-E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Teoría de la autodeterminación (SDT)
</a:t>
            </a:r>
            <a:r>
              <a:rPr lang="es-ES" sz="2400" dirty="0">
                <a:latin typeface="Calibri" panose="020F0502020204030204" pitchFamily="34" charset="0"/>
                <a:ea typeface="Calibri" panose="020F0502020204030204" pitchFamily="34" charset="0"/>
                <a:cs typeface="Times New Roman" panose="02020603050405020304" pitchFamily="18" charset="0"/>
              </a:rPr>
              <a:t>es un marco que examina el impacto del entorno social de un individuo en las actitudes, motivaciones, comportamientos y creencias.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s-ES" sz="2000" dirty="0">
                <a:latin typeface="Calibri" panose="020F0502020204030204" pitchFamily="34" charset="0"/>
                <a:ea typeface="Calibri" panose="020F0502020204030204" pitchFamily="34" charset="0"/>
                <a:cs typeface="Times New Roman" panose="02020603050405020304" pitchFamily="18" charset="0"/>
              </a:rPr>
              <a:t>sugiere que las personas poseen un motivo innato hacia la superación personal a través de la participación en procesos y comportamientos que corresponden a su desarrollo general.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s-ES" sz="2000" dirty="0">
                <a:latin typeface="Calibri" panose="020F0502020204030204" pitchFamily="34" charset="0"/>
                <a:cs typeface="Calibri" panose="020F0502020204030204" pitchFamily="34" charset="0"/>
              </a:rPr>
              <a:t>reconoce que las personas prosperan y crecen, alcanzan metas y sienten un mayor bienestar en condiciones que apoyan su autonomía.</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r>
              <a:rPr lang="es-ES" sz="2000" dirty="0">
                <a:latin typeface="Calibri" panose="020F0502020204030204" pitchFamily="34" charset="0"/>
                <a:ea typeface="Calibri" panose="020F0502020204030204" pitchFamily="34" charset="0"/>
                <a:cs typeface="Times New Roman" panose="02020603050405020304" pitchFamily="18" charset="0"/>
              </a:rPr>
              <a:t>dice que cuanto más cambia el comportamiento de una persona de ser impulsada extrínsecamente hacia ser autónoma e intrínsecamente motivada, mayor es la probabilidad de que participe en comportamientos automotivados que promuevan la calidad de vida</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20899DDE-AADE-8D08-E1B4-5EE76E53611A}"/>
              </a:ext>
            </a:extLst>
          </p:cNvPr>
          <p:cNvSpPr txBox="1"/>
          <p:nvPr/>
        </p:nvSpPr>
        <p:spPr>
          <a:xfrm>
            <a:off x="7741920" y="6171904"/>
            <a:ext cx="350181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 &amp; Ryan, 2012</a:t>
            </a:r>
          </a:p>
        </p:txBody>
      </p:sp>
    </p:spTree>
    <p:extLst>
      <p:ext uri="{BB962C8B-B14F-4D97-AF65-F5344CB8AC3E}">
        <p14:creationId xmlns:p14="http://schemas.microsoft.com/office/powerpoint/2010/main" val="3121095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55F1E4-3CF6-0032-878F-708902D61C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C2B0E8D3-1118-9873-1D5B-0CAE182CE9BB}"/>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A430D87A-E534-2CC8-FA7E-014A1A3F4147}"/>
              </a:ext>
            </a:extLst>
          </p:cNvPr>
          <p:cNvSpPr>
            <a:spLocks noGrp="1"/>
          </p:cNvSpPr>
          <p:nvPr>
            <p:ph type="title"/>
          </p:nvPr>
        </p:nvSpPr>
        <p:spPr>
          <a:xfrm>
            <a:off x="477735" y="1067203"/>
            <a:ext cx="11029616" cy="988332"/>
          </a:xfrm>
        </p:spPr>
        <p:txBody>
          <a:bodyPr/>
          <a:lstStyle/>
          <a:p>
            <a:r>
              <a:rPr lang="es-ES" dirty="0"/>
              <a:t>La importancia de la elección: Motivación
</a:t>
            </a:r>
            <a:endParaRPr lang="en-US" dirty="0"/>
          </a:p>
        </p:txBody>
      </p:sp>
      <p:sp>
        <p:nvSpPr>
          <p:cNvPr id="6" name="Content Placeholder 5">
            <a:extLst>
              <a:ext uri="{FF2B5EF4-FFF2-40B4-BE49-F238E27FC236}">
                <a16:creationId xmlns:a16="http://schemas.microsoft.com/office/drawing/2014/main" id="{A5EC5FBF-3B07-5AE2-A746-B286718FCC91}"/>
              </a:ext>
            </a:extLst>
          </p:cNvPr>
          <p:cNvSpPr>
            <a:spLocks noGrp="1"/>
          </p:cNvSpPr>
          <p:nvPr>
            <p:ph sz="half" idx="1"/>
          </p:nvPr>
        </p:nvSpPr>
        <p:spPr>
          <a:xfrm>
            <a:off x="430635" y="2228003"/>
            <a:ext cx="5434384" cy="4023443"/>
          </a:xfrm>
        </p:spPr>
        <p:txBody>
          <a:bodyPr>
            <a:normAutofit fontScale="77500" lnSpcReduction="20000"/>
          </a:bodyPr>
          <a:lstStyle/>
          <a:p>
            <a:pPr>
              <a:lnSpc>
                <a:spcPct val="120000"/>
              </a:lnSpc>
              <a:spcBef>
                <a:spcPts val="0"/>
              </a:spcBef>
              <a:spcAft>
                <a:spcPts val="0"/>
              </a:spcAft>
            </a:pPr>
            <a:r>
              <a:rPr lang="en-US" b="1" i="1" dirty="0" err="1">
                <a:solidFill>
                  <a:schemeClr val="accent1"/>
                </a:solidFill>
                <a:latin typeface="Calibri" panose="020F0502020204030204" pitchFamily="34" charset="0"/>
                <a:cs typeface="Calibri" panose="020F0502020204030204" pitchFamily="34" charset="0"/>
              </a:rPr>
              <a:t>Motivación</a:t>
            </a:r>
            <a:r>
              <a:rPr lang="en-US" b="1" i="1" dirty="0">
                <a:solidFill>
                  <a:schemeClr val="accent1"/>
                </a:solidFill>
                <a:latin typeface="Calibri" panose="020F0502020204030204" pitchFamily="34" charset="0"/>
                <a:cs typeface="Calibri" panose="020F0502020204030204" pitchFamily="34" charset="0"/>
              </a:rPr>
              <a:t> </a:t>
            </a:r>
            <a:r>
              <a:rPr lang="en-US" b="1" i="1" dirty="0" err="1">
                <a:solidFill>
                  <a:schemeClr val="accent1"/>
                </a:solidFill>
                <a:latin typeface="Calibri" panose="020F0502020204030204" pitchFamily="34" charset="0"/>
                <a:cs typeface="Calibri" panose="020F0502020204030204" pitchFamily="34" charset="0"/>
              </a:rPr>
              <a:t>extrínseca</a:t>
            </a:r>
            <a:r>
              <a:rPr lang="en-US" b="1" i="1" dirty="0">
                <a:solidFill>
                  <a:schemeClr val="accent1"/>
                </a:solidFill>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es cuando las personas están motivadas para realizar un comportamiento o participar en una actividad porque quieren ganar una recompensa o evitar el castigo.</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lnSpc>
                <a:spcPct val="120000"/>
              </a:lnSpc>
              <a:spcBef>
                <a:spcPts val="0"/>
              </a:spcBef>
              <a:spcAft>
                <a:spcPts val="0"/>
              </a:spcAft>
            </a:pPr>
            <a:r>
              <a:rPr lang="en-US" dirty="0">
                <a:latin typeface="Calibri" panose="020F0502020204030204" pitchFamily="34" charset="0"/>
                <a:cs typeface="Calibri" panose="020F0502020204030204" pitchFamily="34" charset="0"/>
              </a:rPr>
              <a:t>﻿</a:t>
            </a:r>
            <a:r>
              <a:rPr lang="es-ES" dirty="0">
                <a:latin typeface="Calibri" panose="020F0502020204030204" pitchFamily="34" charset="0"/>
                <a:cs typeface="Calibri" panose="020F0502020204030204" pitchFamily="34" charset="0"/>
              </a:rPr>
              <a:t>Las personas se involucrarán en el comportamiento no porque lo disfruten o porque lo encuentren satisfactorio, sino porque esperan obtener algo a cambio o evitar algo desagradable.</a:t>
            </a:r>
            <a:r>
              <a:rPr lang="en-US" dirty="0">
                <a:latin typeface="Calibri" panose="020F0502020204030204" pitchFamily="34" charset="0"/>
                <a:cs typeface="Calibri" panose="020F0502020204030204" pitchFamily="34" charset="0"/>
              </a:rPr>
              <a:t> </a:t>
            </a:r>
          </a:p>
        </p:txBody>
      </p:sp>
      <p:sp>
        <p:nvSpPr>
          <p:cNvPr id="7" name="Content Placeholder 6">
            <a:extLst>
              <a:ext uri="{FF2B5EF4-FFF2-40B4-BE49-F238E27FC236}">
                <a16:creationId xmlns:a16="http://schemas.microsoft.com/office/drawing/2014/main" id="{61A3B93B-2AE4-013D-0BDC-FB127D29A14E}"/>
              </a:ext>
            </a:extLst>
          </p:cNvPr>
          <p:cNvSpPr>
            <a:spLocks noGrp="1"/>
          </p:cNvSpPr>
          <p:nvPr>
            <p:ph sz="half" idx="2"/>
          </p:nvPr>
        </p:nvSpPr>
        <p:spPr>
          <a:xfrm>
            <a:off x="6188417" y="2228003"/>
            <a:ext cx="5572948" cy="4416078"/>
          </a:xfrm>
        </p:spPr>
        <p:txBody>
          <a:bodyPr>
            <a:normAutofit fontScale="92500" lnSpcReduction="10000"/>
          </a:bodyPr>
          <a:lstStyle/>
          <a:p>
            <a:pPr>
              <a:spcBef>
                <a:spcPts val="0"/>
              </a:spcBef>
              <a:spcAft>
                <a:spcPts val="0"/>
              </a:spcAft>
            </a:pPr>
            <a:r>
              <a:rPr lang="en-US" sz="2400" b="1" i="1" dirty="0" err="1">
                <a:solidFill>
                  <a:schemeClr val="accent1"/>
                </a:solidFill>
                <a:latin typeface="Calibri" panose="020F0502020204030204" pitchFamily="34" charset="0"/>
                <a:cs typeface="Calibri" panose="020F0502020204030204" pitchFamily="34" charset="0"/>
              </a:rPr>
              <a:t>Motivación</a:t>
            </a:r>
            <a:r>
              <a:rPr lang="en-US" sz="2400" b="1" i="1" dirty="0">
                <a:solidFill>
                  <a:schemeClr val="accent1"/>
                </a:solidFill>
                <a:latin typeface="Calibri" panose="020F0502020204030204" pitchFamily="34" charset="0"/>
                <a:cs typeface="Calibri" panose="020F0502020204030204" pitchFamily="34" charset="0"/>
              </a:rPr>
              <a:t> </a:t>
            </a:r>
            <a:r>
              <a:rPr lang="en-US" sz="2400" b="1" i="1" dirty="0" err="1">
                <a:solidFill>
                  <a:schemeClr val="accent1"/>
                </a:solidFill>
                <a:latin typeface="Calibri" panose="020F0502020204030204" pitchFamily="34" charset="0"/>
                <a:cs typeface="Calibri" panose="020F0502020204030204" pitchFamily="34" charset="0"/>
              </a:rPr>
              <a:t>intrínseca</a:t>
            </a:r>
            <a:r>
              <a:rPr lang="en-US" sz="2400" b="1" i="1" dirty="0">
                <a:solidFill>
                  <a:schemeClr val="accent1"/>
                </a:solidFill>
                <a:latin typeface="Calibri" panose="020F0502020204030204" pitchFamily="34" charset="0"/>
                <a:cs typeface="Calibri" panose="020F0502020204030204" pitchFamily="34" charset="0"/>
              </a:rPr>
              <a:t> </a:t>
            </a:r>
            <a:r>
              <a:rPr lang="es-ES" sz="2400" dirty="0">
                <a:latin typeface="Calibri" panose="020F0502020204030204" pitchFamily="34" charset="0"/>
                <a:cs typeface="Calibri" panose="020F0502020204030204" pitchFamily="34" charset="0"/>
              </a:rPr>
              <a:t>es cuando las personas se involucran en un comportamiento porque lo encuentran gratificante o personalmente desafiante</a:t>
            </a:r>
            <a:r>
              <a:rPr lang="en-US" sz="2400" dirty="0">
                <a:latin typeface="Calibri" panose="020F0502020204030204" pitchFamily="34" charset="0"/>
                <a:cs typeface="Calibri" panose="020F0502020204030204" pitchFamily="34" charset="0"/>
              </a:rPr>
              <a:t>. </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a:spcBef>
                <a:spcPts val="0"/>
              </a:spcBef>
              <a:spcAft>
                <a:spcPts val="0"/>
              </a:spcAft>
            </a:pPr>
            <a:r>
              <a:rPr lang="es-ES" sz="2400" dirty="0">
                <a:latin typeface="Calibri" panose="020F0502020204030204" pitchFamily="34" charset="0"/>
                <a:cs typeface="Calibri" panose="020F0502020204030204" pitchFamily="34" charset="0"/>
              </a:rPr>
              <a:t>Esto significa que están realizando una actividad por su propio bien en lugar del deseo de alguna recompensa o consecuencia externa.</a:t>
            </a:r>
            <a:endParaRPr lang="en-US" sz="2400" dirty="0">
              <a:latin typeface="Calibri" panose="020F0502020204030204" pitchFamily="34" charset="0"/>
              <a:cs typeface="Calibri" panose="020F0502020204030204" pitchFamily="34" charset="0"/>
            </a:endParaRPr>
          </a:p>
          <a:p>
            <a:pPr marL="0" indent="0">
              <a:spcBef>
                <a:spcPts val="0"/>
              </a:spcBef>
              <a:spcAft>
                <a:spcPts val="0"/>
              </a:spcAft>
              <a:buNone/>
            </a:pPr>
            <a:r>
              <a:rPr lang="en-US" sz="2400" dirty="0">
                <a:latin typeface="Calibri" panose="020F0502020204030204" pitchFamily="34" charset="0"/>
                <a:cs typeface="Calibri" panose="020F0502020204030204" pitchFamily="34" charset="0"/>
              </a:rPr>
              <a:t> </a:t>
            </a:r>
          </a:p>
          <a:p>
            <a:pPr>
              <a:spcBef>
                <a:spcPts val="0"/>
              </a:spcBef>
              <a:spcAft>
                <a:spcPts val="0"/>
              </a:spcAft>
            </a:pPr>
            <a:r>
              <a:rPr lang="en-US" sz="2400" dirty="0" err="1">
                <a:latin typeface="Calibri" panose="020F0502020204030204" pitchFamily="34" charset="0"/>
                <a:ea typeface="Calibri" panose="020F0502020204030204" pitchFamily="34" charset="0"/>
                <a:cs typeface="Calibri" panose="020F0502020204030204" pitchFamily="34" charset="0"/>
              </a:rPr>
              <a:t>Generalmente</a:t>
            </a:r>
            <a:r>
              <a:rPr lang="en-US" sz="2400" dirty="0">
                <a:latin typeface="Calibri" panose="020F0502020204030204" pitchFamily="34" charset="0"/>
                <a:ea typeface="Calibri" panose="020F0502020204030204" pitchFamily="34" charset="0"/>
                <a:cs typeface="Calibri" panose="020F0502020204030204" pitchFamily="34" charset="0"/>
              </a:rPr>
              <a:t>, </a:t>
            </a:r>
            <a:r>
              <a:rPr lang="es-ES" sz="2400" b="1"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l</a:t>
            </a:r>
            <a:r>
              <a:rPr lang="es-ES" sz="24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a motivación intrínseca se asocia con un mayor cambio a largo plazo </a:t>
            </a:r>
            <a:r>
              <a:rPr lang="en-US" sz="2400" dirty="0">
                <a:latin typeface="Calibri" panose="020F0502020204030204" pitchFamily="34" charset="0"/>
                <a:ea typeface="Calibri" panose="020F0502020204030204" pitchFamily="34" charset="0"/>
                <a:cs typeface="Calibri" panose="020F0502020204030204" pitchFamily="34" charset="0"/>
              </a:rPr>
              <a:t>que la </a:t>
            </a:r>
            <a:r>
              <a:rPr lang="en-US" sz="2400" dirty="0" err="1">
                <a:latin typeface="Calibri" panose="020F0502020204030204" pitchFamily="34" charset="0"/>
                <a:ea typeface="Calibri" panose="020F0502020204030204" pitchFamily="34" charset="0"/>
                <a:cs typeface="Calibri" panose="020F0502020204030204" pitchFamily="34" charset="0"/>
              </a:rPr>
              <a:t>motivación</a:t>
            </a:r>
            <a:r>
              <a:rPr lang="en-US" sz="2400" dirty="0">
                <a:latin typeface="Calibri" panose="020F0502020204030204" pitchFamily="34" charset="0"/>
                <a:ea typeface="Calibri" panose="020F0502020204030204" pitchFamily="34" charset="0"/>
                <a:cs typeface="Calibri" panose="020F0502020204030204" pitchFamily="34" charset="0"/>
              </a:rPr>
              <a:t> externa.</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FD11DDC-E75E-8A36-2866-2DC1F5A08B01}"/>
              </a:ext>
            </a:extLst>
          </p:cNvPr>
          <p:cNvSpPr txBox="1"/>
          <p:nvPr/>
        </p:nvSpPr>
        <p:spPr>
          <a:xfrm>
            <a:off x="8899613" y="6336304"/>
            <a:ext cx="208485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 Deci &amp; Ryan, 2012</a:t>
            </a:r>
          </a:p>
        </p:txBody>
      </p:sp>
      <p:sp>
        <p:nvSpPr>
          <p:cNvPr id="5" name="Rectangle 4">
            <a:extLst>
              <a:ext uri="{FF2B5EF4-FFF2-40B4-BE49-F238E27FC236}">
                <a16:creationId xmlns:a16="http://schemas.microsoft.com/office/drawing/2014/main" id="{E5C216C5-3CF0-0C85-8A23-E847083E8CEE}"/>
              </a:ext>
            </a:extLst>
          </p:cNvPr>
          <p:cNvSpPr/>
          <p:nvPr/>
        </p:nvSpPr>
        <p:spPr>
          <a:xfrm flipH="1">
            <a:off x="5946824" y="2351107"/>
            <a:ext cx="45719" cy="39003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997619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A1B10F-3D1C-3277-90E0-BE21155186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6712FF4A-5BFB-3EFD-7A04-276E7CE5C6C5}"/>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B2173093-7604-AA77-0110-EFABFE0CE8F9}"/>
              </a:ext>
            </a:extLst>
          </p:cNvPr>
          <p:cNvSpPr>
            <a:spLocks noGrp="1"/>
          </p:cNvSpPr>
          <p:nvPr>
            <p:ph type="title"/>
          </p:nvPr>
        </p:nvSpPr>
        <p:spPr>
          <a:xfrm>
            <a:off x="521038" y="969836"/>
            <a:ext cx="11029616" cy="1013800"/>
          </a:xfrm>
        </p:spPr>
        <p:txBody>
          <a:bodyPr/>
          <a:lstStyle/>
          <a:p>
            <a:r>
              <a:rPr lang="en-US" dirty="0" err="1"/>
              <a:t>Autodeterminación</a:t>
            </a:r>
            <a:r>
              <a:rPr lang="en-US" dirty="0"/>
              <a:t> y </a:t>
            </a:r>
            <a:r>
              <a:rPr lang="en-US" dirty="0" err="1"/>
              <a:t>motivación</a:t>
            </a:r>
            <a:r>
              <a:rPr lang="en-US" dirty="0"/>
              <a:t>
</a:t>
            </a:r>
          </a:p>
        </p:txBody>
      </p:sp>
      <p:sp>
        <p:nvSpPr>
          <p:cNvPr id="5" name="Content Placeholder 4">
            <a:extLst>
              <a:ext uri="{FF2B5EF4-FFF2-40B4-BE49-F238E27FC236}">
                <a16:creationId xmlns:a16="http://schemas.microsoft.com/office/drawing/2014/main" id="{02EB4B1A-77BB-B92D-03D2-5B051154DCC6}"/>
              </a:ext>
            </a:extLst>
          </p:cNvPr>
          <p:cNvSpPr>
            <a:spLocks noGrp="1"/>
          </p:cNvSpPr>
          <p:nvPr>
            <p:ph idx="1"/>
          </p:nvPr>
        </p:nvSpPr>
        <p:spPr>
          <a:xfrm>
            <a:off x="440286" y="2194873"/>
            <a:ext cx="3143520" cy="3770389"/>
          </a:xfrm>
        </p:spPr>
        <p:txBody>
          <a:bodyPr>
            <a:noAutofit/>
          </a:bodyPr>
          <a:lstStyle/>
          <a:p>
            <a:r>
              <a:rPr lang="es-ES" sz="2400" dirty="0">
                <a:latin typeface="Calibri" panose="020F0502020204030204" pitchFamily="34" charset="0"/>
                <a:cs typeface="Calibri" panose="020F0502020204030204" pitchFamily="34" charset="0"/>
              </a:rPr>
              <a:t>SDT sugiere que las personas se vuelven cada vez más autodeterminadas cuando sus necesidades de </a:t>
            </a:r>
            <a:r>
              <a:rPr lang="en-US" sz="2400" b="1" i="1" dirty="0" err="1">
                <a:solidFill>
                  <a:schemeClr val="accent1"/>
                </a:solidFill>
                <a:latin typeface="Calibri" panose="020F0502020204030204" pitchFamily="34" charset="0"/>
                <a:cs typeface="Calibri" panose="020F0502020204030204" pitchFamily="34" charset="0"/>
              </a:rPr>
              <a:t>autonomía</a:t>
            </a:r>
            <a:r>
              <a:rPr lang="en-US" sz="2400" b="1" i="1" dirty="0">
                <a:solidFill>
                  <a:schemeClr val="accent1"/>
                </a:solidFill>
                <a:latin typeface="Calibri" panose="020F0502020204030204" pitchFamily="34" charset="0"/>
                <a:cs typeface="Calibri" panose="020F0502020204030204" pitchFamily="34" charset="0"/>
              </a:rPr>
              <a:t>, </a:t>
            </a:r>
            <a:r>
              <a:rPr lang="en-US" sz="2400" b="1" i="1" dirty="0" err="1">
                <a:solidFill>
                  <a:schemeClr val="accent1"/>
                </a:solidFill>
                <a:latin typeface="Calibri" panose="020F0502020204030204" pitchFamily="34" charset="0"/>
                <a:cs typeface="Calibri" panose="020F0502020204030204" pitchFamily="34" charset="0"/>
              </a:rPr>
              <a:t>competencia</a:t>
            </a:r>
            <a:r>
              <a:rPr lang="en-US" sz="2400" b="1" i="1" dirty="0">
                <a:solidFill>
                  <a:schemeClr val="accent1"/>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y </a:t>
            </a:r>
            <a:r>
              <a:rPr lang="en-US" sz="2400" b="1" i="1" dirty="0" err="1">
                <a:solidFill>
                  <a:schemeClr val="accent1"/>
                </a:solidFill>
                <a:latin typeface="Calibri" panose="020F0502020204030204" pitchFamily="34" charset="0"/>
                <a:cs typeface="Calibri" panose="020F0502020204030204" pitchFamily="34" charset="0"/>
              </a:rPr>
              <a:t>conexión</a:t>
            </a:r>
            <a:r>
              <a:rPr lang="en-US" sz="2400" dirty="0">
                <a:latin typeface="Calibri" panose="020F0502020204030204" pitchFamily="34" charset="0"/>
                <a:cs typeface="Calibri" panose="020F0502020204030204" pitchFamily="34" charset="0"/>
              </a:rPr>
              <a:t> se </a:t>
            </a:r>
            <a:r>
              <a:rPr lang="en-US" sz="2400" dirty="0" err="1">
                <a:latin typeface="Calibri" panose="020F0502020204030204" pitchFamily="34" charset="0"/>
                <a:cs typeface="Calibri" panose="020F0502020204030204" pitchFamily="34" charset="0"/>
              </a:rPr>
              <a:t>cumplen</a:t>
            </a:r>
            <a:r>
              <a:rPr lang="en-US" sz="2400" dirty="0">
                <a:latin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0899DDE-AADE-8D08-E1B4-5EE76E53611A}"/>
              </a:ext>
            </a:extLst>
          </p:cNvPr>
          <p:cNvSpPr txBox="1"/>
          <p:nvPr/>
        </p:nvSpPr>
        <p:spPr>
          <a:xfrm>
            <a:off x="8603350" y="6270025"/>
            <a:ext cx="219201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 &amp; Ryan, 2012</a:t>
            </a:r>
          </a:p>
        </p:txBody>
      </p:sp>
      <p:graphicFrame>
        <p:nvGraphicFramePr>
          <p:cNvPr id="9" name="Diagram 8">
            <a:extLst>
              <a:ext uri="{FF2B5EF4-FFF2-40B4-BE49-F238E27FC236}">
                <a16:creationId xmlns:a16="http://schemas.microsoft.com/office/drawing/2014/main" id="{2F0032AE-92E9-2469-C942-AD4271AFADEF}"/>
              </a:ext>
            </a:extLst>
          </p:cNvPr>
          <p:cNvGraphicFramePr/>
          <p:nvPr>
            <p:extLst>
              <p:ext uri="{D42A27DB-BD31-4B8C-83A1-F6EECF244321}">
                <p14:modId xmlns:p14="http://schemas.microsoft.com/office/powerpoint/2010/main" val="3291237106"/>
              </p:ext>
            </p:extLst>
          </p:nvPr>
        </p:nvGraphicFramePr>
        <p:xfrm>
          <a:off x="3583806" y="2142574"/>
          <a:ext cx="5587068" cy="39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88466883-5D76-7A0A-1E2A-F6E78D87A871}"/>
              </a:ext>
            </a:extLst>
          </p:cNvPr>
          <p:cNvSpPr/>
          <p:nvPr/>
        </p:nvSpPr>
        <p:spPr>
          <a:xfrm rot="16200000">
            <a:off x="8672384" y="2907117"/>
            <a:ext cx="3698199" cy="2192013"/>
          </a:xfrm>
          <a:prstGeom prst="ellipse">
            <a:avLst/>
          </a:prstGeom>
          <a:pattFill prst="openDmnd">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vert="vert" lIns="91440" tIns="0" bIns="0" rtlCol="0" anchor="ctr">
            <a:normAutofit/>
          </a:bodyPr>
          <a:lstStyle/>
          <a:p>
            <a:pPr lvl="0" algn="ctr">
              <a:defRPr/>
            </a:pPr>
            <a:r>
              <a:rPr lang="en-US" sz="2000" kern="0" spc="-120" dirty="0">
                <a:solidFill>
                  <a:srgbClr val="155EA1"/>
                </a:solidFill>
                <a:latin typeface="Articulate Extrabold" panose="02000503050000020004" pitchFamily="2" charset="0"/>
              </a:rPr>
              <a:t>MOTIVACIÓN
</a:t>
            </a:r>
            <a:endParaRPr kumimoji="0" lang="en-US" sz="2000" b="0" i="0" u="none" strike="noStrike" kern="0" cap="none" spc="-120" normalizeH="0" baseline="0" noProof="0" dirty="0">
              <a:ln>
                <a:noFill/>
              </a:ln>
              <a:solidFill>
                <a:srgbClr val="155EA1"/>
              </a:solidFill>
              <a:effectLst/>
              <a:uLnTx/>
              <a:uFillTx/>
              <a:latin typeface="Articulate Extrabold" panose="02000503050000020004" pitchFamily="2" charset="0"/>
              <a:ea typeface="+mn-ea"/>
              <a:cs typeface="+mn-cs"/>
            </a:endParaRPr>
          </a:p>
        </p:txBody>
      </p:sp>
    </p:spTree>
    <p:extLst>
      <p:ext uri="{BB962C8B-B14F-4D97-AF65-F5344CB8AC3E}">
        <p14:creationId xmlns:p14="http://schemas.microsoft.com/office/powerpoint/2010/main" val="317590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p:cNvSpPr>
            <a:spLocks noGrp="1"/>
          </p:cNvSpPr>
          <p:nvPr>
            <p:ph type="title"/>
          </p:nvPr>
        </p:nvSpPr>
        <p:spPr>
          <a:xfrm>
            <a:off x="494473" y="912427"/>
            <a:ext cx="11029616" cy="1013800"/>
          </a:xfrm>
        </p:spPr>
        <p:txBody>
          <a:bodyPr/>
          <a:lstStyle/>
          <a:p>
            <a:r>
              <a:rPr lang="en-US" dirty="0" err="1">
                <a:solidFill>
                  <a:srgbClr val="FFFEFF"/>
                </a:solidFill>
                <a:latin typeface="Calibri" panose="020F0502020204030204" pitchFamily="34" charset="0"/>
                <a:cs typeface="Calibri" panose="020F0502020204030204" pitchFamily="34" charset="0"/>
              </a:rPr>
              <a:t>Esquema</a:t>
            </a:r>
            <a:r>
              <a:rPr lang="en-US" dirty="0">
                <a:solidFill>
                  <a:srgbClr val="FFFEFF"/>
                </a:solidFill>
                <a:latin typeface="Calibri" panose="020F0502020204030204" pitchFamily="34" charset="0"/>
                <a:cs typeface="Calibri" panose="020F0502020204030204" pitchFamily="34" charset="0"/>
              </a:rPr>
              <a:t> del </a:t>
            </a:r>
            <a:r>
              <a:rPr lang="en-US" dirty="0" err="1">
                <a:solidFill>
                  <a:srgbClr val="FFFEFF"/>
                </a:solidFill>
                <a:latin typeface="Calibri" panose="020F0502020204030204" pitchFamily="34" charset="0"/>
                <a:cs typeface="Calibri" panose="020F0502020204030204" pitchFamily="34" charset="0"/>
              </a:rPr>
              <a:t>módulo</a:t>
            </a:r>
            <a:r>
              <a:rPr lang="en-US" dirty="0">
                <a:solidFill>
                  <a:srgbClr val="FFFEFF"/>
                </a:solidFill>
                <a:latin typeface="Calibri" panose="020F0502020204030204" pitchFamily="34" charset="0"/>
                <a:cs typeface="Calibri" panose="020F0502020204030204" pitchFamily="34" charset="0"/>
              </a:rPr>
              <a:t> 3
</a:t>
            </a:r>
            <a:endParaRPr lang="en-US" dirty="0">
              <a:cs typeface="Calibri" panose="020F0502020204030204" pitchFamily="34" charset="0"/>
            </a:endParaRPr>
          </a:p>
        </p:txBody>
      </p:sp>
      <p:sp>
        <p:nvSpPr>
          <p:cNvPr id="9" name="Content Placeholder 8">
            <a:extLst>
              <a:ext uri="{FF2B5EF4-FFF2-40B4-BE49-F238E27FC236}">
                <a16:creationId xmlns:a16="http://schemas.microsoft.com/office/drawing/2014/main" id="{0590CAD7-B82A-489C-AFA7-1BC5D072F20A}"/>
              </a:ext>
            </a:extLst>
          </p:cNvPr>
          <p:cNvSpPr>
            <a:spLocks noGrp="1"/>
          </p:cNvSpPr>
          <p:nvPr>
            <p:ph idx="1"/>
          </p:nvPr>
        </p:nvSpPr>
        <p:spPr>
          <a:xfrm>
            <a:off x="494473" y="2233161"/>
            <a:ext cx="11029615" cy="3975348"/>
          </a:xfrm>
        </p:spPr>
        <p:txBody>
          <a:bodyPr>
            <a:normAutofit/>
          </a:bodyPr>
          <a:lstStyle/>
          <a:p>
            <a:endParaRPr lang="en-US" dirty="0"/>
          </a:p>
          <a:p>
            <a:endParaRPr lang="en-US" dirty="0"/>
          </a:p>
        </p:txBody>
      </p:sp>
      <p:graphicFrame>
        <p:nvGraphicFramePr>
          <p:cNvPr id="7" name="Content Placeholder 2" descr="SmartArt object">
            <a:extLst>
              <a:ext uri="{FF2B5EF4-FFF2-40B4-BE49-F238E27FC236}">
                <a16:creationId xmlns:a16="http://schemas.microsoft.com/office/drawing/2014/main" id="{59405A29-4A0F-429B-A6BA-2D3E9946C76A}"/>
              </a:ext>
            </a:extLst>
          </p:cNvPr>
          <p:cNvGraphicFramePr>
            <a:graphicFrameLocks/>
          </p:cNvGraphicFramePr>
          <p:nvPr>
            <p:extLst>
              <p:ext uri="{D42A27DB-BD31-4B8C-83A1-F6EECF244321}">
                <p14:modId xmlns:p14="http://schemas.microsoft.com/office/powerpoint/2010/main" val="339813752"/>
              </p:ext>
            </p:extLst>
          </p:nvPr>
        </p:nvGraphicFramePr>
        <p:xfrm>
          <a:off x="440286" y="2089332"/>
          <a:ext cx="11288243"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5557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723966-31EF-457E-75E8-5B955CBC16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EE5D0DD4-BFC6-DE43-903B-6FA04BAED16E}"/>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89B31560-D099-61EF-F30C-6F229156456C}"/>
              </a:ext>
            </a:extLst>
          </p:cNvPr>
          <p:cNvSpPr>
            <a:spLocks noGrp="1"/>
          </p:cNvSpPr>
          <p:nvPr>
            <p:ph type="title"/>
          </p:nvPr>
        </p:nvSpPr>
        <p:spPr>
          <a:xfrm>
            <a:off x="507396" y="1041392"/>
            <a:ext cx="11029616" cy="988332"/>
          </a:xfrm>
        </p:spPr>
        <p:txBody>
          <a:bodyPr anchor="ctr"/>
          <a:lstStyle/>
          <a:p>
            <a:r>
              <a:rPr lang="en-US" dirty="0"/>
              <a:t>Continuo de </a:t>
            </a:r>
            <a:r>
              <a:rPr lang="en-US" dirty="0" err="1"/>
              <a:t>autodeterminación</a:t>
            </a:r>
            <a:r>
              <a:rPr lang="en-US" dirty="0"/>
              <a:t>
</a:t>
            </a:r>
          </a:p>
        </p:txBody>
      </p:sp>
      <p:pic>
        <p:nvPicPr>
          <p:cNvPr id="6" name="Picture 5" descr="Timeline&#10;&#10;Description automatically generated">
            <a:extLst>
              <a:ext uri="{FF2B5EF4-FFF2-40B4-BE49-F238E27FC236}">
                <a16:creationId xmlns:a16="http://schemas.microsoft.com/office/drawing/2014/main" id="{AF81190C-A1CD-9DE5-13DC-12287C43E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94" y="1849789"/>
            <a:ext cx="11108710" cy="3774896"/>
          </a:xfrm>
          <a:prstGeom prst="rect">
            <a:avLst/>
          </a:prstGeom>
        </p:spPr>
      </p:pic>
      <p:sp>
        <p:nvSpPr>
          <p:cNvPr id="13" name="TextBox 12">
            <a:extLst>
              <a:ext uri="{FF2B5EF4-FFF2-40B4-BE49-F238E27FC236}">
                <a16:creationId xmlns:a16="http://schemas.microsoft.com/office/drawing/2014/main" id="{2E351ADD-19AC-87D8-6B03-E5E1B019B38E}"/>
              </a:ext>
            </a:extLst>
          </p:cNvPr>
          <p:cNvSpPr txBox="1"/>
          <p:nvPr/>
        </p:nvSpPr>
        <p:spPr>
          <a:xfrm>
            <a:off x="9326423" y="6298699"/>
            <a:ext cx="190430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 &amp; Ryan, 2012</a:t>
            </a: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2" name="Arrow: Left-Right 11">
            <a:extLst>
              <a:ext uri="{FF2B5EF4-FFF2-40B4-BE49-F238E27FC236}">
                <a16:creationId xmlns:a16="http://schemas.microsoft.com/office/drawing/2014/main" id="{EA4DB5A1-06D3-BD6C-0697-300195CAD72A}"/>
              </a:ext>
            </a:extLst>
          </p:cNvPr>
          <p:cNvSpPr/>
          <p:nvPr/>
        </p:nvSpPr>
        <p:spPr>
          <a:xfrm>
            <a:off x="784801" y="5474675"/>
            <a:ext cx="10445923" cy="692225"/>
          </a:xfrm>
          <a:prstGeom prst="leftRightArrow">
            <a:avLst/>
          </a:prstGeom>
          <a:gradFill flip="none" rotWithShape="1">
            <a:gsLst>
              <a:gs pos="27000">
                <a:schemeClr val="accent3">
                  <a:lumMod val="20000"/>
                  <a:lumOff val="80000"/>
                </a:schemeClr>
              </a:gs>
              <a:gs pos="74000">
                <a:schemeClr val="accent1">
                  <a:lumMod val="45000"/>
                  <a:lumOff val="55000"/>
                </a:schemeClr>
              </a:gs>
              <a:gs pos="100000">
                <a:schemeClr val="accent1">
                  <a:lumMod val="45000"/>
                  <a:lumOff val="55000"/>
                </a:schemeClr>
              </a:gs>
              <a:gs pos="100000">
                <a:schemeClr val="accent1">
                  <a:lumMod val="30000"/>
                  <a:lumOff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Gill Sans MT" panose="020B0502020104020203"/>
                <a:ea typeface="+mn-ea"/>
                <a:cs typeface="+mn-cs"/>
              </a:rPr>
              <a:t>Low Self-Determination                                                                                    High </a:t>
            </a:r>
            <a:r>
              <a:rPr kumimoji="0" lang="en-US" sz="18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rPr>
              <a:t>Self-Determination</a:t>
            </a:r>
          </a:p>
        </p:txBody>
      </p:sp>
    </p:spTree>
    <p:extLst>
      <p:ext uri="{BB962C8B-B14F-4D97-AF65-F5344CB8AC3E}">
        <p14:creationId xmlns:p14="http://schemas.microsoft.com/office/powerpoint/2010/main" val="340466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B752A5-2864-04A8-B7D0-222B9C18EB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306D6F5E-5D89-8949-481E-0DF65AD08A7F}"/>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2EA91209-9D96-5B97-CD48-9B4CC675582C}"/>
              </a:ext>
            </a:extLst>
          </p:cNvPr>
          <p:cNvSpPr>
            <a:spLocks noGrp="1"/>
          </p:cNvSpPr>
          <p:nvPr>
            <p:ph type="title"/>
          </p:nvPr>
        </p:nvSpPr>
        <p:spPr>
          <a:xfrm>
            <a:off x="510739" y="1024128"/>
            <a:ext cx="11029616" cy="1013800"/>
          </a:xfrm>
        </p:spPr>
        <p:txBody>
          <a:bodyPr anchor="ctr"/>
          <a:lstStyle/>
          <a:p>
            <a:r>
              <a:rPr lang="es-ES" dirty="0"/>
              <a:t>Necesidad de construir la autodeterminación
</a:t>
            </a:r>
            <a:endParaRPr lang="en-US" dirty="0"/>
          </a:p>
        </p:txBody>
      </p:sp>
      <p:sp>
        <p:nvSpPr>
          <p:cNvPr id="5" name="Content Placeholder 4">
            <a:extLst>
              <a:ext uri="{FF2B5EF4-FFF2-40B4-BE49-F238E27FC236}">
                <a16:creationId xmlns:a16="http://schemas.microsoft.com/office/drawing/2014/main" id="{819DA25E-E5FC-D9C0-98D8-4CCF59A85173}"/>
              </a:ext>
            </a:extLst>
          </p:cNvPr>
          <p:cNvSpPr>
            <a:spLocks noGrp="1"/>
          </p:cNvSpPr>
          <p:nvPr>
            <p:ph idx="1"/>
          </p:nvPr>
        </p:nvSpPr>
        <p:spPr>
          <a:xfrm>
            <a:off x="440287" y="1892495"/>
            <a:ext cx="11170521" cy="4399247"/>
          </a:xfrm>
        </p:spPr>
        <p:txBody>
          <a:bodyPr>
            <a:noAutofit/>
          </a:bodyPr>
          <a:lstStyle/>
          <a:p>
            <a:r>
              <a:rPr lang="es-ES" sz="2600" dirty="0">
                <a:latin typeface="Calibri" panose="020F0502020204030204" pitchFamily="34" charset="0"/>
                <a:cs typeface="Calibri" panose="020F0502020204030204" pitchFamily="34" charset="0"/>
              </a:rPr>
              <a:t>Las personas que tienen un alto nivel de autodeterminación tienden a</a:t>
            </a:r>
            <a:r>
              <a:rPr lang="en-US" sz="26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lvl="1"/>
            <a:r>
              <a:rPr lang="es-ES" sz="2000" b="1" dirty="0">
                <a:latin typeface="Calibri" panose="020F0502020204030204" pitchFamily="34" charset="0"/>
                <a:cs typeface="Calibri" panose="020F0502020204030204" pitchFamily="34" charset="0"/>
              </a:rPr>
              <a:t>Creer que tienen control sobre sus propias vidas</a:t>
            </a:r>
            <a:r>
              <a:rPr lang="en-US" sz="2000" dirty="0">
                <a:latin typeface="Calibri" panose="020F0502020204030204" pitchFamily="34" charset="0"/>
                <a:cs typeface="Calibri" panose="020F0502020204030204" pitchFamily="34" charset="0"/>
              </a:rPr>
              <a:t>.</a:t>
            </a:r>
            <a:r>
              <a:rPr lang="en-US" sz="2000" b="1" dirty="0">
                <a:latin typeface="Calibri" panose="020F0502020204030204" pitchFamily="34" charset="0"/>
                <a:cs typeface="Calibri" panose="020F0502020204030204" pitchFamily="34" charset="0"/>
              </a:rPr>
              <a:t> </a:t>
            </a:r>
            <a:r>
              <a:rPr lang="es-ES" sz="2000" dirty="0">
                <a:latin typeface="Calibri" panose="020F0502020204030204" pitchFamily="34" charset="0"/>
                <a:cs typeface="Calibri" panose="020F0502020204030204" pitchFamily="34" charset="0"/>
              </a:rPr>
              <a:t>Sienten que sus comportamientos influirán en los resultados</a:t>
            </a:r>
            <a:r>
              <a:rPr lang="en-US" sz="2000" dirty="0">
                <a:latin typeface="Calibri" panose="020F0502020204030204" pitchFamily="34" charset="0"/>
                <a:cs typeface="Calibri" panose="020F0502020204030204" pitchFamily="34" charset="0"/>
              </a:rPr>
              <a:t>. </a:t>
            </a:r>
          </a:p>
          <a:p>
            <a:pPr lvl="1"/>
            <a:r>
              <a:rPr lang="en-US" sz="2000" b="1" dirty="0">
                <a:latin typeface="Calibri" panose="020F0502020204030204" pitchFamily="34" charset="0"/>
                <a:cs typeface="Calibri" panose="020F0502020204030204" pitchFamily="34" charset="0"/>
              </a:rPr>
              <a:t>Tener una </a:t>
            </a:r>
            <a:r>
              <a:rPr lang="en-US" sz="2000" b="1" dirty="0" err="1">
                <a:latin typeface="Calibri" panose="020F0502020204030204" pitchFamily="34" charset="0"/>
                <a:cs typeface="Calibri" panose="020F0502020204030204" pitchFamily="34" charset="0"/>
              </a:rPr>
              <a:t>alta</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automotivación</a:t>
            </a:r>
            <a:r>
              <a:rPr lang="en-US" sz="2000" dirty="0">
                <a:latin typeface="Calibri" panose="020F0502020204030204" pitchFamily="34" charset="0"/>
                <a:cs typeface="Calibri" panose="020F0502020204030204" pitchFamily="34" charset="0"/>
              </a:rPr>
              <a:t>. </a:t>
            </a:r>
            <a:r>
              <a:rPr lang="es-ES" sz="2000" dirty="0">
                <a:latin typeface="Calibri" panose="020F0502020204030204" pitchFamily="34" charset="0"/>
                <a:cs typeface="Calibri" panose="020F0502020204030204" pitchFamily="34" charset="0"/>
              </a:rPr>
              <a:t>No dependen de recompensas o castigos externos para motivarlos a tomar medidas. Se involucran en comportamientos porque son buenos para establecer metas y trabajar hacia esas metas.</a:t>
            </a:r>
            <a:endParaRPr lang="en-US" sz="2000" dirty="0">
              <a:latin typeface="Calibri" panose="020F0502020204030204" pitchFamily="34" charset="0"/>
              <a:cs typeface="Calibri" panose="020F0502020204030204" pitchFamily="34" charset="0"/>
            </a:endParaRPr>
          </a:p>
          <a:p>
            <a:pPr lvl="1"/>
            <a:r>
              <a:rPr lang="es-ES" sz="2000" b="1" dirty="0">
                <a:latin typeface="Calibri" panose="020F0502020204030204" pitchFamily="34" charset="0"/>
                <a:cs typeface="Calibri" panose="020F0502020204030204" pitchFamily="34" charset="0"/>
              </a:rPr>
              <a:t>Basar sus acciones en sus propios objetivos y comportamientos.</a:t>
            </a:r>
            <a:r>
              <a:rPr lang="en-US" sz="2000" b="1" dirty="0">
                <a:latin typeface="Calibri" panose="020F0502020204030204" pitchFamily="34" charset="0"/>
                <a:cs typeface="Calibri" panose="020F0502020204030204" pitchFamily="34" charset="0"/>
              </a:rPr>
              <a:t> </a:t>
            </a:r>
            <a:r>
              <a:rPr lang="es-ES" sz="2000" dirty="0">
                <a:latin typeface="Calibri" panose="020F0502020204030204" pitchFamily="34" charset="0"/>
                <a:cs typeface="Calibri" panose="020F0502020204030204" pitchFamily="34" charset="0"/>
              </a:rPr>
              <a:t>Se involucran intencionalmente en acciones que saben que los acercarán a sus metas.</a:t>
            </a:r>
            <a:endParaRPr lang="en-US" sz="2000" dirty="0">
              <a:latin typeface="Calibri" panose="020F0502020204030204" pitchFamily="34" charset="0"/>
              <a:cs typeface="Calibri" panose="020F0502020204030204" pitchFamily="34" charset="0"/>
            </a:endParaRPr>
          </a:p>
          <a:p>
            <a:pPr lvl="1"/>
            <a:r>
              <a:rPr lang="es-ES" sz="2000" b="1" dirty="0">
                <a:latin typeface="Calibri" panose="020F0502020204030204" pitchFamily="34" charset="0"/>
                <a:cs typeface="Calibri" panose="020F0502020204030204" pitchFamily="34" charset="0"/>
              </a:rPr>
              <a:t>Asumir la responsabilidad de sus comportamientos</a:t>
            </a:r>
            <a:r>
              <a:rPr lang="en-US" sz="2000" dirty="0">
                <a:latin typeface="Calibri" panose="020F0502020204030204" pitchFamily="34" charset="0"/>
                <a:cs typeface="Calibri" panose="020F0502020204030204" pitchFamily="34" charset="0"/>
              </a:rPr>
              <a:t>. </a:t>
            </a:r>
            <a:r>
              <a:rPr lang="es-ES" sz="2000" dirty="0">
                <a:latin typeface="Calibri" panose="020F0502020204030204" pitchFamily="34" charset="0"/>
                <a:cs typeface="Calibri" panose="020F0502020204030204" pitchFamily="34" charset="0"/>
              </a:rPr>
              <a:t>Se atribuyen el mérito de su éxito, pero también aceptan la culpa de sus fracasos.</a:t>
            </a: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E363275-4314-DA7A-1A18-53F679ECFFB0}"/>
              </a:ext>
            </a:extLst>
          </p:cNvPr>
          <p:cNvSpPr txBox="1"/>
          <p:nvPr/>
        </p:nvSpPr>
        <p:spPr>
          <a:xfrm>
            <a:off x="8170877" y="6224631"/>
            <a:ext cx="324654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 &amp; Ryan, 2012; Cherry, 2021</a:t>
            </a:r>
          </a:p>
        </p:txBody>
      </p:sp>
    </p:spTree>
    <p:extLst>
      <p:ext uri="{BB962C8B-B14F-4D97-AF65-F5344CB8AC3E}">
        <p14:creationId xmlns:p14="http://schemas.microsoft.com/office/powerpoint/2010/main" val="2014944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501745"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581193" y="2840207"/>
            <a:ext cx="11029615" cy="1497507"/>
          </a:xfrm>
        </p:spPr>
        <p:txBody>
          <a:bodyPr>
            <a:normAutofit/>
          </a:bodyPr>
          <a:lstStyle/>
          <a:p>
            <a:r>
              <a:rPr lang="en-US" sz="4000" dirty="0" err="1">
                <a:latin typeface="Calibri" panose="020F0502020204030204" pitchFamily="34" charset="0"/>
                <a:cs typeface="Calibri" panose="020F0502020204030204" pitchFamily="34" charset="0"/>
              </a:rPr>
              <a:t>Aplicación</a:t>
            </a:r>
            <a:r>
              <a:rPr lang="en-US" sz="4000" dirty="0">
                <a:latin typeface="Calibri" panose="020F0502020204030204" pitchFamily="34" charset="0"/>
                <a:cs typeface="Calibri" panose="020F0502020204030204" pitchFamily="34" charset="0"/>
              </a:rPr>
              <a:t> a la </a:t>
            </a:r>
            <a:r>
              <a:rPr lang="en-US" sz="4000" dirty="0" err="1">
                <a:latin typeface="Calibri" panose="020F0502020204030204" pitchFamily="34" charset="0"/>
                <a:cs typeface="Calibri" panose="020F0502020204030204" pitchFamily="34" charset="0"/>
              </a:rPr>
              <a:t>práctica</a:t>
            </a:r>
            <a:r>
              <a:rPr lang="en-US" sz="4000" dirty="0">
                <a:latin typeface="Calibri" panose="020F0502020204030204" pitchFamily="34" charset="0"/>
                <a:cs typeface="Calibri" panose="020F0502020204030204" pitchFamily="34" charset="0"/>
              </a:rPr>
              <a:t>
</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581193" y="4205752"/>
            <a:ext cx="5719400" cy="1077142"/>
          </a:xfrm>
        </p:spPr>
        <p:txBody>
          <a:bodyPr>
            <a:normAutofit fontScale="70000" lnSpcReduction="20000"/>
          </a:bodyPr>
          <a:lstStyle/>
          <a:p>
            <a:r>
              <a:rPr lang="es-ES" sz="3200" b="1" dirty="0">
                <a:solidFill>
                  <a:schemeClr val="tx1"/>
                </a:solidFill>
                <a:latin typeface="Calibri" panose="020F0502020204030204" pitchFamily="34" charset="0"/>
                <a:cs typeface="Calibri" panose="020F0502020204030204" pitchFamily="34" charset="0"/>
              </a:rPr>
              <a:t>Afirmando la autonomía y la autodeterminación
</a:t>
            </a:r>
            <a:endPar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015763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B044A4-393C-D9A3-A33D-AFCF004D7A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946E8E37-EEC1-BF5A-A262-75E325E81DBD}"/>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9FE5F2CC-3A25-043A-CE2E-16F3F56D568E}"/>
              </a:ext>
            </a:extLst>
          </p:cNvPr>
          <p:cNvSpPr>
            <a:spLocks noGrp="1"/>
          </p:cNvSpPr>
          <p:nvPr>
            <p:ph type="title"/>
          </p:nvPr>
        </p:nvSpPr>
        <p:spPr>
          <a:xfrm>
            <a:off x="581192" y="1112913"/>
            <a:ext cx="11029616" cy="988332"/>
          </a:xfrm>
        </p:spPr>
        <p:txBody>
          <a:bodyPr/>
          <a:lstStyle/>
          <a:p>
            <a:r>
              <a:rPr lang="es-ES" dirty="0"/>
              <a:t>Entrevista motivacional: un ajuste perfecto
</a:t>
            </a:r>
            <a:endParaRPr lang="en-US" dirty="0"/>
          </a:p>
        </p:txBody>
      </p:sp>
      <p:sp>
        <p:nvSpPr>
          <p:cNvPr id="5" name="Content Placeholder 4">
            <a:extLst>
              <a:ext uri="{FF2B5EF4-FFF2-40B4-BE49-F238E27FC236}">
                <a16:creationId xmlns:a16="http://schemas.microsoft.com/office/drawing/2014/main" id="{B8107839-AEEB-AB0C-E6B2-9D54C0273555}"/>
              </a:ext>
            </a:extLst>
          </p:cNvPr>
          <p:cNvSpPr>
            <a:spLocks noGrp="1"/>
          </p:cNvSpPr>
          <p:nvPr>
            <p:ph sz="half" idx="1"/>
          </p:nvPr>
        </p:nvSpPr>
        <p:spPr>
          <a:xfrm>
            <a:off x="581192" y="2228003"/>
            <a:ext cx="5514807" cy="4023443"/>
          </a:xfrm>
        </p:spPr>
        <p:txBody>
          <a:bodyPr>
            <a:normAutofit fontScale="85000" lnSpcReduction="20000"/>
          </a:bodyPr>
          <a:lstStyle/>
          <a:p>
            <a:r>
              <a:rPr lang="es-ES" dirty="0"/>
              <a:t>Apoya el cambio de una manera compatible con los propios valores y preocupaciones de la persona.</a:t>
            </a:r>
            <a:endParaRPr lang="en-US" dirty="0"/>
          </a:p>
          <a:p>
            <a:r>
              <a:rPr lang="es-ES" dirty="0"/>
              <a:t>Los proveedores de servicios facilitan el proceso natural de cambio de la persona</a:t>
            </a:r>
            <a:r>
              <a:rPr lang="en-US" dirty="0"/>
              <a:t>.</a:t>
            </a:r>
          </a:p>
          <a:p>
            <a:r>
              <a:rPr lang="es-ES" dirty="0"/>
              <a:t>Las personas atendidas son los expertos en sus vidas y tienen sus propias perspectivas, motivación, fortalezas y recursos.</a:t>
            </a:r>
            <a:endParaRPr lang="en-US" dirty="0"/>
          </a:p>
          <a:p>
            <a:r>
              <a:rPr lang="es-ES" dirty="0"/>
              <a:t>El cambio requiere una asociación</a:t>
            </a:r>
            <a:r>
              <a:rPr lang="en-US" dirty="0"/>
              <a:t>.</a:t>
            </a:r>
          </a:p>
        </p:txBody>
      </p:sp>
      <p:pic>
        <p:nvPicPr>
          <p:cNvPr id="33" name="Content Placeholder 32" descr="Women sitting on a couch&#10;&#10;Description automatically generated with medium confidence">
            <a:extLst>
              <a:ext uri="{FF2B5EF4-FFF2-40B4-BE49-F238E27FC236}">
                <a16:creationId xmlns:a16="http://schemas.microsoft.com/office/drawing/2014/main" id="{31470698-ED1F-DFE4-D6DA-A8AC70A5EA0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5504" y="2321602"/>
            <a:ext cx="5495831" cy="3661597"/>
          </a:xfrm>
        </p:spPr>
      </p:pic>
      <p:sp>
        <p:nvSpPr>
          <p:cNvPr id="34" name="TextBox 33">
            <a:extLst>
              <a:ext uri="{FF2B5EF4-FFF2-40B4-BE49-F238E27FC236}">
                <a16:creationId xmlns:a16="http://schemas.microsoft.com/office/drawing/2014/main" id="{F303005C-D985-2E8E-D07D-3CB087E5E367}"/>
              </a:ext>
            </a:extLst>
          </p:cNvPr>
          <p:cNvSpPr txBox="1"/>
          <p:nvPr/>
        </p:nvSpPr>
        <p:spPr>
          <a:xfrm>
            <a:off x="3578400" y="6199200"/>
            <a:ext cx="19728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SAMHSA, 2019</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19076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B044A4-393C-D9A3-A33D-AFCF004D7A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946E8E37-EEC1-BF5A-A262-75E325E81DBD}"/>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9FE5F2CC-3A25-043A-CE2E-16F3F56D568E}"/>
              </a:ext>
            </a:extLst>
          </p:cNvPr>
          <p:cNvSpPr>
            <a:spLocks noGrp="1"/>
          </p:cNvSpPr>
          <p:nvPr>
            <p:ph type="title"/>
          </p:nvPr>
        </p:nvSpPr>
        <p:spPr>
          <a:xfrm>
            <a:off x="454080" y="1031701"/>
            <a:ext cx="11029616" cy="988332"/>
          </a:xfrm>
        </p:spPr>
        <p:txBody>
          <a:bodyPr anchor="ctr"/>
          <a:lstStyle/>
          <a:p>
            <a:r>
              <a:rPr lang="es-ES" dirty="0"/>
              <a:t>Entrevista motivacional: un ajuste perfecto
</a:t>
            </a:r>
            <a:endParaRPr lang="en-US" dirty="0"/>
          </a:p>
        </p:txBody>
      </p:sp>
      <p:sp>
        <p:nvSpPr>
          <p:cNvPr id="7" name="Text Placeholder 6">
            <a:extLst>
              <a:ext uri="{FF2B5EF4-FFF2-40B4-BE49-F238E27FC236}">
                <a16:creationId xmlns:a16="http://schemas.microsoft.com/office/drawing/2014/main" id="{E0BFE0B9-7E5C-B573-F92C-9B58B2605BD4}"/>
              </a:ext>
            </a:extLst>
          </p:cNvPr>
          <p:cNvSpPr>
            <a:spLocks noGrp="1"/>
          </p:cNvSpPr>
          <p:nvPr>
            <p:ph type="body" idx="1"/>
          </p:nvPr>
        </p:nvSpPr>
        <p:spPr>
          <a:xfrm>
            <a:off x="355101" y="2329160"/>
            <a:ext cx="5087075" cy="536005"/>
          </a:xfrm>
        </p:spPr>
        <p:txBody>
          <a:bodyPr/>
          <a:lstStyle/>
          <a:p>
            <a:r>
              <a:rPr lang="en-US" sz="2400" b="1" dirty="0">
                <a:latin typeface="Calibri" panose="020F0502020204030204" pitchFamily="34" charset="0"/>
                <a:cs typeface="Calibri" panose="020F0502020204030204" pitchFamily="34" charset="0"/>
              </a:rPr>
              <a:t>Cuatro </a:t>
            </a:r>
            <a:r>
              <a:rPr lang="en-US" sz="2400" b="1" dirty="0" err="1">
                <a:latin typeface="Calibri" panose="020F0502020204030204" pitchFamily="34" charset="0"/>
                <a:cs typeface="Calibri" panose="020F0502020204030204" pitchFamily="34" charset="0"/>
              </a:rPr>
              <a:t>procesos</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principales</a:t>
            </a:r>
            <a:r>
              <a:rPr lang="en-US" sz="2400" b="1" dirty="0">
                <a:latin typeface="Calibri" panose="020F0502020204030204" pitchFamily="34" charset="0"/>
                <a:cs typeface="Calibri" panose="020F0502020204030204" pitchFamily="34" charset="0"/>
              </a:rPr>
              <a:t>
</a:t>
            </a:r>
          </a:p>
        </p:txBody>
      </p:sp>
      <p:sp>
        <p:nvSpPr>
          <p:cNvPr id="5" name="Content Placeholder 4">
            <a:extLst>
              <a:ext uri="{FF2B5EF4-FFF2-40B4-BE49-F238E27FC236}">
                <a16:creationId xmlns:a16="http://schemas.microsoft.com/office/drawing/2014/main" id="{B8107839-AEEB-AB0C-E6B2-9D54C0273555}"/>
              </a:ext>
            </a:extLst>
          </p:cNvPr>
          <p:cNvSpPr>
            <a:spLocks noGrp="1"/>
          </p:cNvSpPr>
          <p:nvPr>
            <p:ph sz="half" idx="2"/>
          </p:nvPr>
        </p:nvSpPr>
        <p:spPr>
          <a:xfrm>
            <a:off x="454080" y="2419161"/>
            <a:ext cx="5087075" cy="4279877"/>
          </a:xfrm>
        </p:spPr>
        <p:txBody>
          <a:bodyPr>
            <a:normAutofit lnSpcReduction="10000"/>
          </a:bodyPr>
          <a:lstStyle/>
          <a:p>
            <a:pPr>
              <a:spcBef>
                <a:spcPts val="0"/>
              </a:spcBef>
              <a:spcAft>
                <a:spcPts val="800"/>
              </a:spcAft>
            </a:pPr>
            <a:r>
              <a:rPr lang="en-US" sz="2000" b="1" dirty="0" err="1">
                <a:latin typeface="Calibri" panose="020F0502020204030204" pitchFamily="34" charset="0"/>
                <a:cs typeface="Calibri" panose="020F0502020204030204" pitchFamily="34" charset="0"/>
              </a:rPr>
              <a:t>Atractivo</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a:t>
            </a:r>
            <a:r>
              <a:rPr lang="es-ES" sz="2000" dirty="0">
                <a:solidFill>
                  <a:srgbClr val="403F41"/>
                </a:solidFill>
                <a:latin typeface="Calibri" panose="020F0502020204030204" pitchFamily="34" charset="0"/>
                <a:cs typeface="Calibri" panose="020F0502020204030204" pitchFamily="34" charset="0"/>
              </a:rPr>
              <a:t>establece la base relacional para la asociación</a:t>
            </a:r>
            <a:r>
              <a:rPr lang="en-US" sz="2000" b="0" i="0" u="none" strike="noStrike" baseline="0" dirty="0">
                <a:solidFill>
                  <a:srgbClr val="403F41"/>
                </a:solidFill>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a:t>
            </a:r>
          </a:p>
          <a:p>
            <a:pPr>
              <a:spcBef>
                <a:spcPts val="0"/>
              </a:spcBef>
              <a:spcAft>
                <a:spcPts val="800"/>
              </a:spcAft>
            </a:pPr>
            <a:r>
              <a:rPr lang="en-US" sz="2000" b="1" dirty="0" err="1">
                <a:latin typeface="Calibri" panose="020F0502020204030204" pitchFamily="34" charset="0"/>
                <a:cs typeface="Calibri" panose="020F0502020204030204" pitchFamily="34" charset="0"/>
              </a:rPr>
              <a:t>Focalización</a:t>
            </a:r>
            <a:r>
              <a:rPr lang="en-US" sz="2000" dirty="0">
                <a:latin typeface="Calibri" panose="020F0502020204030204" pitchFamily="34" charset="0"/>
                <a:cs typeface="Calibri" panose="020F0502020204030204" pitchFamily="34" charset="0"/>
              </a:rPr>
              <a:t> - </a:t>
            </a:r>
            <a:r>
              <a:rPr lang="es-ES" sz="2000" dirty="0">
                <a:solidFill>
                  <a:srgbClr val="4C4C4E"/>
                </a:solidFill>
                <a:latin typeface="Calibri" panose="020F0502020204030204" pitchFamily="34" charset="0"/>
                <a:cs typeface="Calibri" panose="020F0502020204030204" pitchFamily="34" charset="0"/>
              </a:rPr>
              <a:t>desarrolla una agenda mutuamente acordada que promueve el cambio y luego identifica comportamientos objetivo específicos para discutir.</a:t>
            </a:r>
            <a:r>
              <a:rPr lang="en-US" sz="2000" b="0" i="0" u="none" strike="noStrike" baseline="0" dirty="0">
                <a:solidFill>
                  <a:srgbClr val="4C4C4E"/>
                </a:solidFill>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a:spcBef>
                <a:spcPts val="0"/>
              </a:spcBef>
              <a:spcAft>
                <a:spcPts val="800"/>
              </a:spcAft>
            </a:pPr>
            <a:r>
              <a:rPr lang="en-US" sz="2000" b="1" dirty="0" err="1">
                <a:latin typeface="Calibri" panose="020F0502020204030204" pitchFamily="34" charset="0"/>
                <a:cs typeface="Calibri" panose="020F0502020204030204" pitchFamily="34" charset="0"/>
              </a:rPr>
              <a:t>Evocando</a:t>
            </a:r>
            <a:r>
              <a:rPr lang="en-US" sz="2000" dirty="0">
                <a:latin typeface="Calibri" panose="020F0502020204030204" pitchFamily="34" charset="0"/>
                <a:cs typeface="Calibri" panose="020F0502020204030204" pitchFamily="34" charset="0"/>
              </a:rPr>
              <a:t> - </a:t>
            </a:r>
            <a:r>
              <a:rPr lang="es-ES" sz="2000" dirty="0">
                <a:latin typeface="Calibri" panose="020F0502020204030204" pitchFamily="34" charset="0"/>
                <a:cs typeface="Calibri" panose="020F0502020204030204" pitchFamily="34" charset="0"/>
              </a:rPr>
              <a:t>provoca motivaciones para el cambio, aclara áreas para el cambio y ayuda a la persona a creer que el cambio es posible</a:t>
            </a:r>
            <a:r>
              <a:rPr lang="en-US" sz="2000" dirty="0">
                <a:latin typeface="Calibri" panose="020F0502020204030204" pitchFamily="34" charset="0"/>
                <a:cs typeface="Calibri" panose="020F0502020204030204" pitchFamily="34" charset="0"/>
              </a:rPr>
              <a:t>.</a:t>
            </a:r>
          </a:p>
          <a:p>
            <a:pPr>
              <a:spcBef>
                <a:spcPts val="0"/>
              </a:spcBef>
              <a:spcAft>
                <a:spcPts val="800"/>
              </a:spcAft>
            </a:pPr>
            <a:r>
              <a:rPr lang="en-US" sz="2000" b="1" dirty="0" err="1">
                <a:latin typeface="Calibri" panose="020F0502020204030204" pitchFamily="34" charset="0"/>
                <a:cs typeface="Calibri" panose="020F0502020204030204" pitchFamily="34" charset="0"/>
              </a:rPr>
              <a:t>Planificación</a:t>
            </a:r>
            <a:r>
              <a:rPr lang="en-US" sz="2000" dirty="0">
                <a:latin typeface="Calibri" panose="020F0502020204030204" pitchFamily="34" charset="0"/>
                <a:cs typeface="Calibri" panose="020F0502020204030204" pitchFamily="34" charset="0"/>
              </a:rPr>
              <a:t> - </a:t>
            </a:r>
            <a:r>
              <a:rPr lang="es-ES" sz="2000" dirty="0">
                <a:solidFill>
                  <a:srgbClr val="4C4C4E"/>
                </a:solidFill>
                <a:latin typeface="Avenir LT Std 55 Roman"/>
              </a:rPr>
              <a:t>ayuda a las personas a establecer objetivos claros para el cambio en preparación para desarrollar un plan de cambio</a:t>
            </a:r>
            <a:r>
              <a:rPr lang="en-US" sz="2000" i="0" u="none" strike="noStrike" baseline="0" dirty="0">
                <a:solidFill>
                  <a:srgbClr val="4C4C4E"/>
                </a:solidFill>
                <a:latin typeface="Avenir LT Std 55 Roman"/>
              </a:rPr>
              <a:t>.</a:t>
            </a:r>
            <a:endParaRPr lang="en-US" sz="2000"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4C63F231-C8E3-C1C5-435F-B45118EA06C3}"/>
              </a:ext>
            </a:extLst>
          </p:cNvPr>
          <p:cNvSpPr>
            <a:spLocks noGrp="1"/>
          </p:cNvSpPr>
          <p:nvPr>
            <p:ph type="body" sz="quarter" idx="3"/>
          </p:nvPr>
        </p:nvSpPr>
        <p:spPr>
          <a:xfrm>
            <a:off x="5708290" y="2232569"/>
            <a:ext cx="5087073" cy="553373"/>
          </a:xfrm>
        </p:spPr>
        <p:txBody>
          <a:bodyPr/>
          <a:lstStyle/>
          <a:p>
            <a:r>
              <a:rPr lang="en-US" sz="2400" b="1" dirty="0" err="1">
                <a:latin typeface="Calibri" panose="020F0502020204030204" pitchFamily="34" charset="0"/>
                <a:cs typeface="Calibri" panose="020F0502020204030204" pitchFamily="34" charset="0"/>
              </a:rPr>
              <a:t>Estrategias</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Fundacionales</a:t>
            </a:r>
            <a:r>
              <a:rPr lang="en-US" sz="2400" b="1" dirty="0">
                <a:latin typeface="Calibri" panose="020F0502020204030204" pitchFamily="34" charset="0"/>
                <a:cs typeface="Calibri" panose="020F0502020204030204" pitchFamily="34" charset="0"/>
              </a:rPr>
              <a:t>
</a:t>
            </a:r>
          </a:p>
        </p:txBody>
      </p:sp>
      <p:sp>
        <p:nvSpPr>
          <p:cNvPr id="6" name="Content Placeholder 5">
            <a:extLst>
              <a:ext uri="{FF2B5EF4-FFF2-40B4-BE49-F238E27FC236}">
                <a16:creationId xmlns:a16="http://schemas.microsoft.com/office/drawing/2014/main" id="{48CB2425-7A24-F38B-42C0-CBF79169FC71}"/>
              </a:ext>
            </a:extLst>
          </p:cNvPr>
          <p:cNvSpPr>
            <a:spLocks noGrp="1"/>
          </p:cNvSpPr>
          <p:nvPr>
            <p:ph sz="quarter" idx="4"/>
          </p:nvPr>
        </p:nvSpPr>
        <p:spPr>
          <a:xfrm>
            <a:off x="5754213" y="2412614"/>
            <a:ext cx="5983705" cy="3996666"/>
          </a:xfrm>
        </p:spPr>
        <p:txBody>
          <a:bodyPr>
            <a:noAutofit/>
          </a:bodyPr>
          <a:lstStyle/>
          <a:p>
            <a:r>
              <a:rPr lang="en-US" sz="2000" b="1" dirty="0" err="1">
                <a:solidFill>
                  <a:srgbClr val="403F41"/>
                </a:solidFill>
                <a:latin typeface="Calibri" panose="020F0502020204030204" pitchFamily="34" charset="0"/>
                <a:cs typeface="Calibri" panose="020F0502020204030204" pitchFamily="34" charset="0"/>
              </a:rPr>
              <a:t>Identificación</a:t>
            </a:r>
            <a:r>
              <a:rPr lang="en-US" sz="2000" b="1" dirty="0">
                <a:solidFill>
                  <a:srgbClr val="403F41"/>
                </a:solidFill>
                <a:latin typeface="Calibri" panose="020F0502020204030204" pitchFamily="34" charset="0"/>
                <a:cs typeface="Calibri" panose="020F0502020204030204" pitchFamily="34" charset="0"/>
              </a:rPr>
              <a:t> de la </a:t>
            </a:r>
            <a:r>
              <a:rPr lang="en-US" sz="2000" b="1" dirty="0" err="1">
                <a:solidFill>
                  <a:srgbClr val="403F41"/>
                </a:solidFill>
                <a:latin typeface="Calibri" panose="020F0502020204030204" pitchFamily="34" charset="0"/>
                <a:cs typeface="Calibri" panose="020F0502020204030204" pitchFamily="34" charset="0"/>
              </a:rPr>
              <a:t>ambivalencia</a:t>
            </a:r>
            <a:r>
              <a:rPr lang="en-US" sz="2000" b="1" dirty="0">
                <a:solidFill>
                  <a:srgbClr val="403F41"/>
                </a:solidFill>
                <a:latin typeface="Calibri" panose="020F0502020204030204" pitchFamily="34" charset="0"/>
                <a:cs typeface="Calibri" panose="020F0502020204030204" pitchFamily="34" charset="0"/>
              </a:rPr>
              <a:t> -</a:t>
            </a:r>
            <a:r>
              <a:rPr lang="en-US" sz="2000" dirty="0">
                <a:solidFill>
                  <a:srgbClr val="403F41"/>
                </a:solidFill>
                <a:latin typeface="Calibri" panose="020F0502020204030204" pitchFamily="34" charset="0"/>
                <a:cs typeface="Calibri" panose="020F0502020204030204" pitchFamily="34" charset="0"/>
              </a:rPr>
              <a:t> </a:t>
            </a:r>
            <a:r>
              <a:rPr lang="es-ES" sz="2000" dirty="0">
                <a:solidFill>
                  <a:srgbClr val="403F41"/>
                </a:solidFill>
                <a:latin typeface="Calibri" panose="020F0502020204030204" pitchFamily="34" charset="0"/>
                <a:cs typeface="Calibri" panose="020F0502020204030204" pitchFamily="34" charset="0"/>
              </a:rPr>
              <a:t>replantea la "resistencia" y elimina la negatividad</a:t>
            </a:r>
            <a:r>
              <a:rPr lang="en-US" sz="2000" dirty="0">
                <a:solidFill>
                  <a:srgbClr val="403F41"/>
                </a:solidFill>
                <a:latin typeface="Calibri" panose="020F0502020204030204" pitchFamily="34" charset="0"/>
                <a:cs typeface="Calibri" panose="020F0502020204030204" pitchFamily="34" charset="0"/>
              </a:rPr>
              <a:t>.</a:t>
            </a:r>
          </a:p>
          <a:p>
            <a:r>
              <a:rPr lang="en-US" sz="2000" b="1" dirty="0" err="1">
                <a:solidFill>
                  <a:srgbClr val="403F41"/>
                </a:solidFill>
                <a:latin typeface="Calibri" panose="020F0502020204030204" pitchFamily="34" charset="0"/>
                <a:cs typeface="Calibri" panose="020F0502020204030204" pitchFamily="34" charset="0"/>
              </a:rPr>
              <a:t>Escucha</a:t>
            </a:r>
            <a:r>
              <a:rPr lang="en-US" sz="2000" b="1" dirty="0">
                <a:solidFill>
                  <a:srgbClr val="403F41"/>
                </a:solidFill>
                <a:latin typeface="Calibri" panose="020F0502020204030204" pitchFamily="34" charset="0"/>
                <a:cs typeface="Calibri" panose="020F0502020204030204" pitchFamily="34" charset="0"/>
              </a:rPr>
              <a:t> </a:t>
            </a:r>
            <a:r>
              <a:rPr lang="en-US" sz="2000" b="1" dirty="0" err="1">
                <a:solidFill>
                  <a:srgbClr val="403F41"/>
                </a:solidFill>
                <a:latin typeface="Calibri" panose="020F0502020204030204" pitchFamily="34" charset="0"/>
                <a:cs typeface="Calibri" panose="020F0502020204030204" pitchFamily="34" charset="0"/>
              </a:rPr>
              <a:t>reflexiva</a:t>
            </a:r>
            <a:r>
              <a:rPr lang="en-US" sz="2000" b="1" dirty="0">
                <a:solidFill>
                  <a:srgbClr val="403F41"/>
                </a:solidFill>
                <a:latin typeface="Calibri" panose="020F0502020204030204" pitchFamily="34" charset="0"/>
                <a:cs typeface="Calibri" panose="020F0502020204030204" pitchFamily="34" charset="0"/>
              </a:rPr>
              <a:t> </a:t>
            </a:r>
            <a:r>
              <a:rPr lang="en-US" sz="2000" dirty="0">
                <a:solidFill>
                  <a:srgbClr val="403F41"/>
                </a:solidFill>
                <a:latin typeface="Calibri" panose="020F0502020204030204" pitchFamily="34" charset="0"/>
                <a:cs typeface="Calibri" panose="020F0502020204030204" pitchFamily="34" charset="0"/>
              </a:rPr>
              <a:t>-</a:t>
            </a:r>
            <a:r>
              <a:rPr lang="en-US" sz="2000" b="0" i="0" u="none" strike="noStrike" baseline="0" dirty="0">
                <a:solidFill>
                  <a:srgbClr val="403F41"/>
                </a:solidFill>
                <a:latin typeface="Calibri" panose="020F0502020204030204" pitchFamily="34" charset="0"/>
                <a:cs typeface="Calibri" panose="020F0502020204030204" pitchFamily="34" charset="0"/>
              </a:rPr>
              <a:t> </a:t>
            </a:r>
            <a:r>
              <a:rPr lang="es-ES" sz="2000" dirty="0">
                <a:solidFill>
                  <a:srgbClr val="403F41"/>
                </a:solidFill>
                <a:latin typeface="Calibri" panose="020F0502020204030204" pitchFamily="34" charset="0"/>
                <a:cs typeface="Calibri" panose="020F0502020204030204" pitchFamily="34" charset="0"/>
              </a:rPr>
              <a:t>proporciona claridad de que los deseos de la persona están siendo entendidos</a:t>
            </a:r>
            <a:r>
              <a:rPr lang="en-US" sz="2000" b="0" i="0" u="none" strike="noStrike" baseline="0" dirty="0">
                <a:solidFill>
                  <a:srgbClr val="403F41"/>
                </a:solidFill>
                <a:latin typeface="Calibri" panose="020F0502020204030204" pitchFamily="34" charset="0"/>
                <a:cs typeface="Calibri" panose="020F0502020204030204" pitchFamily="34" charset="0"/>
              </a:rPr>
              <a:t>.</a:t>
            </a:r>
          </a:p>
          <a:p>
            <a:r>
              <a:rPr lang="en-US" sz="2000" b="1" dirty="0" err="1">
                <a:latin typeface="Calibri" panose="020F0502020204030204" pitchFamily="34" charset="0"/>
                <a:cs typeface="Calibri" panose="020F0502020204030204" pitchFamily="34" charset="0"/>
              </a:rPr>
              <a:t>Equilibrio</a:t>
            </a:r>
            <a:r>
              <a:rPr lang="en-US" sz="2000" b="1" dirty="0">
                <a:latin typeface="Calibri" panose="020F0502020204030204" pitchFamily="34" charset="0"/>
                <a:cs typeface="Calibri" panose="020F0502020204030204" pitchFamily="34" charset="0"/>
              </a:rPr>
              <a:t> decisional - </a:t>
            </a:r>
            <a:r>
              <a:rPr lang="es-ES" sz="2000" dirty="0">
                <a:solidFill>
                  <a:srgbClr val="403F41"/>
                </a:solidFill>
                <a:latin typeface="Calibri" panose="020F0502020204030204" pitchFamily="34" charset="0"/>
                <a:cs typeface="Calibri" panose="020F0502020204030204" pitchFamily="34" charset="0"/>
              </a:rPr>
              <a:t>ayuda a una persona a tomar decisiones sin favorecer una dirección específica de cambio</a:t>
            </a:r>
            <a:r>
              <a:rPr lang="en-US" sz="2000" b="0" i="0" u="none" strike="noStrike" baseline="0" dirty="0">
                <a:solidFill>
                  <a:srgbClr val="403F41"/>
                </a:solidFill>
                <a:latin typeface="Calibri" panose="020F0502020204030204" pitchFamily="34" charset="0"/>
                <a:cs typeface="Calibri" panose="020F0502020204030204" pitchFamily="34" charset="0"/>
              </a:rPr>
              <a:t>.</a:t>
            </a:r>
          </a:p>
          <a:p>
            <a:r>
              <a:rPr lang="en-US" sz="2000" b="1" dirty="0">
                <a:solidFill>
                  <a:srgbClr val="403F41"/>
                </a:solidFill>
                <a:latin typeface="Calibri" panose="020F0502020204030204" pitchFamily="34" charset="0"/>
                <a:cs typeface="Calibri" panose="020F0502020204030204" pitchFamily="34" charset="0"/>
              </a:rPr>
              <a:t>Charla de </a:t>
            </a:r>
            <a:r>
              <a:rPr lang="en-US" sz="2000" b="1" dirty="0" err="1">
                <a:solidFill>
                  <a:srgbClr val="403F41"/>
                </a:solidFill>
                <a:latin typeface="Calibri" panose="020F0502020204030204" pitchFamily="34" charset="0"/>
                <a:cs typeface="Calibri" panose="020F0502020204030204" pitchFamily="34" charset="0"/>
              </a:rPr>
              <a:t>cambio</a:t>
            </a:r>
            <a:r>
              <a:rPr lang="en-US" sz="2000" b="1" dirty="0">
                <a:solidFill>
                  <a:srgbClr val="403F41"/>
                </a:solidFill>
                <a:latin typeface="Calibri" panose="020F0502020204030204" pitchFamily="34" charset="0"/>
                <a:cs typeface="Calibri" panose="020F0502020204030204" pitchFamily="34" charset="0"/>
              </a:rPr>
              <a:t> </a:t>
            </a:r>
            <a:r>
              <a:rPr lang="en-US" sz="2000" dirty="0">
                <a:solidFill>
                  <a:srgbClr val="403F41"/>
                </a:solidFill>
                <a:latin typeface="Calibri" panose="020F0502020204030204" pitchFamily="34" charset="0"/>
                <a:cs typeface="Calibri" panose="020F0502020204030204" pitchFamily="34" charset="0"/>
              </a:rPr>
              <a:t>- </a:t>
            </a:r>
            <a:r>
              <a:rPr lang="en-US" sz="2000" dirty="0" err="1">
                <a:solidFill>
                  <a:srgbClr val="403F41"/>
                </a:solidFill>
                <a:latin typeface="Calibri" panose="020F0502020204030204" pitchFamily="34" charset="0"/>
                <a:cs typeface="Calibri" panose="020F0502020204030204" pitchFamily="34" charset="0"/>
              </a:rPr>
              <a:t>fomenta</a:t>
            </a:r>
            <a:r>
              <a:rPr lang="en-US" sz="2000" dirty="0">
                <a:solidFill>
                  <a:srgbClr val="403F41"/>
                </a:solidFill>
                <a:latin typeface="Calibri" panose="020F0502020204030204" pitchFamily="34" charset="0"/>
                <a:cs typeface="Calibri" panose="020F0502020204030204" pitchFamily="34" charset="0"/>
              </a:rPr>
              <a:t> las </a:t>
            </a:r>
            <a:r>
              <a:rPr lang="en-US" sz="2000" dirty="0" err="1">
                <a:solidFill>
                  <a:srgbClr val="403F41"/>
                </a:solidFill>
                <a:latin typeface="Calibri" panose="020F0502020204030204" pitchFamily="34" charset="0"/>
                <a:cs typeface="Calibri" panose="020F0502020204030204" pitchFamily="34" charset="0"/>
              </a:rPr>
              <a:t>declaraciones</a:t>
            </a:r>
            <a:r>
              <a:rPr lang="en-US" sz="2000" dirty="0">
                <a:solidFill>
                  <a:srgbClr val="403F41"/>
                </a:solidFill>
                <a:latin typeface="Calibri" panose="020F0502020204030204" pitchFamily="34" charset="0"/>
                <a:cs typeface="Calibri" panose="020F0502020204030204" pitchFamily="34" charset="0"/>
              </a:rPr>
              <a:t> </a:t>
            </a:r>
            <a:r>
              <a:rPr lang="en-US" sz="2000" dirty="0" err="1">
                <a:solidFill>
                  <a:srgbClr val="403F41"/>
                </a:solidFill>
                <a:latin typeface="Calibri" panose="020F0502020204030204" pitchFamily="34" charset="0"/>
                <a:cs typeface="Calibri" panose="020F0502020204030204" pitchFamily="34" charset="0"/>
              </a:rPr>
              <a:t>automotivadoras</a:t>
            </a:r>
            <a:r>
              <a:rPr lang="en-US" sz="2000" dirty="0">
                <a:solidFill>
                  <a:srgbClr val="403F41"/>
                </a:solidFill>
                <a:latin typeface="Calibri" panose="020F0502020204030204" pitchFamily="34" charset="0"/>
                <a:cs typeface="Calibri" panose="020F0502020204030204" pitchFamily="34" charset="0"/>
              </a:rPr>
              <a:t>.</a:t>
            </a:r>
          </a:p>
          <a:p>
            <a:r>
              <a:rPr lang="en-US" sz="2000" b="1" dirty="0" err="1">
                <a:solidFill>
                  <a:srgbClr val="403F41"/>
                </a:solidFill>
                <a:latin typeface="Calibri" panose="020F0502020204030204" pitchFamily="34" charset="0"/>
                <a:cs typeface="Calibri" panose="020F0502020204030204" pitchFamily="34" charset="0"/>
              </a:rPr>
              <a:t>Reglas</a:t>
            </a:r>
            <a:r>
              <a:rPr lang="en-US" sz="2000" b="1" dirty="0">
                <a:solidFill>
                  <a:srgbClr val="403F41"/>
                </a:solidFill>
                <a:latin typeface="Calibri" panose="020F0502020204030204" pitchFamily="34" charset="0"/>
                <a:cs typeface="Calibri" panose="020F0502020204030204" pitchFamily="34" charset="0"/>
              </a:rPr>
              <a:t> de </a:t>
            </a:r>
            <a:r>
              <a:rPr lang="en-US" sz="2000" b="1" dirty="0" err="1">
                <a:solidFill>
                  <a:srgbClr val="403F41"/>
                </a:solidFill>
                <a:latin typeface="Calibri" panose="020F0502020204030204" pitchFamily="34" charset="0"/>
                <a:cs typeface="Calibri" panose="020F0502020204030204" pitchFamily="34" charset="0"/>
              </a:rPr>
              <a:t>escalado</a:t>
            </a:r>
            <a:r>
              <a:rPr lang="en-US" sz="2000" b="1" dirty="0">
                <a:solidFill>
                  <a:srgbClr val="403F41"/>
                </a:solidFill>
                <a:latin typeface="Calibri" panose="020F0502020204030204" pitchFamily="34" charset="0"/>
                <a:cs typeface="Calibri" panose="020F0502020204030204" pitchFamily="34" charset="0"/>
              </a:rPr>
              <a:t> </a:t>
            </a:r>
            <a:r>
              <a:rPr lang="en-US" sz="2000" dirty="0">
                <a:solidFill>
                  <a:srgbClr val="403F41"/>
                </a:solidFill>
                <a:latin typeface="Calibri" panose="020F0502020204030204" pitchFamily="34" charset="0"/>
                <a:cs typeface="Calibri" panose="020F0502020204030204" pitchFamily="34" charset="0"/>
              </a:rPr>
              <a:t>-</a:t>
            </a:r>
            <a:r>
              <a:rPr lang="en-US" sz="2000" b="0" i="0" u="none" strike="noStrike" baseline="0" dirty="0">
                <a:solidFill>
                  <a:srgbClr val="403F41"/>
                </a:solidFill>
                <a:latin typeface="Calibri" panose="020F0502020204030204" pitchFamily="34" charset="0"/>
                <a:cs typeface="Calibri" panose="020F0502020204030204" pitchFamily="34" charset="0"/>
              </a:rPr>
              <a:t> </a:t>
            </a:r>
            <a:r>
              <a:rPr lang="es-ES" sz="2000" dirty="0">
                <a:solidFill>
                  <a:srgbClr val="403F41"/>
                </a:solidFill>
                <a:latin typeface="Calibri" panose="020F0502020204030204" pitchFamily="34" charset="0"/>
                <a:cs typeface="Calibri" panose="020F0502020204030204" pitchFamily="34" charset="0"/>
              </a:rPr>
              <a:t>explora el sentido de importancia de la persona para hacer un cambio y su confianza para hacerlo. </a:t>
            </a:r>
            <a:endParaRPr lang="en-US" sz="2000" b="0" i="0" u="none" strike="noStrike" baseline="0" dirty="0">
              <a:solidFill>
                <a:srgbClr val="403F4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C180E0C-E40D-CD48-D545-C123A01F41AE}"/>
              </a:ext>
            </a:extLst>
          </p:cNvPr>
          <p:cNvSpPr txBox="1"/>
          <p:nvPr/>
        </p:nvSpPr>
        <p:spPr>
          <a:xfrm>
            <a:off x="9267515" y="6494084"/>
            <a:ext cx="17424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SAMHSA, 2019</a:t>
            </a:r>
          </a:p>
        </p:txBody>
      </p:sp>
    </p:spTree>
    <p:extLst>
      <p:ext uri="{BB962C8B-B14F-4D97-AF65-F5344CB8AC3E}">
        <p14:creationId xmlns:p14="http://schemas.microsoft.com/office/powerpoint/2010/main" val="2863021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D27CF6-0421-456A-86DA-C251ED399A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16F3C04F-C794-465C-9341-C6152F37E2B5}"/>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A1912CD3-02ED-4571-816B-BB9A53DB3316}"/>
              </a:ext>
            </a:extLst>
          </p:cNvPr>
          <p:cNvSpPr>
            <a:spLocks noGrp="1"/>
          </p:cNvSpPr>
          <p:nvPr>
            <p:ph type="title"/>
          </p:nvPr>
        </p:nvSpPr>
        <p:spPr>
          <a:xfrm>
            <a:off x="440286" y="822384"/>
            <a:ext cx="11296602" cy="1013800"/>
          </a:xfrm>
        </p:spPr>
        <p:txBody>
          <a:bodyPr>
            <a:normAutofit fontScale="90000"/>
          </a:bodyPr>
          <a:lstStyle/>
          <a:p>
            <a:r>
              <a:rPr lang="es-ES" dirty="0">
                <a:latin typeface="Calibri" panose="020F0502020204030204" pitchFamily="34" charset="0"/>
                <a:cs typeface="Calibri" panose="020F0502020204030204" pitchFamily="34" charset="0"/>
              </a:rPr>
              <a:t>Habilidades y comportamientos para afirmar la autonomía y la autodeterminación
</a:t>
            </a:r>
            <a:endParaRPr lang="en-US"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F448446D-D704-4E3F-AD8F-E174954CA919}"/>
              </a:ext>
            </a:extLst>
          </p:cNvPr>
          <p:cNvSpPr>
            <a:spLocks noGrp="1"/>
          </p:cNvSpPr>
          <p:nvPr>
            <p:ph idx="1"/>
          </p:nvPr>
        </p:nvSpPr>
        <p:spPr>
          <a:xfrm>
            <a:off x="589214" y="2201309"/>
            <a:ext cx="11025269" cy="3621692"/>
          </a:xfrm>
        </p:spPr>
        <p:txBody>
          <a:bodyPr>
            <a:normAutofit/>
          </a:bodyPr>
          <a:lstStyle/>
          <a:p>
            <a:r>
              <a:rPr lang="es-ES" dirty="0">
                <a:latin typeface="Calibri" panose="020F0502020204030204" pitchFamily="34" charset="0"/>
                <a:cs typeface="Calibri" panose="020F0502020204030204" pitchFamily="34" charset="0"/>
              </a:rPr>
              <a:t>Comunicar expectativas de resultados positivos, así como mensajes esperanzadores sobre la recuperación</a:t>
            </a:r>
            <a:r>
              <a:rPr lang="en-US" dirty="0">
                <a:latin typeface="Calibri" panose="020F0502020204030204" pitchFamily="34" charset="0"/>
                <a:cs typeface="Calibri" panose="020F0502020204030204" pitchFamily="34" charset="0"/>
              </a:rPr>
              <a:t>.</a:t>
            </a:r>
          </a:p>
          <a:p>
            <a:r>
              <a:rPr lang="es-ES" dirty="0">
                <a:latin typeface="Calibri" panose="020F0502020204030204" pitchFamily="34" charset="0"/>
                <a:cs typeface="Calibri" panose="020F0502020204030204" pitchFamily="34" charset="0"/>
              </a:rPr>
              <a:t>Cree un ambiente acogedor y acogedor para el crecimiento mediante el uso de la escucha sin prejuicios, la autenticidad y la calidez.</a:t>
            </a:r>
            <a:endParaRPr lang="en-U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Usar un lenguaje esperanzador y basado en la fuerza en las interacciones y en la comunicación escrita</a:t>
            </a:r>
            <a:r>
              <a:rPr lang="en-US" dirty="0">
                <a:latin typeface="Calibri" panose="020F0502020204030204" pitchFamily="34" charset="0"/>
                <a:cs typeface="Calibri" panose="020F0502020204030204" pitchFamily="34" charset="0"/>
              </a:rPr>
              <a:t>.</a:t>
            </a:r>
          </a:p>
          <a:p>
            <a:r>
              <a:rPr lang="en-US" dirty="0" err="1">
                <a:latin typeface="Calibri" panose="020F0502020204030204" pitchFamily="34" charset="0"/>
                <a:cs typeface="Calibri" panose="020F0502020204030204" pitchFamily="34" charset="0"/>
              </a:rPr>
              <a:t>Reflexionar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sobre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experiencias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positivas</a:t>
            </a:r>
            <a:r>
              <a:rPr lang="en-US" dirty="0">
                <a:latin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p>
        </p:txBody>
      </p:sp>
      <p:sp>
        <p:nvSpPr>
          <p:cNvPr id="6" name="TextBox 5">
            <a:extLst>
              <a:ext uri="{FF2B5EF4-FFF2-40B4-BE49-F238E27FC236}">
                <a16:creationId xmlns:a16="http://schemas.microsoft.com/office/drawing/2014/main" id="{389E3E45-260F-169B-56D6-7E2A1A626CD0}"/>
              </a:ext>
            </a:extLst>
          </p:cNvPr>
          <p:cNvSpPr txBox="1"/>
          <p:nvPr/>
        </p:nvSpPr>
        <p:spPr>
          <a:xfrm>
            <a:off x="8142194" y="6116137"/>
            <a:ext cx="34155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75190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lvl="0">
              <a:spcAft>
                <a:spcPts val="600"/>
              </a:spcAft>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488515" y="1043557"/>
            <a:ext cx="11197460" cy="988332"/>
          </a:xfrm>
        </p:spPr>
        <p:txBody>
          <a:bodyPr vert="horz" lIns="91440" tIns="45720" rIns="91440" bIns="45720" rtlCol="0" anchor="ctr">
            <a:normAutofit/>
          </a:bodyPr>
          <a:lstStyle/>
          <a:p>
            <a:r>
              <a:rPr lang="es-ES" dirty="0">
                <a:latin typeface="Calibri" panose="020F0502020204030204" pitchFamily="34" charset="0"/>
                <a:cs typeface="Calibri" panose="020F0502020204030204" pitchFamily="34" charset="0"/>
              </a:rPr>
              <a:t>Prácticas para afirmar la autonomía 
</a:t>
            </a:r>
            <a:endParaRPr lang="en-US" b="0" kern="1200" cap="all" dirty="0">
              <a:latin typeface="Calibri" panose="020F0502020204030204" pitchFamily="34" charset="0"/>
              <a:cs typeface="Calibri" panose="020F0502020204030204" pitchFamily="34" charset="0"/>
            </a:endParaRPr>
          </a:p>
        </p:txBody>
      </p:sp>
      <p:graphicFrame>
        <p:nvGraphicFramePr>
          <p:cNvPr id="17" name="Content Placeholder 4">
            <a:extLst>
              <a:ext uri="{FF2B5EF4-FFF2-40B4-BE49-F238E27FC236}">
                <a16:creationId xmlns:a16="http://schemas.microsoft.com/office/drawing/2014/main" id="{A84BC1B2-9E42-416E-BAB0-F8957269D802}"/>
              </a:ext>
            </a:extLst>
          </p:cNvPr>
          <p:cNvGraphicFramePr>
            <a:graphicFrameLocks noGrp="1"/>
          </p:cNvGraphicFramePr>
          <p:nvPr>
            <p:ph sz="half" idx="2"/>
            <p:extLst>
              <p:ext uri="{D42A27DB-BD31-4B8C-83A1-F6EECF244321}">
                <p14:modId xmlns:p14="http://schemas.microsoft.com/office/powerpoint/2010/main" val="794945215"/>
              </p:ext>
            </p:extLst>
          </p:nvPr>
        </p:nvGraphicFramePr>
        <p:xfrm>
          <a:off x="581193" y="2144585"/>
          <a:ext cx="11104782" cy="427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446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lvl="0">
              <a:spcAft>
                <a:spcPts val="600"/>
              </a:spcAft>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488515" y="1002613"/>
            <a:ext cx="11197460" cy="988332"/>
          </a:xfrm>
        </p:spPr>
        <p:txBody>
          <a:bodyPr vert="horz" lIns="91440" tIns="45720" rIns="91440" bIns="45720" rtlCol="0" anchor="ctr">
            <a:normAutofit/>
          </a:bodyPr>
          <a:lstStyle/>
          <a:p>
            <a:r>
              <a:rPr lang="en-US" dirty="0" err="1">
                <a:latin typeface="Calibri" panose="020F0502020204030204" pitchFamily="34" charset="0"/>
                <a:cs typeface="Calibri" panose="020F0502020204030204" pitchFamily="34" charset="0"/>
              </a:rPr>
              <a:t>Prácticas</a:t>
            </a:r>
            <a:r>
              <a:rPr lang="en-US" dirty="0">
                <a:latin typeface="Calibri" panose="020F0502020204030204" pitchFamily="34" charset="0"/>
                <a:cs typeface="Calibri" panose="020F0502020204030204" pitchFamily="34" charset="0"/>
              </a:rPr>
              <a:t> para </a:t>
            </a:r>
            <a:r>
              <a:rPr lang="en-US" dirty="0" err="1">
                <a:latin typeface="Calibri" panose="020F0502020204030204" pitchFamily="34" charset="0"/>
                <a:cs typeface="Calibri" panose="020F0502020204030204" pitchFamily="34" charset="0"/>
              </a:rPr>
              <a:t>desarrollar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competencias</a:t>
            </a:r>
            <a:r>
              <a:rPr lang="en-US" dirty="0">
                <a:latin typeface="Calibri" panose="020F0502020204030204" pitchFamily="34" charset="0"/>
                <a:cs typeface="Calibri" panose="020F0502020204030204" pitchFamily="34" charset="0"/>
              </a:rPr>
              <a:t>
</a:t>
            </a:r>
            <a:endParaRPr lang="en-US" b="0" kern="1200" cap="all" dirty="0">
              <a:latin typeface="Calibri" panose="020F0502020204030204" pitchFamily="34" charset="0"/>
              <a:cs typeface="Calibri" panose="020F0502020204030204" pitchFamily="34" charset="0"/>
            </a:endParaRPr>
          </a:p>
        </p:txBody>
      </p:sp>
      <p:graphicFrame>
        <p:nvGraphicFramePr>
          <p:cNvPr id="17" name="Content Placeholder 4">
            <a:extLst>
              <a:ext uri="{FF2B5EF4-FFF2-40B4-BE49-F238E27FC236}">
                <a16:creationId xmlns:a16="http://schemas.microsoft.com/office/drawing/2014/main" id="{A84BC1B2-9E42-416E-BAB0-F8957269D802}"/>
              </a:ext>
            </a:extLst>
          </p:cNvPr>
          <p:cNvGraphicFramePr>
            <a:graphicFrameLocks noGrp="1"/>
          </p:cNvGraphicFramePr>
          <p:nvPr>
            <p:ph sz="half" idx="2"/>
            <p:extLst>
              <p:ext uri="{D42A27DB-BD31-4B8C-83A1-F6EECF244321}">
                <p14:modId xmlns:p14="http://schemas.microsoft.com/office/powerpoint/2010/main" val="2044597047"/>
              </p:ext>
            </p:extLst>
          </p:nvPr>
        </p:nvGraphicFramePr>
        <p:xfrm>
          <a:off x="581193" y="2144585"/>
          <a:ext cx="11104782" cy="427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0625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lvl="0">
              <a:spcAft>
                <a:spcPts val="600"/>
              </a:spcAft>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488515" y="920727"/>
            <a:ext cx="11197460" cy="988332"/>
          </a:xfrm>
        </p:spPr>
        <p:txBody>
          <a:bodyPr vert="horz" lIns="91440" tIns="45720" rIns="91440" bIns="45720" rtlCol="0" anchor="ctr">
            <a:normAutofit/>
          </a:bodyPr>
          <a:lstStyle/>
          <a:p>
            <a:r>
              <a:rPr lang="en-US" dirty="0" err="1">
                <a:latin typeface="Calibri" panose="020F0502020204030204" pitchFamily="34" charset="0"/>
                <a:cs typeface="Calibri" panose="020F0502020204030204" pitchFamily="34" charset="0"/>
              </a:rPr>
              <a:t>Prácticas</a:t>
            </a:r>
            <a:r>
              <a:rPr lang="en-US" dirty="0">
                <a:latin typeface="Calibri" panose="020F0502020204030204" pitchFamily="34" charset="0"/>
                <a:cs typeface="Calibri" panose="020F0502020204030204" pitchFamily="34" charset="0"/>
              </a:rPr>
              <a:t> para </a:t>
            </a:r>
            <a:r>
              <a:rPr lang="en-US" dirty="0" err="1">
                <a:latin typeface="Calibri" panose="020F0502020204030204" pitchFamily="34" charset="0"/>
                <a:cs typeface="Calibri" panose="020F0502020204030204" pitchFamily="34" charset="0"/>
              </a:rPr>
              <a:t>crear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conexiones</a:t>
            </a:r>
            <a:r>
              <a:rPr lang="en-US" dirty="0">
                <a:latin typeface="Calibri" panose="020F0502020204030204" pitchFamily="34" charset="0"/>
                <a:cs typeface="Calibri" panose="020F0502020204030204" pitchFamily="34" charset="0"/>
              </a:rPr>
              <a:t>
</a:t>
            </a:r>
            <a:endParaRPr lang="en-US" b="0" kern="1200" cap="all" dirty="0">
              <a:latin typeface="Calibri" panose="020F0502020204030204" pitchFamily="34" charset="0"/>
              <a:cs typeface="Calibri" panose="020F0502020204030204" pitchFamily="34" charset="0"/>
            </a:endParaRPr>
          </a:p>
        </p:txBody>
      </p:sp>
      <p:graphicFrame>
        <p:nvGraphicFramePr>
          <p:cNvPr id="17" name="Content Placeholder 4">
            <a:extLst>
              <a:ext uri="{FF2B5EF4-FFF2-40B4-BE49-F238E27FC236}">
                <a16:creationId xmlns:a16="http://schemas.microsoft.com/office/drawing/2014/main" id="{A84BC1B2-9E42-416E-BAB0-F8957269D802}"/>
              </a:ext>
            </a:extLst>
          </p:cNvPr>
          <p:cNvGraphicFramePr>
            <a:graphicFrameLocks noGrp="1"/>
          </p:cNvGraphicFramePr>
          <p:nvPr>
            <p:ph sz="half" idx="2"/>
            <p:extLst>
              <p:ext uri="{D42A27DB-BD31-4B8C-83A1-F6EECF244321}">
                <p14:modId xmlns:p14="http://schemas.microsoft.com/office/powerpoint/2010/main" val="398849203"/>
              </p:ext>
            </p:extLst>
          </p:nvPr>
        </p:nvGraphicFramePr>
        <p:xfrm>
          <a:off x="581193" y="2144585"/>
          <a:ext cx="11104782" cy="427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795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27F7D21-7A43-8799-6643-338B2CA5EAF9}"/>
              </a:ext>
            </a:extLst>
          </p:cNvPr>
          <p:cNvSpPr/>
          <p:nvPr/>
        </p:nvSpPr>
        <p:spPr>
          <a:xfrm>
            <a:off x="372090" y="239969"/>
            <a:ext cx="11311466" cy="656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Slide Number Placeholder 1">
            <a:extLst>
              <a:ext uri="{FF2B5EF4-FFF2-40B4-BE49-F238E27FC236}">
                <a16:creationId xmlns:a16="http://schemas.microsoft.com/office/drawing/2014/main" id="{046FA6E1-6951-4DF6-97D9-0D260A8BB5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10347869-7D02-4063-B468-F7EB364E37E2}"/>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grpSp>
        <p:nvGrpSpPr>
          <p:cNvPr id="4" name="Group 3">
            <a:extLst>
              <a:ext uri="{FF2B5EF4-FFF2-40B4-BE49-F238E27FC236}">
                <a16:creationId xmlns:a16="http://schemas.microsoft.com/office/drawing/2014/main" id="{6C6D4943-0D55-2217-7309-26F6E20D80D8}"/>
              </a:ext>
            </a:extLst>
          </p:cNvPr>
          <p:cNvGrpSpPr/>
          <p:nvPr/>
        </p:nvGrpSpPr>
        <p:grpSpPr>
          <a:xfrm>
            <a:off x="1156828" y="1045411"/>
            <a:ext cx="9846155" cy="5676053"/>
            <a:chOff x="825611" y="435780"/>
            <a:chExt cx="10082770" cy="5881998"/>
          </a:xfrm>
        </p:grpSpPr>
        <p:sp>
          <p:nvSpPr>
            <p:cNvPr id="5" name="Freeform: Shape 4">
              <a:extLst>
                <a:ext uri="{FF2B5EF4-FFF2-40B4-BE49-F238E27FC236}">
                  <a16:creationId xmlns:a16="http://schemas.microsoft.com/office/drawing/2014/main" id="{D3C38DF1-53C5-906D-D054-8D6853F11186}"/>
                </a:ext>
              </a:extLst>
            </p:cNvPr>
            <p:cNvSpPr/>
            <p:nvPr/>
          </p:nvSpPr>
          <p:spPr>
            <a:xfrm>
              <a:off x="858574" y="922471"/>
              <a:ext cx="2772482" cy="3804088"/>
            </a:xfrm>
            <a:custGeom>
              <a:avLst/>
              <a:gdLst>
                <a:gd name="connsiteX0" fmla="*/ 0 w 2727195"/>
                <a:gd name="connsiteY0" fmla="*/ 272720 h 3804088"/>
                <a:gd name="connsiteX1" fmla="*/ 272720 w 2727195"/>
                <a:gd name="connsiteY1" fmla="*/ 0 h 3804088"/>
                <a:gd name="connsiteX2" fmla="*/ 2454476 w 2727195"/>
                <a:gd name="connsiteY2" fmla="*/ 0 h 3804088"/>
                <a:gd name="connsiteX3" fmla="*/ 2727196 w 2727195"/>
                <a:gd name="connsiteY3" fmla="*/ 272720 h 3804088"/>
                <a:gd name="connsiteX4" fmla="*/ 2727195 w 2727195"/>
                <a:gd name="connsiteY4" fmla="*/ 3531369 h 3804088"/>
                <a:gd name="connsiteX5" fmla="*/ 2454475 w 2727195"/>
                <a:gd name="connsiteY5" fmla="*/ 3804089 h 3804088"/>
                <a:gd name="connsiteX6" fmla="*/ 272720 w 2727195"/>
                <a:gd name="connsiteY6" fmla="*/ 3804088 h 3804088"/>
                <a:gd name="connsiteX7" fmla="*/ 0 w 2727195"/>
                <a:gd name="connsiteY7" fmla="*/ 3531368 h 3804088"/>
                <a:gd name="connsiteX8" fmla="*/ 0 w 2727195"/>
                <a:gd name="connsiteY8" fmla="*/ 272720 h 380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195" h="3804088">
                  <a:moveTo>
                    <a:pt x="0" y="272720"/>
                  </a:moveTo>
                  <a:cubicBezTo>
                    <a:pt x="0" y="122101"/>
                    <a:pt x="122101" y="0"/>
                    <a:pt x="272720" y="0"/>
                  </a:cubicBezTo>
                  <a:lnTo>
                    <a:pt x="2454476" y="0"/>
                  </a:lnTo>
                  <a:cubicBezTo>
                    <a:pt x="2605095" y="0"/>
                    <a:pt x="2727196" y="122101"/>
                    <a:pt x="2727196" y="272720"/>
                  </a:cubicBezTo>
                  <a:cubicBezTo>
                    <a:pt x="2727196" y="1358936"/>
                    <a:pt x="2727195" y="2445153"/>
                    <a:pt x="2727195" y="3531369"/>
                  </a:cubicBezTo>
                  <a:cubicBezTo>
                    <a:pt x="2727195" y="3681988"/>
                    <a:pt x="2605094" y="3804089"/>
                    <a:pt x="2454475" y="3804089"/>
                  </a:cubicBezTo>
                  <a:lnTo>
                    <a:pt x="272720" y="3804088"/>
                  </a:lnTo>
                  <a:cubicBezTo>
                    <a:pt x="122101" y="3804088"/>
                    <a:pt x="0" y="3681987"/>
                    <a:pt x="0" y="3531368"/>
                  </a:cubicBezTo>
                  <a:lnTo>
                    <a:pt x="0" y="272720"/>
                  </a:ln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3702" tIns="203702" rIns="203702" bIns="1018864" numCol="1" spcCol="1270" anchor="t" anchorCtr="0">
              <a:noAutofit/>
            </a:bodyPr>
            <a:lstStyle/>
            <a:p>
              <a:pPr marL="171450" lvl="1" indent="-171450" defTabSz="844550">
                <a:lnSpc>
                  <a:spcPct val="90000"/>
                </a:lnSpc>
                <a:spcBef>
                  <a:spcPct val="0"/>
                </a:spcBef>
                <a:spcAft>
                  <a:spcPts val="600"/>
                </a:spcAft>
                <a:buFontTx/>
                <a:buChar char="•"/>
                <a:defRPr/>
              </a:pPr>
              <a:r>
                <a:rPr lang="es-ES" sz="1600" dirty="0">
                  <a:solidFill>
                    <a:srgbClr val="000000">
                      <a:hueOff val="0"/>
                      <a:satOff val="0"/>
                      <a:lumOff val="0"/>
                      <a:alphaOff val="0"/>
                    </a:srgbClr>
                  </a:solidFill>
                  <a:latin typeface="Calibri" panose="020F0502020204030204" pitchFamily="34" charset="0"/>
                  <a:cs typeface="Calibri" panose="020F0502020204030204" pitchFamily="34" charset="0"/>
                </a:rPr>
                <a:t>Aceptar al individuo y su ruta de recuperación</a:t>
              </a: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a:t>
              </a:r>
            </a:p>
            <a:p>
              <a:pPr marL="171450" lvl="1" indent="-171450" defTabSz="844550">
                <a:lnSpc>
                  <a:spcPct val="90000"/>
                </a:lnSpc>
                <a:spcBef>
                  <a:spcPct val="0"/>
                </a:spcBef>
                <a:spcAft>
                  <a:spcPts val="600"/>
                </a:spcAft>
                <a:buFontTx/>
                <a:buChar char="•"/>
                <a:defRPr/>
              </a:pPr>
              <a:r>
                <a:rPr lang="es-ES" sz="1600" dirty="0">
                  <a:solidFill>
                    <a:srgbClr val="000000">
                      <a:hueOff val="0"/>
                      <a:satOff val="0"/>
                      <a:lumOff val="0"/>
                      <a:alphaOff val="0"/>
                    </a:srgbClr>
                  </a:solidFill>
                  <a:latin typeface="Calibri" panose="020F0502020204030204" pitchFamily="34" charset="0"/>
                  <a:cs typeface="Calibri" panose="020F0502020204030204" pitchFamily="34" charset="0"/>
                </a:rPr>
                <a:t>Creer que cada individuo tiene el potencial para una vida significativa</a:t>
              </a: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a:t>
              </a:r>
            </a:p>
            <a:p>
              <a:pPr marL="171450" lvl="1" indent="-171450" defTabSz="844550">
                <a:lnSpc>
                  <a:spcPct val="90000"/>
                </a:lnSpc>
                <a:spcBef>
                  <a:spcPct val="0"/>
                </a:spcBef>
                <a:spcAft>
                  <a:spcPts val="600"/>
                </a:spcAft>
                <a:buFontTx/>
                <a:buChar char="•"/>
                <a:defRPr/>
              </a:pPr>
              <a:r>
                <a:rPr lang="en-US" sz="1600" dirty="0" err="1">
                  <a:solidFill>
                    <a:srgbClr val="000000">
                      <a:hueOff val="0"/>
                      <a:satOff val="0"/>
                      <a:lumOff val="0"/>
                      <a:alphaOff val="0"/>
                    </a:srgbClr>
                  </a:solidFill>
                  <a:latin typeface="Calibri" panose="020F0502020204030204" pitchFamily="34" charset="0"/>
                  <a:cs typeface="Calibri" panose="020F0502020204030204" pitchFamily="34" charset="0"/>
                </a:rPr>
                <a:t>Usa</a:t>
              </a:r>
              <a:r>
                <a:rPr lang="en-US" sz="1600" dirty="0">
                  <a:solidFill>
                    <a:srgbClr val="000000">
                      <a:hueOff val="0"/>
                      <a:satOff val="0"/>
                      <a:lumOff val="0"/>
                      <a:alphaOff val="0"/>
                    </a:srgbClr>
                  </a:solidFill>
                  <a:latin typeface="Calibri" panose="020F0502020204030204" pitchFamily="34" charset="0"/>
                  <a:cs typeface="Calibri" panose="020F0502020204030204" pitchFamily="34" charset="0"/>
                </a:rPr>
                <a:t> un </a:t>
              </a:r>
              <a:r>
                <a:rPr lang="en-US" sz="1600" dirty="0" err="1">
                  <a:solidFill>
                    <a:srgbClr val="000000">
                      <a:hueOff val="0"/>
                      <a:satOff val="0"/>
                      <a:lumOff val="0"/>
                      <a:alphaOff val="0"/>
                    </a:srgbClr>
                  </a:solidFill>
                  <a:latin typeface="Calibri" panose="020F0502020204030204" pitchFamily="34" charset="0"/>
                  <a:cs typeface="Calibri" panose="020F0502020204030204" pitchFamily="34" charset="0"/>
                </a:rPr>
                <a:t>lenguaje</a:t>
              </a:r>
              <a:r>
                <a:rPr lang="en-US" sz="1600" dirty="0">
                  <a:solidFill>
                    <a:srgbClr val="000000">
                      <a:hueOff val="0"/>
                      <a:satOff val="0"/>
                      <a:lumOff val="0"/>
                      <a:alphaOff val="0"/>
                    </a:srgbClr>
                  </a:solidFill>
                  <a:latin typeface="Calibri" panose="020F0502020204030204" pitchFamily="34" charset="0"/>
                  <a:cs typeface="Calibri" panose="020F0502020204030204" pitchFamily="34" charset="0"/>
                </a:rPr>
                <a:t> </a:t>
              </a:r>
              <a:r>
                <a:rPr lang="en-US" sz="1600" dirty="0" err="1">
                  <a:solidFill>
                    <a:srgbClr val="000000">
                      <a:hueOff val="0"/>
                      <a:satOff val="0"/>
                      <a:lumOff val="0"/>
                      <a:alphaOff val="0"/>
                    </a:srgbClr>
                  </a:solidFill>
                  <a:latin typeface="Calibri" panose="020F0502020204030204" pitchFamily="34" charset="0"/>
                  <a:cs typeface="Calibri" panose="020F0502020204030204" pitchFamily="34" charset="0"/>
                </a:rPr>
                <a:t>esperanzador</a:t>
              </a:r>
              <a:r>
                <a:rPr lang="en-US" sz="1600" dirty="0">
                  <a:solidFill>
                    <a:srgbClr val="000000">
                      <a:hueOff val="0"/>
                      <a:satOff val="0"/>
                      <a:lumOff val="0"/>
                      <a:alphaOff val="0"/>
                    </a:srgbClr>
                  </a:solidFill>
                  <a:latin typeface="Calibri" panose="020F0502020204030204" pitchFamily="34" charset="0"/>
                  <a:cs typeface="Calibri" panose="020F0502020204030204" pitchFamily="34" charset="0"/>
                </a:rPr>
                <a:t>.</a:t>
              </a:r>
              <a:endPar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endParaRPr>
            </a:p>
            <a:p>
              <a:pPr marL="171450" lvl="1" indent="-171450" defTabSz="844550">
                <a:lnSpc>
                  <a:spcPct val="90000"/>
                </a:lnSpc>
                <a:spcBef>
                  <a:spcPct val="0"/>
                </a:spcBef>
                <a:spcAft>
                  <a:spcPts val="600"/>
                </a:spcAft>
                <a:buFontTx/>
                <a:buChar char="•"/>
                <a:defRPr/>
              </a:pPr>
              <a:r>
                <a:rPr lang="es-ES" sz="1600" dirty="0">
                  <a:solidFill>
                    <a:srgbClr val="000000">
                      <a:hueOff val="0"/>
                      <a:satOff val="0"/>
                      <a:lumOff val="0"/>
                      <a:alphaOff val="0"/>
                    </a:srgbClr>
                  </a:solidFill>
                  <a:latin typeface="Calibri" panose="020F0502020204030204" pitchFamily="34" charset="0"/>
                  <a:cs typeface="Calibri" panose="020F0502020204030204" pitchFamily="34" charset="0"/>
                </a:rPr>
                <a:t>Equilibrar los derechos e intereses de las personas con la necesidad de garantizar la seguridad</a:t>
              </a: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a:t>
              </a:r>
            </a:p>
            <a:p>
              <a:pPr marL="171450" marR="0" lvl="1" indent="-171450" algn="l" defTabSz="844550" rtl="0" eaLnBrk="1" fontAlgn="auto" latinLnBrk="0" hangingPunct="1">
                <a:lnSpc>
                  <a:spcPct val="90000"/>
                </a:lnSpc>
                <a:spcBef>
                  <a:spcPct val="0"/>
                </a:spcBef>
                <a:spcAft>
                  <a:spcPts val="600"/>
                </a:spcAft>
                <a:buClrTx/>
                <a:buSzTx/>
                <a:buFontTx/>
                <a:buChar char="•"/>
                <a:tabLst/>
                <a:defRPr/>
              </a:pPr>
              <a:endPar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endParaRPr>
            </a:p>
            <a:p>
              <a:pPr marL="171450" marR="0" lvl="1" indent="-171450" algn="l" defTabSz="844550" rtl="0" eaLnBrk="1" fontAlgn="auto" latinLnBrk="0" hangingPunct="1">
                <a:lnSpc>
                  <a:spcPct val="90000"/>
                </a:lnSpc>
                <a:spcBef>
                  <a:spcPct val="0"/>
                </a:spcBef>
                <a:spcAft>
                  <a:spcPct val="15000"/>
                </a:spcAft>
                <a:buClrTx/>
                <a:buSzTx/>
                <a:buFontTx/>
                <a:buChar char="•"/>
                <a:tabLst/>
                <a:defRPr/>
              </a:pPr>
              <a:r>
                <a:rPr kumimoji="0" lang="en-US" sz="1900" b="0" i="1"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a:t>
              </a:r>
            </a:p>
          </p:txBody>
        </p:sp>
        <p:sp>
          <p:nvSpPr>
            <p:cNvPr id="8" name="Shape 7">
              <a:extLst>
                <a:ext uri="{FF2B5EF4-FFF2-40B4-BE49-F238E27FC236}">
                  <a16:creationId xmlns:a16="http://schemas.microsoft.com/office/drawing/2014/main" id="{E567D809-4813-FDAE-7A1D-EBEC1655692C}"/>
                </a:ext>
              </a:extLst>
            </p:cNvPr>
            <p:cNvSpPr/>
            <p:nvPr/>
          </p:nvSpPr>
          <p:spPr>
            <a:xfrm rot="472099">
              <a:off x="3267673" y="2365879"/>
              <a:ext cx="3308174" cy="3951899"/>
            </a:xfrm>
            <a:prstGeom prst="leftCircularArrow">
              <a:avLst>
                <a:gd name="adj1" fmla="val 1974"/>
                <a:gd name="adj2" fmla="val 236306"/>
                <a:gd name="adj3" fmla="val 646924"/>
                <a:gd name="adj4" fmla="val 7659597"/>
                <a:gd name="adj5" fmla="val 2303"/>
              </a:avLst>
            </a:prstGeom>
            <a:scene3d>
              <a:camera prst="orthographicFront"/>
              <a:lightRig rig="threePt" dir="t"/>
            </a:scene3d>
            <a:sp3d>
              <a:bevelT w="152400" h="50800" prst="softRound"/>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57400F68-1FBC-0FA8-1A7D-525408CB248C}"/>
                </a:ext>
              </a:extLst>
            </p:cNvPr>
            <p:cNvSpPr/>
            <p:nvPr/>
          </p:nvSpPr>
          <p:spPr>
            <a:xfrm>
              <a:off x="825611" y="4239942"/>
              <a:ext cx="2779860" cy="1581244"/>
            </a:xfrm>
            <a:custGeom>
              <a:avLst/>
              <a:gdLst>
                <a:gd name="connsiteX0" fmla="*/ 0 w 2741432"/>
                <a:gd name="connsiteY0" fmla="*/ 154534 h 1545341"/>
                <a:gd name="connsiteX1" fmla="*/ 154534 w 2741432"/>
                <a:gd name="connsiteY1" fmla="*/ 0 h 1545341"/>
                <a:gd name="connsiteX2" fmla="*/ 2586898 w 2741432"/>
                <a:gd name="connsiteY2" fmla="*/ 0 h 1545341"/>
                <a:gd name="connsiteX3" fmla="*/ 2741432 w 2741432"/>
                <a:gd name="connsiteY3" fmla="*/ 154534 h 1545341"/>
                <a:gd name="connsiteX4" fmla="*/ 2741432 w 2741432"/>
                <a:gd name="connsiteY4" fmla="*/ 1390807 h 1545341"/>
                <a:gd name="connsiteX5" fmla="*/ 2586898 w 2741432"/>
                <a:gd name="connsiteY5" fmla="*/ 1545341 h 1545341"/>
                <a:gd name="connsiteX6" fmla="*/ 154534 w 2741432"/>
                <a:gd name="connsiteY6" fmla="*/ 1545341 h 1545341"/>
                <a:gd name="connsiteX7" fmla="*/ 0 w 2741432"/>
                <a:gd name="connsiteY7" fmla="*/ 1390807 h 1545341"/>
                <a:gd name="connsiteX8" fmla="*/ 0 w 2741432"/>
                <a:gd name="connsiteY8" fmla="*/ 154534 h 154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432" h="1545341">
                  <a:moveTo>
                    <a:pt x="0" y="154534"/>
                  </a:moveTo>
                  <a:cubicBezTo>
                    <a:pt x="0" y="69187"/>
                    <a:pt x="69187" y="0"/>
                    <a:pt x="154534" y="0"/>
                  </a:cubicBezTo>
                  <a:lnTo>
                    <a:pt x="2586898" y="0"/>
                  </a:lnTo>
                  <a:cubicBezTo>
                    <a:pt x="2672245" y="0"/>
                    <a:pt x="2741432" y="69187"/>
                    <a:pt x="2741432" y="154534"/>
                  </a:cubicBezTo>
                  <a:lnTo>
                    <a:pt x="2741432" y="1390807"/>
                  </a:lnTo>
                  <a:cubicBezTo>
                    <a:pt x="2741432" y="1476154"/>
                    <a:pt x="2672245" y="1545341"/>
                    <a:pt x="2586898" y="1545341"/>
                  </a:cubicBezTo>
                  <a:lnTo>
                    <a:pt x="154534" y="1545341"/>
                  </a:lnTo>
                  <a:cubicBezTo>
                    <a:pt x="69187" y="1545341"/>
                    <a:pt x="0" y="1476154"/>
                    <a:pt x="0" y="1390807"/>
                  </a:cubicBezTo>
                  <a:lnTo>
                    <a:pt x="0" y="154534"/>
                  </a:lnTo>
                  <a:close/>
                </a:path>
              </a:pathLst>
            </a:custGeom>
            <a:solidFill>
              <a:schemeClr val="accent2"/>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456" tIns="69391" rIns="81456" bIns="69391" numCol="1" spcCol="1270" anchor="ctr" anchorCtr="0">
              <a:noAutofit/>
            </a:bodyPr>
            <a:lstStyle/>
            <a:p>
              <a:pPr lvl="0" algn="ctr" defTabSz="844550">
                <a:lnSpc>
                  <a:spcPct val="90000"/>
                </a:lnSpc>
                <a:spcBef>
                  <a:spcPct val="0"/>
                </a:spcBef>
                <a:spcAft>
                  <a:spcPct val="35000"/>
                </a:spcAft>
                <a:defRPr/>
              </a:pPr>
              <a:r>
                <a:rPr lang="es-ES" sz="19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Crear una cultura y un lenguaje de esperanza</a:t>
              </a:r>
              <a:r>
                <a:rPr kumimoji="0" lang="en-US"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p>
          </p:txBody>
        </p:sp>
        <p:sp>
          <p:nvSpPr>
            <p:cNvPr id="10" name="Freeform: Shape 9">
              <a:extLst>
                <a:ext uri="{FF2B5EF4-FFF2-40B4-BE49-F238E27FC236}">
                  <a16:creationId xmlns:a16="http://schemas.microsoft.com/office/drawing/2014/main" id="{2FF4BFE9-68C1-8DDA-10E8-89FD9B89E7B2}"/>
                </a:ext>
              </a:extLst>
            </p:cNvPr>
            <p:cNvSpPr/>
            <p:nvPr/>
          </p:nvSpPr>
          <p:spPr>
            <a:xfrm>
              <a:off x="4301547" y="951407"/>
              <a:ext cx="2952831" cy="4955869"/>
            </a:xfrm>
            <a:custGeom>
              <a:avLst/>
              <a:gdLst>
                <a:gd name="connsiteX0" fmla="*/ 0 w 2952831"/>
                <a:gd name="connsiteY0" fmla="*/ 295283 h 4844290"/>
                <a:gd name="connsiteX1" fmla="*/ 295283 w 2952831"/>
                <a:gd name="connsiteY1" fmla="*/ 0 h 4844290"/>
                <a:gd name="connsiteX2" fmla="*/ 2657548 w 2952831"/>
                <a:gd name="connsiteY2" fmla="*/ 0 h 4844290"/>
                <a:gd name="connsiteX3" fmla="*/ 2952831 w 2952831"/>
                <a:gd name="connsiteY3" fmla="*/ 295283 h 4844290"/>
                <a:gd name="connsiteX4" fmla="*/ 2952831 w 2952831"/>
                <a:gd name="connsiteY4" fmla="*/ 4549007 h 4844290"/>
                <a:gd name="connsiteX5" fmla="*/ 2657548 w 2952831"/>
                <a:gd name="connsiteY5" fmla="*/ 4844290 h 4844290"/>
                <a:gd name="connsiteX6" fmla="*/ 295283 w 2952831"/>
                <a:gd name="connsiteY6" fmla="*/ 4844290 h 4844290"/>
                <a:gd name="connsiteX7" fmla="*/ 0 w 2952831"/>
                <a:gd name="connsiteY7" fmla="*/ 4549007 h 4844290"/>
                <a:gd name="connsiteX8" fmla="*/ 0 w 2952831"/>
                <a:gd name="connsiteY8" fmla="*/ 295283 h 4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831" h="4844290">
                  <a:moveTo>
                    <a:pt x="0" y="295283"/>
                  </a:moveTo>
                  <a:cubicBezTo>
                    <a:pt x="0" y="132203"/>
                    <a:pt x="132203" y="0"/>
                    <a:pt x="295283" y="0"/>
                  </a:cubicBezTo>
                  <a:lnTo>
                    <a:pt x="2657548" y="0"/>
                  </a:lnTo>
                  <a:cubicBezTo>
                    <a:pt x="2820628" y="0"/>
                    <a:pt x="2952831" y="132203"/>
                    <a:pt x="2952831" y="295283"/>
                  </a:cubicBezTo>
                  <a:lnTo>
                    <a:pt x="2952831" y="4549007"/>
                  </a:lnTo>
                  <a:cubicBezTo>
                    <a:pt x="2952831" y="4712087"/>
                    <a:pt x="2820628" y="4844290"/>
                    <a:pt x="2657548" y="4844290"/>
                  </a:cubicBezTo>
                  <a:lnTo>
                    <a:pt x="295283" y="4844290"/>
                  </a:lnTo>
                  <a:cubicBezTo>
                    <a:pt x="132203" y="4844290"/>
                    <a:pt x="0" y="4712087"/>
                    <a:pt x="0" y="4549007"/>
                  </a:cubicBezTo>
                  <a:lnTo>
                    <a:pt x="0" y="295283"/>
                  </a:ln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0310" tIns="1248372" rIns="210310" bIns="210310" numCol="1" spcCol="1270" anchor="t" anchorCtr="0">
              <a:noAutofit/>
            </a:bodyPr>
            <a:lstStyle/>
            <a:p>
              <a:pPr marL="171450" lvl="1" indent="-171450" defTabSz="844550">
                <a:lnSpc>
                  <a:spcPct val="90000"/>
                </a:lnSpc>
                <a:spcBef>
                  <a:spcPct val="0"/>
                </a:spcBef>
                <a:spcAft>
                  <a:spcPts val="600"/>
                </a:spcAft>
                <a:buFontTx/>
                <a:buChar char="•"/>
                <a:defRPr/>
              </a:pPr>
              <a:r>
                <a:rPr lang="en-US" sz="1600" dirty="0" err="1">
                  <a:solidFill>
                    <a:srgbClr val="000000">
                      <a:hueOff val="0"/>
                      <a:satOff val="0"/>
                      <a:lumOff val="0"/>
                      <a:alphaOff val="0"/>
                    </a:srgbClr>
                  </a:solidFill>
                  <a:latin typeface="Calibri" panose="020F0502020204030204" pitchFamily="34" charset="0"/>
                  <a:cs typeface="Calibri" panose="020F0502020204030204" pitchFamily="34" charset="0"/>
                </a:rPr>
                <a:t>Sé</a:t>
              </a:r>
              <a:r>
                <a:rPr lang="en-US" sz="1600" dirty="0">
                  <a:solidFill>
                    <a:srgbClr val="000000">
                      <a:hueOff val="0"/>
                      <a:satOff val="0"/>
                      <a:lumOff val="0"/>
                      <a:alphaOff val="0"/>
                    </a:srgbClr>
                  </a:solidFill>
                  <a:latin typeface="Calibri" panose="020F0502020204030204" pitchFamily="34" charset="0"/>
                  <a:cs typeface="Calibri" panose="020F0502020204030204" pitchFamily="34" charset="0"/>
                </a:rPr>
                <a:t> </a:t>
              </a:r>
              <a:r>
                <a:rPr lang="en-US" sz="1600" dirty="0" err="1">
                  <a:solidFill>
                    <a:srgbClr val="000000">
                      <a:hueOff val="0"/>
                      <a:satOff val="0"/>
                      <a:lumOff val="0"/>
                      <a:alphaOff val="0"/>
                    </a:srgbClr>
                  </a:solidFill>
                  <a:latin typeface="Calibri" panose="020F0502020204030204" pitchFamily="34" charset="0"/>
                  <a:cs typeface="Calibri" panose="020F0502020204030204" pitchFamily="34" charset="0"/>
                </a:rPr>
                <a:t>acogedor</a:t>
              </a:r>
              <a:r>
                <a:rPr lang="en-US" sz="1600" dirty="0">
                  <a:solidFill>
                    <a:srgbClr val="000000">
                      <a:hueOff val="0"/>
                      <a:satOff val="0"/>
                      <a:lumOff val="0"/>
                      <a:alphaOff val="0"/>
                    </a:srgbClr>
                  </a:solidFill>
                  <a:latin typeface="Calibri" panose="020F0502020204030204" pitchFamily="34" charset="0"/>
                  <a:cs typeface="Calibri" panose="020F0502020204030204" pitchFamily="34" charset="0"/>
                </a:rPr>
                <a:t>.</a:t>
              </a:r>
              <a:endPar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endParaRPr>
            </a:p>
            <a:p>
              <a:pPr marL="171450" lvl="1" indent="-171450" defTabSz="844550">
                <a:lnSpc>
                  <a:spcPct val="90000"/>
                </a:lnSpc>
                <a:spcBef>
                  <a:spcPct val="0"/>
                </a:spcBef>
                <a:spcAft>
                  <a:spcPts val="600"/>
                </a:spcAft>
                <a:buFontTx/>
                <a:buChar char="•"/>
                <a:defRPr/>
              </a:pPr>
              <a:r>
                <a:rPr lang="es-ES" sz="1600" dirty="0">
                  <a:solidFill>
                    <a:srgbClr val="000000">
                      <a:hueOff val="0"/>
                      <a:satOff val="0"/>
                      <a:lumOff val="0"/>
                      <a:alphaOff val="0"/>
                    </a:srgbClr>
                  </a:solidFill>
                  <a:latin typeface="Calibri" panose="020F0502020204030204" pitchFamily="34" charset="0"/>
                  <a:cs typeface="Calibri" panose="020F0502020204030204" pitchFamily="34" charset="0"/>
                </a:rPr>
                <a:t>Proporcionar oportunidades para que las personas se conecten con sus fortalezas personales y desarrollen la responsabilidad personal</a:t>
              </a: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a:t>
              </a:r>
            </a:p>
            <a:p>
              <a:pPr marL="171450" lvl="1" indent="-171450" defTabSz="844550">
                <a:lnSpc>
                  <a:spcPct val="90000"/>
                </a:lnSpc>
                <a:spcBef>
                  <a:spcPct val="0"/>
                </a:spcBef>
                <a:spcAft>
                  <a:spcPts val="600"/>
                </a:spcAft>
                <a:buFontTx/>
                <a:buChar char="•"/>
                <a:defRPr/>
              </a:pPr>
              <a:r>
                <a:rPr lang="es-ES" sz="1600" dirty="0">
                  <a:solidFill>
                    <a:srgbClr val="000000">
                      <a:hueOff val="0"/>
                      <a:satOff val="0"/>
                      <a:lumOff val="0"/>
                      <a:alphaOff val="0"/>
                    </a:srgbClr>
                  </a:solidFill>
                  <a:latin typeface="Calibri" panose="020F0502020204030204" pitchFamily="34" charset="0"/>
                  <a:cs typeface="Calibri" panose="020F0502020204030204" pitchFamily="34" charset="0"/>
                </a:rPr>
                <a:t>Respetar y valorar el valor y la importancia inherentes de un individuo</a:t>
              </a: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a:t>
              </a:r>
            </a:p>
            <a:p>
              <a:pPr marL="171450" lvl="1" indent="-171450" defTabSz="844550">
                <a:lnSpc>
                  <a:spcPct val="90000"/>
                </a:lnSpc>
                <a:spcBef>
                  <a:spcPct val="0"/>
                </a:spcBef>
                <a:spcAft>
                  <a:spcPts val="600"/>
                </a:spcAft>
                <a:buFontTx/>
                <a:buChar char="•"/>
                <a:defRPr/>
              </a:pPr>
              <a:r>
                <a:rPr lang="es-ES" sz="1600" dirty="0">
                  <a:solidFill>
                    <a:srgbClr val="000000">
                      <a:hueOff val="0"/>
                      <a:satOff val="0"/>
                      <a:lumOff val="0"/>
                      <a:alphaOff val="0"/>
                    </a:srgbClr>
                  </a:solidFill>
                  <a:latin typeface="Calibri" panose="020F0502020204030204" pitchFamily="34" charset="0"/>
                  <a:cs typeface="Calibri" panose="020F0502020204030204" pitchFamily="34" charset="0"/>
                </a:rPr>
                <a:t>Cree en la capacidad de un individuo para recuperarse, prosperar y llevar una vida significativa y contribuyente.</a:t>
              </a:r>
              <a:endPar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endParaRPr>
            </a:p>
          </p:txBody>
        </p:sp>
        <p:sp>
          <p:nvSpPr>
            <p:cNvPr id="11" name="Arrow: Circular 10">
              <a:extLst>
                <a:ext uri="{FF2B5EF4-FFF2-40B4-BE49-F238E27FC236}">
                  <a16:creationId xmlns:a16="http://schemas.microsoft.com/office/drawing/2014/main" id="{DB30B9FE-0F8D-478F-A44D-389B9095717A}"/>
                </a:ext>
              </a:extLst>
            </p:cNvPr>
            <p:cNvSpPr/>
            <p:nvPr/>
          </p:nvSpPr>
          <p:spPr>
            <a:xfrm>
              <a:off x="6202857" y="435780"/>
              <a:ext cx="4317632" cy="4317632"/>
            </a:xfrm>
            <a:prstGeom prst="circularArrow">
              <a:avLst>
                <a:gd name="adj1" fmla="val 1806"/>
                <a:gd name="adj2" fmla="val 215467"/>
                <a:gd name="adj3" fmla="val 20814283"/>
                <a:gd name="adj4" fmla="val 13780771"/>
                <a:gd name="adj5" fmla="val 2107"/>
              </a:avLst>
            </a:prstGeom>
            <a:scene3d>
              <a:camera prst="orthographicFront"/>
              <a:lightRig rig="threePt" dir="t"/>
            </a:scene3d>
            <a:sp3d>
              <a:bevelT w="152400" h="50800" prst="softRound"/>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F9ABE2FC-3316-577E-F5A3-D331CAE6007C}"/>
                </a:ext>
              </a:extLst>
            </p:cNvPr>
            <p:cNvSpPr/>
            <p:nvPr/>
          </p:nvSpPr>
          <p:spPr>
            <a:xfrm>
              <a:off x="4282516" y="888187"/>
              <a:ext cx="2990892" cy="1133366"/>
            </a:xfrm>
            <a:custGeom>
              <a:avLst/>
              <a:gdLst>
                <a:gd name="connsiteX0" fmla="*/ 0 w 2990892"/>
                <a:gd name="connsiteY0" fmla="*/ 113337 h 1133366"/>
                <a:gd name="connsiteX1" fmla="*/ 113337 w 2990892"/>
                <a:gd name="connsiteY1" fmla="*/ 0 h 1133366"/>
                <a:gd name="connsiteX2" fmla="*/ 2877555 w 2990892"/>
                <a:gd name="connsiteY2" fmla="*/ 0 h 1133366"/>
                <a:gd name="connsiteX3" fmla="*/ 2990892 w 2990892"/>
                <a:gd name="connsiteY3" fmla="*/ 113337 h 1133366"/>
                <a:gd name="connsiteX4" fmla="*/ 2990892 w 2990892"/>
                <a:gd name="connsiteY4" fmla="*/ 1020029 h 1133366"/>
                <a:gd name="connsiteX5" fmla="*/ 2877555 w 2990892"/>
                <a:gd name="connsiteY5" fmla="*/ 1133366 h 1133366"/>
                <a:gd name="connsiteX6" fmla="*/ 113337 w 2990892"/>
                <a:gd name="connsiteY6" fmla="*/ 1133366 h 1133366"/>
                <a:gd name="connsiteX7" fmla="*/ 0 w 2990892"/>
                <a:gd name="connsiteY7" fmla="*/ 1020029 h 1133366"/>
                <a:gd name="connsiteX8" fmla="*/ 0 w 2990892"/>
                <a:gd name="connsiteY8" fmla="*/ 113337 h 113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0892" h="1133366">
                  <a:moveTo>
                    <a:pt x="0" y="113337"/>
                  </a:moveTo>
                  <a:cubicBezTo>
                    <a:pt x="0" y="50743"/>
                    <a:pt x="50743" y="0"/>
                    <a:pt x="113337" y="0"/>
                  </a:cubicBezTo>
                  <a:lnTo>
                    <a:pt x="2877555" y="0"/>
                  </a:lnTo>
                  <a:cubicBezTo>
                    <a:pt x="2940149" y="0"/>
                    <a:pt x="2990892" y="50743"/>
                    <a:pt x="2990892" y="113337"/>
                  </a:cubicBezTo>
                  <a:lnTo>
                    <a:pt x="2990892" y="1020029"/>
                  </a:lnTo>
                  <a:cubicBezTo>
                    <a:pt x="2990892" y="1082623"/>
                    <a:pt x="2940149" y="1133366"/>
                    <a:pt x="2877555" y="1133366"/>
                  </a:cubicBezTo>
                  <a:lnTo>
                    <a:pt x="113337" y="1133366"/>
                  </a:lnTo>
                  <a:cubicBezTo>
                    <a:pt x="50743" y="1133366"/>
                    <a:pt x="0" y="1082623"/>
                    <a:pt x="0" y="1020029"/>
                  </a:cubicBezTo>
                  <a:lnTo>
                    <a:pt x="0" y="113337"/>
                  </a:lnTo>
                  <a:close/>
                </a:path>
              </a:pathLst>
            </a:custGeom>
            <a:solidFill>
              <a:schemeClr val="accent5"/>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390" tIns="57325" rIns="69390" bIns="57325" numCol="1" spcCol="1270" anchor="ctr" anchorCtr="0">
              <a:noAutofit/>
            </a:bodyPr>
            <a:lstStyle/>
            <a:p>
              <a:pPr lvl="0" algn="ctr" defTabSz="844550">
                <a:lnSpc>
                  <a:spcPct val="90000"/>
                </a:lnSpc>
                <a:spcBef>
                  <a:spcPct val="0"/>
                </a:spcBef>
                <a:spcAft>
                  <a:spcPct val="35000"/>
                </a:spcAft>
                <a:defRPr/>
              </a:pPr>
              <a:r>
                <a:rPr lang="en-US" sz="19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a:t>
              </a:r>
              <a:r>
                <a:rPr lang="en-US" sz="1900" b="1" dirty="0" err="1">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juzgues</a:t>
              </a:r>
              <a:r>
                <a:rPr lang="en-US" sz="19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kumimoji="0" lang="en-US"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5" name="Freeform: Shape 14">
              <a:extLst>
                <a:ext uri="{FF2B5EF4-FFF2-40B4-BE49-F238E27FC236}">
                  <a16:creationId xmlns:a16="http://schemas.microsoft.com/office/drawing/2014/main" id="{C6BB0FD5-ED95-5A43-CA2F-58CF9D08DFF1}"/>
                </a:ext>
              </a:extLst>
            </p:cNvPr>
            <p:cNvSpPr/>
            <p:nvPr/>
          </p:nvSpPr>
          <p:spPr>
            <a:xfrm>
              <a:off x="7917490" y="768767"/>
              <a:ext cx="2990891" cy="3651659"/>
            </a:xfrm>
            <a:custGeom>
              <a:avLst/>
              <a:gdLst>
                <a:gd name="connsiteX0" fmla="*/ 0 w 2877642"/>
                <a:gd name="connsiteY0" fmla="*/ 256847 h 2568469"/>
                <a:gd name="connsiteX1" fmla="*/ 256847 w 2877642"/>
                <a:gd name="connsiteY1" fmla="*/ 0 h 2568469"/>
                <a:gd name="connsiteX2" fmla="*/ 2620795 w 2877642"/>
                <a:gd name="connsiteY2" fmla="*/ 0 h 2568469"/>
                <a:gd name="connsiteX3" fmla="*/ 2877642 w 2877642"/>
                <a:gd name="connsiteY3" fmla="*/ 256847 h 2568469"/>
                <a:gd name="connsiteX4" fmla="*/ 2877642 w 2877642"/>
                <a:gd name="connsiteY4" fmla="*/ 2311622 h 2568469"/>
                <a:gd name="connsiteX5" fmla="*/ 2620795 w 2877642"/>
                <a:gd name="connsiteY5" fmla="*/ 2568469 h 2568469"/>
                <a:gd name="connsiteX6" fmla="*/ 256847 w 2877642"/>
                <a:gd name="connsiteY6" fmla="*/ 2568469 h 2568469"/>
                <a:gd name="connsiteX7" fmla="*/ 0 w 2877642"/>
                <a:gd name="connsiteY7" fmla="*/ 2311622 h 2568469"/>
                <a:gd name="connsiteX8" fmla="*/ 0 w 2877642"/>
                <a:gd name="connsiteY8" fmla="*/ 256847 h 256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7642" h="2568469">
                  <a:moveTo>
                    <a:pt x="0" y="256847"/>
                  </a:moveTo>
                  <a:cubicBezTo>
                    <a:pt x="0" y="114994"/>
                    <a:pt x="114994" y="0"/>
                    <a:pt x="256847" y="0"/>
                  </a:cubicBezTo>
                  <a:lnTo>
                    <a:pt x="2620795" y="0"/>
                  </a:lnTo>
                  <a:cubicBezTo>
                    <a:pt x="2762648" y="0"/>
                    <a:pt x="2877642" y="114994"/>
                    <a:pt x="2877642" y="256847"/>
                  </a:cubicBezTo>
                  <a:lnTo>
                    <a:pt x="2877642" y="2311622"/>
                  </a:lnTo>
                  <a:cubicBezTo>
                    <a:pt x="2877642" y="2453475"/>
                    <a:pt x="2762648" y="2568469"/>
                    <a:pt x="2620795" y="2568469"/>
                  </a:cubicBezTo>
                  <a:lnTo>
                    <a:pt x="256847" y="2568469"/>
                  </a:lnTo>
                  <a:cubicBezTo>
                    <a:pt x="114994" y="2568469"/>
                    <a:pt x="0" y="2453475"/>
                    <a:pt x="0" y="2311622"/>
                  </a:cubicBezTo>
                  <a:lnTo>
                    <a:pt x="0" y="256847"/>
                  </a:ln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933" tIns="182933" rIns="182933" bIns="733319" numCol="1" spcCol="1270" anchor="t" anchorCtr="0">
              <a:noAutofit/>
            </a:bodyPr>
            <a:lstStyle/>
            <a:p>
              <a:pPr marL="171450" lvl="1" indent="-171450" defTabSz="844550">
                <a:lnSpc>
                  <a:spcPct val="90000"/>
                </a:lnSpc>
                <a:spcBef>
                  <a:spcPct val="0"/>
                </a:spcBef>
                <a:spcAft>
                  <a:spcPts val="600"/>
                </a:spcAft>
                <a:buFontTx/>
                <a:buChar char="•"/>
                <a:defRPr/>
              </a:pPr>
              <a:r>
                <a:rPr lang="en-US" sz="1600" dirty="0" err="1">
                  <a:solidFill>
                    <a:srgbClr val="000000">
                      <a:hueOff val="0"/>
                      <a:satOff val="0"/>
                      <a:lumOff val="0"/>
                      <a:alphaOff val="0"/>
                    </a:srgbClr>
                  </a:solidFill>
                  <a:latin typeface="Calibri" panose="020F0502020204030204" pitchFamily="34" charset="0"/>
                  <a:cs typeface="Calibri" panose="020F0502020204030204" pitchFamily="34" charset="0"/>
                </a:rPr>
                <a:t>Utilizar</a:t>
              </a:r>
              <a:r>
                <a:rPr lang="en-US" sz="1600" dirty="0">
                  <a:solidFill>
                    <a:srgbClr val="000000">
                      <a:hueOff val="0"/>
                      <a:satOff val="0"/>
                      <a:lumOff val="0"/>
                      <a:alphaOff val="0"/>
                    </a:srgbClr>
                  </a:solidFill>
                  <a:latin typeface="Calibri" panose="020F0502020204030204" pitchFamily="34" charset="0"/>
                  <a:cs typeface="Calibri" panose="020F0502020204030204" pitchFamily="34" charset="0"/>
                </a:rPr>
                <a:t> </a:t>
              </a:r>
              <a:r>
                <a:rPr lang="en-US" sz="1600" dirty="0" err="1">
                  <a:solidFill>
                    <a:srgbClr val="000000">
                      <a:hueOff val="0"/>
                      <a:satOff val="0"/>
                      <a:lumOff val="0"/>
                      <a:alphaOff val="0"/>
                    </a:srgbClr>
                  </a:solidFill>
                  <a:latin typeface="Calibri" panose="020F0502020204030204" pitchFamily="34" charset="0"/>
                  <a:cs typeface="Calibri" panose="020F0502020204030204" pitchFamily="34" charset="0"/>
                </a:rPr>
                <a:t>enfoques</a:t>
              </a:r>
              <a:r>
                <a:rPr lang="en-US" sz="1600" dirty="0">
                  <a:solidFill>
                    <a:srgbClr val="000000">
                      <a:hueOff val="0"/>
                      <a:satOff val="0"/>
                      <a:lumOff val="0"/>
                      <a:alphaOff val="0"/>
                    </a:srgbClr>
                  </a:solidFill>
                  <a:latin typeface="Calibri" panose="020F0502020204030204" pitchFamily="34" charset="0"/>
                  <a:cs typeface="Calibri" panose="020F0502020204030204" pitchFamily="34" charset="0"/>
                </a:rPr>
                <a:t> </a:t>
              </a:r>
              <a:r>
                <a:rPr lang="en-US" sz="1600" dirty="0" err="1">
                  <a:solidFill>
                    <a:srgbClr val="000000">
                      <a:hueOff val="0"/>
                      <a:satOff val="0"/>
                      <a:lumOff val="0"/>
                      <a:alphaOff val="0"/>
                    </a:srgbClr>
                  </a:solidFill>
                  <a:latin typeface="Calibri" panose="020F0502020204030204" pitchFamily="34" charset="0"/>
                  <a:cs typeface="Calibri" panose="020F0502020204030204" pitchFamily="34" charset="0"/>
                </a:rPr>
                <a:t>motivacionales</a:t>
              </a:r>
              <a:r>
                <a:rPr lang="en-US" sz="1600" dirty="0">
                  <a:solidFill>
                    <a:srgbClr val="000000">
                      <a:hueOff val="0"/>
                      <a:satOff val="0"/>
                      <a:lumOff val="0"/>
                      <a:alphaOff val="0"/>
                    </a:srgbClr>
                  </a:solidFill>
                  <a:latin typeface="Calibri" panose="020F0502020204030204" pitchFamily="34" charset="0"/>
                  <a:cs typeface="Calibri" panose="020F0502020204030204" pitchFamily="34" charset="0"/>
                </a:rPr>
                <a:t>.</a:t>
              </a:r>
              <a:endPar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endParaRPr>
            </a:p>
            <a:p>
              <a:pPr marL="171450" lvl="1" indent="-171450" defTabSz="844550">
                <a:lnSpc>
                  <a:spcPct val="90000"/>
                </a:lnSpc>
                <a:spcBef>
                  <a:spcPct val="0"/>
                </a:spcBef>
                <a:spcAft>
                  <a:spcPts val="600"/>
                </a:spcAft>
                <a:buFontTx/>
                <a:buChar char="•"/>
                <a:defRPr/>
              </a:pPr>
              <a:r>
                <a:rPr lang="es-ES" sz="1600" dirty="0">
                  <a:solidFill>
                    <a:srgbClr val="000000">
                      <a:hueOff val="0"/>
                      <a:satOff val="0"/>
                      <a:lumOff val="0"/>
                      <a:alphaOff val="0"/>
                    </a:srgbClr>
                  </a:solidFill>
                  <a:latin typeface="Calibri" panose="020F0502020204030204" pitchFamily="34" charset="0"/>
                  <a:cs typeface="Calibri" panose="020F0502020204030204" pitchFamily="34" charset="0"/>
                </a:rPr>
                <a:t>Desarrollar habilidades para la toma de decisiones y proporcionar oportunidades para tomar y apoyar decisiones / elecciones</a:t>
              </a: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a:t>
              </a:r>
            </a:p>
            <a:p>
              <a:pPr marL="171450" lvl="1" indent="-171450" defTabSz="844550">
                <a:lnSpc>
                  <a:spcPct val="90000"/>
                </a:lnSpc>
                <a:spcBef>
                  <a:spcPct val="0"/>
                </a:spcBef>
                <a:spcAft>
                  <a:spcPts val="600"/>
                </a:spcAft>
                <a:buFontTx/>
                <a:buChar char="•"/>
                <a:defRPr/>
              </a:pPr>
              <a:r>
                <a:rPr lang="es-ES" sz="1600" dirty="0">
                  <a:solidFill>
                    <a:srgbClr val="000000">
                      <a:hueOff val="0"/>
                      <a:satOff val="0"/>
                      <a:lumOff val="0"/>
                      <a:alphaOff val="0"/>
                    </a:srgbClr>
                  </a:solidFill>
                  <a:latin typeface="Calibri" panose="020F0502020204030204" pitchFamily="34" charset="0"/>
                  <a:cs typeface="Calibri" panose="020F0502020204030204" pitchFamily="34" charset="0"/>
                </a:rPr>
                <a:t>Usar la reflexión crítica para evaluar los contratiempos y evaluar la confianza en hacer cambios</a:t>
              </a: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a:t>
              </a:r>
            </a:p>
            <a:p>
              <a:pPr marL="171450" lvl="1" indent="-171450" defTabSz="844550">
                <a:lnSpc>
                  <a:spcPct val="90000"/>
                </a:lnSpc>
                <a:spcBef>
                  <a:spcPct val="0"/>
                </a:spcBef>
                <a:spcAft>
                  <a:spcPts val="600"/>
                </a:spcAft>
                <a:buFontTx/>
                <a:buChar char="•"/>
                <a:defRPr/>
              </a:pPr>
              <a:r>
                <a:rPr lang="es-ES" sz="1600" dirty="0">
                  <a:solidFill>
                    <a:srgbClr val="000000">
                      <a:hueOff val="0"/>
                      <a:satOff val="0"/>
                      <a:lumOff val="0"/>
                      <a:alphaOff val="0"/>
                    </a:srgbClr>
                  </a:solidFill>
                  <a:latin typeface="Calibri" panose="020F0502020204030204" pitchFamily="34" charset="0"/>
                  <a:cs typeface="Calibri" panose="020F0502020204030204" pitchFamily="34" charset="0"/>
                </a:rPr>
                <a:t>Construir relaciones positivas y conexiones con la comunidad</a:t>
              </a: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a:t>
              </a:r>
            </a:p>
          </p:txBody>
        </p:sp>
        <p:sp>
          <p:nvSpPr>
            <p:cNvPr id="16" name="Freeform: Shape 15">
              <a:extLst>
                <a:ext uri="{FF2B5EF4-FFF2-40B4-BE49-F238E27FC236}">
                  <a16:creationId xmlns:a16="http://schemas.microsoft.com/office/drawing/2014/main" id="{64DB5DFF-2944-3769-E9CE-FA2A13C520DD}"/>
                </a:ext>
              </a:extLst>
            </p:cNvPr>
            <p:cNvSpPr/>
            <p:nvPr/>
          </p:nvSpPr>
          <p:spPr>
            <a:xfrm>
              <a:off x="7950454" y="4397176"/>
              <a:ext cx="2957927" cy="1434645"/>
            </a:xfrm>
            <a:custGeom>
              <a:avLst/>
              <a:gdLst>
                <a:gd name="connsiteX0" fmla="*/ 0 w 2957927"/>
                <a:gd name="connsiteY0" fmla="*/ 143465 h 1434645"/>
                <a:gd name="connsiteX1" fmla="*/ 143465 w 2957927"/>
                <a:gd name="connsiteY1" fmla="*/ 0 h 1434645"/>
                <a:gd name="connsiteX2" fmla="*/ 2814463 w 2957927"/>
                <a:gd name="connsiteY2" fmla="*/ 0 h 1434645"/>
                <a:gd name="connsiteX3" fmla="*/ 2957928 w 2957927"/>
                <a:gd name="connsiteY3" fmla="*/ 143465 h 1434645"/>
                <a:gd name="connsiteX4" fmla="*/ 2957927 w 2957927"/>
                <a:gd name="connsiteY4" fmla="*/ 1291181 h 1434645"/>
                <a:gd name="connsiteX5" fmla="*/ 2814462 w 2957927"/>
                <a:gd name="connsiteY5" fmla="*/ 1434646 h 1434645"/>
                <a:gd name="connsiteX6" fmla="*/ 143465 w 2957927"/>
                <a:gd name="connsiteY6" fmla="*/ 1434645 h 1434645"/>
                <a:gd name="connsiteX7" fmla="*/ 0 w 2957927"/>
                <a:gd name="connsiteY7" fmla="*/ 1291180 h 1434645"/>
                <a:gd name="connsiteX8" fmla="*/ 0 w 2957927"/>
                <a:gd name="connsiteY8" fmla="*/ 143465 h 14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927" h="1434645">
                  <a:moveTo>
                    <a:pt x="0" y="143465"/>
                  </a:moveTo>
                  <a:cubicBezTo>
                    <a:pt x="0" y="64231"/>
                    <a:pt x="64231" y="0"/>
                    <a:pt x="143465" y="0"/>
                  </a:cubicBezTo>
                  <a:lnTo>
                    <a:pt x="2814463" y="0"/>
                  </a:lnTo>
                  <a:cubicBezTo>
                    <a:pt x="2893697" y="0"/>
                    <a:pt x="2957928" y="64231"/>
                    <a:pt x="2957928" y="143465"/>
                  </a:cubicBezTo>
                  <a:cubicBezTo>
                    <a:pt x="2957928" y="526037"/>
                    <a:pt x="2957927" y="908609"/>
                    <a:pt x="2957927" y="1291181"/>
                  </a:cubicBezTo>
                  <a:cubicBezTo>
                    <a:pt x="2957927" y="1370415"/>
                    <a:pt x="2893696" y="1434646"/>
                    <a:pt x="2814462" y="1434646"/>
                  </a:cubicBezTo>
                  <a:lnTo>
                    <a:pt x="143465" y="1434645"/>
                  </a:lnTo>
                  <a:cubicBezTo>
                    <a:pt x="64231" y="1434645"/>
                    <a:pt x="0" y="1370414"/>
                    <a:pt x="0" y="1291180"/>
                  </a:cubicBezTo>
                  <a:lnTo>
                    <a:pt x="0" y="143465"/>
                  </a:lnTo>
                  <a:close/>
                </a:path>
              </a:pathLst>
            </a:custGeom>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14" tIns="66149" rIns="78214" bIns="66149" numCol="1" spcCol="1270" anchor="ctr" anchorCtr="0">
              <a:noAutofit/>
            </a:bodyPr>
            <a:lstStyle/>
            <a:p>
              <a:pPr lvl="0" algn="ctr" defTabSz="844550">
                <a:lnSpc>
                  <a:spcPct val="90000"/>
                </a:lnSpc>
                <a:spcBef>
                  <a:spcPct val="0"/>
                </a:spcBef>
                <a:spcAft>
                  <a:spcPct val="35000"/>
                </a:spcAft>
                <a:defRPr/>
              </a:pPr>
              <a:r>
                <a:rPr kumimoji="0" lang="en-US" sz="19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r>
                <a:rPr lang="es-ES" sz="1900" b="1" dirty="0">
                  <a:solidFill>
                    <a:prstClr val="white"/>
                  </a:solidFill>
                  <a:latin typeface="Calibri" panose="020F0502020204030204" pitchFamily="34" charset="0"/>
                  <a:ea typeface="Calibri" panose="020F0502020204030204" pitchFamily="34" charset="0"/>
                  <a:cs typeface="Calibri" panose="020F0502020204030204" pitchFamily="34" charset="0"/>
                </a:rPr>
                <a:t>Usar estrategias para construir autonomía, competencia y conexiones</a:t>
              </a:r>
              <a:r>
                <a:rPr kumimoji="0" lang="en-US" sz="19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7" name="TextBox 6">
            <a:extLst>
              <a:ext uri="{FF2B5EF4-FFF2-40B4-BE49-F238E27FC236}">
                <a16:creationId xmlns:a16="http://schemas.microsoft.com/office/drawing/2014/main" id="{39398DF7-7435-4463-8EEC-CDD7AD7CFD75}"/>
              </a:ext>
            </a:extLst>
          </p:cNvPr>
          <p:cNvSpPr txBox="1"/>
          <p:nvPr/>
        </p:nvSpPr>
        <p:spPr>
          <a:xfrm>
            <a:off x="406952" y="297808"/>
            <a:ext cx="11241741" cy="954107"/>
          </a:xfrm>
          <a:prstGeom prst="rect">
            <a:avLst/>
          </a:prstGeom>
          <a:noFill/>
          <a:ln>
            <a:noFill/>
          </a:ln>
        </p:spPr>
        <p:txBody>
          <a:bodyPr wrap="square" rtlCol="0" anchor="b">
            <a:spAutoFit/>
          </a:bodyPr>
          <a:lstStyle/>
          <a:p>
            <a:pPr lvl="0">
              <a:defRPr/>
            </a:pPr>
            <a:r>
              <a:rPr lang="en-US" sz="2800" dirty="0">
                <a:solidFill>
                  <a:prstClr val="white"/>
                </a:solidFill>
                <a:latin typeface="Calibri" panose="020F0502020204030204" pitchFamily="34" charset="0"/>
                <a:cs typeface="Calibri" panose="020F0502020204030204" pitchFamily="34" charset="0"/>
              </a:rPr>
              <a:t>EN RESUMEN
</a:t>
            </a: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8299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84940" y="525609"/>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581192" y="2415382"/>
            <a:ext cx="11029615" cy="1497507"/>
          </a:xfrm>
        </p:spPr>
        <p:txBody>
          <a:bodyPr/>
          <a:lstStyle/>
          <a:p>
            <a:r>
              <a:rPr lang="en-US" sz="4000" dirty="0">
                <a:latin typeface="Calibri" panose="020F0502020204030204" pitchFamily="34" charset="0"/>
                <a:cs typeface="Calibri" panose="020F0502020204030204" pitchFamily="34" charset="0"/>
              </a:rPr>
              <a:t>Principio </a:t>
            </a:r>
            <a:r>
              <a:rPr lang="en-US" sz="4000" dirty="0" err="1">
                <a:latin typeface="Calibri" panose="020F0502020204030204" pitchFamily="34" charset="0"/>
                <a:cs typeface="Calibri" panose="020F0502020204030204" pitchFamily="34" charset="0"/>
              </a:rPr>
              <a:t>básico</a:t>
            </a:r>
            <a:r>
              <a:rPr lang="en-US" sz="4000"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581192" y="4297186"/>
            <a:ext cx="5760449" cy="1121178"/>
          </a:xfrm>
        </p:spPr>
        <p:txBody>
          <a:bodyPr>
            <a:normAutofit fontScale="70000" lnSpcReduction="20000"/>
          </a:bodyPr>
          <a:lstStyle/>
          <a:p>
            <a:r>
              <a:rPr lang="es-ES" sz="3200" b="1" dirty="0">
                <a:solidFill>
                  <a:schemeClr val="tx1"/>
                </a:solidFill>
                <a:latin typeface="Calibri" panose="020F0502020204030204" pitchFamily="34" charset="0"/>
                <a:cs typeface="Calibri" panose="020F0502020204030204" pitchFamily="34" charset="0"/>
              </a:rPr>
              <a:t>Afirmando la autonomía y la autodeterminación
</a:t>
            </a:r>
            <a:endParaRPr lang="en-US" sz="3200" b="1" dirty="0">
              <a:solidFill>
                <a:schemeClr val="tx1"/>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870969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501745"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981768" y="3007879"/>
            <a:ext cx="11029615" cy="1497507"/>
          </a:xfrm>
        </p:spPr>
        <p:txBody>
          <a:bodyPr>
            <a:normAutofit fontScale="90000"/>
          </a:bodyPr>
          <a:lstStyle/>
          <a:p>
            <a:r>
              <a:rPr lang="en-US" sz="4000" dirty="0" err="1">
                <a:latin typeface="Calibri" panose="020F0502020204030204" pitchFamily="34" charset="0"/>
                <a:cs typeface="Calibri" panose="020F0502020204030204" pitchFamily="34" charset="0"/>
              </a:rPr>
              <a:t>Preguntas</a:t>
            </a:r>
            <a:r>
              <a:rPr lang="en-US" sz="4000" dirty="0">
                <a:latin typeface="Calibri" panose="020F0502020204030204" pitchFamily="34" charset="0"/>
                <a:cs typeface="Calibri" panose="020F0502020204030204" pitchFamily="34" charset="0"/>
              </a:rPr>
              <a:t> para</a:t>
            </a:r>
            <a:br>
              <a:rPr lang="en-US" sz="4000" dirty="0">
                <a:latin typeface="Calibri" panose="020F0502020204030204" pitchFamily="34" charset="0"/>
                <a:cs typeface="Calibri" panose="020F0502020204030204" pitchFamily="34" charset="0"/>
              </a:rPr>
            </a:br>
            <a:r>
              <a:rPr lang="en-US" sz="4000" dirty="0" err="1">
                <a:latin typeface="Calibri" panose="020F0502020204030204" pitchFamily="34" charset="0"/>
                <a:cs typeface="Calibri" panose="020F0502020204030204" pitchFamily="34" charset="0"/>
              </a:rPr>
              <a:t>Reflexión</a:t>
            </a:r>
            <a:r>
              <a:rPr lang="en-US" sz="4000" dirty="0">
                <a:latin typeface="Calibri" panose="020F0502020204030204" pitchFamily="34" charset="0"/>
                <a:cs typeface="Calibri" panose="020F0502020204030204" pitchFamily="34" charset="0"/>
              </a:rPr>
              <a:t>
</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19236" y="4243790"/>
            <a:ext cx="5695426" cy="1220859"/>
          </a:xfrm>
        </p:spPr>
        <p:txBody>
          <a:bodyPr>
            <a:normAutofit fontScale="77500" lnSpcReduction="20000"/>
          </a:bodyPr>
          <a:lstStyle/>
          <a:p>
            <a:r>
              <a:rPr lang="es-ES" sz="3200" b="1" dirty="0">
                <a:solidFill>
                  <a:schemeClr val="tx1"/>
                </a:solidFill>
                <a:latin typeface="Calibri" panose="020F0502020204030204" pitchFamily="34" charset="0"/>
                <a:cs typeface="Calibri" panose="020F0502020204030204" pitchFamily="34" charset="0"/>
              </a:rPr>
              <a:t>Afirmando la autonomía y la autodeterminación
</a:t>
            </a:r>
            <a:endPar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55192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B8B63-820C-4F4B-9D8C-FA49920100AA}"/>
              </a:ext>
            </a:extLst>
          </p:cNvPr>
          <p:cNvSpPr>
            <a:spLocks noGrp="1"/>
          </p:cNvSpPr>
          <p:nvPr>
            <p:ph type="title"/>
          </p:nvPr>
        </p:nvSpPr>
        <p:spPr>
          <a:xfrm>
            <a:off x="5234801" y="1085535"/>
            <a:ext cx="4269341" cy="566738"/>
          </a:xfrm>
        </p:spPr>
        <p:txBody>
          <a:bodyPr>
            <a:normAutofit fontScale="90000"/>
          </a:bodyPr>
          <a:lstStyle/>
          <a:p>
            <a:pPr algn="ctr"/>
            <a:r>
              <a:rPr lang="en-US" sz="2800" dirty="0" err="1">
                <a:latin typeface="Calibri" panose="020F0502020204030204" pitchFamily="34" charset="0"/>
                <a:cs typeface="Calibri" panose="020F0502020204030204" pitchFamily="34" charset="0"/>
              </a:rPr>
              <a:t>Práctica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reflexiva</a:t>
            </a:r>
            <a:r>
              <a:rPr lang="en-US" sz="2800" dirty="0">
                <a:latin typeface="Calibri" panose="020F0502020204030204" pitchFamily="34" charset="0"/>
                <a:cs typeface="Calibri" panose="020F0502020204030204" pitchFamily="34" charset="0"/>
              </a:rPr>
              <a:t> 
</a:t>
            </a:r>
          </a:p>
        </p:txBody>
      </p:sp>
      <p:sp>
        <p:nvSpPr>
          <p:cNvPr id="6" name="Text Placeholder 5">
            <a:extLst>
              <a:ext uri="{FF2B5EF4-FFF2-40B4-BE49-F238E27FC236}">
                <a16:creationId xmlns:a16="http://schemas.microsoft.com/office/drawing/2014/main" id="{EA58F096-46A3-4EB4-950C-04CC7361A037}"/>
              </a:ext>
            </a:extLst>
          </p:cNvPr>
          <p:cNvSpPr>
            <a:spLocks noGrp="1"/>
          </p:cNvSpPr>
          <p:nvPr>
            <p:ph type="body" sz="half" idx="2"/>
          </p:nvPr>
        </p:nvSpPr>
        <p:spPr>
          <a:xfrm>
            <a:off x="4010526" y="1368904"/>
            <a:ext cx="7837348" cy="5336696"/>
          </a:xfrm>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spcAft>
                <a:spcPts val="1800"/>
              </a:spcAft>
            </a:pPr>
            <a:r>
              <a:rPr lang="en-US" sz="2600" b="1" u="sng" dirty="0" err="1">
                <a:latin typeface="Calibri" panose="020F0502020204030204" pitchFamily="34" charset="0"/>
                <a:ea typeface="Calibri" panose="020F0502020204030204" pitchFamily="34" charset="0"/>
                <a:cs typeface="Calibri" panose="020F0502020204030204" pitchFamily="34" charset="0"/>
              </a:rPr>
              <a:t>Proveedores</a:t>
            </a:r>
            <a:r>
              <a:rPr lang="en-US" sz="2600" b="1" u="sng" dirty="0">
                <a:latin typeface="Calibri" panose="020F0502020204030204" pitchFamily="34" charset="0"/>
                <a:ea typeface="Calibri" panose="020F0502020204030204" pitchFamily="34" charset="0"/>
                <a:cs typeface="Calibri" panose="020F0502020204030204" pitchFamily="34" charset="0"/>
              </a:rPr>
              <a:t> de </a:t>
            </a:r>
            <a:r>
              <a:rPr lang="en-US" sz="2600" b="1" u="sng" dirty="0" err="1">
                <a:latin typeface="Calibri" panose="020F0502020204030204" pitchFamily="34" charset="0"/>
                <a:ea typeface="Calibri" panose="020F0502020204030204" pitchFamily="34" charset="0"/>
                <a:cs typeface="Calibri" panose="020F0502020204030204" pitchFamily="34" charset="0"/>
              </a:rPr>
              <a:t>servicios</a:t>
            </a:r>
            <a:r>
              <a:rPr lang="en-US" sz="2600" b="1" u="sng" dirty="0">
                <a:latin typeface="Calibri" panose="020F0502020204030204" pitchFamily="34" charset="0"/>
                <a:ea typeface="Calibri" panose="020F0502020204030204" pitchFamily="34" charset="0"/>
                <a:cs typeface="Calibri" panose="020F0502020204030204" pitchFamily="34" charset="0"/>
              </a:rPr>
              <a:t> </a:t>
            </a:r>
            <a:r>
              <a:rPr lang="en-US" sz="2600" b="1" u="sng" dirty="0" err="1">
                <a:latin typeface="Calibri" panose="020F0502020204030204" pitchFamily="34" charset="0"/>
                <a:ea typeface="Calibri" panose="020F0502020204030204" pitchFamily="34" charset="0"/>
                <a:cs typeface="Calibri" panose="020F0502020204030204" pitchFamily="34" charset="0"/>
              </a:rPr>
              <a:t>directos</a:t>
            </a:r>
            <a:r>
              <a:rPr lang="en-US" sz="2600" b="1" u="sng" dirty="0">
                <a:latin typeface="Calibri" panose="020F0502020204030204" pitchFamily="34" charset="0"/>
                <a:ea typeface="Calibri" panose="020F0502020204030204" pitchFamily="34" charset="0"/>
                <a:cs typeface="Calibri" panose="020F0502020204030204" pitchFamily="34" charset="0"/>
              </a:rPr>
              <a:t>: </a:t>
            </a:r>
            <a:r>
              <a:rPr lang="es-ES" sz="2600" spc="-10" dirty="0">
                <a:solidFill>
                  <a:srgbClr val="231F20"/>
                </a:solidFill>
                <a:latin typeface="Calibri" panose="020F0502020204030204" pitchFamily="34" charset="0"/>
                <a:ea typeface="Arial" panose="020B0604020202020204" pitchFamily="34" charset="0"/>
                <a:cs typeface="Calibri" panose="020F0502020204030204" pitchFamily="34" charset="0"/>
              </a:rPr>
              <a:t>¿Qué técnicas y herramientas utiliza (por ejemplo, entrevistas motivacionales, ayudas para la toma de decisiones) para promover la autodeterminación de una persona y ayudarla a articular sus objetivos, motivaciones, desafíos y prioridades?
</a:t>
            </a:r>
            <a:r>
              <a:rPr lang="en-US" sz="2600" b="1" u="sng" dirty="0" err="1">
                <a:latin typeface="Calibri" panose="020F0502020204030204" pitchFamily="34" charset="0"/>
                <a:ea typeface="Calibri" panose="020F0502020204030204" pitchFamily="34" charset="0"/>
                <a:cs typeface="Calibri" panose="020F0502020204030204" pitchFamily="34" charset="0"/>
              </a:rPr>
              <a:t>Administración</a:t>
            </a:r>
            <a:r>
              <a:rPr lang="en-US" sz="2600" b="1" u="sng" dirty="0">
                <a:latin typeface="Calibri" panose="020F0502020204030204" pitchFamily="34" charset="0"/>
                <a:ea typeface="Calibri" panose="020F0502020204030204" pitchFamily="34" charset="0"/>
                <a:cs typeface="Calibri" panose="020F0502020204030204" pitchFamily="34" charset="0"/>
              </a:rPr>
              <a:t>: </a:t>
            </a:r>
            <a:r>
              <a:rPr lang="es-ES" sz="2600" dirty="0">
                <a:solidFill>
                  <a:schemeClr val="tx1"/>
                </a:solidFill>
                <a:latin typeface="Calibri" panose="020F0502020204030204" pitchFamily="34" charset="0"/>
                <a:cs typeface="Calibri" panose="020F0502020204030204" pitchFamily="34" charset="0"/>
              </a:rPr>
              <a:t>¿Cómo ha ayudado al equipo de servicio a explorar estrategias para evitar enfoques autoritarios o coerción?
</a:t>
            </a:r>
            <a:r>
              <a:rPr lang="en-US" sz="2600" b="1" u="sng" dirty="0" err="1">
                <a:latin typeface="Calibri" panose="020F0502020204030204" pitchFamily="34" charset="0"/>
                <a:ea typeface="Calibri" panose="020F0502020204030204" pitchFamily="34" charset="0"/>
                <a:cs typeface="Calibri" panose="020F0502020204030204" pitchFamily="34" charset="0"/>
              </a:rPr>
              <a:t>Administrativo</a:t>
            </a:r>
            <a:r>
              <a:rPr lang="en-US" sz="2600" b="1" u="sng" dirty="0">
                <a:latin typeface="Calibri" panose="020F0502020204030204" pitchFamily="34" charset="0"/>
                <a:ea typeface="Calibri" panose="020F0502020204030204" pitchFamily="34" charset="0"/>
                <a:cs typeface="Calibri" panose="020F0502020204030204" pitchFamily="34" charset="0"/>
              </a:rPr>
              <a:t>: </a:t>
            </a:r>
            <a:r>
              <a:rPr lang="es-ES" sz="2600" dirty="0">
                <a:solidFill>
                  <a:schemeClr val="tx1"/>
                </a:solidFill>
                <a:latin typeface="Calibri" panose="020F0502020204030204" pitchFamily="34" charset="0"/>
                <a:cs typeface="Calibri" panose="020F0502020204030204" pitchFamily="34" charset="0"/>
              </a:rPr>
              <a:t>¿Hay evidencia en la organización de respetar los principios de autonomía y autodeterminación en las políticas y procedimientos de servicio? ¿Sus procesos y formularios de evaluación demuestran evidencia de apoyo a la autonomía personal y la autodeterminación?</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DE56713B-0B38-4782-9999-9C937C747C67}"/>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2" name="Slide Number Placeholder 1">
            <a:extLst>
              <a:ext uri="{FF2B5EF4-FFF2-40B4-BE49-F238E27FC236}">
                <a16:creationId xmlns:a16="http://schemas.microsoft.com/office/drawing/2014/main" id="{7F2BD5CD-FE0A-435A-88F4-C85979451F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Rectangle 4">
            <a:extLst>
              <a:ext uri="{FF2B5EF4-FFF2-40B4-BE49-F238E27FC236}">
                <a16:creationId xmlns:a16="http://schemas.microsoft.com/office/drawing/2014/main" id="{B7F05C0B-B5F7-E749-6D97-DCDAC33CB8E1}"/>
              </a:ext>
            </a:extLst>
          </p:cNvPr>
          <p:cNvSpPr/>
          <p:nvPr/>
        </p:nvSpPr>
        <p:spPr>
          <a:xfrm>
            <a:off x="547819" y="1026695"/>
            <a:ext cx="3334370" cy="50612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84638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C15472-AA68-6020-DB22-F39ED719D8AD}"/>
              </a:ext>
            </a:extLst>
          </p:cNvPr>
          <p:cNvSpPr>
            <a:spLocks noGrp="1"/>
          </p:cNvSpPr>
          <p:nvPr>
            <p:ph type="sldNum" sz="quarter" idx="12"/>
          </p:nvPr>
        </p:nvSpPr>
        <p:spPr/>
        <p:txBody>
          <a:bodyPr/>
          <a:lstStyle/>
          <a:p>
            <a:fld id="{F603CDE5-C1D8-4EDD-870F-A498BAFA520F}" type="slidenum">
              <a:rPr lang="en-US" noProof="0" smtClean="0"/>
              <a:t>32</a:t>
            </a:fld>
            <a:endParaRPr lang="en-US" noProof="0" dirty="0"/>
          </a:p>
        </p:txBody>
      </p:sp>
      <p:sp>
        <p:nvSpPr>
          <p:cNvPr id="3" name="Footer Placeholder 2">
            <a:extLst>
              <a:ext uri="{FF2B5EF4-FFF2-40B4-BE49-F238E27FC236}">
                <a16:creationId xmlns:a16="http://schemas.microsoft.com/office/drawing/2014/main" id="{032E9EDE-78EC-00FD-6BAC-967EE2D90094}"/>
              </a:ext>
            </a:extLst>
          </p:cNvPr>
          <p:cNvSpPr>
            <a:spLocks noGrp="1"/>
          </p:cNvSpPr>
          <p:nvPr>
            <p:ph type="ftr" sz="quarter" idx="11"/>
          </p:nvPr>
        </p:nvSpPr>
        <p:spPr/>
        <p:txBody>
          <a:bodyPr/>
          <a:lstStyle/>
          <a:p>
            <a:r>
              <a:rPr lang="en-US" dirty="0" err="1"/>
              <a:t>administración</a:t>
            </a:r>
            <a:r>
              <a:rPr lang="en-US" dirty="0"/>
              <a:t> de la </a:t>
            </a:r>
            <a:r>
              <a:rPr lang="en-US" dirty="0" err="1"/>
              <a:t>recuperación</a:t>
            </a:r>
            <a:endParaRPr lang="en-US" dirty="0"/>
          </a:p>
        </p:txBody>
      </p:sp>
      <p:sp>
        <p:nvSpPr>
          <p:cNvPr id="7" name="Title 6">
            <a:extLst>
              <a:ext uri="{FF2B5EF4-FFF2-40B4-BE49-F238E27FC236}">
                <a16:creationId xmlns:a16="http://schemas.microsoft.com/office/drawing/2014/main" id="{4750EA5B-CF78-C4CF-3CF4-FC00C8D08C6F}"/>
              </a:ext>
            </a:extLst>
          </p:cNvPr>
          <p:cNvSpPr>
            <a:spLocks noGrp="1"/>
          </p:cNvSpPr>
          <p:nvPr>
            <p:ph type="title"/>
          </p:nvPr>
        </p:nvSpPr>
        <p:spPr>
          <a:xfrm>
            <a:off x="581191" y="898626"/>
            <a:ext cx="11029616" cy="1013800"/>
          </a:xfrm>
        </p:spPr>
        <p:txBody>
          <a:bodyPr anchor="ctr"/>
          <a:lstStyle/>
          <a:p>
            <a:r>
              <a:rPr lang="en-US" dirty="0"/>
              <a:t>REFERENCIAS
</a:t>
            </a:r>
          </a:p>
        </p:txBody>
      </p:sp>
      <p:sp>
        <p:nvSpPr>
          <p:cNvPr id="8" name="Content Placeholder 7">
            <a:extLst>
              <a:ext uri="{FF2B5EF4-FFF2-40B4-BE49-F238E27FC236}">
                <a16:creationId xmlns:a16="http://schemas.microsoft.com/office/drawing/2014/main" id="{FA7D2DAA-8775-CE04-E13A-E1FC673875ED}"/>
              </a:ext>
            </a:extLst>
          </p:cNvPr>
          <p:cNvSpPr>
            <a:spLocks noGrp="1"/>
          </p:cNvSpPr>
          <p:nvPr>
            <p:ph idx="1"/>
          </p:nvPr>
        </p:nvSpPr>
        <p:spPr/>
        <p:txBody>
          <a:bodyPr>
            <a:normAutofit fontScale="62500" lnSpcReduction="20000"/>
          </a:bodyPr>
          <a:lstStyle/>
          <a:p>
            <a:pPr marL="0" marR="0" indent="0">
              <a:lnSpc>
                <a:spcPct val="115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Deci, E. L., &amp; Ryan, R. M. (2012). Overview of self-determination theory: An organismic dialectical perspective. In E. Deci &amp; R. M. Ryan (Eds.), </a:t>
            </a:r>
            <a:r>
              <a:rPr lang="en-US" sz="2800" i="1" dirty="0">
                <a:effectLst/>
                <a:latin typeface="Calibri" panose="020F0502020204030204" pitchFamily="34" charset="0"/>
                <a:ea typeface="Calibri" panose="020F0502020204030204" pitchFamily="34" charset="0"/>
                <a:cs typeface="Calibri" panose="020F0502020204030204" pitchFamily="34" charset="0"/>
              </a:rPr>
              <a:t>Handbook of self-determination research </a:t>
            </a:r>
            <a:r>
              <a:rPr lang="en-US" sz="2800" dirty="0">
                <a:effectLst/>
                <a:latin typeface="Calibri" panose="020F0502020204030204" pitchFamily="34" charset="0"/>
                <a:ea typeface="Calibri" panose="020F0502020204030204" pitchFamily="34" charset="0"/>
                <a:cs typeface="Calibri" panose="020F0502020204030204" pitchFamily="34" charset="0"/>
              </a:rPr>
              <a:t>(pp. 3–38). Rochester, NY: University of Rochester Press.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br>
              <a:rPr lang="en-US" sz="2800" dirty="0">
                <a:effectLst/>
                <a:latin typeface="Calibri" panose="020F0502020204030204" pitchFamily="34" charset="0"/>
                <a:ea typeface="Calibri" panose="020F0502020204030204" pitchFamily="34" charset="0"/>
                <a:cs typeface="Calibri" panose="020F0502020204030204" pitchFamily="34" charset="0"/>
              </a:rPr>
            </a:br>
            <a:r>
              <a:rPr lang="en-US" sz="2800" dirty="0">
                <a:effectLst/>
                <a:latin typeface="Calibri" panose="020F0502020204030204" pitchFamily="34" charset="0"/>
                <a:ea typeface="Calibri" panose="020F0502020204030204" pitchFamily="34" charset="0"/>
                <a:cs typeface="Calibri" panose="020F0502020204030204" pitchFamily="34" charset="0"/>
              </a:rPr>
              <a:t>Cherry, K (2021). </a:t>
            </a:r>
            <a:r>
              <a:rPr lang="en-US" sz="2800" i="1" dirty="0">
                <a:effectLst/>
                <a:latin typeface="Calibri" panose="020F0502020204030204" pitchFamily="34" charset="0"/>
                <a:ea typeface="Calibri" panose="020F0502020204030204" pitchFamily="34" charset="0"/>
                <a:cs typeface="Calibri" panose="020F0502020204030204" pitchFamily="34" charset="0"/>
              </a:rPr>
              <a:t>Self-Determination Theory and motivation</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VeryWellmind</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hlinkClick r:id="rId3"/>
              </a:rPr>
              <a:t>https://www.verywellmind.com/what-is-self-determination-theory-2795387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Flannery, M. (2017). Self-determination theory: Intrinsic motivation and behavioral change. </a:t>
            </a:r>
            <a:r>
              <a:rPr lang="en-US" sz="2800" i="1" dirty="0">
                <a:effectLst/>
                <a:latin typeface="Calibri" panose="020F0502020204030204" pitchFamily="34" charset="0"/>
                <a:ea typeface="Calibri" panose="020F0502020204030204" pitchFamily="34" charset="0"/>
                <a:cs typeface="Calibri" panose="020F0502020204030204" pitchFamily="34" charset="0"/>
              </a:rPr>
              <a:t>Oncology Nursing Forum, 44</a:t>
            </a:r>
            <a:r>
              <a:rPr lang="en-US" sz="2800" dirty="0">
                <a:effectLst/>
                <a:latin typeface="Calibri" panose="020F0502020204030204" pitchFamily="34" charset="0"/>
                <a:ea typeface="Calibri" panose="020F0502020204030204" pitchFamily="34" charset="0"/>
                <a:cs typeface="Calibri" panose="020F0502020204030204" pitchFamily="34" charset="0"/>
              </a:rPr>
              <a:t>(2), 155–156.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Mental Health Commission of Canada (2015). </a:t>
            </a:r>
            <a:r>
              <a:rPr lang="en-US" sz="2800" i="1" dirty="0">
                <a:effectLst/>
                <a:latin typeface="Calibri" panose="020F0502020204030204" pitchFamily="34" charset="0"/>
                <a:ea typeface="Calibri" panose="020F0502020204030204" pitchFamily="34" charset="0"/>
                <a:cs typeface="Calibri" panose="020F0502020204030204" pitchFamily="34" charset="0"/>
              </a:rPr>
              <a:t>Recovery Guidelines</a:t>
            </a:r>
            <a:r>
              <a:rPr lang="en-US" sz="2800" dirty="0">
                <a:effectLst/>
                <a:latin typeface="Calibri" panose="020F0502020204030204" pitchFamily="34" charset="0"/>
                <a:ea typeface="Calibri" panose="020F0502020204030204" pitchFamily="34" charset="0"/>
                <a:cs typeface="Calibri" panose="020F0502020204030204" pitchFamily="34" charset="0"/>
              </a:rPr>
              <a:t>. Ottawa, 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Miller, W. R., &amp; Rollnick, S. (2013). </a:t>
            </a:r>
            <a:r>
              <a:rPr lang="en-US" sz="2800" i="1" dirty="0">
                <a:effectLst/>
                <a:latin typeface="Calibri" panose="020F0502020204030204" pitchFamily="34" charset="0"/>
                <a:ea typeface="Calibri" panose="020F0502020204030204" pitchFamily="34" charset="0"/>
                <a:cs typeface="Calibri" panose="020F0502020204030204" pitchFamily="34" charset="0"/>
              </a:rPr>
              <a:t>Motivational interviewing: Helping people change </a:t>
            </a:r>
            <a:r>
              <a:rPr lang="en-US" sz="2800" dirty="0">
                <a:effectLst/>
                <a:latin typeface="Calibri" panose="020F0502020204030204" pitchFamily="34" charset="0"/>
                <a:ea typeface="Calibri" panose="020F0502020204030204" pitchFamily="34" charset="0"/>
                <a:cs typeface="Calibri" panose="020F0502020204030204" pitchFamily="34" charset="0"/>
              </a:rPr>
              <a:t>(3rd ed.). New York, NY: Guilford Press.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37456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C15472-AA68-6020-DB22-F39ED719D8AD}"/>
              </a:ext>
            </a:extLst>
          </p:cNvPr>
          <p:cNvSpPr>
            <a:spLocks noGrp="1"/>
          </p:cNvSpPr>
          <p:nvPr>
            <p:ph type="sldNum" sz="quarter" idx="12"/>
          </p:nvPr>
        </p:nvSpPr>
        <p:spPr/>
        <p:txBody>
          <a:bodyPr/>
          <a:lstStyle/>
          <a:p>
            <a:fld id="{F603CDE5-C1D8-4EDD-870F-A498BAFA520F}" type="slidenum">
              <a:rPr lang="en-US" noProof="0" smtClean="0"/>
              <a:t>33</a:t>
            </a:fld>
            <a:endParaRPr lang="en-US" noProof="0" dirty="0"/>
          </a:p>
        </p:txBody>
      </p:sp>
      <p:sp>
        <p:nvSpPr>
          <p:cNvPr id="3" name="Footer Placeholder 2">
            <a:extLst>
              <a:ext uri="{FF2B5EF4-FFF2-40B4-BE49-F238E27FC236}">
                <a16:creationId xmlns:a16="http://schemas.microsoft.com/office/drawing/2014/main" id="{032E9EDE-78EC-00FD-6BAC-967EE2D90094}"/>
              </a:ext>
            </a:extLst>
          </p:cNvPr>
          <p:cNvSpPr>
            <a:spLocks noGrp="1"/>
          </p:cNvSpPr>
          <p:nvPr>
            <p:ph type="ftr" sz="quarter" idx="11"/>
          </p:nvPr>
        </p:nvSpPr>
        <p:spPr/>
        <p:txBody>
          <a:bodyPr/>
          <a:lstStyle/>
          <a:p>
            <a:r>
              <a:rPr lang="en-US" dirty="0" err="1"/>
              <a:t>administración</a:t>
            </a:r>
            <a:r>
              <a:rPr lang="en-US" dirty="0"/>
              <a:t> de la </a:t>
            </a:r>
            <a:r>
              <a:rPr lang="en-US" dirty="0" err="1"/>
              <a:t>recuperación</a:t>
            </a:r>
            <a:endParaRPr lang="en-US" dirty="0"/>
          </a:p>
        </p:txBody>
      </p:sp>
      <p:sp>
        <p:nvSpPr>
          <p:cNvPr id="7" name="Title 6">
            <a:extLst>
              <a:ext uri="{FF2B5EF4-FFF2-40B4-BE49-F238E27FC236}">
                <a16:creationId xmlns:a16="http://schemas.microsoft.com/office/drawing/2014/main" id="{4750EA5B-CF78-C4CF-3CF4-FC00C8D08C6F}"/>
              </a:ext>
            </a:extLst>
          </p:cNvPr>
          <p:cNvSpPr>
            <a:spLocks noGrp="1"/>
          </p:cNvSpPr>
          <p:nvPr>
            <p:ph type="title"/>
          </p:nvPr>
        </p:nvSpPr>
        <p:spPr>
          <a:xfrm>
            <a:off x="581191" y="895104"/>
            <a:ext cx="11029616" cy="1013800"/>
          </a:xfrm>
        </p:spPr>
        <p:txBody>
          <a:bodyPr anchor="ctr"/>
          <a:lstStyle/>
          <a:p>
            <a:r>
              <a:rPr lang="en-US" dirty="0"/>
              <a:t>REFERENCIAS
</a:t>
            </a:r>
          </a:p>
        </p:txBody>
      </p:sp>
      <p:sp>
        <p:nvSpPr>
          <p:cNvPr id="8" name="Content Placeholder 7">
            <a:extLst>
              <a:ext uri="{FF2B5EF4-FFF2-40B4-BE49-F238E27FC236}">
                <a16:creationId xmlns:a16="http://schemas.microsoft.com/office/drawing/2014/main" id="{FA7D2DAA-8775-CE04-E13A-E1FC673875ED}"/>
              </a:ext>
            </a:extLst>
          </p:cNvPr>
          <p:cNvSpPr>
            <a:spLocks noGrp="1"/>
          </p:cNvSpPr>
          <p:nvPr>
            <p:ph idx="1"/>
          </p:nvPr>
        </p:nvSpPr>
        <p:spPr/>
        <p:txBody>
          <a:bodyPr>
            <a:normAutofit/>
          </a:bodyPr>
          <a:lstStyle/>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Parsons, C. (2009). </a:t>
            </a:r>
            <a:r>
              <a:rPr lang="en-US" sz="1800" i="1" dirty="0">
                <a:effectLst/>
                <a:latin typeface="Calibri" panose="020F0502020204030204" pitchFamily="34" charset="0"/>
                <a:ea typeface="Calibri" panose="020F0502020204030204" pitchFamily="34" charset="0"/>
                <a:cs typeface="Calibri" panose="020F0502020204030204" pitchFamily="34" charset="0"/>
              </a:rPr>
              <a:t>The Dignity of Risk: The Right to Self-Governance for People with Mental Illness</a:t>
            </a:r>
            <a:r>
              <a:rPr lang="en-US" sz="1800" dirty="0">
                <a:effectLst/>
                <a:latin typeface="Calibri" panose="020F0502020204030204" pitchFamily="34" charset="0"/>
                <a:ea typeface="Calibri" panose="020F0502020204030204" pitchFamily="34" charset="0"/>
                <a:cs typeface="Calibri" panose="020F0502020204030204" pitchFamily="34" charset="0"/>
              </a:rPr>
              <a:t>.  Australia: Open Forum.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https://www.openforum.com.au/dignity-of-risk-the-right-to-self-governance-for-people-with-mental-illness/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Prochaska, J. O., &amp; DiClemente, C. C. (1984). </a:t>
            </a:r>
            <a:r>
              <a:rPr lang="en-US" sz="1800" i="1" dirty="0">
                <a:effectLst/>
                <a:latin typeface="Calibri" panose="020F0502020204030204" pitchFamily="34" charset="0"/>
                <a:ea typeface="Calibri" panose="020F0502020204030204" pitchFamily="34" charset="0"/>
                <a:cs typeface="Calibri" panose="020F0502020204030204" pitchFamily="34" charset="0"/>
              </a:rPr>
              <a:t>The transtheoretical approach: Crossing traditional boundaries of therapy</a:t>
            </a:r>
            <a:r>
              <a:rPr lang="en-US" sz="1800" dirty="0">
                <a:effectLst/>
                <a:latin typeface="Calibri" panose="020F0502020204030204" pitchFamily="34" charset="0"/>
                <a:ea typeface="Calibri" panose="020F0502020204030204" pitchFamily="34" charset="0"/>
                <a:cs typeface="Calibri" panose="020F0502020204030204" pitchFamily="34" charset="0"/>
              </a:rPr>
              <a:t>. Malabar, FL: R. E. Krieger.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Slade, M. (2013). </a:t>
            </a:r>
            <a:r>
              <a:rPr lang="en-US" sz="1800" i="1" dirty="0">
                <a:effectLst/>
                <a:latin typeface="Calibri" panose="020F0502020204030204" pitchFamily="34" charset="0"/>
                <a:ea typeface="Calibri" panose="020F0502020204030204" pitchFamily="34" charset="0"/>
                <a:cs typeface="Calibri" panose="020F0502020204030204" pitchFamily="34" charset="0"/>
              </a:rPr>
              <a:t>101 Ways to Support Recovery, Second Edition</a:t>
            </a:r>
            <a:r>
              <a:rPr lang="en-US" sz="1800" dirty="0">
                <a:effectLst/>
                <a:latin typeface="Calibri" panose="020F0502020204030204" pitchFamily="34" charset="0"/>
                <a:ea typeface="Calibri" panose="020F0502020204030204" pitchFamily="34" charset="0"/>
                <a:cs typeface="Calibri" panose="020F0502020204030204" pitchFamily="34" charset="0"/>
              </a:rPr>
              <a:t>.  Australia: Rethink Mental Illness. </a:t>
            </a:r>
            <a:r>
              <a:rPr lang="en-US" sz="1800" dirty="0">
                <a:effectLst/>
                <a:latin typeface="Calibri" panose="020F0502020204030204" pitchFamily="34" charset="0"/>
                <a:ea typeface="Calibri" panose="020F0502020204030204" pitchFamily="34" charset="0"/>
                <a:cs typeface="Calibri" panose="020F0502020204030204" pitchFamily="34" charset="0"/>
                <a:hlinkClick r:id="rId4"/>
              </a:rPr>
              <a:t>https://www.researchintorecovery.com/files/100%20Ways%20to%20support%20recovery%202nd%20edition.pdf</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Substance Abuse and Mental Health Services Administration (2019</a:t>
            </a:r>
            <a:r>
              <a:rPr lang="en-US" sz="1800" i="1" dirty="0">
                <a:effectLst/>
                <a:latin typeface="Calibri" panose="020F0502020204030204" pitchFamily="34" charset="0"/>
                <a:ea typeface="Calibri" panose="020F0502020204030204" pitchFamily="34" charset="0"/>
                <a:cs typeface="Calibri" panose="020F0502020204030204" pitchFamily="34" charset="0"/>
              </a:rPr>
              <a:t>). Enhancing Motivation for Change in Substance Use Disorder Treatment</a:t>
            </a:r>
            <a:r>
              <a:rPr lang="en-US" sz="1800" dirty="0">
                <a:effectLst/>
                <a:latin typeface="Calibri" panose="020F0502020204030204" pitchFamily="34" charset="0"/>
                <a:ea typeface="Calibri" panose="020F0502020204030204" pitchFamily="34" charset="0"/>
                <a:cs typeface="Calibri" panose="020F0502020204030204" pitchFamily="34" charset="0"/>
              </a:rPr>
              <a:t>. Treatment Improvement Protocol (TIP) Series No. 35. SAMHSA Publication No. PEP19-02-01-003. Rockville, MD: SAMHSA.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02387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EC38A0-3DAB-4B29-9BBE-45A9EBDBF417}"/>
              </a:ext>
            </a:extLst>
          </p:cNvPr>
          <p:cNvSpPr>
            <a:spLocks noGrp="1"/>
          </p:cNvSpPr>
          <p:nvPr>
            <p:ph type="title"/>
          </p:nvPr>
        </p:nvSpPr>
        <p:spPr>
          <a:xfrm>
            <a:off x="654801" y="5499416"/>
            <a:ext cx="9391524" cy="988332"/>
          </a:xfrm>
        </p:spPr>
        <p:txBody>
          <a:bodyPr>
            <a:normAutofit fontScale="90000"/>
          </a:bodyPr>
          <a:lstStyle/>
          <a:p>
            <a:r>
              <a:rPr lang="en-US" dirty="0">
                <a:latin typeface="Calibri" panose="020F0502020204030204" pitchFamily="34" charset="0"/>
                <a:cs typeface="Calibri" panose="020F0502020204030204" pitchFamily="34" charset="0"/>
              </a:rPr>
              <a:t>¡GRACIAS!
</a:t>
            </a:r>
            <a:endParaRPr lang="ru-RU"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FD26EF91-820B-4DA2-B398-3E168AFF17A9}"/>
              </a:ext>
            </a:extLst>
          </p:cNvPr>
          <p:cNvSpPr>
            <a:spLocks noGrp="1"/>
          </p:cNvSpPr>
          <p:nvPr>
            <p:ph type="body" sz="half" idx="4294967295"/>
          </p:nvPr>
        </p:nvSpPr>
        <p:spPr>
          <a:xfrm>
            <a:off x="9653276" y="5499416"/>
            <a:ext cx="1458674" cy="676894"/>
          </a:xfrm>
        </p:spPr>
        <p:txBody>
          <a:bodyPr vert="horz" lIns="91440" tIns="45720" rIns="91440" bIns="45720" rtlCol="0" anchor="t">
            <a:normAutofit fontScale="92500" lnSpcReduction="20000"/>
          </a:bodyPr>
          <a:lstStyle/>
          <a:p>
            <a:pPr marL="0" indent="0">
              <a:lnSpc>
                <a:spcPct val="120000"/>
              </a:lnSpc>
              <a:buNone/>
            </a:pPr>
            <a:r>
              <a:rPr lang="en-US" sz="1600" cap="all" dirty="0">
                <a:solidFill>
                  <a:schemeClr val="tx2">
                    <a:lumMod val="10000"/>
                    <a:lumOff val="90000"/>
                    <a:alpha val="75000"/>
                  </a:schemeClr>
                </a:solidFill>
                <a:latin typeface="Calibri" panose="020F0502020204030204" pitchFamily="34" charset="0"/>
                <a:cs typeface="Calibri" panose="020F0502020204030204" pitchFamily="34" charset="0"/>
              </a:rPr>
              <a:t>¿</a:t>
            </a:r>
            <a:r>
              <a:rPr lang="en-US" sz="1600" cap="all" dirty="0" err="1">
                <a:solidFill>
                  <a:schemeClr val="tx2">
                    <a:lumMod val="10000"/>
                    <a:lumOff val="90000"/>
                    <a:alpha val="75000"/>
                  </a:schemeClr>
                </a:solidFill>
                <a:latin typeface="Calibri" panose="020F0502020204030204" pitchFamily="34" charset="0"/>
                <a:cs typeface="Calibri" panose="020F0502020204030204" pitchFamily="34" charset="0"/>
              </a:rPr>
              <a:t>Preguntas</a:t>
            </a:r>
            <a:r>
              <a:rPr lang="en-US" sz="1600" cap="all" dirty="0">
                <a:solidFill>
                  <a:schemeClr val="tx2">
                    <a:lumMod val="10000"/>
                    <a:lumOff val="90000"/>
                    <a:alpha val="75000"/>
                  </a:schemeClr>
                </a:solidFill>
                <a:latin typeface="Calibri" panose="020F0502020204030204" pitchFamily="34" charset="0"/>
                <a:cs typeface="Calibri" panose="020F0502020204030204" pitchFamily="34" charset="0"/>
              </a:rPr>
              <a:t>?
</a:t>
            </a:r>
          </a:p>
        </p:txBody>
      </p:sp>
      <p:pic>
        <p:nvPicPr>
          <p:cNvPr id="30" name="Picture Placeholder 29" descr="A group of people sitting on a couch&#10;&#10;Description automatically generated with medium confidence">
            <a:extLst>
              <a:ext uri="{FF2B5EF4-FFF2-40B4-BE49-F238E27FC236}">
                <a16:creationId xmlns:a16="http://schemas.microsoft.com/office/drawing/2014/main" id="{5CE3DE10-4CD6-45E2-8AAC-5106C325BAF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41325" y="606425"/>
            <a:ext cx="11304588" cy="4487863"/>
          </a:xfrm>
        </p:spPr>
      </p:pic>
    </p:spTree>
    <p:extLst>
      <p:ext uri="{BB962C8B-B14F-4D97-AF65-F5344CB8AC3E}">
        <p14:creationId xmlns:p14="http://schemas.microsoft.com/office/powerpoint/2010/main" val="416948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B7E12A-8BF8-4D3D-842F-D070248D1B08}"/>
              </a:ext>
            </a:extLst>
          </p:cNvPr>
          <p:cNvSpPr>
            <a:spLocks noGrp="1"/>
          </p:cNvSpPr>
          <p:nvPr>
            <p:ph type="sldNum" sz="quarter" idx="12"/>
          </p:nvPr>
        </p:nvSpPr>
        <p:spPr>
          <a:xfrm>
            <a:off x="10795363" y="6423914"/>
            <a:ext cx="105251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1EDDB1DA-AD73-4E32-B7D5-0BD10081893B}"/>
              </a:ext>
            </a:extLst>
          </p:cNvPr>
          <p:cNvSpPr>
            <a:spLocks noGrp="1"/>
          </p:cNvSpPr>
          <p:nvPr>
            <p:ph type="ftr" sz="quarter" idx="11"/>
          </p:nvPr>
        </p:nvSpPr>
        <p:spPr>
          <a:xfrm>
            <a:off x="355101" y="6423914"/>
            <a:ext cx="6818262" cy="365125"/>
          </a:xfrm>
        </p:spPr>
        <p:txBody>
          <a:bodyPr anchor="ctr">
            <a:normAutofit/>
          </a:bodyPr>
          <a:lstStyle/>
          <a:p>
            <a:pPr lvl="0">
              <a:spcAft>
                <a:spcPts val="600"/>
              </a:spcAft>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5" name="Title 4">
            <a:extLst>
              <a:ext uri="{FF2B5EF4-FFF2-40B4-BE49-F238E27FC236}">
                <a16:creationId xmlns:a16="http://schemas.microsoft.com/office/drawing/2014/main" id="{9C3D8B0C-EFCA-45C3-A92A-E9B17B93DAF7}"/>
              </a:ext>
            </a:extLst>
          </p:cNvPr>
          <p:cNvSpPr>
            <a:spLocks noGrp="1"/>
          </p:cNvSpPr>
          <p:nvPr>
            <p:ph type="title"/>
          </p:nvPr>
        </p:nvSpPr>
        <p:spPr>
          <a:xfrm>
            <a:off x="514442" y="947075"/>
            <a:ext cx="11159705" cy="988332"/>
          </a:xfrm>
        </p:spPr>
        <p:txBody>
          <a:bodyPr anchor="ctr">
            <a:normAutofit/>
          </a:bodyPr>
          <a:lstStyle/>
          <a:p>
            <a:r>
              <a:rPr lang="en-US" dirty="0" err="1">
                <a:latin typeface="Calibri" panose="020F0502020204030204" pitchFamily="34" charset="0"/>
                <a:cs typeface="Calibri" panose="020F0502020204030204" pitchFamily="34" charset="0"/>
              </a:rPr>
              <a:t>Términos</a:t>
            </a:r>
            <a:r>
              <a:rPr lang="en-US" dirty="0">
                <a:latin typeface="Calibri" panose="020F0502020204030204" pitchFamily="34" charset="0"/>
                <a:cs typeface="Calibri" panose="020F0502020204030204" pitchFamily="34" charset="0"/>
              </a:rPr>
              <a:t> clave
</a:t>
            </a:r>
            <a:endParaRPr lang="ru-RU" dirty="0"/>
          </a:p>
        </p:txBody>
      </p:sp>
      <p:sp>
        <p:nvSpPr>
          <p:cNvPr id="6" name="Content Placeholder 5">
            <a:extLst>
              <a:ext uri="{FF2B5EF4-FFF2-40B4-BE49-F238E27FC236}">
                <a16:creationId xmlns:a16="http://schemas.microsoft.com/office/drawing/2014/main" id="{1E9EACF6-E8C5-485F-B9F8-6F314C3308D6}"/>
              </a:ext>
            </a:extLst>
          </p:cNvPr>
          <p:cNvSpPr>
            <a:spLocks noGrp="1"/>
          </p:cNvSpPr>
          <p:nvPr>
            <p:ph sz="half" idx="2"/>
          </p:nvPr>
        </p:nvSpPr>
        <p:spPr>
          <a:xfrm>
            <a:off x="4429760" y="2218137"/>
            <a:ext cx="7511627" cy="4639863"/>
          </a:xfrm>
        </p:spPr>
        <p:txBody>
          <a:bodyPr anchor="t">
            <a:normAutofit/>
          </a:bodyPr>
          <a:lstStyle/>
          <a:p>
            <a:pPr>
              <a:buFont typeface="Wingdings" panose="05000000000000000000" pitchFamily="2" charset="2"/>
              <a:buChar char="§"/>
            </a:pPr>
            <a:r>
              <a:rPr lang="en-US" sz="2600" b="1" dirty="0" err="1">
                <a:latin typeface="Calibri" panose="020F0502020204030204" pitchFamily="34" charset="0"/>
                <a:cs typeface="Calibri" panose="020F0502020204030204" pitchFamily="34" charset="0"/>
              </a:rPr>
              <a:t>Autonomía</a:t>
            </a:r>
            <a:r>
              <a:rPr lang="en-US" sz="2600" b="1" dirty="0">
                <a:latin typeface="Calibri" panose="020F0502020204030204" pitchFamily="34" charset="0"/>
                <a:cs typeface="Calibri" panose="020F0502020204030204" pitchFamily="34" charset="0"/>
              </a:rPr>
              <a:t>: </a:t>
            </a:r>
            <a:r>
              <a:rPr lang="es-ES" sz="2600" i="1" dirty="0">
                <a:latin typeface="Calibri" panose="020F0502020204030204" pitchFamily="34" charset="0"/>
                <a:cs typeface="Calibri" panose="020F0502020204030204" pitchFamily="34" charset="0"/>
              </a:rPr>
              <a:t> libertad del control externo... autogobierno
</a:t>
            </a:r>
            <a:r>
              <a:rPr lang="en-US" sz="2600" b="1" dirty="0" err="1">
                <a:latin typeface="Calibri" panose="020F0502020204030204" pitchFamily="34" charset="0"/>
                <a:cs typeface="Calibri" panose="020F0502020204030204" pitchFamily="34" charset="0"/>
              </a:rPr>
              <a:t>Autodeterminación</a:t>
            </a:r>
            <a:r>
              <a:rPr lang="en-US" sz="2600" b="1" dirty="0">
                <a:latin typeface="Calibri" panose="020F0502020204030204" pitchFamily="34" charset="0"/>
                <a:cs typeface="Calibri" panose="020F0502020204030204" pitchFamily="34" charset="0"/>
              </a:rPr>
              <a:t>: </a:t>
            </a:r>
            <a:r>
              <a:rPr lang="es-ES" sz="2600" i="1" dirty="0">
                <a:latin typeface="Calibri" panose="020F0502020204030204" pitchFamily="34" charset="0"/>
                <a:cs typeface="Calibri" panose="020F0502020204030204" pitchFamily="34" charset="0"/>
              </a:rPr>
              <a:t>Libertad de elección... libre albedrío</a:t>
            </a:r>
            <a:br>
              <a:rPr lang="en-US" sz="2600" i="1" dirty="0">
                <a:latin typeface="Calibri" panose="020F0502020204030204" pitchFamily="34" charset="0"/>
                <a:cs typeface="Calibri" panose="020F0502020204030204" pitchFamily="34" charset="0"/>
              </a:rPr>
            </a:br>
            <a:endParaRPr lang="en-US" sz="2600" u="sng" dirty="0">
              <a:latin typeface="Calibri" panose="020F0502020204030204" pitchFamily="34" charset="0"/>
              <a:cs typeface="Calibri" panose="020F0502020204030204" pitchFamily="34" charset="0"/>
            </a:endParaRPr>
          </a:p>
          <a:p>
            <a:pPr marL="0" indent="0" algn="ctr">
              <a:lnSpc>
                <a:spcPct val="90000"/>
              </a:lnSpc>
              <a:buNone/>
            </a:pPr>
            <a:r>
              <a:rPr lang="en-US" sz="2600" b="1" u="sng" dirty="0" err="1">
                <a:latin typeface="Calibri" panose="020F0502020204030204" pitchFamily="34" charset="0"/>
                <a:cs typeface="Calibri" panose="020F0502020204030204" pitchFamily="34" charset="0"/>
              </a:rPr>
              <a:t>Hacer</a:t>
            </a:r>
            <a:r>
              <a:rPr lang="en-US" sz="2600" b="1" u="sng" dirty="0">
                <a:latin typeface="Calibri" panose="020F0502020204030204" pitchFamily="34" charset="0"/>
                <a:cs typeface="Calibri" panose="020F0502020204030204" pitchFamily="34" charset="0"/>
              </a:rPr>
              <a:t> </a:t>
            </a:r>
            <a:r>
              <a:rPr lang="en-US" sz="2600" b="1" u="sng" dirty="0" err="1">
                <a:latin typeface="Calibri" panose="020F0502020204030204" pitchFamily="34" charset="0"/>
                <a:cs typeface="Calibri" panose="020F0502020204030204" pitchFamily="34" charset="0"/>
              </a:rPr>
              <a:t>conexiónes</a:t>
            </a:r>
            <a:r>
              <a:rPr lang="en-US" sz="2600" b="1" u="sng" dirty="0">
                <a:latin typeface="Calibri" panose="020F0502020204030204" pitchFamily="34" charset="0"/>
                <a:cs typeface="Calibri" panose="020F0502020204030204" pitchFamily="34" charset="0"/>
              </a:rPr>
              <a:t> </a:t>
            </a:r>
          </a:p>
          <a:p>
            <a:pPr marL="0" indent="0">
              <a:lnSpc>
                <a:spcPct val="90000"/>
              </a:lnSpc>
              <a:buNone/>
            </a:pPr>
            <a:r>
              <a:rPr lang="en-US" sz="2600" b="1" dirty="0" err="1">
                <a:latin typeface="Calibri" panose="020F0502020204030204" pitchFamily="34" charset="0"/>
                <a:cs typeface="Calibri" panose="020F0502020204030204" pitchFamily="34" charset="0"/>
              </a:rPr>
              <a:t>Respeto</a:t>
            </a:r>
            <a:r>
              <a:rPr lang="en-US" sz="2600" b="1"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Apoyo a la </a:t>
            </a:r>
            <a:r>
              <a:rPr lang="en-US" sz="2600" b="1" dirty="0" err="1">
                <a:latin typeface="Calibri" panose="020F0502020204030204" pitchFamily="34" charset="0"/>
                <a:cs typeface="Calibri" panose="020F0502020204030204" pitchFamily="34" charset="0"/>
              </a:rPr>
              <a:t>dignidad</a:t>
            </a:r>
            <a:r>
              <a:rPr lang="en-US" sz="2600" b="1"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									         </a:t>
            </a:r>
            <a:r>
              <a:rPr lang="en-US" sz="2600" b="1" dirty="0" err="1">
                <a:latin typeface="Calibri" panose="020F0502020204030204" pitchFamily="34" charset="0"/>
                <a:cs typeface="Calibri" panose="020F0502020204030204" pitchFamily="34" charset="0"/>
              </a:rPr>
              <a:t>Elección</a:t>
            </a:r>
            <a:r>
              <a:rPr lang="en-US" sz="2600" b="1" dirty="0">
                <a:latin typeface="Calibri" panose="020F0502020204030204" pitchFamily="34" charset="0"/>
                <a:cs typeface="Calibri" panose="020F0502020204030204" pitchFamily="34" charset="0"/>
              </a:rPr>
              <a:t> de </a:t>
            </a:r>
            <a:r>
              <a:rPr lang="en-US" sz="2600" b="1" dirty="0" err="1">
                <a:latin typeface="Calibri" panose="020F0502020204030204" pitchFamily="34" charset="0"/>
                <a:cs typeface="Calibri" panose="020F0502020204030204" pitchFamily="34" charset="0"/>
              </a:rPr>
              <a:t>apoyo</a:t>
            </a:r>
            <a:endParaRPr lang="en-US" sz="2600" b="1" dirty="0">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EAA79736-CF6F-4273-A878-775FEBBB24BC}"/>
              </a:ext>
            </a:extLst>
          </p:cNvPr>
          <p:cNvSpPr>
            <a:spLocks noChangeArrowheads="1"/>
          </p:cNvSpPr>
          <p:nvPr/>
        </p:nvSpPr>
        <p:spPr bwMode="auto">
          <a:xfrm>
            <a:off x="-1705" y="2071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cxnSp>
        <p:nvCxnSpPr>
          <p:cNvPr id="14" name="Connector: Elbow 13">
            <a:extLst>
              <a:ext uri="{FF2B5EF4-FFF2-40B4-BE49-F238E27FC236}">
                <a16:creationId xmlns:a16="http://schemas.microsoft.com/office/drawing/2014/main" id="{64A78E71-59C7-8F62-85CF-A37A53E07F7C}"/>
              </a:ext>
            </a:extLst>
          </p:cNvPr>
          <p:cNvCxnSpPr/>
          <p:nvPr/>
        </p:nvCxnSpPr>
        <p:spPr>
          <a:xfrm>
            <a:off x="8752190" y="5395258"/>
            <a:ext cx="532151" cy="4574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404EFB1B-7317-5F90-D6B9-2D241489D43F}"/>
              </a:ext>
            </a:extLst>
          </p:cNvPr>
          <p:cNvCxnSpPr/>
          <p:nvPr/>
        </p:nvCxnSpPr>
        <p:spPr>
          <a:xfrm>
            <a:off x="5656507" y="4870122"/>
            <a:ext cx="532151" cy="4574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Content Placeholder 36" descr="A picture containing person, person, wall, indoor&#10;&#10;Description automatically generated">
            <a:extLst>
              <a:ext uri="{FF2B5EF4-FFF2-40B4-BE49-F238E27FC236}">
                <a16:creationId xmlns:a16="http://schemas.microsoft.com/office/drawing/2014/main" id="{3D5923A7-A795-D08D-DFC9-B0F430B2F27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1103" y="2442868"/>
            <a:ext cx="3445703" cy="3510892"/>
          </a:xfrm>
        </p:spPr>
      </p:pic>
    </p:spTree>
    <p:extLst>
      <p:ext uri="{BB962C8B-B14F-4D97-AF65-F5344CB8AC3E}">
        <p14:creationId xmlns:p14="http://schemas.microsoft.com/office/powerpoint/2010/main" val="356162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440286" y="6371614"/>
            <a:ext cx="6818262" cy="365125"/>
          </a:xfrm>
        </p:spPr>
        <p:txBody>
          <a:bodyPr vert="horz" lIns="91440" tIns="45720" rIns="91440" bIns="45720" rtlCol="0" anchor="ctr">
            <a:normAutofit/>
          </a:bodyPr>
          <a:lstStyle/>
          <a:p>
            <a:pPr lvl="0">
              <a:spcAft>
                <a:spcPts val="600"/>
              </a:spcAft>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7" name="Title 6"/>
          <p:cNvSpPr>
            <a:spLocks noGrp="1"/>
          </p:cNvSpPr>
          <p:nvPr>
            <p:ph type="title"/>
          </p:nvPr>
        </p:nvSpPr>
        <p:spPr>
          <a:xfrm>
            <a:off x="440285" y="971138"/>
            <a:ext cx="11407588" cy="1013800"/>
          </a:xfr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Derechos </a:t>
            </a:r>
            <a:r>
              <a:rPr lang="en-US" dirty="0" err="1">
                <a:latin typeface="Calibri" panose="020F0502020204030204" pitchFamily="34" charset="0"/>
                <a:cs typeface="Calibri" panose="020F0502020204030204" pitchFamily="34" charset="0"/>
              </a:rPr>
              <a:t>fundamentales</a:t>
            </a:r>
            <a:r>
              <a:rPr lang="en-US" dirty="0">
                <a:latin typeface="Calibri" panose="020F0502020204030204" pitchFamily="34" charset="0"/>
                <a:cs typeface="Calibri" panose="020F0502020204030204" pitchFamily="34" charset="0"/>
              </a:rPr>
              <a:t>
</a:t>
            </a:r>
            <a:endParaRPr lang="en-US" b="0" kern="1200" cap="all" dirty="0">
              <a:latin typeface="Calibri" panose="020F0502020204030204" pitchFamily="34" charset="0"/>
              <a:cs typeface="Calibri" panose="020F0502020204030204" pitchFamily="34" charset="0"/>
            </a:endParaRPr>
          </a:p>
        </p:txBody>
      </p:sp>
      <p:sp>
        <p:nvSpPr>
          <p:cNvPr id="14" name="TextBox 13"/>
          <p:cNvSpPr txBox="1"/>
          <p:nvPr/>
        </p:nvSpPr>
        <p:spPr>
          <a:xfrm>
            <a:off x="212271" y="62375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graphicFrame>
        <p:nvGraphicFramePr>
          <p:cNvPr id="17" name="TextBox 12">
            <a:extLst>
              <a:ext uri="{FF2B5EF4-FFF2-40B4-BE49-F238E27FC236}">
                <a16:creationId xmlns:a16="http://schemas.microsoft.com/office/drawing/2014/main" id="{5C42E0F9-5CAB-5EA8-81B6-D05BAD5B685D}"/>
              </a:ext>
            </a:extLst>
          </p:cNvPr>
          <p:cNvGraphicFramePr/>
          <p:nvPr>
            <p:extLst>
              <p:ext uri="{D42A27DB-BD31-4B8C-83A1-F6EECF244321}">
                <p14:modId xmlns:p14="http://schemas.microsoft.com/office/powerpoint/2010/main" val="1355848082"/>
              </p:ext>
            </p:extLst>
          </p:nvPr>
        </p:nvGraphicFramePr>
        <p:xfrm>
          <a:off x="671591" y="2787424"/>
          <a:ext cx="7940258" cy="3584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a:extLst>
              <a:ext uri="{FF2B5EF4-FFF2-40B4-BE49-F238E27FC236}">
                <a16:creationId xmlns:a16="http://schemas.microsoft.com/office/drawing/2014/main" id="{1FE69421-CE45-4058-89A7-24DD9E3A83F1}"/>
              </a:ext>
            </a:extLst>
          </p:cNvPr>
          <p:cNvGrpSpPr/>
          <p:nvPr/>
        </p:nvGrpSpPr>
        <p:grpSpPr>
          <a:xfrm>
            <a:off x="440285" y="2012919"/>
            <a:ext cx="10579013" cy="855413"/>
            <a:chOff x="450601" y="263167"/>
            <a:chExt cx="10579013" cy="855413"/>
          </a:xfrm>
        </p:grpSpPr>
        <p:sp>
          <p:nvSpPr>
            <p:cNvPr id="20" name="Rectangle 19">
              <a:extLst>
                <a:ext uri="{FF2B5EF4-FFF2-40B4-BE49-F238E27FC236}">
                  <a16:creationId xmlns:a16="http://schemas.microsoft.com/office/drawing/2014/main" id="{17219822-9B16-4E1F-AC73-48AA1142F443}"/>
                </a:ext>
              </a:extLst>
            </p:cNvPr>
            <p:cNvSpPr/>
            <p:nvPr/>
          </p:nvSpPr>
          <p:spPr>
            <a:xfrm>
              <a:off x="764058" y="457058"/>
              <a:ext cx="10265556" cy="6615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AD6364C7-AE1E-4174-92E7-DF444AE71732}"/>
                </a:ext>
              </a:extLst>
            </p:cNvPr>
            <p:cNvSpPr txBox="1"/>
            <p:nvPr/>
          </p:nvSpPr>
          <p:spPr>
            <a:xfrm>
              <a:off x="450601" y="263167"/>
              <a:ext cx="10475036" cy="6615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0011" tIns="70011" rIns="70011" bIns="70011" numCol="1" spcCol="1270" anchor="ctr" anchorCtr="0">
              <a:noAutofit/>
            </a:bodyPr>
            <a:lstStyle/>
            <a:p>
              <a:pPr lvl="0" defTabSz="844550">
                <a:lnSpc>
                  <a:spcPct val="90000"/>
                </a:lnSpc>
                <a:spcBef>
                  <a:spcPct val="0"/>
                </a:spcBef>
                <a:spcAft>
                  <a:spcPct val="35000"/>
                </a:spcAft>
                <a:defRPr/>
              </a:pPr>
              <a:r>
                <a:rPr lang="es-ES" sz="2800" dirty="0">
                  <a:solidFill>
                    <a:srgbClr val="000000">
                      <a:hueOff val="0"/>
                      <a:satOff val="0"/>
                      <a:lumOff val="0"/>
                      <a:alphaOff val="0"/>
                    </a:srgbClr>
                  </a:solidFill>
                  <a:latin typeface="Calibri" panose="020F0502020204030204" pitchFamily="34" charset="0"/>
                  <a:cs typeface="Calibri" panose="020F0502020204030204" pitchFamily="34" charset="0"/>
                </a:rPr>
                <a:t>La práctica orientada a la recuperación apoya el derecho de la persona a</a:t>
              </a:r>
              <a:r>
                <a:rPr kumimoji="0" lang="en-US" sz="28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a:t>
              </a:r>
            </a:p>
          </p:txBody>
        </p:sp>
      </p:grpSp>
      <p:sp>
        <p:nvSpPr>
          <p:cNvPr id="3" name="TextBox 2">
            <a:extLst>
              <a:ext uri="{FF2B5EF4-FFF2-40B4-BE49-F238E27FC236}">
                <a16:creationId xmlns:a16="http://schemas.microsoft.com/office/drawing/2014/main" id="{F37FB757-F007-6B9C-5B27-B954E122002D}"/>
              </a:ext>
            </a:extLst>
          </p:cNvPr>
          <p:cNvSpPr txBox="1"/>
          <p:nvPr/>
        </p:nvSpPr>
        <p:spPr>
          <a:xfrm>
            <a:off x="8799577" y="2971404"/>
            <a:ext cx="2938835" cy="2862322"/>
          </a:xfrm>
          <a:prstGeom prst="rect">
            <a:avLst/>
          </a:prstGeom>
          <a:pattFill prst="pct5">
            <a:fgClr>
              <a:srgbClr val="6384B5"/>
            </a:fgClr>
            <a:bgClr>
              <a:schemeClr val="bg1"/>
            </a:bgClr>
          </a:pattFill>
          <a:ln w="28575">
            <a:solidFill>
              <a:schemeClr val="tx2">
                <a:lumMod val="60000"/>
                <a:lumOff val="40000"/>
              </a:schemeClr>
            </a:solidFill>
          </a:ln>
        </p:spPr>
        <p:txBody>
          <a:bodyPr wrap="square" rtlCol="0">
            <a:spAutoFit/>
          </a:bodyPr>
          <a:lstStyle/>
          <a:p>
            <a:pPr lvl="0">
              <a:defRPr/>
            </a:pPr>
            <a:r>
              <a:rPr lang="es-E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La autodeterminación se define como la propensión de un individuo a</a:t>
            </a:r>
            <a:br>
              <a:rPr lang="es-ES" sz="2000" i="1"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s-E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actuar de manera "autodirigida, autorregulada, autónoma"</a:t>
            </a: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Field, S. et al., 1998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264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7" name="Title 6"/>
          <p:cNvSpPr>
            <a:spLocks noGrp="1"/>
          </p:cNvSpPr>
          <p:nvPr>
            <p:ph type="title"/>
          </p:nvPr>
        </p:nvSpPr>
        <p:spPr>
          <a:xfrm>
            <a:off x="481584" y="1039132"/>
            <a:ext cx="11228832" cy="701329"/>
          </a:xfrm>
        </p:spPr>
        <p:txBody>
          <a:bodyPr>
            <a:normAutofit fontScale="90000"/>
          </a:bodyPr>
          <a:lstStyle/>
          <a:p>
            <a:r>
              <a:rPr lang="es-ES" dirty="0">
                <a:latin typeface="Calibri" panose="020F0502020204030204" pitchFamily="34" charset="0"/>
                <a:cs typeface="Calibri" panose="020F0502020204030204" pitchFamily="34" charset="0"/>
              </a:rPr>
              <a:t>Afirmando la autonomía y la autodeterminación
</a:t>
            </a:r>
            <a:endParaRPr lang="en-US" dirty="0">
              <a:latin typeface="Calibri" panose="020F0502020204030204" pitchFamily="34" charset="0"/>
              <a:cs typeface="Calibri" panose="020F0502020204030204" pitchFamily="34" charset="0"/>
            </a:endParaRPr>
          </a:p>
        </p:txBody>
      </p:sp>
      <p:sp>
        <p:nvSpPr>
          <p:cNvPr id="8" name="Content Placeholder 7"/>
          <p:cNvSpPr>
            <a:spLocks noGrp="1"/>
          </p:cNvSpPr>
          <p:nvPr>
            <p:ph sz="half" idx="1"/>
          </p:nvPr>
        </p:nvSpPr>
        <p:spPr>
          <a:xfrm>
            <a:off x="487680" y="2321451"/>
            <a:ext cx="7191207" cy="3641812"/>
          </a:xfrm>
        </p:spPr>
        <p:txBody>
          <a:bodyPr>
            <a:normAutofit lnSpcReduction="10000"/>
          </a:bodyPr>
          <a:lstStyle/>
          <a:p>
            <a:r>
              <a:rPr lang="es-ES" sz="2600" dirty="0">
                <a:latin typeface="Calibri" panose="020F0502020204030204" pitchFamily="34" charset="0"/>
                <a:cs typeface="Calibri" panose="020F0502020204030204" pitchFamily="34" charset="0"/>
              </a:rPr>
              <a:t>El control personal y la capacidad de elegir son fundamentales para la recuperación</a:t>
            </a:r>
            <a:r>
              <a:rPr lang="en-US" sz="2600" dirty="0">
                <a:latin typeface="Calibri" panose="020F0502020204030204" pitchFamily="34" charset="0"/>
                <a:cs typeface="Calibri" panose="020F0502020204030204" pitchFamily="34" charset="0"/>
              </a:rPr>
              <a:t>.</a:t>
            </a:r>
          </a:p>
          <a:p>
            <a:r>
              <a:rPr lang="es-ES" sz="2600" dirty="0">
                <a:latin typeface="Calibri" panose="020F0502020204030204" pitchFamily="34" charset="0"/>
                <a:cs typeface="Calibri" panose="020F0502020204030204" pitchFamily="34" charset="0"/>
              </a:rPr>
              <a:t>Una orientación de recuperación respeta a las personas como socios en las decisiones que afectan su atención de salud conductual</a:t>
            </a:r>
            <a:r>
              <a:rPr lang="en-US" sz="2600" dirty="0">
                <a:latin typeface="Calibri" panose="020F0502020204030204" pitchFamily="34" charset="0"/>
                <a:cs typeface="Calibri" panose="020F0502020204030204" pitchFamily="34" charset="0"/>
              </a:rPr>
              <a:t>.</a:t>
            </a:r>
          </a:p>
          <a:p>
            <a:r>
              <a:rPr lang="es-ES" sz="2600" dirty="0">
                <a:latin typeface="Calibri" panose="020F0502020204030204" pitchFamily="34" charset="0"/>
                <a:cs typeface="Calibri" panose="020F0502020204030204" pitchFamily="34" charset="0"/>
              </a:rPr>
              <a:t>La seguridad y el bienestar de todos se mejoran mediante la promoción de la eficacia y la responsabilidad personal</a:t>
            </a:r>
            <a:r>
              <a:rPr lang="en-US" sz="2600" dirty="0">
                <a:latin typeface="Calibri" panose="020F0502020204030204" pitchFamily="34" charset="0"/>
                <a:cs typeface="Calibri" panose="020F0502020204030204" pitchFamily="34" charset="0"/>
              </a:rPr>
              <a:t>.</a:t>
            </a:r>
            <a:endParaRPr lang="en-US" dirty="0"/>
          </a:p>
          <a:p>
            <a:endParaRPr lang="en-US" dirty="0"/>
          </a:p>
        </p:txBody>
      </p:sp>
      <p:sp>
        <p:nvSpPr>
          <p:cNvPr id="14" name="TextBox 13"/>
          <p:cNvSpPr txBox="1"/>
          <p:nvPr/>
        </p:nvSpPr>
        <p:spPr>
          <a:xfrm>
            <a:off x="212271" y="62375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8" name="Content Placeholder 1"/>
          <p:cNvSpPr>
            <a:spLocks noGrp="1"/>
          </p:cNvSpPr>
          <p:nvPr/>
        </p:nvSpPr>
        <p:spPr>
          <a:xfrm>
            <a:off x="8412905" y="2321451"/>
            <a:ext cx="3048000" cy="330283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2700">
            <a:solidFill>
              <a:schemeClr val="accent1"/>
            </a:solidFill>
          </a:ln>
        </p:spPr>
        <p:txBody>
          <a:bodyPr vert="horz" lIns="91440" tIns="45720" rIns="91440" bIns="45720" rtlCol="0" anchor="t">
            <a:normAutofit fontScale="92500"/>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lnSpc>
                <a:spcPct val="110000"/>
              </a:lnSpc>
              <a:spcBef>
                <a:spcPts val="0"/>
              </a:spcBef>
              <a:spcAft>
                <a:spcPts val="0"/>
              </a:spcAft>
              <a:buClr>
                <a:srgbClr val="155EA1"/>
              </a:buClr>
              <a:buNone/>
              <a:defRPr/>
            </a:pPr>
            <a:r>
              <a:rPr kumimoji="0" lang="en-US" sz="2200" b="0"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a:t>
            </a:r>
            <a:r>
              <a:rPr lang="es-ES" sz="2200" b="1" i="1" dirty="0">
                <a:solidFill>
                  <a:srgbClr val="000000">
                    <a:lumMod val="75000"/>
                    <a:lumOff val="25000"/>
                  </a:srgbClr>
                </a:solidFill>
                <a:latin typeface="Calibri" panose="020F0502020204030204" pitchFamily="34" charset="0"/>
                <a:cs typeface="Calibri" panose="020F0502020204030204" pitchFamily="34" charset="0"/>
              </a:rPr>
              <a:t>La recuperación es un proceso de cambio mediante el cual las personas mejoran su salud y bienestar, para vivir una vida autodirigida y esforzarse por alcanzar su máximo potencial.</a:t>
            </a:r>
            <a:r>
              <a:rPr kumimoji="0" lang="en-US" sz="2200" b="0"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a:t>
            </a:r>
          </a:p>
          <a:p>
            <a:pPr marL="0" marR="0" lvl="0" indent="0" algn="r" defTabSz="457200" rtl="0" eaLnBrk="1" fontAlgn="auto" latinLnBrk="0" hangingPunct="1">
              <a:lnSpc>
                <a:spcPct val="100000"/>
              </a:lnSpc>
              <a:spcBef>
                <a:spcPts val="0"/>
              </a:spcBef>
              <a:spcAft>
                <a:spcPts val="0"/>
              </a:spcAft>
              <a:buClr>
                <a:srgbClr val="155EA1"/>
              </a:buClr>
              <a:buSzPct val="92000"/>
              <a:buFont typeface="Wingdings 2" panose="05020102010507070707" pitchFamily="18" charset="2"/>
              <a:buNone/>
              <a:tabLst/>
              <a:defRPr/>
            </a:pPr>
            <a:r>
              <a:rPr kumimoji="0" lang="en-US" sz="2600" b="1"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 </a:t>
            </a:r>
            <a:r>
              <a:rPr kumimoji="0" lang="en-US" sz="15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SAMHSA, 2014  </a:t>
            </a:r>
            <a:endParaRPr kumimoji="0" lang="en-US" sz="2600" b="1" i="0" u="none" strike="noStrike" kern="1200" cap="none" spc="0" normalizeH="0" baseline="0" noProof="0" dirty="0">
              <a:ln>
                <a:noFill/>
              </a:ln>
              <a:solidFill>
                <a:srgbClr val="000000">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189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7" name="Title 6"/>
          <p:cNvSpPr>
            <a:spLocks noGrp="1"/>
          </p:cNvSpPr>
          <p:nvPr>
            <p:ph type="title"/>
          </p:nvPr>
        </p:nvSpPr>
        <p:spPr>
          <a:xfrm>
            <a:off x="519774" y="907445"/>
            <a:ext cx="11029616" cy="988332"/>
          </a:xfrm>
        </p:spPr>
        <p:txBody>
          <a:bodyPr/>
          <a:lstStyle/>
          <a:p>
            <a:r>
              <a:rPr lang="es-ES" dirty="0">
                <a:latin typeface="Calibri" panose="020F0502020204030204" pitchFamily="34" charset="0"/>
                <a:cs typeface="Calibri" panose="020F0502020204030204" pitchFamily="34" charset="0"/>
              </a:rPr>
              <a:t>Contexto de la prestación de servicios
</a:t>
            </a:r>
            <a:endParaRPr lang="en-US" dirty="0">
              <a:latin typeface="Calibri" panose="020F0502020204030204" pitchFamily="34" charset="0"/>
              <a:cs typeface="Calibri" panose="020F0502020204030204" pitchFamily="34" charset="0"/>
            </a:endParaRPr>
          </a:p>
        </p:txBody>
      </p:sp>
      <p:sp>
        <p:nvSpPr>
          <p:cNvPr id="8" name="Content Placeholder 7"/>
          <p:cNvSpPr>
            <a:spLocks noGrp="1"/>
          </p:cNvSpPr>
          <p:nvPr>
            <p:ph sz="half" idx="1"/>
          </p:nvPr>
        </p:nvSpPr>
        <p:spPr>
          <a:xfrm>
            <a:off x="519774" y="2160424"/>
            <a:ext cx="5576226" cy="4263490"/>
          </a:xfrm>
        </p:spPr>
        <p:txBody>
          <a:bodyPr>
            <a:normAutofit lnSpcReduction="10000"/>
          </a:bodyPr>
          <a:lstStyle/>
          <a:p>
            <a:r>
              <a:rPr lang="en-US" dirty="0">
                <a:latin typeface="Calibri" panose="020F0502020204030204" pitchFamily="34" charset="0"/>
                <a:cs typeface="Calibri" panose="020F0502020204030204" pitchFamily="34" charset="0"/>
              </a:rPr>
              <a:t>Central aspects of service delivery</a:t>
            </a:r>
          </a:p>
          <a:p>
            <a:pPr lvl="1"/>
            <a:r>
              <a:rPr lang="en-US" sz="2600" dirty="0" err="1">
                <a:latin typeface="Calibri" panose="020F0502020204030204" pitchFamily="34" charset="0"/>
                <a:cs typeface="Calibri" panose="020F0502020204030204" pitchFamily="34" charset="0"/>
              </a:rPr>
              <a:t>Honrar</a:t>
            </a:r>
            <a:r>
              <a:rPr lang="en-US" sz="2600" dirty="0">
                <a:latin typeface="Calibri" panose="020F0502020204030204" pitchFamily="34" charset="0"/>
                <a:cs typeface="Calibri" panose="020F0502020204030204" pitchFamily="34" charset="0"/>
              </a:rPr>
              <a:t> las </a:t>
            </a:r>
            <a:r>
              <a:rPr lang="en-US" sz="2600" dirty="0" err="1">
                <a:latin typeface="Calibri" panose="020F0502020204030204" pitchFamily="34" charset="0"/>
                <a:cs typeface="Calibri" panose="020F0502020204030204" pitchFamily="34" charset="0"/>
              </a:rPr>
              <a:t>preferencias</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personales</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Opciones</a:t>
            </a:r>
            <a:r>
              <a:rPr lang="en-US" sz="2600" dirty="0">
                <a:latin typeface="Calibri" panose="020F0502020204030204" pitchFamily="34" charset="0"/>
                <a:cs typeface="Calibri" panose="020F0502020204030204" pitchFamily="34" charset="0"/>
              </a:rPr>
              <a:t> de </a:t>
            </a:r>
            <a:r>
              <a:rPr lang="en-US" sz="2600" dirty="0" err="1">
                <a:latin typeface="Calibri" panose="020F0502020204030204" pitchFamily="34" charset="0"/>
                <a:cs typeface="Calibri" panose="020F0502020204030204" pitchFamily="34" charset="0"/>
              </a:rPr>
              <a:t>oferta</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moldeadas</a:t>
            </a:r>
            <a:r>
              <a:rPr lang="en-US" sz="2600" dirty="0">
                <a:latin typeface="Calibri" panose="020F0502020204030204" pitchFamily="34" charset="0"/>
                <a:cs typeface="Calibri" panose="020F0502020204030204" pitchFamily="34" charset="0"/>
              </a:rPr>
              <a:t> por:</a:t>
            </a:r>
          </a:p>
          <a:p>
            <a:pPr lvl="2"/>
            <a:r>
              <a:rPr lang="en-US" sz="2600" dirty="0" err="1">
                <a:latin typeface="Calibri" panose="020F0502020204030204" pitchFamily="34" charset="0"/>
                <a:cs typeface="Calibri" panose="020F0502020204030204" pitchFamily="34" charset="0"/>
              </a:rPr>
              <a:t>Entendimiento</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compartido</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Prioridades</a:t>
            </a:r>
            <a:r>
              <a:rPr lang="en-US" sz="2600" dirty="0">
                <a:latin typeface="Calibri" panose="020F0502020204030204" pitchFamily="34" charset="0"/>
                <a:cs typeface="Calibri" panose="020F0502020204030204" pitchFamily="34" charset="0"/>
              </a:rPr>
              <a:t>
</a:t>
            </a:r>
            <a:r>
              <a:rPr lang="en-US" sz="2600" dirty="0" err="1">
                <a:latin typeface="Calibri" panose="020F0502020204030204" pitchFamily="34" charset="0"/>
                <a:cs typeface="Calibri" panose="020F0502020204030204" pitchFamily="34" charset="0"/>
              </a:rPr>
              <a:t>Recursos</a:t>
            </a:r>
            <a:endParaRPr lang="en-US" sz="2600" dirty="0">
              <a:latin typeface="Calibri" panose="020F0502020204030204" pitchFamily="34" charset="0"/>
              <a:cs typeface="Calibri" panose="020F0502020204030204" pitchFamily="34" charset="0"/>
            </a:endParaRPr>
          </a:p>
          <a:p>
            <a:pPr lvl="1"/>
            <a:r>
              <a:rPr lang="en-US" sz="2600" dirty="0">
                <a:latin typeface="Calibri" panose="020F0502020204030204" pitchFamily="34" charset="0"/>
                <a:cs typeface="Calibri" panose="020F0502020204030204" pitchFamily="34" charset="0"/>
              </a:rPr>
              <a:t> </a:t>
            </a:r>
            <a:r>
              <a:rPr lang="es-ES" sz="2600" dirty="0">
                <a:latin typeface="Calibri" panose="020F0502020204030204" pitchFamily="34" charset="0"/>
                <a:cs typeface="Calibri" panose="020F0502020204030204" pitchFamily="34" charset="0"/>
              </a:rPr>
              <a:t>Ofrecer servicios y apoyos que construyan la autodeterminación</a:t>
            </a:r>
            <a:endParaRPr lang="en-US" sz="2600" dirty="0">
              <a:latin typeface="Calibri" panose="020F0502020204030204" pitchFamily="34" charset="0"/>
              <a:cs typeface="Calibri" panose="020F0502020204030204" pitchFamily="34" charset="0"/>
            </a:endParaRPr>
          </a:p>
        </p:txBody>
      </p:sp>
      <p:sp>
        <p:nvSpPr>
          <p:cNvPr id="14" name="TextBox 13"/>
          <p:cNvSpPr txBox="1"/>
          <p:nvPr/>
        </p:nvSpPr>
        <p:spPr>
          <a:xfrm>
            <a:off x="212271" y="62375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pic>
        <p:nvPicPr>
          <p:cNvPr id="15" name="Picture 14" descr="A picture containing person, game&#10;&#10;Description automatically generated">
            <a:extLst>
              <a:ext uri="{FF2B5EF4-FFF2-40B4-BE49-F238E27FC236}">
                <a16:creationId xmlns:a16="http://schemas.microsoft.com/office/drawing/2014/main" id="{9D213854-B7CC-21A8-8FBE-4F2B7AAF7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413" y="2238671"/>
            <a:ext cx="5528814" cy="3920596"/>
          </a:xfrm>
          <a:prstGeom prst="rect">
            <a:avLst/>
          </a:prstGeom>
        </p:spPr>
      </p:pic>
    </p:spTree>
    <p:extLst>
      <p:ext uri="{BB962C8B-B14F-4D97-AF65-F5344CB8AC3E}">
        <p14:creationId xmlns:p14="http://schemas.microsoft.com/office/powerpoint/2010/main" val="76321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7" name="Title 6"/>
          <p:cNvSpPr>
            <a:spLocks noGrp="1"/>
          </p:cNvSpPr>
          <p:nvPr>
            <p:ph type="title"/>
          </p:nvPr>
        </p:nvSpPr>
        <p:spPr>
          <a:xfrm>
            <a:off x="491741" y="929323"/>
            <a:ext cx="11029616" cy="988332"/>
          </a:xfrm>
        </p:spPr>
        <p:txBody>
          <a:bodyPr/>
          <a:lstStyle/>
          <a:p>
            <a:r>
              <a:rPr lang="es-ES" dirty="0">
                <a:latin typeface="Calibri" panose="020F0502020204030204" pitchFamily="34" charset="0"/>
                <a:cs typeface="Calibri" panose="020F0502020204030204" pitchFamily="34" charset="0"/>
              </a:rPr>
              <a:t>¿Cómo se logran la Autonomía y la Autodeterminación?
</a:t>
            </a:r>
            <a:endParaRPr lang="en-US" dirty="0">
              <a:latin typeface="Calibri" panose="020F0502020204030204" pitchFamily="34" charset="0"/>
              <a:cs typeface="Calibri" panose="020F0502020204030204" pitchFamily="34" charset="0"/>
            </a:endParaRPr>
          </a:p>
        </p:txBody>
      </p:sp>
      <p:sp>
        <p:nvSpPr>
          <p:cNvPr id="8" name="Content Placeholder 7"/>
          <p:cNvSpPr>
            <a:spLocks noGrp="1"/>
          </p:cNvSpPr>
          <p:nvPr>
            <p:ph sz="half" idx="1"/>
          </p:nvPr>
        </p:nvSpPr>
        <p:spPr>
          <a:xfrm>
            <a:off x="397002" y="2100587"/>
            <a:ext cx="11398266" cy="4323327"/>
          </a:xfrm>
        </p:spPr>
        <p:txBody>
          <a:bodyPr>
            <a:normAutofit fontScale="55000" lnSpcReduction="20000"/>
          </a:bodyPr>
          <a:lstStyle/>
          <a:p>
            <a:pPr>
              <a:spcAft>
                <a:spcPts val="0"/>
              </a:spcAft>
            </a:pPr>
            <a:r>
              <a:rPr lang="es-ES" sz="3800" b="1" dirty="0">
                <a:latin typeface="Calibri" panose="020F0502020204030204" pitchFamily="34" charset="0"/>
                <a:cs typeface="Calibri" panose="020F0502020204030204" pitchFamily="34" charset="0"/>
              </a:rPr>
              <a:t>La autonomía incluye y requiere que un individuo esté creciendo en habilidades relacionadas con</a:t>
            </a:r>
            <a:r>
              <a:rPr lang="en-US" sz="3800" b="1" dirty="0">
                <a:latin typeface="Calibri" panose="020F0502020204030204" pitchFamily="34" charset="0"/>
                <a:cs typeface="Calibri" panose="020F0502020204030204" pitchFamily="34" charset="0"/>
              </a:rPr>
              <a:t>:</a:t>
            </a:r>
            <a:br>
              <a:rPr lang="en-US" sz="3800" b="1" dirty="0">
                <a:latin typeface="Calibri" panose="020F0502020204030204" pitchFamily="34" charset="0"/>
                <a:cs typeface="Calibri" panose="020F0502020204030204" pitchFamily="34" charset="0"/>
              </a:rPr>
            </a:br>
            <a:endParaRPr lang="en-US" sz="3800" b="1" dirty="0">
              <a:latin typeface="Calibri" panose="020F0502020204030204" pitchFamily="34" charset="0"/>
              <a:cs typeface="Calibri" panose="020F0502020204030204" pitchFamily="34" charset="0"/>
            </a:endParaRPr>
          </a:p>
          <a:p>
            <a:pPr lvl="1">
              <a:spcAft>
                <a:spcPts val="1200"/>
              </a:spcAft>
            </a:pPr>
            <a:r>
              <a:rPr lang="en-US" sz="3500" b="1" i="1" dirty="0">
                <a:solidFill>
                  <a:schemeClr val="accent1"/>
                </a:solidFill>
                <a:latin typeface="Calibri" panose="020F0502020204030204" pitchFamily="34" charset="0"/>
                <a:cs typeface="Calibri" panose="020F0502020204030204" pitchFamily="34" charset="0"/>
              </a:rPr>
              <a:t>Control personal </a:t>
            </a:r>
            <a:r>
              <a:rPr lang="en-US" sz="3500" dirty="0">
                <a:latin typeface="Calibri" panose="020F0502020204030204" pitchFamily="34" charset="0"/>
                <a:cs typeface="Calibri" panose="020F0502020204030204" pitchFamily="34" charset="0"/>
              </a:rPr>
              <a:t>– </a:t>
            </a:r>
            <a:r>
              <a:rPr lang="es-ES" sz="3500" dirty="0">
                <a:latin typeface="Calibri" panose="020F0502020204030204" pitchFamily="34" charset="0"/>
                <a:cs typeface="Calibri" panose="020F0502020204030204" pitchFamily="34" charset="0"/>
              </a:rPr>
              <a:t>tener un centro de control menos externo y más interno
</a:t>
            </a:r>
            <a:r>
              <a:rPr lang="en-US" sz="3500" b="1" i="1" dirty="0">
                <a:solidFill>
                  <a:schemeClr val="accent1"/>
                </a:solidFill>
                <a:latin typeface="Calibri" panose="020F0502020204030204" pitchFamily="34" charset="0"/>
                <a:cs typeface="Calibri" panose="020F0502020204030204" pitchFamily="34" charset="0"/>
              </a:rPr>
              <a:t>Auto-</a:t>
            </a:r>
            <a:r>
              <a:rPr lang="en-US" sz="3500" b="1" i="1" dirty="0" err="1">
                <a:solidFill>
                  <a:schemeClr val="accent1"/>
                </a:solidFill>
                <a:latin typeface="Calibri" panose="020F0502020204030204" pitchFamily="34" charset="0"/>
                <a:cs typeface="Calibri" panose="020F0502020204030204" pitchFamily="34" charset="0"/>
              </a:rPr>
              <a:t>agencia</a:t>
            </a:r>
            <a:r>
              <a:rPr lang="en-US" sz="3500" dirty="0">
                <a:latin typeface="Calibri" panose="020F0502020204030204" pitchFamily="34" charset="0"/>
                <a:cs typeface="Calibri" panose="020F0502020204030204" pitchFamily="34" charset="0"/>
              </a:rPr>
              <a:t> - </a:t>
            </a:r>
            <a:r>
              <a:rPr lang="es-ES" sz="3500" dirty="0">
                <a:latin typeface="Calibri" panose="020F0502020204030204" pitchFamily="34" charset="0"/>
                <a:cs typeface="Calibri" panose="020F0502020204030204" pitchFamily="34" charset="0"/>
              </a:rPr>
              <a:t>encontrar el equilibrio emocional y físico, pensar con más claridad y abogar por uno mismo
</a:t>
            </a:r>
            <a:r>
              <a:rPr lang="en-US" sz="3500" b="1" i="1" dirty="0" err="1">
                <a:solidFill>
                  <a:schemeClr val="accent1"/>
                </a:solidFill>
                <a:latin typeface="Calibri" panose="020F0502020204030204" pitchFamily="34" charset="0"/>
                <a:cs typeface="Calibri" panose="020F0502020204030204" pitchFamily="34" charset="0"/>
              </a:rPr>
              <a:t>Elección</a:t>
            </a:r>
            <a:r>
              <a:rPr lang="en-US" sz="3500" b="1" i="1" dirty="0">
                <a:solidFill>
                  <a:schemeClr val="accent1"/>
                </a:solidFill>
                <a:latin typeface="Calibri" panose="020F0502020204030204" pitchFamily="34" charset="0"/>
                <a:cs typeface="Calibri" panose="020F0502020204030204" pitchFamily="34" charset="0"/>
              </a:rPr>
              <a:t> </a:t>
            </a:r>
            <a:r>
              <a:rPr lang="en-US" sz="3500" dirty="0">
                <a:latin typeface="Calibri" panose="020F0502020204030204" pitchFamily="34" charset="0"/>
                <a:cs typeface="Calibri" panose="020F0502020204030204" pitchFamily="34" charset="0"/>
              </a:rPr>
              <a:t>– </a:t>
            </a:r>
            <a:r>
              <a:rPr lang="es-ES" sz="3500" dirty="0">
                <a:latin typeface="Calibri" panose="020F0502020204030204" pitchFamily="34" charset="0"/>
                <a:cs typeface="Calibri" panose="020F0502020204030204" pitchFamily="34" charset="0"/>
              </a:rPr>
              <a:t>tomar decisiones y elegir entre una variedad de opciones
</a:t>
            </a:r>
            <a:r>
              <a:rPr lang="en-US" sz="3500" b="1" dirty="0" err="1">
                <a:solidFill>
                  <a:schemeClr val="accent1"/>
                </a:solidFill>
                <a:latin typeface="Calibri" panose="020F0502020204030204" pitchFamily="34" charset="0"/>
                <a:cs typeface="Calibri" panose="020F0502020204030204" pitchFamily="34" charset="0"/>
              </a:rPr>
              <a:t>Autodeterminación</a:t>
            </a:r>
            <a:r>
              <a:rPr lang="en-US" sz="3500" dirty="0">
                <a:latin typeface="Calibri" panose="020F0502020204030204" pitchFamily="34" charset="0"/>
                <a:cs typeface="Calibri" panose="020F0502020204030204" pitchFamily="34" charset="0"/>
              </a:rPr>
              <a:t> – </a:t>
            </a:r>
            <a:r>
              <a:rPr lang="es-ES" sz="3500" dirty="0">
                <a:latin typeface="Calibri" panose="020F0502020204030204" pitchFamily="34" charset="0"/>
                <a:cs typeface="Calibri" panose="020F0502020204030204" pitchFamily="34" charset="0"/>
              </a:rPr>
              <a:t>cada vez menos motivados extrínsecamente hacia estar más motivados intrínsecamente
</a:t>
            </a:r>
            <a:r>
              <a:rPr lang="en-US" sz="3500" b="1" i="1" dirty="0" err="1">
                <a:solidFill>
                  <a:schemeClr val="accent1"/>
                </a:solidFill>
                <a:latin typeface="Calibri" panose="020F0502020204030204" pitchFamily="34" charset="0"/>
                <a:cs typeface="Calibri" panose="020F0502020204030204" pitchFamily="34" charset="0"/>
              </a:rPr>
              <a:t>Eficacia</a:t>
            </a:r>
            <a:r>
              <a:rPr lang="en-US" sz="3500" b="1" i="1" dirty="0">
                <a:solidFill>
                  <a:schemeClr val="accent1"/>
                </a:solidFill>
                <a:latin typeface="Calibri" panose="020F0502020204030204" pitchFamily="34" charset="0"/>
                <a:cs typeface="Calibri" panose="020F0502020204030204" pitchFamily="34" charset="0"/>
              </a:rPr>
              <a:t> personal </a:t>
            </a:r>
            <a:r>
              <a:rPr lang="en-US" sz="3500" dirty="0">
                <a:latin typeface="Calibri" panose="020F0502020204030204" pitchFamily="34" charset="0"/>
                <a:cs typeface="Calibri" panose="020F0502020204030204" pitchFamily="34" charset="0"/>
              </a:rPr>
              <a:t>– </a:t>
            </a:r>
            <a:r>
              <a:rPr lang="es-ES" sz="3500" dirty="0">
                <a:latin typeface="Calibri" panose="020F0502020204030204" pitchFamily="34" charset="0"/>
                <a:cs typeface="Calibri" panose="020F0502020204030204" pitchFamily="34" charset="0"/>
              </a:rPr>
              <a:t>tener confianza y sentirse competente para tomar mejores decisiones
</a:t>
            </a:r>
            <a:r>
              <a:rPr lang="en-US" sz="3500" b="1" i="1" dirty="0" err="1">
                <a:solidFill>
                  <a:schemeClr val="accent1"/>
                </a:solidFill>
                <a:latin typeface="Calibri" panose="020F0502020204030204" pitchFamily="34" charset="0"/>
                <a:cs typeface="Calibri" panose="020F0502020204030204" pitchFamily="34" charset="0"/>
              </a:rPr>
              <a:t>Responsabilidad</a:t>
            </a:r>
            <a:r>
              <a:rPr lang="en-US" sz="3500" b="1" i="1" dirty="0">
                <a:solidFill>
                  <a:schemeClr val="accent1"/>
                </a:solidFill>
                <a:latin typeface="Calibri" panose="020F0502020204030204" pitchFamily="34" charset="0"/>
                <a:cs typeface="Calibri" panose="020F0502020204030204" pitchFamily="34" charset="0"/>
              </a:rPr>
              <a:t> personal </a:t>
            </a:r>
            <a:r>
              <a:rPr lang="en-US" sz="3500" dirty="0">
                <a:latin typeface="Calibri" panose="020F0502020204030204" pitchFamily="34" charset="0"/>
                <a:cs typeface="Calibri" panose="020F0502020204030204" pitchFamily="34" charset="0"/>
              </a:rPr>
              <a:t>– </a:t>
            </a:r>
            <a:r>
              <a:rPr lang="es-ES" sz="3500" dirty="0">
                <a:latin typeface="Calibri" panose="020F0502020204030204" pitchFamily="34" charset="0"/>
                <a:cs typeface="Calibri" panose="020F0502020204030204" pitchFamily="34" charset="0"/>
              </a:rPr>
              <a:t>aceptar la autodirección y asumir la responsabilidad de las acciones personales
</a:t>
            </a:r>
            <a:endParaRPr lang="en-US" sz="3800" dirty="0">
              <a:latin typeface="Calibri" panose="020F0502020204030204" pitchFamily="34" charset="0"/>
              <a:cs typeface="Calibri" panose="020F0502020204030204" pitchFamily="34" charset="0"/>
            </a:endParaRPr>
          </a:p>
          <a:p>
            <a:pPr marL="0" indent="0">
              <a:buNone/>
            </a:pPr>
            <a:endParaRPr lang="en-US" dirty="0"/>
          </a:p>
        </p:txBody>
      </p:sp>
      <p:sp>
        <p:nvSpPr>
          <p:cNvPr id="14" name="TextBox 13"/>
          <p:cNvSpPr txBox="1"/>
          <p:nvPr/>
        </p:nvSpPr>
        <p:spPr>
          <a:xfrm>
            <a:off x="212271" y="62375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09222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760019"/>
            <a:ext cx="11029615" cy="1497507"/>
          </a:xfrm>
        </p:spPr>
        <p:txBody>
          <a:bodyPr/>
          <a:lstStyle/>
          <a:p>
            <a:r>
              <a:rPr lang="en-US" sz="4000" dirty="0" err="1">
                <a:latin typeface="Calibri" panose="020F0502020204030204" pitchFamily="34" charset="0"/>
                <a:cs typeface="Calibri" panose="020F0502020204030204" pitchFamily="34" charset="0"/>
              </a:rPr>
              <a:t>Valores</a:t>
            </a:r>
            <a:r>
              <a:rPr lang="en-US" sz="4000" dirty="0">
                <a:latin typeface="Calibri" panose="020F0502020204030204" pitchFamily="34" charset="0"/>
                <a:cs typeface="Calibri" panose="020F0502020204030204" pitchFamily="34" charset="0"/>
              </a:rPr>
              <a:t> y </a:t>
            </a:r>
            <a:r>
              <a:rPr lang="en-US" sz="4000" dirty="0" err="1">
                <a:latin typeface="Calibri" panose="020F0502020204030204" pitchFamily="34" charset="0"/>
                <a:cs typeface="Calibri" panose="020F0502020204030204" pitchFamily="34" charset="0"/>
              </a:rPr>
              <a:t>actitudes</a:t>
            </a:r>
            <a:r>
              <a:rPr lang="en-US" sz="4000"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557203" y="4057886"/>
            <a:ext cx="5264277" cy="1371755"/>
          </a:xfrm>
        </p:spPr>
        <p:txBody>
          <a:bodyPr>
            <a:normAutofit fontScale="92500" lnSpcReduction="20000"/>
          </a:bodyPr>
          <a:lstStyle/>
          <a:p>
            <a:r>
              <a:rPr lang="es-ES" sz="3200" b="1" dirty="0">
                <a:solidFill>
                  <a:schemeClr val="tx1"/>
                </a:solidFill>
                <a:latin typeface="Calibri" panose="020F0502020204030204" pitchFamily="34" charset="0"/>
                <a:cs typeface="Calibri" panose="020F0502020204030204" pitchFamily="34" charset="0"/>
              </a:rPr>
              <a:t>Afirmando la autonomía y la autodeterminación
</a:t>
            </a:r>
            <a:endPar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lvl="0">
              <a:defRPr/>
            </a:pPr>
            <a:r>
              <a:rPr lang="en-US" dirty="0" err="1"/>
              <a:t>administración</a:t>
            </a:r>
            <a:r>
              <a:rPr lang="en-US" dirty="0"/>
              <a:t> de la </a:t>
            </a:r>
            <a:r>
              <a:rPr lang="en-US" dirty="0" err="1"/>
              <a:t>recuperación</a:t>
            </a:r>
            <a:endPar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91854311"/>
      </p:ext>
    </p:extLst>
  </p:cSld>
  <p:clrMapOvr>
    <a:masterClrMapping/>
  </p:clrMapOvr>
</p:sld>
</file>

<file path=ppt/theme/theme1.xml><?xml version="1.0" encoding="utf-8"?>
<a:theme xmlns:a="http://schemas.openxmlformats.org/drawingml/2006/main" name="DividendVTI">
  <a:themeElements>
    <a:clrScheme name="Custom 10">
      <a:dk1>
        <a:srgbClr val="000000"/>
      </a:dk1>
      <a:lt1>
        <a:sysClr val="window" lastClr="FFFFFF"/>
      </a:lt1>
      <a:dk2>
        <a:srgbClr val="5E5E5E"/>
      </a:dk2>
      <a:lt2>
        <a:srgbClr val="DDDDDD"/>
      </a:lt2>
      <a:accent1>
        <a:srgbClr val="155EA1"/>
      </a:accent1>
      <a:accent2>
        <a:srgbClr val="649E40"/>
      </a:accent2>
      <a:accent3>
        <a:srgbClr val="F69200"/>
      </a:accent3>
      <a:accent4>
        <a:srgbClr val="838383"/>
      </a:accent4>
      <a:accent5>
        <a:srgbClr val="FEC306"/>
      </a:accent5>
      <a:accent6>
        <a:srgbClr val="DF5327"/>
      </a:accent6>
      <a:hlink>
        <a:srgbClr val="F59E00"/>
      </a:hlink>
      <a:folHlink>
        <a:srgbClr val="B2B2B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00870617_win32_fixed.potx" id="{1E2B8DFA-E266-4D12-95DE-76C2876369F1}" vid="{8DEA66BB-F281-4FCE-9053-490C8E939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6240</TotalTime>
  <Words>7260</Words>
  <Application>Microsoft Office PowerPoint</Application>
  <PresentationFormat>Widescreen</PresentationFormat>
  <Paragraphs>476</Paragraphs>
  <Slides>34</Slides>
  <Notes>34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Arial</vt:lpstr>
      <vt:lpstr>Articulate Extrabold</vt:lpstr>
      <vt:lpstr>Avenir LT Std 55 Roman</vt:lpstr>
      <vt:lpstr>Berlin Sans FB</vt:lpstr>
      <vt:lpstr>Calibri</vt:lpstr>
      <vt:lpstr>Corbel</vt:lpstr>
      <vt:lpstr>Courier New</vt:lpstr>
      <vt:lpstr>Gill Sans MT</vt:lpstr>
      <vt:lpstr>Symbol</vt:lpstr>
      <vt:lpstr>Times New Roman</vt:lpstr>
      <vt:lpstr>Wingdings</vt:lpstr>
      <vt:lpstr>Wingdings 2</vt:lpstr>
      <vt:lpstr>DividendVTI</vt:lpstr>
      <vt:lpstr>Autonomía y autodeterminación
</vt:lpstr>
      <vt:lpstr>Esquema del módulo 3
</vt:lpstr>
      <vt:lpstr>Principio básico
</vt:lpstr>
      <vt:lpstr>Términos clave
</vt:lpstr>
      <vt:lpstr>Derechos fundamentales
</vt:lpstr>
      <vt:lpstr>Afirmando la autonomía y la autodeterminación
</vt:lpstr>
      <vt:lpstr>Contexto de la prestación de servicios
</vt:lpstr>
      <vt:lpstr>¿Cómo se logran la Autonomía y la Autodeterminación?
</vt:lpstr>
      <vt:lpstr>Valores y actitudes
</vt:lpstr>
      <vt:lpstr>Valores y actitudes de los proveedores
</vt:lpstr>
      <vt:lpstr>Respetar a las personas como socios 
</vt:lpstr>
      <vt:lpstr>Valores y actitudes 
</vt:lpstr>
      <vt:lpstr>Afirmando la autonomía y la autodeterminación </vt:lpstr>
      <vt:lpstr>Respetar la dignidad del riesgo
</vt:lpstr>
      <vt:lpstr>Lo que sabemos
</vt:lpstr>
      <vt:lpstr>El enlace: Autodeterminación Y motivación
</vt:lpstr>
      <vt:lpstr>Teoría de la autodeterminación
</vt:lpstr>
      <vt:lpstr>La importancia de la elección: Motivación
</vt:lpstr>
      <vt:lpstr>Autodeterminación y motivación
</vt:lpstr>
      <vt:lpstr>Continuo de autodeterminación
</vt:lpstr>
      <vt:lpstr>Necesidad de construir la autodeterminación
</vt:lpstr>
      <vt:lpstr>Aplicación a la práctica
</vt:lpstr>
      <vt:lpstr>Entrevista motivacional: un ajuste perfecto
</vt:lpstr>
      <vt:lpstr>Entrevista motivacional: un ajuste perfecto
</vt:lpstr>
      <vt:lpstr>Habilidades y comportamientos para afirmar la autonomía y la autodeterminación
</vt:lpstr>
      <vt:lpstr>Prácticas para afirmar la autonomía 
</vt:lpstr>
      <vt:lpstr>Prácticas para desarrollar competencias
</vt:lpstr>
      <vt:lpstr>Prácticas para crear conexiones
</vt:lpstr>
      <vt:lpstr>PowerPoint Presentation</vt:lpstr>
      <vt:lpstr>Preguntas para Reflexión
</vt:lpstr>
      <vt:lpstr>Práctica reflexiva 
</vt:lpstr>
      <vt:lpstr>REFERENCIAS
</vt:lpstr>
      <vt:lpstr>REFERENCIAS
</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Affirming Autonomy and Self-determination</dc:title>
  <dc:creator>Pamela Waters</dc:creator>
  <cp:lastModifiedBy>Castro, Sofia</cp:lastModifiedBy>
  <cp:revision>67</cp:revision>
  <dcterms:created xsi:type="dcterms:W3CDTF">2022-06-10T16:43:21Z</dcterms:created>
  <dcterms:modified xsi:type="dcterms:W3CDTF">2022-09-19T15:14:32Z</dcterms:modified>
</cp:coreProperties>
</file>