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2" r:id="rId3"/>
  </p:sldMasterIdLst>
  <p:notesMasterIdLst>
    <p:notesMasterId r:id="rId24"/>
  </p:notesMasterIdLst>
  <p:handoutMasterIdLst>
    <p:handoutMasterId r:id="rId25"/>
  </p:handoutMasterIdLst>
  <p:sldIdLst>
    <p:sldId id="263" r:id="rId4"/>
    <p:sldId id="272" r:id="rId5"/>
    <p:sldId id="273" r:id="rId6"/>
    <p:sldId id="274" r:id="rId7"/>
    <p:sldId id="275" r:id="rId8"/>
    <p:sldId id="276" r:id="rId9"/>
    <p:sldId id="277" r:id="rId10"/>
    <p:sldId id="278" r:id="rId11"/>
    <p:sldId id="279" r:id="rId12"/>
    <p:sldId id="280" r:id="rId13"/>
    <p:sldId id="282" r:id="rId14"/>
    <p:sldId id="283" r:id="rId15"/>
    <p:sldId id="284" r:id="rId16"/>
    <p:sldId id="286" r:id="rId17"/>
    <p:sldId id="287" r:id="rId18"/>
    <p:sldId id="288" r:id="rId19"/>
    <p:sldId id="292" r:id="rId20"/>
    <p:sldId id="289" r:id="rId21"/>
    <p:sldId id="293" r:id="rId22"/>
    <p:sldId id="290"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86581" autoAdjust="0"/>
  </p:normalViewPr>
  <p:slideViewPr>
    <p:cSldViewPr>
      <p:cViewPr varScale="1">
        <p:scale>
          <a:sx n="106" d="100"/>
          <a:sy n="106" d="100"/>
        </p:scale>
        <p:origin x="1024" y="64"/>
      </p:cViewPr>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6B2186-B117-4DE3-90DD-36CE30B84553}"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5ACB4841-A7A2-4B52-9F09-EE4CF3A5844F}">
      <dgm:prSet/>
      <dgm:spPr/>
      <dgm:t>
        <a:bodyPr/>
        <a:lstStyle/>
        <a:p>
          <a:r>
            <a:rPr lang="en-US"/>
            <a:t>To recognize that, despite many difficult and life-changing experiences, recovery is possible for people with mental health and/or substance use conditions.</a:t>
          </a:r>
        </a:p>
      </dgm:t>
    </dgm:pt>
    <dgm:pt modelId="{46FA6BA1-6D47-415C-98F4-1E9BCEAB651A}" type="parTrans" cxnId="{D90B2397-BE6E-4BFC-847B-6671171CEB9B}">
      <dgm:prSet/>
      <dgm:spPr/>
      <dgm:t>
        <a:bodyPr/>
        <a:lstStyle/>
        <a:p>
          <a:endParaRPr lang="en-US"/>
        </a:p>
      </dgm:t>
    </dgm:pt>
    <dgm:pt modelId="{A2478020-0166-44C3-81A5-DBD27E8E09A4}" type="sibTrans" cxnId="{D90B2397-BE6E-4BFC-847B-6671171CEB9B}">
      <dgm:prSet/>
      <dgm:spPr/>
      <dgm:t>
        <a:bodyPr/>
        <a:lstStyle/>
        <a:p>
          <a:endParaRPr lang="en-US"/>
        </a:p>
      </dgm:t>
    </dgm:pt>
    <dgm:pt modelId="{1F7196BA-FE7F-4333-A765-D76FA920C8FA}">
      <dgm:prSet/>
      <dgm:spPr/>
      <dgm:t>
        <a:bodyPr/>
        <a:lstStyle/>
        <a:p>
          <a:r>
            <a:rPr lang="en-US" dirty="0"/>
            <a:t>Working together, providers and communities can shift from a system of acute care management to a system focused on recovery and wellness. </a:t>
          </a:r>
        </a:p>
      </dgm:t>
    </dgm:pt>
    <dgm:pt modelId="{38851FA2-B4C9-4CE1-A9AE-0757F1FFE669}" type="parTrans" cxnId="{08740787-AD3B-43EE-AC1C-99A2447285E0}">
      <dgm:prSet/>
      <dgm:spPr/>
      <dgm:t>
        <a:bodyPr/>
        <a:lstStyle/>
        <a:p>
          <a:endParaRPr lang="en-US"/>
        </a:p>
      </dgm:t>
    </dgm:pt>
    <dgm:pt modelId="{B2B91DC8-75B7-4F44-BB68-EB249A225563}" type="sibTrans" cxnId="{08740787-AD3B-43EE-AC1C-99A2447285E0}">
      <dgm:prSet/>
      <dgm:spPr/>
      <dgm:t>
        <a:bodyPr/>
        <a:lstStyle/>
        <a:p>
          <a:endParaRPr lang="en-US"/>
        </a:p>
      </dgm:t>
    </dgm:pt>
    <dgm:pt modelId="{93E94AD8-6277-4C8C-8E6F-3D959F85B9CD}" type="pres">
      <dgm:prSet presAssocID="{936B2186-B117-4DE3-90DD-36CE30B84553}" presName="linear" presStyleCnt="0">
        <dgm:presLayoutVars>
          <dgm:animLvl val="lvl"/>
          <dgm:resizeHandles val="exact"/>
        </dgm:presLayoutVars>
      </dgm:prSet>
      <dgm:spPr/>
    </dgm:pt>
    <dgm:pt modelId="{4C2A330B-E4F9-499B-BE74-1AB8410BC146}" type="pres">
      <dgm:prSet presAssocID="{5ACB4841-A7A2-4B52-9F09-EE4CF3A5844F}" presName="parentText" presStyleLbl="node1" presStyleIdx="0" presStyleCnt="2">
        <dgm:presLayoutVars>
          <dgm:chMax val="0"/>
          <dgm:bulletEnabled val="1"/>
        </dgm:presLayoutVars>
      </dgm:prSet>
      <dgm:spPr/>
    </dgm:pt>
    <dgm:pt modelId="{E6896976-4212-4459-B7F0-AB61A384CD3B}" type="pres">
      <dgm:prSet presAssocID="{A2478020-0166-44C3-81A5-DBD27E8E09A4}" presName="spacer" presStyleCnt="0"/>
      <dgm:spPr/>
    </dgm:pt>
    <dgm:pt modelId="{25AC04F4-569A-4F96-9017-74747336A726}" type="pres">
      <dgm:prSet presAssocID="{1F7196BA-FE7F-4333-A765-D76FA920C8FA}" presName="parentText" presStyleLbl="node1" presStyleIdx="1" presStyleCnt="2">
        <dgm:presLayoutVars>
          <dgm:chMax val="0"/>
          <dgm:bulletEnabled val="1"/>
        </dgm:presLayoutVars>
      </dgm:prSet>
      <dgm:spPr/>
    </dgm:pt>
  </dgm:ptLst>
  <dgm:cxnLst>
    <dgm:cxn modelId="{F8EC6726-639A-4159-A0CB-DADD83F14746}" type="presOf" srcId="{5ACB4841-A7A2-4B52-9F09-EE4CF3A5844F}" destId="{4C2A330B-E4F9-499B-BE74-1AB8410BC146}" srcOrd="0" destOrd="0" presId="urn:microsoft.com/office/officeart/2005/8/layout/vList2"/>
    <dgm:cxn modelId="{3E7E5627-DBD7-4E1D-9D88-BE36F34F4B38}" type="presOf" srcId="{936B2186-B117-4DE3-90DD-36CE30B84553}" destId="{93E94AD8-6277-4C8C-8E6F-3D959F85B9CD}" srcOrd="0" destOrd="0" presId="urn:microsoft.com/office/officeart/2005/8/layout/vList2"/>
    <dgm:cxn modelId="{330CD734-2C04-480C-B41A-697A3FCEA692}" type="presOf" srcId="{1F7196BA-FE7F-4333-A765-D76FA920C8FA}" destId="{25AC04F4-569A-4F96-9017-74747336A726}" srcOrd="0" destOrd="0" presId="urn:microsoft.com/office/officeart/2005/8/layout/vList2"/>
    <dgm:cxn modelId="{08740787-AD3B-43EE-AC1C-99A2447285E0}" srcId="{936B2186-B117-4DE3-90DD-36CE30B84553}" destId="{1F7196BA-FE7F-4333-A765-D76FA920C8FA}" srcOrd="1" destOrd="0" parTransId="{38851FA2-B4C9-4CE1-A9AE-0757F1FFE669}" sibTransId="{B2B91DC8-75B7-4F44-BB68-EB249A225563}"/>
    <dgm:cxn modelId="{D90B2397-BE6E-4BFC-847B-6671171CEB9B}" srcId="{936B2186-B117-4DE3-90DD-36CE30B84553}" destId="{5ACB4841-A7A2-4B52-9F09-EE4CF3A5844F}" srcOrd="0" destOrd="0" parTransId="{46FA6BA1-6D47-415C-98F4-1E9BCEAB651A}" sibTransId="{A2478020-0166-44C3-81A5-DBD27E8E09A4}"/>
    <dgm:cxn modelId="{6781E391-F4D8-4108-92C7-0681494B5C88}" type="presParOf" srcId="{93E94AD8-6277-4C8C-8E6F-3D959F85B9CD}" destId="{4C2A330B-E4F9-499B-BE74-1AB8410BC146}" srcOrd="0" destOrd="0" presId="urn:microsoft.com/office/officeart/2005/8/layout/vList2"/>
    <dgm:cxn modelId="{BD1BC1EC-7656-4603-9C2F-336CBD6E6FE5}" type="presParOf" srcId="{93E94AD8-6277-4C8C-8E6F-3D959F85B9CD}" destId="{E6896976-4212-4459-B7F0-AB61A384CD3B}" srcOrd="1" destOrd="0" presId="urn:microsoft.com/office/officeart/2005/8/layout/vList2"/>
    <dgm:cxn modelId="{855AFDBA-6312-46E0-A8A4-EF62A1C8A479}" type="presParOf" srcId="{93E94AD8-6277-4C8C-8E6F-3D959F85B9CD}" destId="{25AC04F4-569A-4F96-9017-74747336A726}"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838DD-8E9F-4112-928C-EDB8A692A19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19EE3DE-5AE3-4AE1-B1F0-3FC617FF49A9}">
      <dgm:prSet/>
      <dgm:spPr/>
      <dgm:t>
        <a:bodyPr/>
        <a:lstStyle/>
        <a:p>
          <a:r>
            <a:rPr lang="en-US"/>
            <a:t>Understand the goals of a Recovery Oriented System of Care </a:t>
          </a:r>
        </a:p>
      </dgm:t>
    </dgm:pt>
    <dgm:pt modelId="{538E337D-87FE-4252-BFB6-CD258CE47559}" type="parTrans" cxnId="{AD9316D8-E7B8-44D0-8925-ABE200BE6AEE}">
      <dgm:prSet/>
      <dgm:spPr/>
      <dgm:t>
        <a:bodyPr/>
        <a:lstStyle/>
        <a:p>
          <a:endParaRPr lang="en-US"/>
        </a:p>
      </dgm:t>
    </dgm:pt>
    <dgm:pt modelId="{FD81F1A7-D940-47A7-8693-BE60AB2E507B}" type="sibTrans" cxnId="{AD9316D8-E7B8-44D0-8925-ABE200BE6AEE}">
      <dgm:prSet/>
      <dgm:spPr/>
      <dgm:t>
        <a:bodyPr/>
        <a:lstStyle/>
        <a:p>
          <a:endParaRPr lang="en-US"/>
        </a:p>
      </dgm:t>
    </dgm:pt>
    <dgm:pt modelId="{BF24E949-5ABE-4841-9C8A-96040BA6889B}">
      <dgm:prSet/>
      <dgm:spPr/>
      <dgm:t>
        <a:bodyPr/>
        <a:lstStyle/>
        <a:p>
          <a:r>
            <a:rPr lang="en-US"/>
            <a:t>Review practical ways to transform</a:t>
          </a:r>
        </a:p>
      </dgm:t>
    </dgm:pt>
    <dgm:pt modelId="{F45A65A7-5DB6-4230-88CD-983F8AF574BB}" type="parTrans" cxnId="{D04F9DC6-55A5-46DB-BE53-00E3737C5F21}">
      <dgm:prSet/>
      <dgm:spPr/>
      <dgm:t>
        <a:bodyPr/>
        <a:lstStyle/>
        <a:p>
          <a:endParaRPr lang="en-US"/>
        </a:p>
      </dgm:t>
    </dgm:pt>
    <dgm:pt modelId="{66F252B8-039C-41AA-A6F2-1D60B33E3A5F}" type="sibTrans" cxnId="{D04F9DC6-55A5-46DB-BE53-00E3737C5F21}">
      <dgm:prSet/>
      <dgm:spPr/>
      <dgm:t>
        <a:bodyPr/>
        <a:lstStyle/>
        <a:p>
          <a:endParaRPr lang="en-US"/>
        </a:p>
      </dgm:t>
    </dgm:pt>
    <dgm:pt modelId="{E0559697-D008-4E0A-8139-9CFFA8DFAAC7}">
      <dgm:prSet/>
      <dgm:spPr/>
      <dgm:t>
        <a:bodyPr/>
        <a:lstStyle/>
        <a:p>
          <a:r>
            <a:rPr lang="en-US"/>
            <a:t>Learn how the Self-Assessment Planning Tool (SAPT) and the Recovery Self-Assessment surveys (RSAs) support ROSC system improvements</a:t>
          </a:r>
        </a:p>
      </dgm:t>
    </dgm:pt>
    <dgm:pt modelId="{92E510CF-0E4F-4226-B67F-A50403C9EA32}" type="parTrans" cxnId="{43847EC5-85B1-4E2F-B8EE-A7BBD024E9FC}">
      <dgm:prSet/>
      <dgm:spPr/>
      <dgm:t>
        <a:bodyPr/>
        <a:lstStyle/>
        <a:p>
          <a:endParaRPr lang="en-US"/>
        </a:p>
      </dgm:t>
    </dgm:pt>
    <dgm:pt modelId="{F9BC54B3-8C69-40D8-8472-55E1150D8220}" type="sibTrans" cxnId="{43847EC5-85B1-4E2F-B8EE-A7BBD024E9FC}">
      <dgm:prSet/>
      <dgm:spPr/>
      <dgm:t>
        <a:bodyPr/>
        <a:lstStyle/>
        <a:p>
          <a:endParaRPr lang="en-US"/>
        </a:p>
      </dgm:t>
    </dgm:pt>
    <dgm:pt modelId="{E3E8FC4B-B1FD-41D3-8896-E85506EBF33C}">
      <dgm:prSet/>
      <dgm:spPr/>
      <dgm:t>
        <a:bodyPr/>
        <a:lstStyle/>
        <a:p>
          <a:r>
            <a:rPr lang="en-US"/>
            <a:t>Provide instruction for implementing SAPT/RSA</a:t>
          </a:r>
        </a:p>
      </dgm:t>
    </dgm:pt>
    <dgm:pt modelId="{C96DBB79-0D8A-4D77-BF00-292411D3B3D9}" type="parTrans" cxnId="{F4586E9B-AF52-4395-B3DA-CD4EE600DBF5}">
      <dgm:prSet/>
      <dgm:spPr/>
      <dgm:t>
        <a:bodyPr/>
        <a:lstStyle/>
        <a:p>
          <a:endParaRPr lang="en-US"/>
        </a:p>
      </dgm:t>
    </dgm:pt>
    <dgm:pt modelId="{9510CDB4-2140-4B1A-889E-95756871F8D2}" type="sibTrans" cxnId="{F4586E9B-AF52-4395-B3DA-CD4EE600DBF5}">
      <dgm:prSet/>
      <dgm:spPr/>
      <dgm:t>
        <a:bodyPr/>
        <a:lstStyle/>
        <a:p>
          <a:endParaRPr lang="en-US"/>
        </a:p>
      </dgm:t>
    </dgm:pt>
    <dgm:pt modelId="{C1CF0410-111E-44D8-B2DC-133B7CA21FBB}" type="pres">
      <dgm:prSet presAssocID="{665838DD-8E9F-4112-928C-EDB8A692A19F}" presName="root" presStyleCnt="0">
        <dgm:presLayoutVars>
          <dgm:dir/>
          <dgm:resizeHandles val="exact"/>
        </dgm:presLayoutVars>
      </dgm:prSet>
      <dgm:spPr/>
    </dgm:pt>
    <dgm:pt modelId="{59D5BF2B-DF9E-4031-9FFA-DE6E7E215DE1}" type="pres">
      <dgm:prSet presAssocID="{219EE3DE-5AE3-4AE1-B1F0-3FC617FF49A9}" presName="compNode" presStyleCnt="0"/>
      <dgm:spPr/>
    </dgm:pt>
    <dgm:pt modelId="{BC8FA1EF-3820-4254-83C5-A55FE5471FC8}" type="pres">
      <dgm:prSet presAssocID="{219EE3DE-5AE3-4AE1-B1F0-3FC617FF49A9}" presName="bgRect" presStyleLbl="bgShp" presStyleIdx="0" presStyleCnt="4"/>
      <dgm:spPr/>
    </dgm:pt>
    <dgm:pt modelId="{3346AEEC-3DF9-43A8-9BBB-52A0D76A6EB0}" type="pres">
      <dgm:prSet presAssocID="{219EE3DE-5AE3-4AE1-B1F0-3FC617FF49A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9A9426DC-0279-407F-A8D3-BB31DF7612B6}" type="pres">
      <dgm:prSet presAssocID="{219EE3DE-5AE3-4AE1-B1F0-3FC617FF49A9}" presName="spaceRect" presStyleCnt="0"/>
      <dgm:spPr/>
    </dgm:pt>
    <dgm:pt modelId="{9805FD37-9F65-4196-92E5-E6C577B37D6E}" type="pres">
      <dgm:prSet presAssocID="{219EE3DE-5AE3-4AE1-B1F0-3FC617FF49A9}" presName="parTx" presStyleLbl="revTx" presStyleIdx="0" presStyleCnt="4">
        <dgm:presLayoutVars>
          <dgm:chMax val="0"/>
          <dgm:chPref val="0"/>
        </dgm:presLayoutVars>
      </dgm:prSet>
      <dgm:spPr/>
    </dgm:pt>
    <dgm:pt modelId="{6AB85583-1CC4-4D6B-9345-2E0FCD9818AB}" type="pres">
      <dgm:prSet presAssocID="{FD81F1A7-D940-47A7-8693-BE60AB2E507B}" presName="sibTrans" presStyleCnt="0"/>
      <dgm:spPr/>
    </dgm:pt>
    <dgm:pt modelId="{4759BFB9-565A-42F2-BF59-372B29F9B144}" type="pres">
      <dgm:prSet presAssocID="{BF24E949-5ABE-4841-9C8A-96040BA6889B}" presName="compNode" presStyleCnt="0"/>
      <dgm:spPr/>
    </dgm:pt>
    <dgm:pt modelId="{03A300B8-FE96-4A02-A054-F65860FBCB93}" type="pres">
      <dgm:prSet presAssocID="{BF24E949-5ABE-4841-9C8A-96040BA6889B}" presName="bgRect" presStyleLbl="bgShp" presStyleIdx="1" presStyleCnt="4"/>
      <dgm:spPr/>
    </dgm:pt>
    <dgm:pt modelId="{F9602DA6-AE87-4EB3-BD18-9A0CB3452934}" type="pres">
      <dgm:prSet presAssocID="{BF24E949-5ABE-4841-9C8A-96040BA6889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3CED0B2C-9361-46BB-8BE5-458DC53E1E22}" type="pres">
      <dgm:prSet presAssocID="{BF24E949-5ABE-4841-9C8A-96040BA6889B}" presName="spaceRect" presStyleCnt="0"/>
      <dgm:spPr/>
    </dgm:pt>
    <dgm:pt modelId="{2E237F83-F1C5-474A-9427-9756DBCD3541}" type="pres">
      <dgm:prSet presAssocID="{BF24E949-5ABE-4841-9C8A-96040BA6889B}" presName="parTx" presStyleLbl="revTx" presStyleIdx="1" presStyleCnt="4">
        <dgm:presLayoutVars>
          <dgm:chMax val="0"/>
          <dgm:chPref val="0"/>
        </dgm:presLayoutVars>
      </dgm:prSet>
      <dgm:spPr/>
    </dgm:pt>
    <dgm:pt modelId="{630B4560-6791-4895-AEE2-9AA15B328A93}" type="pres">
      <dgm:prSet presAssocID="{66F252B8-039C-41AA-A6F2-1D60B33E3A5F}" presName="sibTrans" presStyleCnt="0"/>
      <dgm:spPr/>
    </dgm:pt>
    <dgm:pt modelId="{21E137A9-90B1-4E25-942D-6A0C740FF987}" type="pres">
      <dgm:prSet presAssocID="{E0559697-D008-4E0A-8139-9CFFA8DFAAC7}" presName="compNode" presStyleCnt="0"/>
      <dgm:spPr/>
    </dgm:pt>
    <dgm:pt modelId="{5804A882-DE13-423B-8380-331BEC9AE945}" type="pres">
      <dgm:prSet presAssocID="{E0559697-D008-4E0A-8139-9CFFA8DFAAC7}" presName="bgRect" presStyleLbl="bgShp" presStyleIdx="2" presStyleCnt="4"/>
      <dgm:spPr/>
    </dgm:pt>
    <dgm:pt modelId="{BFAF60AC-381D-4F43-880B-6849F41F088E}" type="pres">
      <dgm:prSet presAssocID="{E0559697-D008-4E0A-8139-9CFFA8DFAAC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ls"/>
        </a:ext>
      </dgm:extLst>
    </dgm:pt>
    <dgm:pt modelId="{B9E63FF5-1097-41AA-A703-A2F58BF8BEA7}" type="pres">
      <dgm:prSet presAssocID="{E0559697-D008-4E0A-8139-9CFFA8DFAAC7}" presName="spaceRect" presStyleCnt="0"/>
      <dgm:spPr/>
    </dgm:pt>
    <dgm:pt modelId="{0A862E92-E36C-489F-8E78-4C2522F3DA0B}" type="pres">
      <dgm:prSet presAssocID="{E0559697-D008-4E0A-8139-9CFFA8DFAAC7}" presName="parTx" presStyleLbl="revTx" presStyleIdx="2" presStyleCnt="4">
        <dgm:presLayoutVars>
          <dgm:chMax val="0"/>
          <dgm:chPref val="0"/>
        </dgm:presLayoutVars>
      </dgm:prSet>
      <dgm:spPr/>
    </dgm:pt>
    <dgm:pt modelId="{448CA19F-5CF3-4B59-98D4-D6A4FFB2CF7D}" type="pres">
      <dgm:prSet presAssocID="{F9BC54B3-8C69-40D8-8472-55E1150D8220}" presName="sibTrans" presStyleCnt="0"/>
      <dgm:spPr/>
    </dgm:pt>
    <dgm:pt modelId="{FF100518-BE4D-4427-991A-503F01F4838A}" type="pres">
      <dgm:prSet presAssocID="{E3E8FC4B-B1FD-41D3-8896-E85506EBF33C}" presName="compNode" presStyleCnt="0"/>
      <dgm:spPr/>
    </dgm:pt>
    <dgm:pt modelId="{66F1556E-A031-46B5-9162-0BD398172F49}" type="pres">
      <dgm:prSet presAssocID="{E3E8FC4B-B1FD-41D3-8896-E85506EBF33C}" presName="bgRect" presStyleLbl="bgShp" presStyleIdx="3" presStyleCnt="4"/>
      <dgm:spPr/>
    </dgm:pt>
    <dgm:pt modelId="{44B2D9F6-52CF-4253-AB08-EDB9C196047E}" type="pres">
      <dgm:prSet presAssocID="{E3E8FC4B-B1FD-41D3-8896-E85506EBF33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2FD762E2-64B4-4C0E-A74F-F180AFFA1E82}" type="pres">
      <dgm:prSet presAssocID="{E3E8FC4B-B1FD-41D3-8896-E85506EBF33C}" presName="spaceRect" presStyleCnt="0"/>
      <dgm:spPr/>
    </dgm:pt>
    <dgm:pt modelId="{AEFBB1C4-4020-44C9-BD1C-FC0DA0107B36}" type="pres">
      <dgm:prSet presAssocID="{E3E8FC4B-B1FD-41D3-8896-E85506EBF33C}" presName="parTx" presStyleLbl="revTx" presStyleIdx="3" presStyleCnt="4">
        <dgm:presLayoutVars>
          <dgm:chMax val="0"/>
          <dgm:chPref val="0"/>
        </dgm:presLayoutVars>
      </dgm:prSet>
      <dgm:spPr/>
    </dgm:pt>
  </dgm:ptLst>
  <dgm:cxnLst>
    <dgm:cxn modelId="{9E54954A-92C2-49A4-8766-70313BDB144C}" type="presOf" srcId="{BF24E949-5ABE-4841-9C8A-96040BA6889B}" destId="{2E237F83-F1C5-474A-9427-9756DBCD3541}" srcOrd="0" destOrd="0" presId="urn:microsoft.com/office/officeart/2018/2/layout/IconVerticalSolidList"/>
    <dgm:cxn modelId="{F772614C-921D-41EC-95D5-26C9A6837B11}" type="presOf" srcId="{219EE3DE-5AE3-4AE1-B1F0-3FC617FF49A9}" destId="{9805FD37-9F65-4196-92E5-E6C577B37D6E}" srcOrd="0" destOrd="0" presId="urn:microsoft.com/office/officeart/2018/2/layout/IconVerticalSolidList"/>
    <dgm:cxn modelId="{EB444779-A1A6-4EC9-9BEC-2E3587D7B0BA}" type="presOf" srcId="{E3E8FC4B-B1FD-41D3-8896-E85506EBF33C}" destId="{AEFBB1C4-4020-44C9-BD1C-FC0DA0107B36}" srcOrd="0" destOrd="0" presId="urn:microsoft.com/office/officeart/2018/2/layout/IconVerticalSolidList"/>
    <dgm:cxn modelId="{90FD0593-CBA2-420A-961C-07650A722579}" type="presOf" srcId="{E0559697-D008-4E0A-8139-9CFFA8DFAAC7}" destId="{0A862E92-E36C-489F-8E78-4C2522F3DA0B}" srcOrd="0" destOrd="0" presId="urn:microsoft.com/office/officeart/2018/2/layout/IconVerticalSolidList"/>
    <dgm:cxn modelId="{F4586E9B-AF52-4395-B3DA-CD4EE600DBF5}" srcId="{665838DD-8E9F-4112-928C-EDB8A692A19F}" destId="{E3E8FC4B-B1FD-41D3-8896-E85506EBF33C}" srcOrd="3" destOrd="0" parTransId="{C96DBB79-0D8A-4D77-BF00-292411D3B3D9}" sibTransId="{9510CDB4-2140-4B1A-889E-95756871F8D2}"/>
    <dgm:cxn modelId="{43847EC5-85B1-4E2F-B8EE-A7BBD024E9FC}" srcId="{665838DD-8E9F-4112-928C-EDB8A692A19F}" destId="{E0559697-D008-4E0A-8139-9CFFA8DFAAC7}" srcOrd="2" destOrd="0" parTransId="{92E510CF-0E4F-4226-B67F-A50403C9EA32}" sibTransId="{F9BC54B3-8C69-40D8-8472-55E1150D8220}"/>
    <dgm:cxn modelId="{D04F9DC6-55A5-46DB-BE53-00E3737C5F21}" srcId="{665838DD-8E9F-4112-928C-EDB8A692A19F}" destId="{BF24E949-5ABE-4841-9C8A-96040BA6889B}" srcOrd="1" destOrd="0" parTransId="{F45A65A7-5DB6-4230-88CD-983F8AF574BB}" sibTransId="{66F252B8-039C-41AA-A6F2-1D60B33E3A5F}"/>
    <dgm:cxn modelId="{CEFBD8C6-1963-46AD-9358-552BB98E4195}" type="presOf" srcId="{665838DD-8E9F-4112-928C-EDB8A692A19F}" destId="{C1CF0410-111E-44D8-B2DC-133B7CA21FBB}" srcOrd="0" destOrd="0" presId="urn:microsoft.com/office/officeart/2018/2/layout/IconVerticalSolidList"/>
    <dgm:cxn modelId="{AD9316D8-E7B8-44D0-8925-ABE200BE6AEE}" srcId="{665838DD-8E9F-4112-928C-EDB8A692A19F}" destId="{219EE3DE-5AE3-4AE1-B1F0-3FC617FF49A9}" srcOrd="0" destOrd="0" parTransId="{538E337D-87FE-4252-BFB6-CD258CE47559}" sibTransId="{FD81F1A7-D940-47A7-8693-BE60AB2E507B}"/>
    <dgm:cxn modelId="{BB6BACB3-E212-4BCE-B7E9-33CAD10C7BEC}" type="presParOf" srcId="{C1CF0410-111E-44D8-B2DC-133B7CA21FBB}" destId="{59D5BF2B-DF9E-4031-9FFA-DE6E7E215DE1}" srcOrd="0" destOrd="0" presId="urn:microsoft.com/office/officeart/2018/2/layout/IconVerticalSolidList"/>
    <dgm:cxn modelId="{D4E3A47E-5A51-4442-8D1A-943D5EFFFA1B}" type="presParOf" srcId="{59D5BF2B-DF9E-4031-9FFA-DE6E7E215DE1}" destId="{BC8FA1EF-3820-4254-83C5-A55FE5471FC8}" srcOrd="0" destOrd="0" presId="urn:microsoft.com/office/officeart/2018/2/layout/IconVerticalSolidList"/>
    <dgm:cxn modelId="{3058BF2D-28D6-4501-B2C7-5FF72E834FEA}" type="presParOf" srcId="{59D5BF2B-DF9E-4031-9FFA-DE6E7E215DE1}" destId="{3346AEEC-3DF9-43A8-9BBB-52A0D76A6EB0}" srcOrd="1" destOrd="0" presId="urn:microsoft.com/office/officeart/2018/2/layout/IconVerticalSolidList"/>
    <dgm:cxn modelId="{BAEBD8D5-1E0D-49C0-9107-6C30C42E3CD4}" type="presParOf" srcId="{59D5BF2B-DF9E-4031-9FFA-DE6E7E215DE1}" destId="{9A9426DC-0279-407F-A8D3-BB31DF7612B6}" srcOrd="2" destOrd="0" presId="urn:microsoft.com/office/officeart/2018/2/layout/IconVerticalSolidList"/>
    <dgm:cxn modelId="{568F9497-B6CA-4221-98F1-016958F78672}" type="presParOf" srcId="{59D5BF2B-DF9E-4031-9FFA-DE6E7E215DE1}" destId="{9805FD37-9F65-4196-92E5-E6C577B37D6E}" srcOrd="3" destOrd="0" presId="urn:microsoft.com/office/officeart/2018/2/layout/IconVerticalSolidList"/>
    <dgm:cxn modelId="{BDCB4331-4687-496F-8F62-1C6A6129908C}" type="presParOf" srcId="{C1CF0410-111E-44D8-B2DC-133B7CA21FBB}" destId="{6AB85583-1CC4-4D6B-9345-2E0FCD9818AB}" srcOrd="1" destOrd="0" presId="urn:microsoft.com/office/officeart/2018/2/layout/IconVerticalSolidList"/>
    <dgm:cxn modelId="{9A6C7642-E350-42DB-B60D-EE347C25DD85}" type="presParOf" srcId="{C1CF0410-111E-44D8-B2DC-133B7CA21FBB}" destId="{4759BFB9-565A-42F2-BF59-372B29F9B144}" srcOrd="2" destOrd="0" presId="urn:microsoft.com/office/officeart/2018/2/layout/IconVerticalSolidList"/>
    <dgm:cxn modelId="{AAA7E1A5-6049-412C-9EB0-4DB2D1516D67}" type="presParOf" srcId="{4759BFB9-565A-42F2-BF59-372B29F9B144}" destId="{03A300B8-FE96-4A02-A054-F65860FBCB93}" srcOrd="0" destOrd="0" presId="urn:microsoft.com/office/officeart/2018/2/layout/IconVerticalSolidList"/>
    <dgm:cxn modelId="{23A7CF40-7417-405C-A181-606A23DABF00}" type="presParOf" srcId="{4759BFB9-565A-42F2-BF59-372B29F9B144}" destId="{F9602DA6-AE87-4EB3-BD18-9A0CB3452934}" srcOrd="1" destOrd="0" presId="urn:microsoft.com/office/officeart/2018/2/layout/IconVerticalSolidList"/>
    <dgm:cxn modelId="{16CAB21C-313B-43BC-929A-164EA9BE96B8}" type="presParOf" srcId="{4759BFB9-565A-42F2-BF59-372B29F9B144}" destId="{3CED0B2C-9361-46BB-8BE5-458DC53E1E22}" srcOrd="2" destOrd="0" presId="urn:microsoft.com/office/officeart/2018/2/layout/IconVerticalSolidList"/>
    <dgm:cxn modelId="{324480A6-7B2E-4AFD-AF43-91EFB873862F}" type="presParOf" srcId="{4759BFB9-565A-42F2-BF59-372B29F9B144}" destId="{2E237F83-F1C5-474A-9427-9756DBCD3541}" srcOrd="3" destOrd="0" presId="urn:microsoft.com/office/officeart/2018/2/layout/IconVerticalSolidList"/>
    <dgm:cxn modelId="{3BC3F41A-F869-49D3-985B-0E2DD71F6D3C}" type="presParOf" srcId="{C1CF0410-111E-44D8-B2DC-133B7CA21FBB}" destId="{630B4560-6791-4895-AEE2-9AA15B328A93}" srcOrd="3" destOrd="0" presId="urn:microsoft.com/office/officeart/2018/2/layout/IconVerticalSolidList"/>
    <dgm:cxn modelId="{BCA7FD49-656E-45D3-A2E3-570C9C268E71}" type="presParOf" srcId="{C1CF0410-111E-44D8-B2DC-133B7CA21FBB}" destId="{21E137A9-90B1-4E25-942D-6A0C740FF987}" srcOrd="4" destOrd="0" presId="urn:microsoft.com/office/officeart/2018/2/layout/IconVerticalSolidList"/>
    <dgm:cxn modelId="{5C519DC8-36FB-42BD-9824-2651A29267FB}" type="presParOf" srcId="{21E137A9-90B1-4E25-942D-6A0C740FF987}" destId="{5804A882-DE13-423B-8380-331BEC9AE945}" srcOrd="0" destOrd="0" presId="urn:microsoft.com/office/officeart/2018/2/layout/IconVerticalSolidList"/>
    <dgm:cxn modelId="{A6C8C618-A682-4C46-BB1A-33522958B8BC}" type="presParOf" srcId="{21E137A9-90B1-4E25-942D-6A0C740FF987}" destId="{BFAF60AC-381D-4F43-880B-6849F41F088E}" srcOrd="1" destOrd="0" presId="urn:microsoft.com/office/officeart/2018/2/layout/IconVerticalSolidList"/>
    <dgm:cxn modelId="{F104C7B8-C1D4-4DCB-8EEB-5D3E73BB1563}" type="presParOf" srcId="{21E137A9-90B1-4E25-942D-6A0C740FF987}" destId="{B9E63FF5-1097-41AA-A703-A2F58BF8BEA7}" srcOrd="2" destOrd="0" presId="urn:microsoft.com/office/officeart/2018/2/layout/IconVerticalSolidList"/>
    <dgm:cxn modelId="{0E53C372-7DD6-4A25-9454-7E5CB0787D4C}" type="presParOf" srcId="{21E137A9-90B1-4E25-942D-6A0C740FF987}" destId="{0A862E92-E36C-489F-8E78-4C2522F3DA0B}" srcOrd="3" destOrd="0" presId="urn:microsoft.com/office/officeart/2018/2/layout/IconVerticalSolidList"/>
    <dgm:cxn modelId="{3B7E1201-3B8D-44AE-A165-E5521216042B}" type="presParOf" srcId="{C1CF0410-111E-44D8-B2DC-133B7CA21FBB}" destId="{448CA19F-5CF3-4B59-98D4-D6A4FFB2CF7D}" srcOrd="5" destOrd="0" presId="urn:microsoft.com/office/officeart/2018/2/layout/IconVerticalSolidList"/>
    <dgm:cxn modelId="{4C0B7E67-63D3-43F4-9628-9EB2B0832FAE}" type="presParOf" srcId="{C1CF0410-111E-44D8-B2DC-133B7CA21FBB}" destId="{FF100518-BE4D-4427-991A-503F01F4838A}" srcOrd="6" destOrd="0" presId="urn:microsoft.com/office/officeart/2018/2/layout/IconVerticalSolidList"/>
    <dgm:cxn modelId="{2BAAA793-4867-435E-9E26-E8E3CD4256D7}" type="presParOf" srcId="{FF100518-BE4D-4427-991A-503F01F4838A}" destId="{66F1556E-A031-46B5-9162-0BD398172F49}" srcOrd="0" destOrd="0" presId="urn:microsoft.com/office/officeart/2018/2/layout/IconVerticalSolidList"/>
    <dgm:cxn modelId="{B26E8672-A2A4-4226-A8FE-608FF63BFB59}" type="presParOf" srcId="{FF100518-BE4D-4427-991A-503F01F4838A}" destId="{44B2D9F6-52CF-4253-AB08-EDB9C196047E}" srcOrd="1" destOrd="0" presId="urn:microsoft.com/office/officeart/2018/2/layout/IconVerticalSolidList"/>
    <dgm:cxn modelId="{B62C075A-85AA-4C18-A344-D68E33D63E95}" type="presParOf" srcId="{FF100518-BE4D-4427-991A-503F01F4838A}" destId="{2FD762E2-64B4-4C0E-A74F-F180AFFA1E82}" srcOrd="2" destOrd="0" presId="urn:microsoft.com/office/officeart/2018/2/layout/IconVerticalSolidList"/>
    <dgm:cxn modelId="{D8FF426C-766D-47AB-96A2-4BA93273D561}" type="presParOf" srcId="{FF100518-BE4D-4427-991A-503F01F4838A}" destId="{AEFBB1C4-4020-44C9-BD1C-FC0DA0107B3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B44BA8-4A8E-4C59-ADE9-2F0C76AAC58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DBE882C-1C79-48B1-AD6B-AD77A1D9AEB7}">
      <dgm:prSet/>
      <dgm:spPr/>
      <dgm:t>
        <a:bodyPr/>
        <a:lstStyle/>
        <a:p>
          <a:r>
            <a:rPr lang="en-US"/>
            <a:t>ROSC Summit participants identified five priorities: </a:t>
          </a:r>
        </a:p>
      </dgm:t>
    </dgm:pt>
    <dgm:pt modelId="{CE39FC9D-7CA8-42B9-9911-4096912D9D9B}" type="parTrans" cxnId="{E8CE8438-AF8E-4C9F-9AFF-E1FFE9A6FE67}">
      <dgm:prSet/>
      <dgm:spPr/>
      <dgm:t>
        <a:bodyPr/>
        <a:lstStyle/>
        <a:p>
          <a:endParaRPr lang="en-US"/>
        </a:p>
      </dgm:t>
    </dgm:pt>
    <dgm:pt modelId="{84BEB36B-8ECD-49D4-8820-2FA2FDC0D8EA}" type="sibTrans" cxnId="{E8CE8438-AF8E-4C9F-9AFF-E1FFE9A6FE67}">
      <dgm:prSet/>
      <dgm:spPr/>
      <dgm:t>
        <a:bodyPr/>
        <a:lstStyle/>
        <a:p>
          <a:endParaRPr lang="en-US"/>
        </a:p>
      </dgm:t>
    </dgm:pt>
    <dgm:pt modelId="{A35634A4-A086-471F-8C25-E89DBFE7568F}">
      <dgm:prSet/>
      <dgm:spPr/>
      <dgm:t>
        <a:bodyPr/>
        <a:lstStyle/>
        <a:p>
          <a:r>
            <a:rPr lang="en-US" dirty="0">
              <a:solidFill>
                <a:schemeClr val="bg1"/>
              </a:solidFill>
            </a:rPr>
            <a:t>Collaborative service relationships</a:t>
          </a:r>
        </a:p>
      </dgm:t>
    </dgm:pt>
    <dgm:pt modelId="{F62850DD-8008-456B-A334-F6BADEF91BB3}" type="parTrans" cxnId="{A45A94D2-0325-4CB1-9556-525F50C7436F}">
      <dgm:prSet/>
      <dgm:spPr/>
      <dgm:t>
        <a:bodyPr/>
        <a:lstStyle/>
        <a:p>
          <a:endParaRPr lang="en-US"/>
        </a:p>
      </dgm:t>
    </dgm:pt>
    <dgm:pt modelId="{F4BA09E2-F32F-45A2-9438-777BCBC58FAB}" type="sibTrans" cxnId="{A45A94D2-0325-4CB1-9556-525F50C7436F}">
      <dgm:prSet/>
      <dgm:spPr/>
      <dgm:t>
        <a:bodyPr/>
        <a:lstStyle/>
        <a:p>
          <a:endParaRPr lang="en-US"/>
        </a:p>
      </dgm:t>
    </dgm:pt>
    <dgm:pt modelId="{E125AB0D-376E-400C-92F1-2A6924DCD939}">
      <dgm:prSet/>
      <dgm:spPr/>
      <dgm:t>
        <a:bodyPr/>
        <a:lstStyle/>
        <a:p>
          <a:r>
            <a:rPr lang="en-US" dirty="0">
              <a:solidFill>
                <a:schemeClr val="bg1"/>
              </a:solidFill>
            </a:rPr>
            <a:t>Cross-system partnerships</a:t>
          </a:r>
        </a:p>
      </dgm:t>
    </dgm:pt>
    <dgm:pt modelId="{D1079CC4-6F22-4868-B15A-ACC386DB2AE5}" type="parTrans" cxnId="{FBA1B391-70A2-4F6B-9B53-2B9F2F977DE9}">
      <dgm:prSet/>
      <dgm:spPr/>
      <dgm:t>
        <a:bodyPr/>
        <a:lstStyle/>
        <a:p>
          <a:endParaRPr lang="en-US"/>
        </a:p>
      </dgm:t>
    </dgm:pt>
    <dgm:pt modelId="{72E14D0E-955C-4C63-9A99-D922A33AB0B8}" type="sibTrans" cxnId="{FBA1B391-70A2-4F6B-9B53-2B9F2F977DE9}">
      <dgm:prSet/>
      <dgm:spPr/>
      <dgm:t>
        <a:bodyPr/>
        <a:lstStyle/>
        <a:p>
          <a:endParaRPr lang="en-US"/>
        </a:p>
      </dgm:t>
    </dgm:pt>
    <dgm:pt modelId="{7D134926-6273-435E-B79B-7CEB34532433}">
      <dgm:prSet/>
      <dgm:spPr/>
      <dgm:t>
        <a:bodyPr/>
        <a:lstStyle/>
        <a:p>
          <a:r>
            <a:rPr lang="en-US" dirty="0">
              <a:solidFill>
                <a:schemeClr val="bg1"/>
              </a:solidFill>
            </a:rPr>
            <a:t>Community integration</a:t>
          </a:r>
        </a:p>
      </dgm:t>
    </dgm:pt>
    <dgm:pt modelId="{34A5FAF3-9C87-4963-BDF9-98567B4CE3EC}" type="parTrans" cxnId="{1BA3112D-7201-4469-973D-6DEFFF4AD6EB}">
      <dgm:prSet/>
      <dgm:spPr/>
      <dgm:t>
        <a:bodyPr/>
        <a:lstStyle/>
        <a:p>
          <a:endParaRPr lang="en-US"/>
        </a:p>
      </dgm:t>
    </dgm:pt>
    <dgm:pt modelId="{A13DE675-FBF2-49B2-BB2F-90BF274A52BA}" type="sibTrans" cxnId="{1BA3112D-7201-4469-973D-6DEFFF4AD6EB}">
      <dgm:prSet/>
      <dgm:spPr/>
      <dgm:t>
        <a:bodyPr/>
        <a:lstStyle/>
        <a:p>
          <a:endParaRPr lang="en-US"/>
        </a:p>
      </dgm:t>
    </dgm:pt>
    <dgm:pt modelId="{7166B4EF-7FF6-4AB9-B9D2-4157491A41FB}">
      <dgm:prSet/>
      <dgm:spPr/>
      <dgm:t>
        <a:bodyPr/>
        <a:lstStyle/>
        <a:p>
          <a:r>
            <a:rPr lang="en-US" dirty="0">
              <a:solidFill>
                <a:schemeClr val="bg1"/>
              </a:solidFill>
            </a:rPr>
            <a:t>Community health and wellness</a:t>
          </a:r>
        </a:p>
      </dgm:t>
    </dgm:pt>
    <dgm:pt modelId="{9EE9F9E5-3AFC-41A2-9E94-5A4EBA12D995}" type="parTrans" cxnId="{1510A6EC-7518-49AA-BDBB-65BCBB221E0B}">
      <dgm:prSet/>
      <dgm:spPr/>
      <dgm:t>
        <a:bodyPr/>
        <a:lstStyle/>
        <a:p>
          <a:endParaRPr lang="en-US"/>
        </a:p>
      </dgm:t>
    </dgm:pt>
    <dgm:pt modelId="{0B6772E3-EB44-432C-968E-22D0B5F0C1CC}" type="sibTrans" cxnId="{1510A6EC-7518-49AA-BDBB-65BCBB221E0B}">
      <dgm:prSet/>
      <dgm:spPr/>
      <dgm:t>
        <a:bodyPr/>
        <a:lstStyle/>
        <a:p>
          <a:endParaRPr lang="en-US"/>
        </a:p>
      </dgm:t>
    </dgm:pt>
    <dgm:pt modelId="{4CD67550-D73C-4077-B459-37A107226436}">
      <dgm:prSet/>
      <dgm:spPr/>
      <dgm:t>
        <a:bodyPr/>
        <a:lstStyle/>
        <a:p>
          <a:r>
            <a:rPr lang="en-US" dirty="0">
              <a:solidFill>
                <a:schemeClr val="bg1"/>
              </a:solidFill>
            </a:rPr>
            <a:t>Peer-based recovery support</a:t>
          </a:r>
        </a:p>
      </dgm:t>
    </dgm:pt>
    <dgm:pt modelId="{9CCD0D2D-B725-4C37-AAF8-8D53E6BD2F39}" type="parTrans" cxnId="{2489B31D-6553-4752-A2C2-604171857D60}">
      <dgm:prSet/>
      <dgm:spPr/>
      <dgm:t>
        <a:bodyPr/>
        <a:lstStyle/>
        <a:p>
          <a:endParaRPr lang="en-US"/>
        </a:p>
      </dgm:t>
    </dgm:pt>
    <dgm:pt modelId="{0156503E-E10F-4605-9974-C6193655B55E}" type="sibTrans" cxnId="{2489B31D-6553-4752-A2C2-604171857D60}">
      <dgm:prSet/>
      <dgm:spPr/>
      <dgm:t>
        <a:bodyPr/>
        <a:lstStyle/>
        <a:p>
          <a:endParaRPr lang="en-US"/>
        </a:p>
      </dgm:t>
    </dgm:pt>
    <dgm:pt modelId="{64953CB4-BF59-47CB-BF73-1953BD2F3A91}" type="pres">
      <dgm:prSet presAssocID="{4BB44BA8-4A8E-4C59-ADE9-2F0C76AAC585}" presName="linear" presStyleCnt="0">
        <dgm:presLayoutVars>
          <dgm:animLvl val="lvl"/>
          <dgm:resizeHandles val="exact"/>
        </dgm:presLayoutVars>
      </dgm:prSet>
      <dgm:spPr/>
    </dgm:pt>
    <dgm:pt modelId="{3F696DCA-94A4-40A5-B983-06AF387DFEE0}" type="pres">
      <dgm:prSet presAssocID="{BDBE882C-1C79-48B1-AD6B-AD77A1D9AEB7}" presName="parentText" presStyleLbl="node1" presStyleIdx="0" presStyleCnt="1" custScaleY="42522">
        <dgm:presLayoutVars>
          <dgm:chMax val="0"/>
          <dgm:bulletEnabled val="1"/>
        </dgm:presLayoutVars>
      </dgm:prSet>
      <dgm:spPr/>
    </dgm:pt>
    <dgm:pt modelId="{0F86A199-B55E-4DDA-9129-C217A0B2BD97}" type="pres">
      <dgm:prSet presAssocID="{BDBE882C-1C79-48B1-AD6B-AD77A1D9AEB7}" presName="childText" presStyleLbl="revTx" presStyleIdx="0" presStyleCnt="1" custScaleX="60994" custScaleY="94818">
        <dgm:presLayoutVars>
          <dgm:bulletEnabled val="1"/>
        </dgm:presLayoutVars>
      </dgm:prSet>
      <dgm:spPr/>
    </dgm:pt>
  </dgm:ptLst>
  <dgm:cxnLst>
    <dgm:cxn modelId="{DD04F31C-115C-46F5-BF0C-AB393C46D8C8}" type="presOf" srcId="{4CD67550-D73C-4077-B459-37A107226436}" destId="{0F86A199-B55E-4DDA-9129-C217A0B2BD97}" srcOrd="0" destOrd="4" presId="urn:microsoft.com/office/officeart/2005/8/layout/vList2"/>
    <dgm:cxn modelId="{2489B31D-6553-4752-A2C2-604171857D60}" srcId="{BDBE882C-1C79-48B1-AD6B-AD77A1D9AEB7}" destId="{4CD67550-D73C-4077-B459-37A107226436}" srcOrd="4" destOrd="0" parTransId="{9CCD0D2D-B725-4C37-AAF8-8D53E6BD2F39}" sibTransId="{0156503E-E10F-4605-9974-C6193655B55E}"/>
    <dgm:cxn modelId="{A3C4CF2C-C148-4935-8292-E6DF8B706C7D}" type="presOf" srcId="{4BB44BA8-4A8E-4C59-ADE9-2F0C76AAC585}" destId="{64953CB4-BF59-47CB-BF73-1953BD2F3A91}" srcOrd="0" destOrd="0" presId="urn:microsoft.com/office/officeart/2005/8/layout/vList2"/>
    <dgm:cxn modelId="{1BA3112D-7201-4469-973D-6DEFFF4AD6EB}" srcId="{BDBE882C-1C79-48B1-AD6B-AD77A1D9AEB7}" destId="{7D134926-6273-435E-B79B-7CEB34532433}" srcOrd="2" destOrd="0" parTransId="{34A5FAF3-9C87-4963-BDF9-98567B4CE3EC}" sibTransId="{A13DE675-FBF2-49B2-BB2F-90BF274A52BA}"/>
    <dgm:cxn modelId="{7F993C30-D277-4B53-ADCA-8593DFBEEA8C}" type="presOf" srcId="{7D134926-6273-435E-B79B-7CEB34532433}" destId="{0F86A199-B55E-4DDA-9129-C217A0B2BD97}" srcOrd="0" destOrd="2" presId="urn:microsoft.com/office/officeart/2005/8/layout/vList2"/>
    <dgm:cxn modelId="{E8CE8438-AF8E-4C9F-9AFF-E1FFE9A6FE67}" srcId="{4BB44BA8-4A8E-4C59-ADE9-2F0C76AAC585}" destId="{BDBE882C-1C79-48B1-AD6B-AD77A1D9AEB7}" srcOrd="0" destOrd="0" parTransId="{CE39FC9D-7CA8-42B9-9911-4096912D9D9B}" sibTransId="{84BEB36B-8ECD-49D4-8820-2FA2FDC0D8EA}"/>
    <dgm:cxn modelId="{D4558563-4F7F-4BA6-9C52-FA98522E87DB}" type="presOf" srcId="{7166B4EF-7FF6-4AB9-B9D2-4157491A41FB}" destId="{0F86A199-B55E-4DDA-9129-C217A0B2BD97}" srcOrd="0" destOrd="3" presId="urn:microsoft.com/office/officeart/2005/8/layout/vList2"/>
    <dgm:cxn modelId="{8D468D8B-0FDB-4947-B2D2-E091EB8265DF}" type="presOf" srcId="{E125AB0D-376E-400C-92F1-2A6924DCD939}" destId="{0F86A199-B55E-4DDA-9129-C217A0B2BD97}" srcOrd="0" destOrd="1" presId="urn:microsoft.com/office/officeart/2005/8/layout/vList2"/>
    <dgm:cxn modelId="{FBA1B391-70A2-4F6B-9B53-2B9F2F977DE9}" srcId="{BDBE882C-1C79-48B1-AD6B-AD77A1D9AEB7}" destId="{E125AB0D-376E-400C-92F1-2A6924DCD939}" srcOrd="1" destOrd="0" parTransId="{D1079CC4-6F22-4868-B15A-ACC386DB2AE5}" sibTransId="{72E14D0E-955C-4C63-9A99-D922A33AB0B8}"/>
    <dgm:cxn modelId="{6D7187A8-A327-4676-BF4D-4C16024905A1}" type="presOf" srcId="{BDBE882C-1C79-48B1-AD6B-AD77A1D9AEB7}" destId="{3F696DCA-94A4-40A5-B983-06AF387DFEE0}" srcOrd="0" destOrd="0" presId="urn:microsoft.com/office/officeart/2005/8/layout/vList2"/>
    <dgm:cxn modelId="{494EE7BE-4930-44F8-89AF-4AD30FDF4CE9}" type="presOf" srcId="{A35634A4-A086-471F-8C25-E89DBFE7568F}" destId="{0F86A199-B55E-4DDA-9129-C217A0B2BD97}" srcOrd="0" destOrd="0" presId="urn:microsoft.com/office/officeart/2005/8/layout/vList2"/>
    <dgm:cxn modelId="{A45A94D2-0325-4CB1-9556-525F50C7436F}" srcId="{BDBE882C-1C79-48B1-AD6B-AD77A1D9AEB7}" destId="{A35634A4-A086-471F-8C25-E89DBFE7568F}" srcOrd="0" destOrd="0" parTransId="{F62850DD-8008-456B-A334-F6BADEF91BB3}" sibTransId="{F4BA09E2-F32F-45A2-9438-777BCBC58FAB}"/>
    <dgm:cxn modelId="{1510A6EC-7518-49AA-BDBB-65BCBB221E0B}" srcId="{BDBE882C-1C79-48B1-AD6B-AD77A1D9AEB7}" destId="{7166B4EF-7FF6-4AB9-B9D2-4157491A41FB}" srcOrd="3" destOrd="0" parTransId="{9EE9F9E5-3AFC-41A2-9E94-5A4EBA12D995}" sibTransId="{0B6772E3-EB44-432C-968E-22D0B5F0C1CC}"/>
    <dgm:cxn modelId="{ECCE3A44-38B2-4F62-BEA3-FC50DB38A894}" type="presParOf" srcId="{64953CB4-BF59-47CB-BF73-1953BD2F3A91}" destId="{3F696DCA-94A4-40A5-B983-06AF387DFEE0}" srcOrd="0" destOrd="0" presId="urn:microsoft.com/office/officeart/2005/8/layout/vList2"/>
    <dgm:cxn modelId="{CB93E01A-AA73-4792-9D21-72BB05D0B28B}" type="presParOf" srcId="{64953CB4-BF59-47CB-BF73-1953BD2F3A91}" destId="{0F86A199-B55E-4DDA-9129-C217A0B2BD97}"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81B6C3-3F35-4752-893F-981D622DA6C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7C923A0-6478-40E3-9D8A-638C71430327}">
      <dgm:prSet/>
      <dgm:spPr/>
      <dgm:t>
        <a:bodyPr/>
        <a:lstStyle/>
        <a:p>
          <a:r>
            <a:rPr lang="en-US" dirty="0"/>
            <a:t>1. Developing a Shared Vision and Strengthening Cross-System Collaborations</a:t>
          </a:r>
        </a:p>
      </dgm:t>
    </dgm:pt>
    <dgm:pt modelId="{E914E8A2-4840-4A2B-A772-88F9178A92B9}" type="parTrans" cxnId="{81FDDDDD-0AC4-415F-8FB5-24FCBE565E31}">
      <dgm:prSet/>
      <dgm:spPr/>
      <dgm:t>
        <a:bodyPr/>
        <a:lstStyle/>
        <a:p>
          <a:endParaRPr lang="en-US"/>
        </a:p>
      </dgm:t>
    </dgm:pt>
    <dgm:pt modelId="{FAD290B4-FCB6-4DED-8FBB-BAB7750FD8B8}" type="sibTrans" cxnId="{81FDDDDD-0AC4-415F-8FB5-24FCBE565E31}">
      <dgm:prSet/>
      <dgm:spPr/>
      <dgm:t>
        <a:bodyPr/>
        <a:lstStyle/>
        <a:p>
          <a:endParaRPr lang="en-US"/>
        </a:p>
      </dgm:t>
    </dgm:pt>
    <dgm:pt modelId="{0BEE20A0-AF5E-4B52-8258-DF1F421A76D2}">
      <dgm:prSet/>
      <dgm:spPr/>
      <dgm:t>
        <a:bodyPr/>
        <a:lstStyle/>
        <a:p>
          <a:r>
            <a:rPr lang="en-US" dirty="0"/>
            <a:t>2. Focus on Prevention and Early Intervention through Promotion of Population and Community Health</a:t>
          </a:r>
        </a:p>
      </dgm:t>
    </dgm:pt>
    <dgm:pt modelId="{BCCCC570-A8D6-494E-8E56-E4C58E886034}" type="parTrans" cxnId="{9A0CC84B-1DBF-44F7-AAAA-B94756A04FBD}">
      <dgm:prSet/>
      <dgm:spPr/>
      <dgm:t>
        <a:bodyPr/>
        <a:lstStyle/>
        <a:p>
          <a:endParaRPr lang="en-US"/>
        </a:p>
      </dgm:t>
    </dgm:pt>
    <dgm:pt modelId="{91102993-D484-4A97-A35E-4067CEC7F708}" type="sibTrans" cxnId="{9A0CC84B-1DBF-44F7-AAAA-B94756A04FBD}">
      <dgm:prSet/>
      <dgm:spPr/>
      <dgm:t>
        <a:bodyPr/>
        <a:lstStyle/>
        <a:p>
          <a:endParaRPr lang="en-US"/>
        </a:p>
      </dgm:t>
    </dgm:pt>
    <dgm:pt modelId="{5BA45184-0229-4BB6-BAD8-F2149740E57C}">
      <dgm:prSet/>
      <dgm:spPr/>
      <dgm:t>
        <a:bodyPr/>
        <a:lstStyle/>
        <a:p>
          <a:r>
            <a:rPr lang="en-US" dirty="0"/>
            <a:t>3. Fiscal Policy, Regulatory and Administrative Alignment</a:t>
          </a:r>
        </a:p>
      </dgm:t>
    </dgm:pt>
    <dgm:pt modelId="{1BECC2C9-E192-4DA2-ADD8-9F07F80CE744}" type="parTrans" cxnId="{6B56065A-7BF7-4E75-BBB3-8F56655CF415}">
      <dgm:prSet/>
      <dgm:spPr/>
      <dgm:t>
        <a:bodyPr/>
        <a:lstStyle/>
        <a:p>
          <a:endParaRPr lang="en-US"/>
        </a:p>
      </dgm:t>
    </dgm:pt>
    <dgm:pt modelId="{89A6931C-A930-4B3A-AA3D-2560E82ED825}" type="sibTrans" cxnId="{6B56065A-7BF7-4E75-BBB3-8F56655CF415}">
      <dgm:prSet/>
      <dgm:spPr/>
      <dgm:t>
        <a:bodyPr/>
        <a:lstStyle/>
        <a:p>
          <a:endParaRPr lang="en-US"/>
        </a:p>
      </dgm:t>
    </dgm:pt>
    <dgm:pt modelId="{621C098E-9FFB-4775-AE94-CF79C6DD332A}" type="pres">
      <dgm:prSet presAssocID="{AB81B6C3-3F35-4752-893F-981D622DA6C8}" presName="diagram" presStyleCnt="0">
        <dgm:presLayoutVars>
          <dgm:dir/>
          <dgm:resizeHandles val="exact"/>
        </dgm:presLayoutVars>
      </dgm:prSet>
      <dgm:spPr/>
    </dgm:pt>
    <dgm:pt modelId="{A945A218-F0E4-4C8A-B9A9-29E0BE447975}" type="pres">
      <dgm:prSet presAssocID="{D7C923A0-6478-40E3-9D8A-638C71430327}" presName="node" presStyleLbl="node1" presStyleIdx="0" presStyleCnt="3">
        <dgm:presLayoutVars>
          <dgm:bulletEnabled val="1"/>
        </dgm:presLayoutVars>
      </dgm:prSet>
      <dgm:spPr/>
    </dgm:pt>
    <dgm:pt modelId="{ECBC9483-D66A-4E87-9219-BD3ECE0BA846}" type="pres">
      <dgm:prSet presAssocID="{FAD290B4-FCB6-4DED-8FBB-BAB7750FD8B8}" presName="sibTrans" presStyleCnt="0"/>
      <dgm:spPr/>
    </dgm:pt>
    <dgm:pt modelId="{44F9A6D7-7465-42C8-9D60-1309969A183D}" type="pres">
      <dgm:prSet presAssocID="{0BEE20A0-AF5E-4B52-8258-DF1F421A76D2}" presName="node" presStyleLbl="node1" presStyleIdx="1" presStyleCnt="3">
        <dgm:presLayoutVars>
          <dgm:bulletEnabled val="1"/>
        </dgm:presLayoutVars>
      </dgm:prSet>
      <dgm:spPr/>
    </dgm:pt>
    <dgm:pt modelId="{7DDA461D-126C-4474-9FDA-74AAE49E4401}" type="pres">
      <dgm:prSet presAssocID="{91102993-D484-4A97-A35E-4067CEC7F708}" presName="sibTrans" presStyleCnt="0"/>
      <dgm:spPr/>
    </dgm:pt>
    <dgm:pt modelId="{112077B1-80C3-4B5D-84A7-4A69A9B8F62A}" type="pres">
      <dgm:prSet presAssocID="{5BA45184-0229-4BB6-BAD8-F2149740E57C}" presName="node" presStyleLbl="node1" presStyleIdx="2" presStyleCnt="3">
        <dgm:presLayoutVars>
          <dgm:bulletEnabled val="1"/>
        </dgm:presLayoutVars>
      </dgm:prSet>
      <dgm:spPr/>
    </dgm:pt>
  </dgm:ptLst>
  <dgm:cxnLst>
    <dgm:cxn modelId="{F467A514-FFA7-4ABC-8137-ED0F4C3A30CB}" type="presOf" srcId="{D7C923A0-6478-40E3-9D8A-638C71430327}" destId="{A945A218-F0E4-4C8A-B9A9-29E0BE447975}" srcOrd="0" destOrd="0" presId="urn:microsoft.com/office/officeart/2005/8/layout/default"/>
    <dgm:cxn modelId="{632E6121-9DB4-418F-9DE0-E9D372CDB9D3}" type="presOf" srcId="{AB81B6C3-3F35-4752-893F-981D622DA6C8}" destId="{621C098E-9FFB-4775-AE94-CF79C6DD332A}" srcOrd="0" destOrd="0" presId="urn:microsoft.com/office/officeart/2005/8/layout/default"/>
    <dgm:cxn modelId="{9A0CC84B-1DBF-44F7-AAAA-B94756A04FBD}" srcId="{AB81B6C3-3F35-4752-893F-981D622DA6C8}" destId="{0BEE20A0-AF5E-4B52-8258-DF1F421A76D2}" srcOrd="1" destOrd="0" parTransId="{BCCCC570-A8D6-494E-8E56-E4C58E886034}" sibTransId="{91102993-D484-4A97-A35E-4067CEC7F708}"/>
    <dgm:cxn modelId="{2B015D77-2A13-4B32-8EB3-4FEA578AD696}" type="presOf" srcId="{0BEE20A0-AF5E-4B52-8258-DF1F421A76D2}" destId="{44F9A6D7-7465-42C8-9D60-1309969A183D}" srcOrd="0" destOrd="0" presId="urn:microsoft.com/office/officeart/2005/8/layout/default"/>
    <dgm:cxn modelId="{6B56065A-7BF7-4E75-BBB3-8F56655CF415}" srcId="{AB81B6C3-3F35-4752-893F-981D622DA6C8}" destId="{5BA45184-0229-4BB6-BAD8-F2149740E57C}" srcOrd="2" destOrd="0" parTransId="{1BECC2C9-E192-4DA2-ADD8-9F07F80CE744}" sibTransId="{89A6931C-A930-4B3A-AA3D-2560E82ED825}"/>
    <dgm:cxn modelId="{81FDDDDD-0AC4-415F-8FB5-24FCBE565E31}" srcId="{AB81B6C3-3F35-4752-893F-981D622DA6C8}" destId="{D7C923A0-6478-40E3-9D8A-638C71430327}" srcOrd="0" destOrd="0" parTransId="{E914E8A2-4840-4A2B-A772-88F9178A92B9}" sibTransId="{FAD290B4-FCB6-4DED-8FBB-BAB7750FD8B8}"/>
    <dgm:cxn modelId="{8B3E8CE0-C5BA-434B-BBDB-8D17A23FEC50}" type="presOf" srcId="{5BA45184-0229-4BB6-BAD8-F2149740E57C}" destId="{112077B1-80C3-4B5D-84A7-4A69A9B8F62A}" srcOrd="0" destOrd="0" presId="urn:microsoft.com/office/officeart/2005/8/layout/default"/>
    <dgm:cxn modelId="{B3045A8B-96AC-4D26-B24D-1AEC3F16ACCE}" type="presParOf" srcId="{621C098E-9FFB-4775-AE94-CF79C6DD332A}" destId="{A945A218-F0E4-4C8A-B9A9-29E0BE447975}" srcOrd="0" destOrd="0" presId="urn:microsoft.com/office/officeart/2005/8/layout/default"/>
    <dgm:cxn modelId="{C173D206-CCA4-4B8F-B7FB-1C5D33ED3B0A}" type="presParOf" srcId="{621C098E-9FFB-4775-AE94-CF79C6DD332A}" destId="{ECBC9483-D66A-4E87-9219-BD3ECE0BA846}" srcOrd="1" destOrd="0" presId="urn:microsoft.com/office/officeart/2005/8/layout/default"/>
    <dgm:cxn modelId="{35BF1F34-B665-40F9-9E37-371974DA5EBE}" type="presParOf" srcId="{621C098E-9FFB-4775-AE94-CF79C6DD332A}" destId="{44F9A6D7-7465-42C8-9D60-1309969A183D}" srcOrd="2" destOrd="0" presId="urn:microsoft.com/office/officeart/2005/8/layout/default"/>
    <dgm:cxn modelId="{C35089F8-18DE-42EF-BB5D-911AB89F15A0}" type="presParOf" srcId="{621C098E-9FFB-4775-AE94-CF79C6DD332A}" destId="{7DDA461D-126C-4474-9FDA-74AAE49E4401}" srcOrd="3" destOrd="0" presId="urn:microsoft.com/office/officeart/2005/8/layout/default"/>
    <dgm:cxn modelId="{C189D695-E551-4FF0-9450-72579047AFE0}" type="presParOf" srcId="{621C098E-9FFB-4775-AE94-CF79C6DD332A}" destId="{112077B1-80C3-4B5D-84A7-4A69A9B8F62A}"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708A07-6E26-484B-BF8B-8F6034D0B237}"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604589FF-1B60-4A93-A4DE-373DF56E0337}">
      <dgm:prSet/>
      <dgm:spPr/>
      <dgm:t>
        <a:bodyPr/>
        <a:lstStyle/>
        <a:p>
          <a:r>
            <a:rPr lang="en-US" dirty="0"/>
            <a:t>4. Aligning Treatment with a Recovery-Oriented System of Care</a:t>
          </a:r>
        </a:p>
      </dgm:t>
    </dgm:pt>
    <dgm:pt modelId="{4B81C779-578E-4908-BBA5-46D74FAAF9DD}" type="parTrans" cxnId="{ACB8766E-DC1B-4063-AE17-85A2A1703042}">
      <dgm:prSet/>
      <dgm:spPr/>
      <dgm:t>
        <a:bodyPr/>
        <a:lstStyle/>
        <a:p>
          <a:endParaRPr lang="en-US"/>
        </a:p>
      </dgm:t>
    </dgm:pt>
    <dgm:pt modelId="{672A08EB-B373-4FB5-A39F-C2180768EB46}" type="sibTrans" cxnId="{ACB8766E-DC1B-4063-AE17-85A2A1703042}">
      <dgm:prSet/>
      <dgm:spPr/>
      <dgm:t>
        <a:bodyPr/>
        <a:lstStyle/>
        <a:p>
          <a:endParaRPr lang="en-US"/>
        </a:p>
      </dgm:t>
    </dgm:pt>
    <dgm:pt modelId="{DBAEF7F5-90A6-4079-ADD7-CDC4B0597C0F}">
      <dgm:prSet/>
      <dgm:spPr/>
      <dgm:t>
        <a:bodyPr/>
        <a:lstStyle/>
        <a:p>
          <a:r>
            <a:rPr lang="en-US" dirty="0"/>
            <a:t>5. Fully Integrating Peers and Other Recovery Support Services</a:t>
          </a:r>
        </a:p>
      </dgm:t>
    </dgm:pt>
    <dgm:pt modelId="{38A6D869-2E24-43F7-A6E8-54AD04C0E29C}" type="parTrans" cxnId="{3C9D6A67-4279-40A2-A044-CBC0184E7AF7}">
      <dgm:prSet/>
      <dgm:spPr/>
      <dgm:t>
        <a:bodyPr/>
        <a:lstStyle/>
        <a:p>
          <a:endParaRPr lang="en-US"/>
        </a:p>
      </dgm:t>
    </dgm:pt>
    <dgm:pt modelId="{B61350BE-5FAC-4B79-891D-8500978E2AAF}" type="sibTrans" cxnId="{3C9D6A67-4279-40A2-A044-CBC0184E7AF7}">
      <dgm:prSet/>
      <dgm:spPr/>
      <dgm:t>
        <a:bodyPr/>
        <a:lstStyle/>
        <a:p>
          <a:endParaRPr lang="en-US"/>
        </a:p>
      </dgm:t>
    </dgm:pt>
    <dgm:pt modelId="{EC3177CD-23F9-4BD3-8CAA-630AB116B3F8}">
      <dgm:prSet/>
      <dgm:spPr/>
      <dgm:t>
        <a:bodyPr/>
        <a:lstStyle/>
        <a:p>
          <a:r>
            <a:rPr lang="en-US" dirty="0"/>
            <a:t>6. Supporting the Development of a Mobilized Activated Recovery Community</a:t>
          </a:r>
        </a:p>
      </dgm:t>
    </dgm:pt>
    <dgm:pt modelId="{FCC0AF89-2687-4AEE-8406-896CED6C1B58}" type="parTrans" cxnId="{EB2B43C0-B33F-4065-B470-B574D7FA25D0}">
      <dgm:prSet/>
      <dgm:spPr/>
      <dgm:t>
        <a:bodyPr/>
        <a:lstStyle/>
        <a:p>
          <a:endParaRPr lang="en-US"/>
        </a:p>
      </dgm:t>
    </dgm:pt>
    <dgm:pt modelId="{D0C9FD8B-0E9A-48DF-8A5E-E7A1BC901CA4}" type="sibTrans" cxnId="{EB2B43C0-B33F-4065-B470-B574D7FA25D0}">
      <dgm:prSet/>
      <dgm:spPr/>
      <dgm:t>
        <a:bodyPr/>
        <a:lstStyle/>
        <a:p>
          <a:endParaRPr lang="en-US"/>
        </a:p>
      </dgm:t>
    </dgm:pt>
    <dgm:pt modelId="{6794C74F-2EA4-4654-BFAA-4F98739C6888}">
      <dgm:prSet/>
      <dgm:spPr/>
      <dgm:t>
        <a:bodyPr/>
        <a:lstStyle/>
        <a:p>
          <a:r>
            <a:rPr lang="en-US" dirty="0"/>
            <a:t>7. Integrating Recovery-Oriented Performance Improvement and Evaluation</a:t>
          </a:r>
        </a:p>
      </dgm:t>
    </dgm:pt>
    <dgm:pt modelId="{5AC58A05-6330-4560-BF79-24AD61049FB0}" type="parTrans" cxnId="{7E32F820-7220-4A36-B2CD-5586081773D9}">
      <dgm:prSet/>
      <dgm:spPr/>
      <dgm:t>
        <a:bodyPr/>
        <a:lstStyle/>
        <a:p>
          <a:endParaRPr lang="en-US"/>
        </a:p>
      </dgm:t>
    </dgm:pt>
    <dgm:pt modelId="{6784F22D-A1BB-4FB2-AACD-41BF7F8DA126}" type="sibTrans" cxnId="{7E32F820-7220-4A36-B2CD-5586081773D9}">
      <dgm:prSet/>
      <dgm:spPr/>
      <dgm:t>
        <a:bodyPr/>
        <a:lstStyle/>
        <a:p>
          <a:endParaRPr lang="en-US"/>
        </a:p>
      </dgm:t>
    </dgm:pt>
    <dgm:pt modelId="{14ABF2C1-484D-44AB-9B7C-5ABAAB7F57CA}" type="pres">
      <dgm:prSet presAssocID="{83708A07-6E26-484B-BF8B-8F6034D0B237}" presName="diagram" presStyleCnt="0">
        <dgm:presLayoutVars>
          <dgm:dir/>
          <dgm:resizeHandles val="exact"/>
        </dgm:presLayoutVars>
      </dgm:prSet>
      <dgm:spPr/>
    </dgm:pt>
    <dgm:pt modelId="{2012683D-42CD-4BAF-8201-C125AC93C83E}" type="pres">
      <dgm:prSet presAssocID="{604589FF-1B60-4A93-A4DE-373DF56E0337}" presName="node" presStyleLbl="node1" presStyleIdx="0" presStyleCnt="4">
        <dgm:presLayoutVars>
          <dgm:bulletEnabled val="1"/>
        </dgm:presLayoutVars>
      </dgm:prSet>
      <dgm:spPr/>
    </dgm:pt>
    <dgm:pt modelId="{7E04E74D-364E-4373-82AF-8B2CE8394A3B}" type="pres">
      <dgm:prSet presAssocID="{672A08EB-B373-4FB5-A39F-C2180768EB46}" presName="sibTrans" presStyleCnt="0"/>
      <dgm:spPr/>
    </dgm:pt>
    <dgm:pt modelId="{547F113E-D766-4C11-BBFA-36258D247803}" type="pres">
      <dgm:prSet presAssocID="{DBAEF7F5-90A6-4079-ADD7-CDC4B0597C0F}" presName="node" presStyleLbl="node1" presStyleIdx="1" presStyleCnt="4">
        <dgm:presLayoutVars>
          <dgm:bulletEnabled val="1"/>
        </dgm:presLayoutVars>
      </dgm:prSet>
      <dgm:spPr/>
    </dgm:pt>
    <dgm:pt modelId="{04609258-4B07-4772-8C1D-E1AFE67D8581}" type="pres">
      <dgm:prSet presAssocID="{B61350BE-5FAC-4B79-891D-8500978E2AAF}" presName="sibTrans" presStyleCnt="0"/>
      <dgm:spPr/>
    </dgm:pt>
    <dgm:pt modelId="{D102CB9A-A251-4354-B64E-2DD443A9BF25}" type="pres">
      <dgm:prSet presAssocID="{EC3177CD-23F9-4BD3-8CAA-630AB116B3F8}" presName="node" presStyleLbl="node1" presStyleIdx="2" presStyleCnt="4">
        <dgm:presLayoutVars>
          <dgm:bulletEnabled val="1"/>
        </dgm:presLayoutVars>
      </dgm:prSet>
      <dgm:spPr/>
    </dgm:pt>
    <dgm:pt modelId="{772EE4FB-AF19-4D2B-9F1D-811F7C3CBA28}" type="pres">
      <dgm:prSet presAssocID="{D0C9FD8B-0E9A-48DF-8A5E-E7A1BC901CA4}" presName="sibTrans" presStyleCnt="0"/>
      <dgm:spPr/>
    </dgm:pt>
    <dgm:pt modelId="{D4298161-B510-4E01-9648-D59DBD68E1E5}" type="pres">
      <dgm:prSet presAssocID="{6794C74F-2EA4-4654-BFAA-4F98739C6888}" presName="node" presStyleLbl="node1" presStyleIdx="3" presStyleCnt="4">
        <dgm:presLayoutVars>
          <dgm:bulletEnabled val="1"/>
        </dgm:presLayoutVars>
      </dgm:prSet>
      <dgm:spPr/>
    </dgm:pt>
  </dgm:ptLst>
  <dgm:cxnLst>
    <dgm:cxn modelId="{7E32F820-7220-4A36-B2CD-5586081773D9}" srcId="{83708A07-6E26-484B-BF8B-8F6034D0B237}" destId="{6794C74F-2EA4-4654-BFAA-4F98739C6888}" srcOrd="3" destOrd="0" parTransId="{5AC58A05-6330-4560-BF79-24AD61049FB0}" sibTransId="{6784F22D-A1BB-4FB2-AACD-41BF7F8DA126}"/>
    <dgm:cxn modelId="{B516A730-2F5E-4022-A4B2-EC6146533EEC}" type="presOf" srcId="{EC3177CD-23F9-4BD3-8CAA-630AB116B3F8}" destId="{D102CB9A-A251-4354-B64E-2DD443A9BF25}" srcOrd="0" destOrd="0" presId="urn:microsoft.com/office/officeart/2005/8/layout/default"/>
    <dgm:cxn modelId="{E15E3437-E35B-41AC-8A68-69222CB6C084}" type="presOf" srcId="{DBAEF7F5-90A6-4079-ADD7-CDC4B0597C0F}" destId="{547F113E-D766-4C11-BBFA-36258D247803}" srcOrd="0" destOrd="0" presId="urn:microsoft.com/office/officeart/2005/8/layout/default"/>
    <dgm:cxn modelId="{3C9D6A67-4279-40A2-A044-CBC0184E7AF7}" srcId="{83708A07-6E26-484B-BF8B-8F6034D0B237}" destId="{DBAEF7F5-90A6-4079-ADD7-CDC4B0597C0F}" srcOrd="1" destOrd="0" parTransId="{38A6D869-2E24-43F7-A6E8-54AD04C0E29C}" sibTransId="{B61350BE-5FAC-4B79-891D-8500978E2AAF}"/>
    <dgm:cxn modelId="{ACB8766E-DC1B-4063-AE17-85A2A1703042}" srcId="{83708A07-6E26-484B-BF8B-8F6034D0B237}" destId="{604589FF-1B60-4A93-A4DE-373DF56E0337}" srcOrd="0" destOrd="0" parTransId="{4B81C779-578E-4908-BBA5-46D74FAAF9DD}" sibTransId="{672A08EB-B373-4FB5-A39F-C2180768EB46}"/>
    <dgm:cxn modelId="{B14D3051-1518-48BE-A959-524E64C5F873}" type="presOf" srcId="{6794C74F-2EA4-4654-BFAA-4F98739C6888}" destId="{D4298161-B510-4E01-9648-D59DBD68E1E5}" srcOrd="0" destOrd="0" presId="urn:microsoft.com/office/officeart/2005/8/layout/default"/>
    <dgm:cxn modelId="{EB2B43C0-B33F-4065-B470-B574D7FA25D0}" srcId="{83708A07-6E26-484B-BF8B-8F6034D0B237}" destId="{EC3177CD-23F9-4BD3-8CAA-630AB116B3F8}" srcOrd="2" destOrd="0" parTransId="{FCC0AF89-2687-4AEE-8406-896CED6C1B58}" sibTransId="{D0C9FD8B-0E9A-48DF-8A5E-E7A1BC901CA4}"/>
    <dgm:cxn modelId="{2E7838D6-5079-49D3-963A-C69F6E795C66}" type="presOf" srcId="{604589FF-1B60-4A93-A4DE-373DF56E0337}" destId="{2012683D-42CD-4BAF-8201-C125AC93C83E}" srcOrd="0" destOrd="0" presId="urn:microsoft.com/office/officeart/2005/8/layout/default"/>
    <dgm:cxn modelId="{A2D86BFE-0DB0-42B7-9521-08001C2593FF}" type="presOf" srcId="{83708A07-6E26-484B-BF8B-8F6034D0B237}" destId="{14ABF2C1-484D-44AB-9B7C-5ABAAB7F57CA}" srcOrd="0" destOrd="0" presId="urn:microsoft.com/office/officeart/2005/8/layout/default"/>
    <dgm:cxn modelId="{8F4F43DB-CEED-4ECD-941D-533581F7BB8F}" type="presParOf" srcId="{14ABF2C1-484D-44AB-9B7C-5ABAAB7F57CA}" destId="{2012683D-42CD-4BAF-8201-C125AC93C83E}" srcOrd="0" destOrd="0" presId="urn:microsoft.com/office/officeart/2005/8/layout/default"/>
    <dgm:cxn modelId="{16AA7D5D-54CE-409A-939D-4CA92D259B98}" type="presParOf" srcId="{14ABF2C1-484D-44AB-9B7C-5ABAAB7F57CA}" destId="{7E04E74D-364E-4373-82AF-8B2CE8394A3B}" srcOrd="1" destOrd="0" presId="urn:microsoft.com/office/officeart/2005/8/layout/default"/>
    <dgm:cxn modelId="{50DA5692-610D-4780-A7A5-925620BC05B9}" type="presParOf" srcId="{14ABF2C1-484D-44AB-9B7C-5ABAAB7F57CA}" destId="{547F113E-D766-4C11-BBFA-36258D247803}" srcOrd="2" destOrd="0" presId="urn:microsoft.com/office/officeart/2005/8/layout/default"/>
    <dgm:cxn modelId="{C7BEDD01-71E3-41A1-8294-E5EE12F872F7}" type="presParOf" srcId="{14ABF2C1-484D-44AB-9B7C-5ABAAB7F57CA}" destId="{04609258-4B07-4772-8C1D-E1AFE67D8581}" srcOrd="3" destOrd="0" presId="urn:microsoft.com/office/officeart/2005/8/layout/default"/>
    <dgm:cxn modelId="{76B7CE5F-66E5-40FF-9851-00959868D84C}" type="presParOf" srcId="{14ABF2C1-484D-44AB-9B7C-5ABAAB7F57CA}" destId="{D102CB9A-A251-4354-B64E-2DD443A9BF25}" srcOrd="4" destOrd="0" presId="urn:microsoft.com/office/officeart/2005/8/layout/default"/>
    <dgm:cxn modelId="{FB5EC720-0AAC-4D94-A692-E4D70111F5C9}" type="presParOf" srcId="{14ABF2C1-484D-44AB-9B7C-5ABAAB7F57CA}" destId="{772EE4FB-AF19-4D2B-9F1D-811F7C3CBA28}" srcOrd="5" destOrd="0" presId="urn:microsoft.com/office/officeart/2005/8/layout/default"/>
    <dgm:cxn modelId="{75C2BE9B-1B35-47B3-AC70-07291269B266}" type="presParOf" srcId="{14ABF2C1-484D-44AB-9B7C-5ABAAB7F57CA}" destId="{D4298161-B510-4E01-9648-D59DBD68E1E5}"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A48C69-4290-4D1D-B926-69BDB50591F0}"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DA6401C2-FF72-4FB3-8B09-F89980068A7A}">
      <dgm:prSet/>
      <dgm:spPr/>
      <dgm:t>
        <a:bodyPr/>
        <a:lstStyle/>
        <a:p>
          <a:r>
            <a:rPr lang="en-US" dirty="0"/>
            <a:t>Hope and </a:t>
          </a:r>
        </a:p>
        <a:p>
          <a:r>
            <a:rPr lang="en-US" dirty="0"/>
            <a:t>Resilience</a:t>
          </a:r>
        </a:p>
      </dgm:t>
    </dgm:pt>
    <dgm:pt modelId="{FA56B778-3D41-49E5-AC18-257714839A9B}" type="parTrans" cxnId="{D8602315-3A51-4D21-8B6F-E567DEB2583C}">
      <dgm:prSet/>
      <dgm:spPr/>
      <dgm:t>
        <a:bodyPr/>
        <a:lstStyle/>
        <a:p>
          <a:endParaRPr lang="en-US"/>
        </a:p>
      </dgm:t>
    </dgm:pt>
    <dgm:pt modelId="{73C5F9A4-A631-4449-B7ED-C9874886BEAC}" type="sibTrans" cxnId="{D8602315-3A51-4D21-8B6F-E567DEB2583C}">
      <dgm:prSet/>
      <dgm:spPr/>
      <dgm:t>
        <a:bodyPr/>
        <a:lstStyle/>
        <a:p>
          <a:endParaRPr lang="en-US"/>
        </a:p>
      </dgm:t>
    </dgm:pt>
    <dgm:pt modelId="{57690199-FB50-47B4-8EBB-AF52EE03C405}">
      <dgm:prSet/>
      <dgm:spPr/>
      <dgm:t>
        <a:bodyPr/>
        <a:lstStyle/>
        <a:p>
          <a:r>
            <a:rPr lang="en-US"/>
            <a:t>Active roles in treatment</a:t>
          </a:r>
        </a:p>
      </dgm:t>
    </dgm:pt>
    <dgm:pt modelId="{41C9C8A4-4AE9-4FBF-9D20-05AB0488AB80}" type="parTrans" cxnId="{293B03D3-7E62-4726-A6BE-766258117226}">
      <dgm:prSet/>
      <dgm:spPr/>
      <dgm:t>
        <a:bodyPr/>
        <a:lstStyle/>
        <a:p>
          <a:endParaRPr lang="en-US"/>
        </a:p>
      </dgm:t>
    </dgm:pt>
    <dgm:pt modelId="{D312B2A8-FF0F-45FB-B6FD-42474F09B4F4}" type="sibTrans" cxnId="{293B03D3-7E62-4726-A6BE-766258117226}">
      <dgm:prSet/>
      <dgm:spPr/>
      <dgm:t>
        <a:bodyPr/>
        <a:lstStyle/>
        <a:p>
          <a:endParaRPr lang="en-US"/>
        </a:p>
      </dgm:t>
    </dgm:pt>
    <dgm:pt modelId="{E34EA31D-1764-4A15-834D-F44CD7A40901}">
      <dgm:prSet/>
      <dgm:spPr/>
      <dgm:t>
        <a:bodyPr/>
        <a:lstStyle/>
        <a:p>
          <a:r>
            <a:rPr lang="en-US"/>
            <a:t>Health literacy</a:t>
          </a:r>
        </a:p>
      </dgm:t>
    </dgm:pt>
    <dgm:pt modelId="{BFC48F35-2880-4199-8646-2FBFC3B9E5B9}" type="parTrans" cxnId="{EBD8D1DC-D615-4DE2-9B9B-C9D6E0C6323F}">
      <dgm:prSet/>
      <dgm:spPr/>
      <dgm:t>
        <a:bodyPr/>
        <a:lstStyle/>
        <a:p>
          <a:endParaRPr lang="en-US"/>
        </a:p>
      </dgm:t>
    </dgm:pt>
    <dgm:pt modelId="{DEA9B4C5-1F34-4BDD-A9D6-6ACC8174B4F2}" type="sibTrans" cxnId="{EBD8D1DC-D615-4DE2-9B9B-C9D6E0C6323F}">
      <dgm:prSet/>
      <dgm:spPr/>
      <dgm:t>
        <a:bodyPr/>
        <a:lstStyle/>
        <a:p>
          <a:endParaRPr lang="en-US"/>
        </a:p>
      </dgm:t>
    </dgm:pt>
    <dgm:pt modelId="{25E5E46A-8392-4075-954A-1A750C661398}">
      <dgm:prSet/>
      <dgm:spPr/>
      <dgm:t>
        <a:bodyPr/>
        <a:lstStyle/>
        <a:p>
          <a:r>
            <a:rPr lang="en-US"/>
            <a:t>Overall satisfaction with services</a:t>
          </a:r>
        </a:p>
      </dgm:t>
    </dgm:pt>
    <dgm:pt modelId="{AE29EA49-3D88-4E9A-B81B-D88A0A8D100D}" type="parTrans" cxnId="{A00205D8-6DCA-46E5-AB17-2113C1401270}">
      <dgm:prSet/>
      <dgm:spPr/>
      <dgm:t>
        <a:bodyPr/>
        <a:lstStyle/>
        <a:p>
          <a:endParaRPr lang="en-US"/>
        </a:p>
      </dgm:t>
    </dgm:pt>
    <dgm:pt modelId="{6039855B-2DDD-4373-A3CE-05F132460B7F}" type="sibTrans" cxnId="{A00205D8-6DCA-46E5-AB17-2113C1401270}">
      <dgm:prSet/>
      <dgm:spPr/>
      <dgm:t>
        <a:bodyPr/>
        <a:lstStyle/>
        <a:p>
          <a:endParaRPr lang="en-US"/>
        </a:p>
      </dgm:t>
    </dgm:pt>
    <dgm:pt modelId="{99594091-0494-4959-B5CD-D067AFBCF53F}">
      <dgm:prSet/>
      <dgm:spPr/>
      <dgm:t>
        <a:bodyPr/>
        <a:lstStyle/>
        <a:p>
          <a:r>
            <a:rPr lang="en-US"/>
            <a:t>Connection to community</a:t>
          </a:r>
        </a:p>
      </dgm:t>
    </dgm:pt>
    <dgm:pt modelId="{00EBDC77-2BFD-4CB2-9322-07F436B61A2F}" type="parTrans" cxnId="{90C41446-D035-46D4-A010-A93EC956CEB7}">
      <dgm:prSet/>
      <dgm:spPr/>
      <dgm:t>
        <a:bodyPr/>
        <a:lstStyle/>
        <a:p>
          <a:endParaRPr lang="en-US"/>
        </a:p>
      </dgm:t>
    </dgm:pt>
    <dgm:pt modelId="{93F29E10-D335-4FFB-9AED-A41D3139DCC6}" type="sibTrans" cxnId="{90C41446-D035-46D4-A010-A93EC956CEB7}">
      <dgm:prSet/>
      <dgm:spPr/>
      <dgm:t>
        <a:bodyPr/>
        <a:lstStyle/>
        <a:p>
          <a:endParaRPr lang="en-US"/>
        </a:p>
      </dgm:t>
    </dgm:pt>
    <dgm:pt modelId="{41405577-AEFB-42CD-959E-99E7A60525B3}">
      <dgm:prSet/>
      <dgm:spPr/>
      <dgm:t>
        <a:bodyPr/>
        <a:lstStyle/>
        <a:p>
          <a:r>
            <a:rPr lang="en-US"/>
            <a:t>Ability to cope with stress</a:t>
          </a:r>
        </a:p>
      </dgm:t>
    </dgm:pt>
    <dgm:pt modelId="{3FE095FF-A054-4EBC-B682-4D9EA218A41A}" type="parTrans" cxnId="{F8F93AF6-C242-4D2D-B0E5-181593009F4E}">
      <dgm:prSet/>
      <dgm:spPr/>
      <dgm:t>
        <a:bodyPr/>
        <a:lstStyle/>
        <a:p>
          <a:endParaRPr lang="en-US"/>
        </a:p>
      </dgm:t>
    </dgm:pt>
    <dgm:pt modelId="{71947DDC-6F82-42EB-91C4-CEF7C3B8818B}" type="sibTrans" cxnId="{F8F93AF6-C242-4D2D-B0E5-181593009F4E}">
      <dgm:prSet/>
      <dgm:spPr/>
      <dgm:t>
        <a:bodyPr/>
        <a:lstStyle/>
        <a:p>
          <a:endParaRPr lang="en-US"/>
        </a:p>
      </dgm:t>
    </dgm:pt>
    <dgm:pt modelId="{9EE81FC9-AD4A-4A92-B6A9-652EAD203636}">
      <dgm:prSet/>
      <dgm:spPr/>
      <dgm:t>
        <a:bodyPr/>
        <a:lstStyle/>
        <a:p>
          <a:r>
            <a:rPr lang="en-US"/>
            <a:t>Quality of life</a:t>
          </a:r>
        </a:p>
      </dgm:t>
    </dgm:pt>
    <dgm:pt modelId="{5415240F-510E-4F34-9308-AC0C57B023AF}" type="parTrans" cxnId="{DA01132B-FEE0-4A0E-B5C3-7DDEC4905934}">
      <dgm:prSet/>
      <dgm:spPr/>
      <dgm:t>
        <a:bodyPr/>
        <a:lstStyle/>
        <a:p>
          <a:endParaRPr lang="en-US"/>
        </a:p>
      </dgm:t>
    </dgm:pt>
    <dgm:pt modelId="{958C9353-7A8E-4F53-ACC5-023FB43A4E96}" type="sibTrans" cxnId="{DA01132B-FEE0-4A0E-B5C3-7DDEC4905934}">
      <dgm:prSet/>
      <dgm:spPr/>
      <dgm:t>
        <a:bodyPr/>
        <a:lstStyle/>
        <a:p>
          <a:endParaRPr lang="en-US"/>
        </a:p>
      </dgm:t>
    </dgm:pt>
    <dgm:pt modelId="{93BFC301-CBB1-421F-B85F-2988A741771C}">
      <dgm:prSet/>
      <dgm:spPr/>
      <dgm:t>
        <a:bodyPr/>
        <a:lstStyle/>
        <a:p>
          <a:r>
            <a:rPr lang="en-US"/>
            <a:t>Practical outcomes: housing, employment, finances</a:t>
          </a:r>
        </a:p>
      </dgm:t>
    </dgm:pt>
    <dgm:pt modelId="{59970C83-138B-4CA8-AEF5-889F32E6F778}" type="parTrans" cxnId="{2464E68C-A9FA-4160-AEC4-F9B7F6107300}">
      <dgm:prSet/>
      <dgm:spPr/>
      <dgm:t>
        <a:bodyPr/>
        <a:lstStyle/>
        <a:p>
          <a:endParaRPr lang="en-US"/>
        </a:p>
      </dgm:t>
    </dgm:pt>
    <dgm:pt modelId="{F7514621-0A3C-4A76-8E0A-03DB6DB6370D}" type="sibTrans" cxnId="{2464E68C-A9FA-4160-AEC4-F9B7F6107300}">
      <dgm:prSet/>
      <dgm:spPr/>
      <dgm:t>
        <a:bodyPr/>
        <a:lstStyle/>
        <a:p>
          <a:endParaRPr lang="en-US"/>
        </a:p>
      </dgm:t>
    </dgm:pt>
    <dgm:pt modelId="{8C37AEBA-35CD-4181-A05D-E250AFA37702}" type="pres">
      <dgm:prSet presAssocID="{46A48C69-4290-4D1D-B926-69BDB50591F0}" presName="diagram" presStyleCnt="0">
        <dgm:presLayoutVars>
          <dgm:dir/>
          <dgm:resizeHandles val="exact"/>
        </dgm:presLayoutVars>
      </dgm:prSet>
      <dgm:spPr/>
    </dgm:pt>
    <dgm:pt modelId="{F094911C-86B9-42DD-A51E-9A66CA60252E}" type="pres">
      <dgm:prSet presAssocID="{DA6401C2-FF72-4FB3-8B09-F89980068A7A}" presName="node" presStyleLbl="node1" presStyleIdx="0" presStyleCnt="8" custLinFactNeighborX="1695" custLinFactNeighborY="-48">
        <dgm:presLayoutVars>
          <dgm:bulletEnabled val="1"/>
        </dgm:presLayoutVars>
      </dgm:prSet>
      <dgm:spPr/>
    </dgm:pt>
    <dgm:pt modelId="{087DC75E-5573-409E-8C0F-5CF0D80DF79F}" type="pres">
      <dgm:prSet presAssocID="{73C5F9A4-A631-4449-B7ED-C9874886BEAC}" presName="sibTrans" presStyleCnt="0"/>
      <dgm:spPr/>
    </dgm:pt>
    <dgm:pt modelId="{1A835205-929E-46EB-8B8A-E005431A3A83}" type="pres">
      <dgm:prSet presAssocID="{57690199-FB50-47B4-8EBB-AF52EE03C405}" presName="node" presStyleLbl="node1" presStyleIdx="1" presStyleCnt="8">
        <dgm:presLayoutVars>
          <dgm:bulletEnabled val="1"/>
        </dgm:presLayoutVars>
      </dgm:prSet>
      <dgm:spPr/>
    </dgm:pt>
    <dgm:pt modelId="{A4405D76-E183-470D-95AE-4137D71D2C4B}" type="pres">
      <dgm:prSet presAssocID="{D312B2A8-FF0F-45FB-B6FD-42474F09B4F4}" presName="sibTrans" presStyleCnt="0"/>
      <dgm:spPr/>
    </dgm:pt>
    <dgm:pt modelId="{4E4A60BA-A38E-48AA-ADA6-B9089FEB6319}" type="pres">
      <dgm:prSet presAssocID="{E34EA31D-1764-4A15-834D-F44CD7A40901}" presName="node" presStyleLbl="node1" presStyleIdx="2" presStyleCnt="8">
        <dgm:presLayoutVars>
          <dgm:bulletEnabled val="1"/>
        </dgm:presLayoutVars>
      </dgm:prSet>
      <dgm:spPr/>
    </dgm:pt>
    <dgm:pt modelId="{379391EC-7F5B-4C6D-9403-6FE70C85B349}" type="pres">
      <dgm:prSet presAssocID="{DEA9B4C5-1F34-4BDD-A9D6-6ACC8174B4F2}" presName="sibTrans" presStyleCnt="0"/>
      <dgm:spPr/>
    </dgm:pt>
    <dgm:pt modelId="{24179D02-C0FF-4264-89CE-17AE3F80B129}" type="pres">
      <dgm:prSet presAssocID="{25E5E46A-8392-4075-954A-1A750C661398}" presName="node" presStyleLbl="node1" presStyleIdx="3" presStyleCnt="8">
        <dgm:presLayoutVars>
          <dgm:bulletEnabled val="1"/>
        </dgm:presLayoutVars>
      </dgm:prSet>
      <dgm:spPr/>
    </dgm:pt>
    <dgm:pt modelId="{6C62EAA2-534F-403B-86CF-651542777A4F}" type="pres">
      <dgm:prSet presAssocID="{6039855B-2DDD-4373-A3CE-05F132460B7F}" presName="sibTrans" presStyleCnt="0"/>
      <dgm:spPr/>
    </dgm:pt>
    <dgm:pt modelId="{C94655A7-5AB8-4E5C-9981-7EE759B0F848}" type="pres">
      <dgm:prSet presAssocID="{99594091-0494-4959-B5CD-D067AFBCF53F}" presName="node" presStyleLbl="node1" presStyleIdx="4" presStyleCnt="8">
        <dgm:presLayoutVars>
          <dgm:bulletEnabled val="1"/>
        </dgm:presLayoutVars>
      </dgm:prSet>
      <dgm:spPr/>
    </dgm:pt>
    <dgm:pt modelId="{4C014B47-70AF-4F39-B8B0-13C915C46FDD}" type="pres">
      <dgm:prSet presAssocID="{93F29E10-D335-4FFB-9AED-A41D3139DCC6}" presName="sibTrans" presStyleCnt="0"/>
      <dgm:spPr/>
    </dgm:pt>
    <dgm:pt modelId="{F2C367E8-43A4-4BD0-A719-D58CE22FC845}" type="pres">
      <dgm:prSet presAssocID="{41405577-AEFB-42CD-959E-99E7A60525B3}" presName="node" presStyleLbl="node1" presStyleIdx="5" presStyleCnt="8">
        <dgm:presLayoutVars>
          <dgm:bulletEnabled val="1"/>
        </dgm:presLayoutVars>
      </dgm:prSet>
      <dgm:spPr/>
    </dgm:pt>
    <dgm:pt modelId="{6B126E7E-7386-40E8-A86D-4D97A2C363CE}" type="pres">
      <dgm:prSet presAssocID="{71947DDC-6F82-42EB-91C4-CEF7C3B8818B}" presName="sibTrans" presStyleCnt="0"/>
      <dgm:spPr/>
    </dgm:pt>
    <dgm:pt modelId="{FA647365-4D80-4198-BDC1-35BB61AB9AE1}" type="pres">
      <dgm:prSet presAssocID="{9EE81FC9-AD4A-4A92-B6A9-652EAD203636}" presName="node" presStyleLbl="node1" presStyleIdx="6" presStyleCnt="8">
        <dgm:presLayoutVars>
          <dgm:bulletEnabled val="1"/>
        </dgm:presLayoutVars>
      </dgm:prSet>
      <dgm:spPr/>
    </dgm:pt>
    <dgm:pt modelId="{CDD6FC33-9778-4D3B-8C00-4145B6A07770}" type="pres">
      <dgm:prSet presAssocID="{958C9353-7A8E-4F53-ACC5-023FB43A4E96}" presName="sibTrans" presStyleCnt="0"/>
      <dgm:spPr/>
    </dgm:pt>
    <dgm:pt modelId="{2526EA7F-4CFB-473F-9C8A-295771D24FC5}" type="pres">
      <dgm:prSet presAssocID="{93BFC301-CBB1-421F-B85F-2988A741771C}" presName="node" presStyleLbl="node1" presStyleIdx="7" presStyleCnt="8">
        <dgm:presLayoutVars>
          <dgm:bulletEnabled val="1"/>
        </dgm:presLayoutVars>
      </dgm:prSet>
      <dgm:spPr/>
    </dgm:pt>
  </dgm:ptLst>
  <dgm:cxnLst>
    <dgm:cxn modelId="{D8602315-3A51-4D21-8B6F-E567DEB2583C}" srcId="{46A48C69-4290-4D1D-B926-69BDB50591F0}" destId="{DA6401C2-FF72-4FB3-8B09-F89980068A7A}" srcOrd="0" destOrd="0" parTransId="{FA56B778-3D41-49E5-AC18-257714839A9B}" sibTransId="{73C5F9A4-A631-4449-B7ED-C9874886BEAC}"/>
    <dgm:cxn modelId="{DA01132B-FEE0-4A0E-B5C3-7DDEC4905934}" srcId="{46A48C69-4290-4D1D-B926-69BDB50591F0}" destId="{9EE81FC9-AD4A-4A92-B6A9-652EAD203636}" srcOrd="6" destOrd="0" parTransId="{5415240F-510E-4F34-9308-AC0C57B023AF}" sibTransId="{958C9353-7A8E-4F53-ACC5-023FB43A4E96}"/>
    <dgm:cxn modelId="{B8D13830-268C-46C8-9AF1-26F98AFB01DD}" type="presOf" srcId="{57690199-FB50-47B4-8EBB-AF52EE03C405}" destId="{1A835205-929E-46EB-8B8A-E005431A3A83}" srcOrd="0" destOrd="0" presId="urn:microsoft.com/office/officeart/2005/8/layout/default"/>
    <dgm:cxn modelId="{90C41446-D035-46D4-A010-A93EC956CEB7}" srcId="{46A48C69-4290-4D1D-B926-69BDB50591F0}" destId="{99594091-0494-4959-B5CD-D067AFBCF53F}" srcOrd="4" destOrd="0" parTransId="{00EBDC77-2BFD-4CB2-9322-07F436B61A2F}" sibTransId="{93F29E10-D335-4FFB-9AED-A41D3139DCC6}"/>
    <dgm:cxn modelId="{E43E2A4D-375A-4F24-8C56-5147E6CF13A2}" type="presOf" srcId="{E34EA31D-1764-4A15-834D-F44CD7A40901}" destId="{4E4A60BA-A38E-48AA-ADA6-B9089FEB6319}" srcOrd="0" destOrd="0" presId="urn:microsoft.com/office/officeart/2005/8/layout/default"/>
    <dgm:cxn modelId="{2464E68C-A9FA-4160-AEC4-F9B7F6107300}" srcId="{46A48C69-4290-4D1D-B926-69BDB50591F0}" destId="{93BFC301-CBB1-421F-B85F-2988A741771C}" srcOrd="7" destOrd="0" parTransId="{59970C83-138B-4CA8-AEF5-889F32E6F778}" sibTransId="{F7514621-0A3C-4A76-8E0A-03DB6DB6370D}"/>
    <dgm:cxn modelId="{7064E68F-11A0-472D-8792-645ECDBC8A06}" type="presOf" srcId="{46A48C69-4290-4D1D-B926-69BDB50591F0}" destId="{8C37AEBA-35CD-4181-A05D-E250AFA37702}" srcOrd="0" destOrd="0" presId="urn:microsoft.com/office/officeart/2005/8/layout/default"/>
    <dgm:cxn modelId="{68063693-2714-48DD-8D7A-31AB2268E297}" type="presOf" srcId="{99594091-0494-4959-B5CD-D067AFBCF53F}" destId="{C94655A7-5AB8-4E5C-9981-7EE759B0F848}" srcOrd="0" destOrd="0" presId="urn:microsoft.com/office/officeart/2005/8/layout/default"/>
    <dgm:cxn modelId="{1E229395-FFB5-4F4A-AB14-C6671CEF3DDC}" type="presOf" srcId="{9EE81FC9-AD4A-4A92-B6A9-652EAD203636}" destId="{FA647365-4D80-4198-BDC1-35BB61AB9AE1}" srcOrd="0" destOrd="0" presId="urn:microsoft.com/office/officeart/2005/8/layout/default"/>
    <dgm:cxn modelId="{F2D852AE-A8D2-4A5A-ABB2-D28867E4F2CE}" type="presOf" srcId="{25E5E46A-8392-4075-954A-1A750C661398}" destId="{24179D02-C0FF-4264-89CE-17AE3F80B129}" srcOrd="0" destOrd="0" presId="urn:microsoft.com/office/officeart/2005/8/layout/default"/>
    <dgm:cxn modelId="{8BD1F1B3-0109-4E27-8C4B-FB3D55A99B5B}" type="presOf" srcId="{93BFC301-CBB1-421F-B85F-2988A741771C}" destId="{2526EA7F-4CFB-473F-9C8A-295771D24FC5}" srcOrd="0" destOrd="0" presId="urn:microsoft.com/office/officeart/2005/8/layout/default"/>
    <dgm:cxn modelId="{4CB344C8-6F81-4D82-81E8-D495BFDC00EE}" type="presOf" srcId="{DA6401C2-FF72-4FB3-8B09-F89980068A7A}" destId="{F094911C-86B9-42DD-A51E-9A66CA60252E}" srcOrd="0" destOrd="0" presId="urn:microsoft.com/office/officeart/2005/8/layout/default"/>
    <dgm:cxn modelId="{293B03D3-7E62-4726-A6BE-766258117226}" srcId="{46A48C69-4290-4D1D-B926-69BDB50591F0}" destId="{57690199-FB50-47B4-8EBB-AF52EE03C405}" srcOrd="1" destOrd="0" parTransId="{41C9C8A4-4AE9-4FBF-9D20-05AB0488AB80}" sibTransId="{D312B2A8-FF0F-45FB-B6FD-42474F09B4F4}"/>
    <dgm:cxn modelId="{A00205D8-6DCA-46E5-AB17-2113C1401270}" srcId="{46A48C69-4290-4D1D-B926-69BDB50591F0}" destId="{25E5E46A-8392-4075-954A-1A750C661398}" srcOrd="3" destOrd="0" parTransId="{AE29EA49-3D88-4E9A-B81B-D88A0A8D100D}" sibTransId="{6039855B-2DDD-4373-A3CE-05F132460B7F}"/>
    <dgm:cxn modelId="{EBD8D1DC-D615-4DE2-9B9B-C9D6E0C6323F}" srcId="{46A48C69-4290-4D1D-B926-69BDB50591F0}" destId="{E34EA31D-1764-4A15-834D-F44CD7A40901}" srcOrd="2" destOrd="0" parTransId="{BFC48F35-2880-4199-8646-2FBFC3B9E5B9}" sibTransId="{DEA9B4C5-1F34-4BDD-A9D6-6ACC8174B4F2}"/>
    <dgm:cxn modelId="{F8F93AF6-C242-4D2D-B0E5-181593009F4E}" srcId="{46A48C69-4290-4D1D-B926-69BDB50591F0}" destId="{41405577-AEFB-42CD-959E-99E7A60525B3}" srcOrd="5" destOrd="0" parTransId="{3FE095FF-A054-4EBC-B682-4D9EA218A41A}" sibTransId="{71947DDC-6F82-42EB-91C4-CEF7C3B8818B}"/>
    <dgm:cxn modelId="{4C9B08F9-25BF-45CD-B79F-425570419759}" type="presOf" srcId="{41405577-AEFB-42CD-959E-99E7A60525B3}" destId="{F2C367E8-43A4-4BD0-A719-D58CE22FC845}" srcOrd="0" destOrd="0" presId="urn:microsoft.com/office/officeart/2005/8/layout/default"/>
    <dgm:cxn modelId="{1574784C-C5F2-40AC-B258-464602A7CC6C}" type="presParOf" srcId="{8C37AEBA-35CD-4181-A05D-E250AFA37702}" destId="{F094911C-86B9-42DD-A51E-9A66CA60252E}" srcOrd="0" destOrd="0" presId="urn:microsoft.com/office/officeart/2005/8/layout/default"/>
    <dgm:cxn modelId="{AFDBE48C-46F0-4264-8965-510D35724148}" type="presParOf" srcId="{8C37AEBA-35CD-4181-A05D-E250AFA37702}" destId="{087DC75E-5573-409E-8C0F-5CF0D80DF79F}" srcOrd="1" destOrd="0" presId="urn:microsoft.com/office/officeart/2005/8/layout/default"/>
    <dgm:cxn modelId="{5ACA6FA9-4896-4F92-81CA-B56D3847F8B3}" type="presParOf" srcId="{8C37AEBA-35CD-4181-A05D-E250AFA37702}" destId="{1A835205-929E-46EB-8B8A-E005431A3A83}" srcOrd="2" destOrd="0" presId="urn:microsoft.com/office/officeart/2005/8/layout/default"/>
    <dgm:cxn modelId="{0EFC5534-C3CC-40AE-96E9-846E487B265C}" type="presParOf" srcId="{8C37AEBA-35CD-4181-A05D-E250AFA37702}" destId="{A4405D76-E183-470D-95AE-4137D71D2C4B}" srcOrd="3" destOrd="0" presId="urn:microsoft.com/office/officeart/2005/8/layout/default"/>
    <dgm:cxn modelId="{00288C7C-5A3D-41D3-9DB4-AC620622D9F2}" type="presParOf" srcId="{8C37AEBA-35CD-4181-A05D-E250AFA37702}" destId="{4E4A60BA-A38E-48AA-ADA6-B9089FEB6319}" srcOrd="4" destOrd="0" presId="urn:microsoft.com/office/officeart/2005/8/layout/default"/>
    <dgm:cxn modelId="{DA438724-92EC-464D-94E9-C7331A3A267C}" type="presParOf" srcId="{8C37AEBA-35CD-4181-A05D-E250AFA37702}" destId="{379391EC-7F5B-4C6D-9403-6FE70C85B349}" srcOrd="5" destOrd="0" presId="urn:microsoft.com/office/officeart/2005/8/layout/default"/>
    <dgm:cxn modelId="{6A49ADDA-3BA0-4D38-8EB7-578728019F24}" type="presParOf" srcId="{8C37AEBA-35CD-4181-A05D-E250AFA37702}" destId="{24179D02-C0FF-4264-89CE-17AE3F80B129}" srcOrd="6" destOrd="0" presId="urn:microsoft.com/office/officeart/2005/8/layout/default"/>
    <dgm:cxn modelId="{DCF40DE4-CA33-467F-B557-E0F7BCF4D8BA}" type="presParOf" srcId="{8C37AEBA-35CD-4181-A05D-E250AFA37702}" destId="{6C62EAA2-534F-403B-86CF-651542777A4F}" srcOrd="7" destOrd="0" presId="urn:microsoft.com/office/officeart/2005/8/layout/default"/>
    <dgm:cxn modelId="{3B23F354-93F2-46DA-8350-6D61B29694B9}" type="presParOf" srcId="{8C37AEBA-35CD-4181-A05D-E250AFA37702}" destId="{C94655A7-5AB8-4E5C-9981-7EE759B0F848}" srcOrd="8" destOrd="0" presId="urn:microsoft.com/office/officeart/2005/8/layout/default"/>
    <dgm:cxn modelId="{ABE029AA-57C6-4363-92E1-C0C294833334}" type="presParOf" srcId="{8C37AEBA-35CD-4181-A05D-E250AFA37702}" destId="{4C014B47-70AF-4F39-B8B0-13C915C46FDD}" srcOrd="9" destOrd="0" presId="urn:microsoft.com/office/officeart/2005/8/layout/default"/>
    <dgm:cxn modelId="{78852CBD-AB88-4815-BAF3-CAB8A2F2AE5F}" type="presParOf" srcId="{8C37AEBA-35CD-4181-A05D-E250AFA37702}" destId="{F2C367E8-43A4-4BD0-A719-D58CE22FC845}" srcOrd="10" destOrd="0" presId="urn:microsoft.com/office/officeart/2005/8/layout/default"/>
    <dgm:cxn modelId="{7438F819-4ABE-419F-BC1D-8C23E15F183F}" type="presParOf" srcId="{8C37AEBA-35CD-4181-A05D-E250AFA37702}" destId="{6B126E7E-7386-40E8-A86D-4D97A2C363CE}" srcOrd="11" destOrd="0" presId="urn:microsoft.com/office/officeart/2005/8/layout/default"/>
    <dgm:cxn modelId="{4CA7B31E-C52A-4276-9497-6C14CC5E67C7}" type="presParOf" srcId="{8C37AEBA-35CD-4181-A05D-E250AFA37702}" destId="{FA647365-4D80-4198-BDC1-35BB61AB9AE1}" srcOrd="12" destOrd="0" presId="urn:microsoft.com/office/officeart/2005/8/layout/default"/>
    <dgm:cxn modelId="{8704CA00-59B9-4C50-947C-7C1A8DCCA58A}" type="presParOf" srcId="{8C37AEBA-35CD-4181-A05D-E250AFA37702}" destId="{CDD6FC33-9778-4D3B-8C00-4145B6A07770}" srcOrd="13" destOrd="0" presId="urn:microsoft.com/office/officeart/2005/8/layout/default"/>
    <dgm:cxn modelId="{6AB60CE9-C2CB-4B3B-8E73-0B44598B501A}" type="presParOf" srcId="{8C37AEBA-35CD-4181-A05D-E250AFA37702}" destId="{2526EA7F-4CFB-473F-9C8A-295771D24FC5}"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A330B-E4F9-499B-BE74-1AB8410BC146}">
      <dsp:nvSpPr>
        <dsp:cNvPr id="0" name=""/>
        <dsp:cNvSpPr/>
      </dsp:nvSpPr>
      <dsp:spPr>
        <a:xfrm>
          <a:off x="0" y="414561"/>
          <a:ext cx="4038600" cy="181817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To recognize that, despite many difficult and life-changing experiences, recovery is possible for people with mental health and/or substance use conditions.</a:t>
          </a:r>
        </a:p>
      </dsp:txBody>
      <dsp:txXfrm>
        <a:off x="88756" y="503317"/>
        <a:ext cx="3861088" cy="1640667"/>
      </dsp:txXfrm>
    </dsp:sp>
    <dsp:sp modelId="{25AC04F4-569A-4F96-9017-74747336A726}">
      <dsp:nvSpPr>
        <dsp:cNvPr id="0" name=""/>
        <dsp:cNvSpPr/>
      </dsp:nvSpPr>
      <dsp:spPr>
        <a:xfrm>
          <a:off x="0" y="2293221"/>
          <a:ext cx="4038600" cy="181817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Working together, providers and communities can shift from a system of acute care management to a system focused on recovery and wellness. </a:t>
          </a:r>
        </a:p>
      </dsp:txBody>
      <dsp:txXfrm>
        <a:off x="88756" y="2381977"/>
        <a:ext cx="3861088" cy="16406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FA1EF-3820-4254-83C5-A55FE5471FC8}">
      <dsp:nvSpPr>
        <dsp:cNvPr id="0" name=""/>
        <dsp:cNvSpPr/>
      </dsp:nvSpPr>
      <dsp:spPr>
        <a:xfrm>
          <a:off x="0" y="1878"/>
          <a:ext cx="8229600" cy="952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46AEEC-3DF9-43A8-9BBB-52A0D76A6EB0}">
      <dsp:nvSpPr>
        <dsp:cNvPr id="0" name=""/>
        <dsp:cNvSpPr/>
      </dsp:nvSpPr>
      <dsp:spPr>
        <a:xfrm>
          <a:off x="287993" y="216088"/>
          <a:ext cx="523623" cy="5236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05FD37-9F65-4196-92E5-E6C577B37D6E}">
      <dsp:nvSpPr>
        <dsp:cNvPr id="0" name=""/>
        <dsp:cNvSpPr/>
      </dsp:nvSpPr>
      <dsp:spPr>
        <a:xfrm>
          <a:off x="1099610" y="1878"/>
          <a:ext cx="7129989" cy="95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8" tIns="100758" rIns="100758" bIns="100758" numCol="1" spcCol="1270" anchor="ctr" anchorCtr="0">
          <a:noAutofit/>
        </a:bodyPr>
        <a:lstStyle/>
        <a:p>
          <a:pPr marL="0" lvl="0" indent="0" algn="l" defTabSz="844550">
            <a:lnSpc>
              <a:spcPct val="90000"/>
            </a:lnSpc>
            <a:spcBef>
              <a:spcPct val="0"/>
            </a:spcBef>
            <a:spcAft>
              <a:spcPct val="35000"/>
            </a:spcAft>
            <a:buNone/>
          </a:pPr>
          <a:r>
            <a:rPr lang="en-US" sz="1900" kern="1200"/>
            <a:t>Understand the goals of a Recovery Oriented System of Care </a:t>
          </a:r>
        </a:p>
      </dsp:txBody>
      <dsp:txXfrm>
        <a:off x="1099610" y="1878"/>
        <a:ext cx="7129989" cy="952043"/>
      </dsp:txXfrm>
    </dsp:sp>
    <dsp:sp modelId="{03A300B8-FE96-4A02-A054-F65860FBCB93}">
      <dsp:nvSpPr>
        <dsp:cNvPr id="0" name=""/>
        <dsp:cNvSpPr/>
      </dsp:nvSpPr>
      <dsp:spPr>
        <a:xfrm>
          <a:off x="0" y="1191932"/>
          <a:ext cx="8229600" cy="952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602DA6-AE87-4EB3-BD18-9A0CB3452934}">
      <dsp:nvSpPr>
        <dsp:cNvPr id="0" name=""/>
        <dsp:cNvSpPr/>
      </dsp:nvSpPr>
      <dsp:spPr>
        <a:xfrm>
          <a:off x="287993" y="1406142"/>
          <a:ext cx="523623" cy="5236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237F83-F1C5-474A-9427-9756DBCD3541}">
      <dsp:nvSpPr>
        <dsp:cNvPr id="0" name=""/>
        <dsp:cNvSpPr/>
      </dsp:nvSpPr>
      <dsp:spPr>
        <a:xfrm>
          <a:off x="1099610" y="1191932"/>
          <a:ext cx="7129989" cy="95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8" tIns="100758" rIns="100758" bIns="100758" numCol="1" spcCol="1270" anchor="ctr" anchorCtr="0">
          <a:noAutofit/>
        </a:bodyPr>
        <a:lstStyle/>
        <a:p>
          <a:pPr marL="0" lvl="0" indent="0" algn="l" defTabSz="844550">
            <a:lnSpc>
              <a:spcPct val="90000"/>
            </a:lnSpc>
            <a:spcBef>
              <a:spcPct val="0"/>
            </a:spcBef>
            <a:spcAft>
              <a:spcPct val="35000"/>
            </a:spcAft>
            <a:buNone/>
          </a:pPr>
          <a:r>
            <a:rPr lang="en-US" sz="1900" kern="1200"/>
            <a:t>Review practical ways to transform</a:t>
          </a:r>
        </a:p>
      </dsp:txBody>
      <dsp:txXfrm>
        <a:off x="1099610" y="1191932"/>
        <a:ext cx="7129989" cy="952043"/>
      </dsp:txXfrm>
    </dsp:sp>
    <dsp:sp modelId="{5804A882-DE13-423B-8380-331BEC9AE945}">
      <dsp:nvSpPr>
        <dsp:cNvPr id="0" name=""/>
        <dsp:cNvSpPr/>
      </dsp:nvSpPr>
      <dsp:spPr>
        <a:xfrm>
          <a:off x="0" y="2381986"/>
          <a:ext cx="8229600" cy="952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AF60AC-381D-4F43-880B-6849F41F088E}">
      <dsp:nvSpPr>
        <dsp:cNvPr id="0" name=""/>
        <dsp:cNvSpPr/>
      </dsp:nvSpPr>
      <dsp:spPr>
        <a:xfrm>
          <a:off x="287993" y="2596196"/>
          <a:ext cx="523623" cy="5236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862E92-E36C-489F-8E78-4C2522F3DA0B}">
      <dsp:nvSpPr>
        <dsp:cNvPr id="0" name=""/>
        <dsp:cNvSpPr/>
      </dsp:nvSpPr>
      <dsp:spPr>
        <a:xfrm>
          <a:off x="1099610" y="2381986"/>
          <a:ext cx="7129989" cy="95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8" tIns="100758" rIns="100758" bIns="100758" numCol="1" spcCol="1270" anchor="ctr" anchorCtr="0">
          <a:noAutofit/>
        </a:bodyPr>
        <a:lstStyle/>
        <a:p>
          <a:pPr marL="0" lvl="0" indent="0" algn="l" defTabSz="844550">
            <a:lnSpc>
              <a:spcPct val="90000"/>
            </a:lnSpc>
            <a:spcBef>
              <a:spcPct val="0"/>
            </a:spcBef>
            <a:spcAft>
              <a:spcPct val="35000"/>
            </a:spcAft>
            <a:buNone/>
          </a:pPr>
          <a:r>
            <a:rPr lang="en-US" sz="1900" kern="1200"/>
            <a:t>Learn how the Self-Assessment Planning Tool (SAPT) and the Recovery Self-Assessment surveys (RSAs) support ROSC system improvements</a:t>
          </a:r>
        </a:p>
      </dsp:txBody>
      <dsp:txXfrm>
        <a:off x="1099610" y="2381986"/>
        <a:ext cx="7129989" cy="952043"/>
      </dsp:txXfrm>
    </dsp:sp>
    <dsp:sp modelId="{66F1556E-A031-46B5-9162-0BD398172F49}">
      <dsp:nvSpPr>
        <dsp:cNvPr id="0" name=""/>
        <dsp:cNvSpPr/>
      </dsp:nvSpPr>
      <dsp:spPr>
        <a:xfrm>
          <a:off x="0" y="3572041"/>
          <a:ext cx="8229600" cy="952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B2D9F6-52CF-4253-AB08-EDB9C196047E}">
      <dsp:nvSpPr>
        <dsp:cNvPr id="0" name=""/>
        <dsp:cNvSpPr/>
      </dsp:nvSpPr>
      <dsp:spPr>
        <a:xfrm>
          <a:off x="287993" y="3786250"/>
          <a:ext cx="523623" cy="5236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EFBB1C4-4020-44C9-BD1C-FC0DA0107B36}">
      <dsp:nvSpPr>
        <dsp:cNvPr id="0" name=""/>
        <dsp:cNvSpPr/>
      </dsp:nvSpPr>
      <dsp:spPr>
        <a:xfrm>
          <a:off x="1099610" y="3572041"/>
          <a:ext cx="7129989" cy="95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8" tIns="100758" rIns="100758" bIns="100758" numCol="1" spcCol="1270" anchor="ctr" anchorCtr="0">
          <a:noAutofit/>
        </a:bodyPr>
        <a:lstStyle/>
        <a:p>
          <a:pPr marL="0" lvl="0" indent="0" algn="l" defTabSz="844550">
            <a:lnSpc>
              <a:spcPct val="90000"/>
            </a:lnSpc>
            <a:spcBef>
              <a:spcPct val="0"/>
            </a:spcBef>
            <a:spcAft>
              <a:spcPct val="35000"/>
            </a:spcAft>
            <a:buNone/>
          </a:pPr>
          <a:r>
            <a:rPr lang="en-US" sz="1900" kern="1200"/>
            <a:t>Provide instruction for implementing SAPT/RSA</a:t>
          </a:r>
        </a:p>
      </dsp:txBody>
      <dsp:txXfrm>
        <a:off x="1099610" y="3572041"/>
        <a:ext cx="7129989" cy="9520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96DCA-94A4-40A5-B983-06AF387DFEE0}">
      <dsp:nvSpPr>
        <dsp:cNvPr id="0" name=""/>
        <dsp:cNvSpPr/>
      </dsp:nvSpPr>
      <dsp:spPr>
        <a:xfrm>
          <a:off x="0" y="13841"/>
          <a:ext cx="4267200" cy="12442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ROSC Summit participants identified five priorities: </a:t>
          </a:r>
        </a:p>
      </dsp:txBody>
      <dsp:txXfrm>
        <a:off x="60740" y="74581"/>
        <a:ext cx="4145720" cy="1122786"/>
      </dsp:txXfrm>
    </dsp:sp>
    <dsp:sp modelId="{0F86A199-B55E-4DDA-9129-C217A0B2BD97}">
      <dsp:nvSpPr>
        <dsp:cNvPr id="0" name=""/>
        <dsp:cNvSpPr/>
      </dsp:nvSpPr>
      <dsp:spPr>
        <a:xfrm>
          <a:off x="832232" y="1258107"/>
          <a:ext cx="2602735" cy="4747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484"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solidFill>
                <a:schemeClr val="bg1"/>
              </a:solidFill>
            </a:rPr>
            <a:t>Collaborative service relationships</a:t>
          </a:r>
        </a:p>
        <a:p>
          <a:pPr marL="228600" lvl="1" indent="-228600" algn="l" defTabSz="1022350">
            <a:lnSpc>
              <a:spcPct val="90000"/>
            </a:lnSpc>
            <a:spcBef>
              <a:spcPct val="0"/>
            </a:spcBef>
            <a:spcAft>
              <a:spcPct val="20000"/>
            </a:spcAft>
            <a:buChar char="•"/>
          </a:pPr>
          <a:r>
            <a:rPr lang="en-US" sz="2300" kern="1200" dirty="0">
              <a:solidFill>
                <a:schemeClr val="bg1"/>
              </a:solidFill>
            </a:rPr>
            <a:t>Cross-system partnerships</a:t>
          </a:r>
        </a:p>
        <a:p>
          <a:pPr marL="228600" lvl="1" indent="-228600" algn="l" defTabSz="1022350">
            <a:lnSpc>
              <a:spcPct val="90000"/>
            </a:lnSpc>
            <a:spcBef>
              <a:spcPct val="0"/>
            </a:spcBef>
            <a:spcAft>
              <a:spcPct val="20000"/>
            </a:spcAft>
            <a:buChar char="•"/>
          </a:pPr>
          <a:r>
            <a:rPr lang="en-US" sz="2300" kern="1200" dirty="0">
              <a:solidFill>
                <a:schemeClr val="bg1"/>
              </a:solidFill>
            </a:rPr>
            <a:t>Community integration</a:t>
          </a:r>
        </a:p>
        <a:p>
          <a:pPr marL="228600" lvl="1" indent="-228600" algn="l" defTabSz="1022350">
            <a:lnSpc>
              <a:spcPct val="90000"/>
            </a:lnSpc>
            <a:spcBef>
              <a:spcPct val="0"/>
            </a:spcBef>
            <a:spcAft>
              <a:spcPct val="20000"/>
            </a:spcAft>
            <a:buChar char="•"/>
          </a:pPr>
          <a:r>
            <a:rPr lang="en-US" sz="2300" kern="1200" dirty="0">
              <a:solidFill>
                <a:schemeClr val="bg1"/>
              </a:solidFill>
            </a:rPr>
            <a:t>Community health and wellness</a:t>
          </a:r>
        </a:p>
        <a:p>
          <a:pPr marL="228600" lvl="1" indent="-228600" algn="l" defTabSz="1022350">
            <a:lnSpc>
              <a:spcPct val="90000"/>
            </a:lnSpc>
            <a:spcBef>
              <a:spcPct val="0"/>
            </a:spcBef>
            <a:spcAft>
              <a:spcPct val="20000"/>
            </a:spcAft>
            <a:buChar char="•"/>
          </a:pPr>
          <a:r>
            <a:rPr lang="en-US" sz="2300" kern="1200" dirty="0">
              <a:solidFill>
                <a:schemeClr val="bg1"/>
              </a:solidFill>
            </a:rPr>
            <a:t>Peer-based recovery support</a:t>
          </a:r>
        </a:p>
      </dsp:txBody>
      <dsp:txXfrm>
        <a:off x="832232" y="1258107"/>
        <a:ext cx="2602735" cy="47478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5A218-F0E4-4C8A-B9A9-29E0BE447975}">
      <dsp:nvSpPr>
        <dsp:cNvPr id="0" name=""/>
        <dsp:cNvSpPr/>
      </dsp:nvSpPr>
      <dsp:spPr>
        <a:xfrm>
          <a:off x="460905" y="1047"/>
          <a:ext cx="3479899" cy="20879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1. Developing a Shared Vision and Strengthening Cross-System Collaborations</a:t>
          </a:r>
        </a:p>
      </dsp:txBody>
      <dsp:txXfrm>
        <a:off x="460905" y="1047"/>
        <a:ext cx="3479899" cy="2087939"/>
      </dsp:txXfrm>
    </dsp:sp>
    <dsp:sp modelId="{44F9A6D7-7465-42C8-9D60-1309969A183D}">
      <dsp:nvSpPr>
        <dsp:cNvPr id="0" name=""/>
        <dsp:cNvSpPr/>
      </dsp:nvSpPr>
      <dsp:spPr>
        <a:xfrm>
          <a:off x="4288794" y="1047"/>
          <a:ext cx="3479899" cy="20879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2. Focus on Prevention and Early Intervention through Promotion of Population and Community Health</a:t>
          </a:r>
        </a:p>
      </dsp:txBody>
      <dsp:txXfrm>
        <a:off x="4288794" y="1047"/>
        <a:ext cx="3479899" cy="2087939"/>
      </dsp:txXfrm>
    </dsp:sp>
    <dsp:sp modelId="{112077B1-80C3-4B5D-84A7-4A69A9B8F62A}">
      <dsp:nvSpPr>
        <dsp:cNvPr id="0" name=""/>
        <dsp:cNvSpPr/>
      </dsp:nvSpPr>
      <dsp:spPr>
        <a:xfrm>
          <a:off x="2374850" y="2436976"/>
          <a:ext cx="3479899" cy="20879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3. Fiscal Policy, Regulatory and Administrative Alignment</a:t>
          </a:r>
        </a:p>
      </dsp:txBody>
      <dsp:txXfrm>
        <a:off x="2374850" y="2436976"/>
        <a:ext cx="3479899" cy="20879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12683D-42CD-4BAF-8201-C125AC93C83E}">
      <dsp:nvSpPr>
        <dsp:cNvPr id="0" name=""/>
        <dsp:cNvSpPr/>
      </dsp:nvSpPr>
      <dsp:spPr>
        <a:xfrm>
          <a:off x="460905" y="1047"/>
          <a:ext cx="3479899" cy="208793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4. Aligning Treatment with a Recovery-Oriented System of Care</a:t>
          </a:r>
        </a:p>
      </dsp:txBody>
      <dsp:txXfrm>
        <a:off x="460905" y="1047"/>
        <a:ext cx="3479899" cy="2087939"/>
      </dsp:txXfrm>
    </dsp:sp>
    <dsp:sp modelId="{547F113E-D766-4C11-BBFA-36258D247803}">
      <dsp:nvSpPr>
        <dsp:cNvPr id="0" name=""/>
        <dsp:cNvSpPr/>
      </dsp:nvSpPr>
      <dsp:spPr>
        <a:xfrm>
          <a:off x="4288794" y="1047"/>
          <a:ext cx="3479899" cy="208793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5. Fully Integrating Peers and Other Recovery Support Services</a:t>
          </a:r>
        </a:p>
      </dsp:txBody>
      <dsp:txXfrm>
        <a:off x="4288794" y="1047"/>
        <a:ext cx="3479899" cy="2087939"/>
      </dsp:txXfrm>
    </dsp:sp>
    <dsp:sp modelId="{D102CB9A-A251-4354-B64E-2DD443A9BF25}">
      <dsp:nvSpPr>
        <dsp:cNvPr id="0" name=""/>
        <dsp:cNvSpPr/>
      </dsp:nvSpPr>
      <dsp:spPr>
        <a:xfrm>
          <a:off x="460905" y="2436976"/>
          <a:ext cx="3479899" cy="208793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6. Supporting the Development of a Mobilized Activated Recovery Community</a:t>
          </a:r>
        </a:p>
      </dsp:txBody>
      <dsp:txXfrm>
        <a:off x="460905" y="2436976"/>
        <a:ext cx="3479899" cy="2087939"/>
      </dsp:txXfrm>
    </dsp:sp>
    <dsp:sp modelId="{D4298161-B510-4E01-9648-D59DBD68E1E5}">
      <dsp:nvSpPr>
        <dsp:cNvPr id="0" name=""/>
        <dsp:cNvSpPr/>
      </dsp:nvSpPr>
      <dsp:spPr>
        <a:xfrm>
          <a:off x="4288794" y="2436976"/>
          <a:ext cx="3479899" cy="208793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7. Integrating Recovery-Oriented Performance Improvement and Evaluation</a:t>
          </a:r>
        </a:p>
      </dsp:txBody>
      <dsp:txXfrm>
        <a:off x="4288794" y="2436976"/>
        <a:ext cx="3479899" cy="20879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4911C-86B9-42DD-A51E-9A66CA60252E}">
      <dsp:nvSpPr>
        <dsp:cNvPr id="0" name=""/>
        <dsp:cNvSpPr/>
      </dsp:nvSpPr>
      <dsp:spPr>
        <a:xfrm>
          <a:off x="533408" y="0"/>
          <a:ext cx="2262336" cy="135740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Hope and </a:t>
          </a:r>
        </a:p>
        <a:p>
          <a:pPr marL="0" lvl="0" indent="0" algn="ctr" defTabSz="889000">
            <a:lnSpc>
              <a:spcPct val="90000"/>
            </a:lnSpc>
            <a:spcBef>
              <a:spcPct val="0"/>
            </a:spcBef>
            <a:spcAft>
              <a:spcPct val="35000"/>
            </a:spcAft>
            <a:buNone/>
          </a:pPr>
          <a:r>
            <a:rPr lang="en-US" sz="2000" kern="1200" dirty="0"/>
            <a:t>Resilience</a:t>
          </a:r>
        </a:p>
      </dsp:txBody>
      <dsp:txXfrm>
        <a:off x="533408" y="0"/>
        <a:ext cx="2262336" cy="1357401"/>
      </dsp:txXfrm>
    </dsp:sp>
    <dsp:sp modelId="{1A835205-929E-46EB-8B8A-E005431A3A83}">
      <dsp:nvSpPr>
        <dsp:cNvPr id="0" name=""/>
        <dsp:cNvSpPr/>
      </dsp:nvSpPr>
      <dsp:spPr>
        <a:xfrm>
          <a:off x="2983631" y="645"/>
          <a:ext cx="2262336" cy="135740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Active roles in treatment</a:t>
          </a:r>
        </a:p>
      </dsp:txBody>
      <dsp:txXfrm>
        <a:off x="2983631" y="645"/>
        <a:ext cx="2262336" cy="1357401"/>
      </dsp:txXfrm>
    </dsp:sp>
    <dsp:sp modelId="{4E4A60BA-A38E-48AA-ADA6-B9089FEB6319}">
      <dsp:nvSpPr>
        <dsp:cNvPr id="0" name=""/>
        <dsp:cNvSpPr/>
      </dsp:nvSpPr>
      <dsp:spPr>
        <a:xfrm>
          <a:off x="5472201" y="645"/>
          <a:ext cx="2262336" cy="135740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Health literacy</a:t>
          </a:r>
        </a:p>
      </dsp:txBody>
      <dsp:txXfrm>
        <a:off x="5472201" y="645"/>
        <a:ext cx="2262336" cy="1357401"/>
      </dsp:txXfrm>
    </dsp:sp>
    <dsp:sp modelId="{24179D02-C0FF-4264-89CE-17AE3F80B129}">
      <dsp:nvSpPr>
        <dsp:cNvPr id="0" name=""/>
        <dsp:cNvSpPr/>
      </dsp:nvSpPr>
      <dsp:spPr>
        <a:xfrm>
          <a:off x="495061" y="1584280"/>
          <a:ext cx="2262336" cy="135740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Overall satisfaction with services</a:t>
          </a:r>
        </a:p>
      </dsp:txBody>
      <dsp:txXfrm>
        <a:off x="495061" y="1584280"/>
        <a:ext cx="2262336" cy="1357401"/>
      </dsp:txXfrm>
    </dsp:sp>
    <dsp:sp modelId="{C94655A7-5AB8-4E5C-9981-7EE759B0F848}">
      <dsp:nvSpPr>
        <dsp:cNvPr id="0" name=""/>
        <dsp:cNvSpPr/>
      </dsp:nvSpPr>
      <dsp:spPr>
        <a:xfrm>
          <a:off x="2983631" y="1584280"/>
          <a:ext cx="2262336" cy="135740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Connection to community</a:t>
          </a:r>
        </a:p>
      </dsp:txBody>
      <dsp:txXfrm>
        <a:off x="2983631" y="1584280"/>
        <a:ext cx="2262336" cy="1357401"/>
      </dsp:txXfrm>
    </dsp:sp>
    <dsp:sp modelId="{F2C367E8-43A4-4BD0-A719-D58CE22FC845}">
      <dsp:nvSpPr>
        <dsp:cNvPr id="0" name=""/>
        <dsp:cNvSpPr/>
      </dsp:nvSpPr>
      <dsp:spPr>
        <a:xfrm>
          <a:off x="5472201" y="1584280"/>
          <a:ext cx="2262336" cy="135740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Ability to cope with stress</a:t>
          </a:r>
        </a:p>
      </dsp:txBody>
      <dsp:txXfrm>
        <a:off x="5472201" y="1584280"/>
        <a:ext cx="2262336" cy="1357401"/>
      </dsp:txXfrm>
    </dsp:sp>
    <dsp:sp modelId="{FA647365-4D80-4198-BDC1-35BB61AB9AE1}">
      <dsp:nvSpPr>
        <dsp:cNvPr id="0" name=""/>
        <dsp:cNvSpPr/>
      </dsp:nvSpPr>
      <dsp:spPr>
        <a:xfrm>
          <a:off x="1739346" y="3167916"/>
          <a:ext cx="2262336" cy="135740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Quality of life</a:t>
          </a:r>
        </a:p>
      </dsp:txBody>
      <dsp:txXfrm>
        <a:off x="1739346" y="3167916"/>
        <a:ext cx="2262336" cy="1357401"/>
      </dsp:txXfrm>
    </dsp:sp>
    <dsp:sp modelId="{2526EA7F-4CFB-473F-9C8A-295771D24FC5}">
      <dsp:nvSpPr>
        <dsp:cNvPr id="0" name=""/>
        <dsp:cNvSpPr/>
      </dsp:nvSpPr>
      <dsp:spPr>
        <a:xfrm>
          <a:off x="4227916" y="3167916"/>
          <a:ext cx="2262336" cy="135740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Practical outcomes: housing, employment, finances</a:t>
          </a:r>
        </a:p>
      </dsp:txBody>
      <dsp:txXfrm>
        <a:off x="4227916" y="3167916"/>
        <a:ext cx="2262336" cy="135740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293577-D985-429F-BCBC-65F85F4B2E63}" type="datetimeFigureOut">
              <a:rPr lang="en-US" smtClean="0"/>
              <a:t>9/13/2022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460A319-C15B-40F9-B661-875429942C19}" type="slidenum">
              <a:rPr lang="en-US" smtClean="0"/>
              <a:t>‹#›</a:t>
            </a:fld>
            <a:endParaRPr lang="en-US"/>
          </a:p>
        </p:txBody>
      </p:sp>
    </p:spTree>
    <p:extLst>
      <p:ext uri="{BB962C8B-B14F-4D97-AF65-F5344CB8AC3E}">
        <p14:creationId xmlns:p14="http://schemas.microsoft.com/office/powerpoint/2010/main" val="36870225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C983C0-C580-47F7-A46F-F0D8657659D8}" type="datetimeFigureOut">
              <a:rPr lang="en-US" smtClean="0"/>
              <a:t>9/13/2022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513339-0F73-4843-BE6E-88EB5EA2D55E}" type="slidenum">
              <a:rPr lang="en-US" smtClean="0"/>
              <a:t>‹#›</a:t>
            </a:fld>
            <a:endParaRPr lang="en-US"/>
          </a:p>
        </p:txBody>
      </p:sp>
    </p:spTree>
    <p:extLst>
      <p:ext uri="{BB962C8B-B14F-4D97-AF65-F5344CB8AC3E}">
        <p14:creationId xmlns:p14="http://schemas.microsoft.com/office/powerpoint/2010/main" val="56411899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mn-lt"/>
              </a:rPr>
              <a:t>We know that people with mental health and substance use conditions benefit from a wide range of support and treatment, and it is critical that these are available to people of all ages and to those who may experience additional discrimination and disadvantage because of physical impairments, substance use problems, forensic history, learning disabilities, or their ethnicity, sexuality, or religion.  A central question for any organization is whether this support and treatment helps the person to pursue their ambitions and make the most of their life. Therefore, the philosophy and principles guiding our work as behavioral health practitioners and the services provided are particularly important.</a:t>
            </a:r>
          </a:p>
          <a:p>
            <a:endParaRPr lang="en-US" dirty="0"/>
          </a:p>
        </p:txBody>
      </p:sp>
    </p:spTree>
    <p:extLst>
      <p:ext uri="{BB962C8B-B14F-4D97-AF65-F5344CB8AC3E}">
        <p14:creationId xmlns:p14="http://schemas.microsoft.com/office/powerpoint/2010/main" val="2846005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3961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000000"/>
              </a:solidFill>
              <a:latin typeface="Arial Narrow" panose="020B0606020202030204" pitchFamily="34" charset="0"/>
            </a:endParaRPr>
          </a:p>
          <a:p>
            <a:endParaRPr lang="en-US" dirty="0"/>
          </a:p>
        </p:txBody>
      </p:sp>
    </p:spTree>
    <p:extLst>
      <p:ext uri="{BB962C8B-B14F-4D97-AF65-F5344CB8AC3E}">
        <p14:creationId xmlns:p14="http://schemas.microsoft.com/office/powerpoint/2010/main" val="2536508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3518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3100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7766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5035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LSF data analysts will also generate a regional roll-up report with aggregate data of SAPR/RSA results.  ALSO: We will provide you with action plan templates. </a:t>
            </a:r>
          </a:p>
        </p:txBody>
      </p:sp>
    </p:spTree>
    <p:extLst>
      <p:ext uri="{BB962C8B-B14F-4D97-AF65-F5344CB8AC3E}">
        <p14:creationId xmlns:p14="http://schemas.microsoft.com/office/powerpoint/2010/main" val="1685924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6372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22111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8858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2877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1568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214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4691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into the SAPT process, let’s step back and look at ROSC a bit more, a ROSC refresher course if you will…</a:t>
            </a:r>
          </a:p>
        </p:txBody>
      </p:sp>
    </p:spTree>
    <p:extLst>
      <p:ext uri="{BB962C8B-B14F-4D97-AF65-F5344CB8AC3E}">
        <p14:creationId xmlns:p14="http://schemas.microsoft.com/office/powerpoint/2010/main" val="1618198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0353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653190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990591" y="1687320"/>
            <a:ext cx="5467609" cy="1470025"/>
          </a:xfrm>
        </p:spPr>
        <p:txBody>
          <a:bodyPr/>
          <a:lstStyle/>
          <a:p>
            <a:r>
              <a:rPr lang="en-US" dirty="0"/>
              <a:t>Click to edit Master title style</a:t>
            </a:r>
          </a:p>
        </p:txBody>
      </p:sp>
      <p:sp>
        <p:nvSpPr>
          <p:cNvPr id="3" name="Subtitle 2"/>
          <p:cNvSpPr>
            <a:spLocks noGrp="1"/>
          </p:cNvSpPr>
          <p:nvPr>
            <p:ph type="subTitle" idx="1"/>
          </p:nvPr>
        </p:nvSpPr>
        <p:spPr>
          <a:xfrm>
            <a:off x="2990591" y="3443095"/>
            <a:ext cx="5467609"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descr="LSF_Large_Logo.png"/>
          <p:cNvPicPr>
            <a:picLocks noChangeAspect="1"/>
          </p:cNvPicPr>
          <p:nvPr userDrawn="1"/>
        </p:nvPicPr>
        <p:blipFill>
          <a:blip r:embed="rId2"/>
          <a:stretch>
            <a:fillRect/>
          </a:stretch>
        </p:blipFill>
        <p:spPr>
          <a:xfrm>
            <a:off x="914400" y="1905000"/>
            <a:ext cx="2076191" cy="307619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LSF_logo.png"/>
          <p:cNvPicPr>
            <a:picLocks noChangeAspect="1"/>
          </p:cNvPicPr>
          <p:nvPr userDrawn="1"/>
        </p:nvPicPr>
        <p:blipFill>
          <a:blip r:embed="rId2"/>
          <a:stretch>
            <a:fillRect/>
          </a:stretch>
        </p:blipFill>
        <p:spPr>
          <a:xfrm>
            <a:off x="190571" y="228600"/>
            <a:ext cx="571429" cy="83809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274638"/>
            <a:ext cx="57150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LSF_logo.png"/>
          <p:cNvPicPr>
            <a:picLocks noChangeAspect="1"/>
          </p:cNvPicPr>
          <p:nvPr userDrawn="1"/>
        </p:nvPicPr>
        <p:blipFill>
          <a:blip r:embed="rId2"/>
          <a:stretch>
            <a:fillRect/>
          </a:stretch>
        </p:blipFill>
        <p:spPr>
          <a:xfrm>
            <a:off x="190571" y="228600"/>
            <a:ext cx="571429" cy="838095"/>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1465816"/>
            <a:ext cx="5467609" cy="1470025"/>
          </a:xfrm>
          <a:prstGeom prst="rect">
            <a:avLst/>
          </a:prstGeom>
        </p:spPr>
        <p:txBody>
          <a:bodyPr/>
          <a:lstStyle>
            <a:lvl1pPr>
              <a:defRPr b="1"/>
            </a:lvl1pPr>
          </a:lstStyle>
          <a:p>
            <a:r>
              <a:rPr lang="en-US"/>
              <a:t>Click to edit Master title style</a:t>
            </a:r>
          </a:p>
        </p:txBody>
      </p:sp>
      <p:sp>
        <p:nvSpPr>
          <p:cNvPr id="3" name="Subtitle 2"/>
          <p:cNvSpPr>
            <a:spLocks noGrp="1"/>
          </p:cNvSpPr>
          <p:nvPr>
            <p:ph type="subTitle" idx="1"/>
          </p:nvPr>
        </p:nvSpPr>
        <p:spPr>
          <a:xfrm>
            <a:off x="2971802" y="3221591"/>
            <a:ext cx="5467608" cy="1752600"/>
          </a:xfrm>
        </p:spPr>
        <p:txBody>
          <a:bodyPr/>
          <a:lstStyle>
            <a:lvl1pPr marL="0" indent="0" algn="ctr">
              <a:buNone/>
              <a:defRPr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5" name="Picture 2" descr="C:\Users\canaan.mccaslin\Desktop\Communications\Brand Management\Chameleon\Final Deliverables\LSF Logos\Logo\LSF - Health Systems Logos\_JPG\LSF - Health Systems Logo_Re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67010" y="1697591"/>
            <a:ext cx="1981200" cy="3007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668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a:xfrm>
            <a:off x="800100" y="228600"/>
            <a:ext cx="7820025" cy="761999"/>
          </a:xfrm>
          <a:prstGeom prst="rect">
            <a:avLst/>
          </a:prstGeom>
        </p:spPr>
        <p:txBody>
          <a:bodyPr vert="horz" lIns="91440" tIns="45720" rIns="91440" bIns="45720" rtlCol="0" anchor="ctr">
            <a:normAutofit/>
          </a:bodyPr>
          <a:lstStyle/>
          <a:p>
            <a:r>
              <a:rPr lang="en-US" dirty="0"/>
              <a:t>Click to edit Master title style</a:t>
            </a:r>
          </a:p>
        </p:txBody>
      </p:sp>
      <p:pic>
        <p:nvPicPr>
          <p:cNvPr id="5" name="Picture 2" descr="C:\Users\canaan.mccaslin\Desktop\Communications\Brand Management\Chameleon\Final Deliverables\LSF Logos\Logo\LSF - Health Systems Logos\_JPG\LSF - Health Systems Logo_Re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0571" y="228601"/>
            <a:ext cx="557677" cy="846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315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62016" y="1905000"/>
            <a:ext cx="5504122" cy="1362075"/>
          </a:xfrm>
          <a:prstGeom prst="rect">
            <a:avLst/>
          </a:prstGeom>
        </p:spPr>
        <p:txBody>
          <a:bodyPr anchor="t">
            <a:normAutofit/>
          </a:bodyPr>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2971800" y="3276600"/>
            <a:ext cx="5504122" cy="1500187"/>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6" name="Picture 2" descr="C:\Users\canaan.mccaslin\Desktop\Communications\Brand Management\Chameleon\Final Deliverables\LSF Logos\Logo\LSF - Health Systems Logos\_JPG\LSF - Health Systems Logo_Re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5800" y="1838325"/>
            <a:ext cx="1981200" cy="3007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577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p:cNvSpPr>
            <a:spLocks noGrp="1"/>
          </p:cNvSpPr>
          <p:nvPr>
            <p:ph type="title"/>
          </p:nvPr>
        </p:nvSpPr>
        <p:spPr>
          <a:xfrm>
            <a:off x="800100" y="228600"/>
            <a:ext cx="7820025" cy="761999"/>
          </a:xfrm>
          <a:prstGeom prst="rect">
            <a:avLst/>
          </a:prstGeom>
        </p:spPr>
        <p:txBody>
          <a:bodyPr vert="horz" lIns="91440" tIns="45720" rIns="91440" bIns="45720" rtlCol="0" anchor="ctr">
            <a:normAutofit/>
          </a:bodyPr>
          <a:lstStyle/>
          <a:p>
            <a:r>
              <a:rPr lang="en-US" dirty="0"/>
              <a:t>Click to edit Master title style</a:t>
            </a:r>
          </a:p>
        </p:txBody>
      </p:sp>
      <p:pic>
        <p:nvPicPr>
          <p:cNvPr id="7" name="Picture 2" descr="C:\Users\canaan.mccaslin\Desktop\Communications\Brand Management\Chameleon\Final Deliverables\LSF Logos\Logo\LSF - Health Systems Logos\_JPG\LSF - Health Systems Logo_Re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0571" y="228601"/>
            <a:ext cx="557677" cy="846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721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a:xfrm>
            <a:off x="800100" y="228600"/>
            <a:ext cx="7820025" cy="761999"/>
          </a:xfrm>
          <a:prstGeom prst="rect">
            <a:avLst/>
          </a:prstGeom>
        </p:spPr>
        <p:txBody>
          <a:bodyPr vert="horz" lIns="91440" tIns="45720" rIns="91440" bIns="45720" rtlCol="0" anchor="ctr">
            <a:normAutofit/>
          </a:bodyPr>
          <a:lstStyle/>
          <a:p>
            <a:r>
              <a:rPr lang="en-US" dirty="0"/>
              <a:t>Click to edit Master title style</a:t>
            </a:r>
          </a:p>
        </p:txBody>
      </p:sp>
      <p:pic>
        <p:nvPicPr>
          <p:cNvPr id="8" name="Picture 2" descr="C:\Users\canaan.mccaslin\Desktop\Communications\Brand Management\Chameleon\Final Deliverables\LSF Logos\Logo\LSF - Health Systems Logos\_JPG\LSF - Health Systems Logo_Re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0571" y="228601"/>
            <a:ext cx="557677" cy="846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134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800100" y="228600"/>
            <a:ext cx="7820025" cy="761999"/>
          </a:xfrm>
          <a:prstGeom prst="rect">
            <a:avLst/>
          </a:prstGeom>
        </p:spPr>
        <p:txBody>
          <a:bodyPr vert="horz" lIns="91440" tIns="45720" rIns="91440" bIns="45720" rtlCol="0" anchor="ctr">
            <a:normAutofit/>
          </a:bodyPr>
          <a:lstStyle/>
          <a:p>
            <a:r>
              <a:rPr lang="en-US" dirty="0"/>
              <a:t>Click to edit Master title style</a:t>
            </a:r>
          </a:p>
        </p:txBody>
      </p:sp>
      <p:pic>
        <p:nvPicPr>
          <p:cNvPr id="4" name="Picture 2" descr="C:\Users\canaan.mccaslin\Desktop\Communications\Brand Management\Chameleon\Final Deliverables\LSF Logos\Logo\LSF - Health Systems Logos\_JPG\LSF - Health Systems Logo_Re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0571" y="228601"/>
            <a:ext cx="557677" cy="846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249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800100" y="228600"/>
            <a:ext cx="7820025" cy="761999"/>
          </a:xfrm>
          <a:prstGeom prst="rect">
            <a:avLst/>
          </a:prstGeom>
        </p:spPr>
        <p:txBody>
          <a:bodyPr vert="horz" lIns="91440" tIns="45720" rIns="91440" bIns="45720" rtlCol="0" anchor="ctr">
            <a:normAutofit/>
          </a:bodyPr>
          <a:lstStyle/>
          <a:p>
            <a:r>
              <a:rPr lang="en-US" dirty="0"/>
              <a:t>Click to edit Master title style</a:t>
            </a:r>
          </a:p>
        </p:txBody>
      </p:sp>
      <p:pic>
        <p:nvPicPr>
          <p:cNvPr id="4" name="Picture 2" descr="C:\Users\canaan.mccaslin\Desktop\Communications\Brand Management\Chameleon\Final Deliverables\LSF Logos\Logo\LSF - Health Systems Logos\_JPG\LSF - Health Systems Logo_Re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0571" y="228601"/>
            <a:ext cx="557677" cy="846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287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199"/>
            <a:ext cx="3008313" cy="977899"/>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1219200"/>
            <a:ext cx="5111750" cy="5105400"/>
          </a:xfrm>
        </p:spPr>
        <p:txBody>
          <a:bodyPr/>
          <a:lstStyle>
            <a:lvl1pPr>
              <a:defRPr sz="3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197100"/>
            <a:ext cx="3008313" cy="4127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7" name="Picture 2" descr="C:\Users\canaan.mccaslin\Desktop\Communications\Brand Management\Chameleon\Final Deliverables\LSF Logos\Logo\LSF - Health Systems Logos\_JPG\LSF - Health Systems Logo_Re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0571" y="228601"/>
            <a:ext cx="557677" cy="846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253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LSF_logo.png"/>
          <p:cNvPicPr>
            <a:picLocks noChangeAspect="1"/>
          </p:cNvPicPr>
          <p:nvPr userDrawn="1"/>
        </p:nvPicPr>
        <p:blipFill>
          <a:blip r:embed="rId2"/>
          <a:stretch>
            <a:fillRect/>
          </a:stretch>
        </p:blipFill>
        <p:spPr>
          <a:xfrm>
            <a:off x="190571" y="228600"/>
            <a:ext cx="571429" cy="83809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6" name="Picture 2" descr="C:\Users\canaan.mccaslin\Desktop\Communications\Brand Management\Chameleon\Final Deliverables\LSF Logos\Logo\LSF - Health Systems Logos\_JPG\LSF - Health Systems Logo_Re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0571" y="228601"/>
            <a:ext cx="557677" cy="846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555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a:xfrm>
            <a:off x="800100" y="228600"/>
            <a:ext cx="7820025" cy="761999"/>
          </a:xfrm>
          <a:prstGeom prst="rect">
            <a:avLst/>
          </a:prstGeom>
        </p:spPr>
        <p:txBody>
          <a:bodyPr vert="horz" lIns="91440" tIns="45720" rIns="91440" bIns="45720" rtlCol="0" anchor="ctr">
            <a:normAutofit/>
          </a:bodyPr>
          <a:lstStyle/>
          <a:p>
            <a:r>
              <a:rPr lang="en-US" dirty="0"/>
              <a:t>Click to edit Master title style</a:t>
            </a:r>
          </a:p>
        </p:txBody>
      </p:sp>
      <p:pic>
        <p:nvPicPr>
          <p:cNvPr id="5" name="Picture 2" descr="C:\Users\canaan.mccaslin\Desktop\Communications\Brand Management\Chameleon\Final Deliverables\LSF Logos\Logo\LSF - Health Systems Logos\_JPG\LSF - Health Systems Logo_Re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0571" y="228601"/>
            <a:ext cx="557677" cy="846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4770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274638"/>
            <a:ext cx="57150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2" descr="C:\Users\canaan.mccaslin\Desktop\Communications\Brand Management\Chameleon\Final Deliverables\LSF Logos\Logo\LSF - Health Systems Logos\_JPG\LSF - Health Systems Logo_Re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0571" y="228601"/>
            <a:ext cx="557677" cy="846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186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86200" y="2130425"/>
            <a:ext cx="4572000" cy="1470025"/>
          </a:xfrm>
          <a:prstGeom prst="rect">
            <a:avLst/>
          </a:prstGeom>
        </p:spPr>
        <p:txBody>
          <a:bodyPr/>
          <a:lstStyle>
            <a:lvl1pPr>
              <a:defRPr b="1"/>
            </a:lvl1pPr>
          </a:lstStyle>
          <a:p>
            <a:r>
              <a:rPr lang="en-US" dirty="0"/>
              <a:t>Click to edit Master title style</a:t>
            </a:r>
          </a:p>
        </p:txBody>
      </p:sp>
      <p:sp>
        <p:nvSpPr>
          <p:cNvPr id="3" name="Subtitle 2"/>
          <p:cNvSpPr>
            <a:spLocks noGrp="1"/>
          </p:cNvSpPr>
          <p:nvPr>
            <p:ph type="subTitle" idx="1"/>
          </p:nvPr>
        </p:nvSpPr>
        <p:spPr>
          <a:xfrm>
            <a:off x="3886200" y="3886200"/>
            <a:ext cx="4572000" cy="1752600"/>
          </a:xfrm>
        </p:spPr>
        <p:txBody>
          <a:bodyPr/>
          <a:lstStyle>
            <a:lvl1pPr marL="0" indent="0" algn="ctr">
              <a:buNone/>
              <a:defRPr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4" name="Picture 3" descr="LSF_Large_Logo.png"/>
          <p:cNvPicPr>
            <a:picLocks noChangeAspect="1"/>
          </p:cNvPicPr>
          <p:nvPr userDrawn="1"/>
        </p:nvPicPr>
        <p:blipFill>
          <a:blip r:embed="rId2"/>
          <a:stretch>
            <a:fillRect/>
          </a:stretch>
        </p:blipFill>
        <p:spPr>
          <a:xfrm>
            <a:off x="914400" y="2522182"/>
            <a:ext cx="2846759" cy="1821218"/>
          </a:xfrm>
          <a:prstGeom prst="rect">
            <a:avLst/>
          </a:prstGeom>
        </p:spPr>
      </p:pic>
    </p:spTree>
    <p:extLst>
      <p:ext uri="{BB962C8B-B14F-4D97-AF65-F5344CB8AC3E}">
        <p14:creationId xmlns:p14="http://schemas.microsoft.com/office/powerpoint/2010/main" val="3540210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a:xfrm>
            <a:off x="1447800" y="228600"/>
            <a:ext cx="7172325" cy="761999"/>
          </a:xfrm>
          <a:prstGeom prst="rect">
            <a:avLst/>
          </a:prstGeom>
        </p:spPr>
        <p:txBody>
          <a:bodyPr vert="horz" lIns="91440" tIns="45720" rIns="91440" bIns="45720" rtlCol="0" anchor="ctr">
            <a:normAutofit/>
          </a:bodyPr>
          <a:lstStyle/>
          <a:p>
            <a:r>
              <a:rPr lang="en-US" dirty="0"/>
              <a:t>Click to edit Master title style</a:t>
            </a:r>
          </a:p>
        </p:txBody>
      </p:sp>
      <p:pic>
        <p:nvPicPr>
          <p:cNvPr id="4" name="Picture 3" descr="LSF_logo.png"/>
          <p:cNvPicPr>
            <a:picLocks noChangeAspect="1"/>
          </p:cNvPicPr>
          <p:nvPr userDrawn="1"/>
        </p:nvPicPr>
        <p:blipFill>
          <a:blip r:embed="rId2"/>
          <a:stretch>
            <a:fillRect/>
          </a:stretch>
        </p:blipFill>
        <p:spPr>
          <a:xfrm>
            <a:off x="200022" y="228600"/>
            <a:ext cx="1247778" cy="838200"/>
          </a:xfrm>
          <a:prstGeom prst="rect">
            <a:avLst/>
          </a:prstGeom>
        </p:spPr>
      </p:pic>
    </p:spTree>
    <p:extLst>
      <p:ext uri="{BB962C8B-B14F-4D97-AF65-F5344CB8AC3E}">
        <p14:creationId xmlns:p14="http://schemas.microsoft.com/office/powerpoint/2010/main" val="24639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86200" y="2541232"/>
            <a:ext cx="4876801" cy="1362075"/>
          </a:xfrm>
          <a:prstGeom prst="rect">
            <a:avLst/>
          </a:prstGeo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3886200" y="3912832"/>
            <a:ext cx="4876801" cy="1500187"/>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4" name="Picture 3" descr="LSF_Large_Logo.png"/>
          <p:cNvPicPr>
            <a:picLocks noChangeAspect="1"/>
          </p:cNvPicPr>
          <p:nvPr userDrawn="1"/>
        </p:nvPicPr>
        <p:blipFill>
          <a:blip r:embed="rId2"/>
          <a:stretch>
            <a:fillRect/>
          </a:stretch>
        </p:blipFill>
        <p:spPr>
          <a:xfrm>
            <a:off x="914400" y="2522182"/>
            <a:ext cx="2846759" cy="1821218"/>
          </a:xfrm>
          <a:prstGeom prst="rect">
            <a:avLst/>
          </a:prstGeom>
        </p:spPr>
      </p:pic>
    </p:spTree>
    <p:extLst>
      <p:ext uri="{BB962C8B-B14F-4D97-AF65-F5344CB8AC3E}">
        <p14:creationId xmlns:p14="http://schemas.microsoft.com/office/powerpoint/2010/main" val="40675484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p:cNvSpPr>
            <a:spLocks noGrp="1"/>
          </p:cNvSpPr>
          <p:nvPr>
            <p:ph type="title"/>
          </p:nvPr>
        </p:nvSpPr>
        <p:spPr>
          <a:xfrm>
            <a:off x="1447800" y="228600"/>
            <a:ext cx="7172325" cy="761999"/>
          </a:xfrm>
          <a:prstGeom prst="rect">
            <a:avLst/>
          </a:prstGeom>
        </p:spPr>
        <p:txBody>
          <a:bodyPr vert="horz" lIns="91440" tIns="45720" rIns="91440" bIns="45720" rtlCol="0" anchor="ctr">
            <a:normAutofit/>
          </a:bodyPr>
          <a:lstStyle/>
          <a:p>
            <a:r>
              <a:rPr lang="en-US" dirty="0"/>
              <a:t>Click to edit Master title style</a:t>
            </a:r>
          </a:p>
        </p:txBody>
      </p:sp>
      <p:pic>
        <p:nvPicPr>
          <p:cNvPr id="5" name="Picture 4" descr="LSF_logo.png"/>
          <p:cNvPicPr>
            <a:picLocks noChangeAspect="1"/>
          </p:cNvPicPr>
          <p:nvPr userDrawn="1"/>
        </p:nvPicPr>
        <p:blipFill>
          <a:blip r:embed="rId2"/>
          <a:stretch>
            <a:fillRect/>
          </a:stretch>
        </p:blipFill>
        <p:spPr>
          <a:xfrm>
            <a:off x="200022" y="228600"/>
            <a:ext cx="1247778" cy="838200"/>
          </a:xfrm>
          <a:prstGeom prst="rect">
            <a:avLst/>
          </a:prstGeom>
        </p:spPr>
      </p:pic>
    </p:spTree>
    <p:extLst>
      <p:ext uri="{BB962C8B-B14F-4D97-AF65-F5344CB8AC3E}">
        <p14:creationId xmlns:p14="http://schemas.microsoft.com/office/powerpoint/2010/main" val="2029666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a:xfrm>
            <a:off x="1447800" y="228600"/>
            <a:ext cx="7172325" cy="761999"/>
          </a:xfrm>
          <a:prstGeom prst="rect">
            <a:avLst/>
          </a:prstGeom>
        </p:spPr>
        <p:txBody>
          <a:bodyPr vert="horz" lIns="91440" tIns="45720" rIns="91440" bIns="45720" rtlCol="0" anchor="ctr">
            <a:normAutofit/>
          </a:bodyPr>
          <a:lstStyle/>
          <a:p>
            <a:r>
              <a:rPr lang="en-US" dirty="0"/>
              <a:t>Click to edit Master title style</a:t>
            </a:r>
          </a:p>
        </p:txBody>
      </p:sp>
      <p:pic>
        <p:nvPicPr>
          <p:cNvPr id="7" name="Picture 6" descr="LSF_logo.png"/>
          <p:cNvPicPr>
            <a:picLocks noChangeAspect="1"/>
          </p:cNvPicPr>
          <p:nvPr userDrawn="1"/>
        </p:nvPicPr>
        <p:blipFill>
          <a:blip r:embed="rId2"/>
          <a:stretch>
            <a:fillRect/>
          </a:stretch>
        </p:blipFill>
        <p:spPr>
          <a:xfrm>
            <a:off x="200022" y="228600"/>
            <a:ext cx="1247778" cy="838200"/>
          </a:xfrm>
          <a:prstGeom prst="rect">
            <a:avLst/>
          </a:prstGeom>
        </p:spPr>
      </p:pic>
    </p:spTree>
    <p:extLst>
      <p:ext uri="{BB962C8B-B14F-4D97-AF65-F5344CB8AC3E}">
        <p14:creationId xmlns:p14="http://schemas.microsoft.com/office/powerpoint/2010/main" val="1839096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1447800" y="228600"/>
            <a:ext cx="7172325" cy="761999"/>
          </a:xfrm>
          <a:prstGeom prst="rect">
            <a:avLst/>
          </a:prstGeom>
        </p:spPr>
        <p:txBody>
          <a:bodyPr vert="horz" lIns="91440" tIns="45720" rIns="91440" bIns="45720" rtlCol="0" anchor="ctr">
            <a:normAutofit/>
          </a:bodyPr>
          <a:lstStyle/>
          <a:p>
            <a:r>
              <a:rPr lang="en-US" dirty="0"/>
              <a:t>Click to edit Master title style</a:t>
            </a:r>
          </a:p>
        </p:txBody>
      </p:sp>
      <p:pic>
        <p:nvPicPr>
          <p:cNvPr id="3" name="Picture 2" descr="LSF_logo.png"/>
          <p:cNvPicPr>
            <a:picLocks noChangeAspect="1"/>
          </p:cNvPicPr>
          <p:nvPr userDrawn="1"/>
        </p:nvPicPr>
        <p:blipFill>
          <a:blip r:embed="rId2"/>
          <a:stretch>
            <a:fillRect/>
          </a:stretch>
        </p:blipFill>
        <p:spPr>
          <a:xfrm>
            <a:off x="200022" y="228600"/>
            <a:ext cx="1247778" cy="838200"/>
          </a:xfrm>
          <a:prstGeom prst="rect">
            <a:avLst/>
          </a:prstGeom>
        </p:spPr>
      </p:pic>
    </p:spTree>
    <p:extLst>
      <p:ext uri="{BB962C8B-B14F-4D97-AF65-F5344CB8AC3E}">
        <p14:creationId xmlns:p14="http://schemas.microsoft.com/office/powerpoint/2010/main" val="3538235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447800" y="228600"/>
            <a:ext cx="7172325" cy="761999"/>
          </a:xfrm>
          <a:prstGeom prst="rect">
            <a:avLst/>
          </a:prstGeom>
        </p:spPr>
        <p:txBody>
          <a:bodyPr vert="horz" lIns="91440" tIns="45720" rIns="91440" bIns="45720" rtlCol="0" anchor="ctr">
            <a:normAutofit/>
          </a:bodyPr>
          <a:lstStyle/>
          <a:p>
            <a:r>
              <a:rPr lang="en-US" dirty="0"/>
              <a:t>Click to edit Master title style</a:t>
            </a:r>
          </a:p>
        </p:txBody>
      </p:sp>
      <p:pic>
        <p:nvPicPr>
          <p:cNvPr id="3" name="Picture 2" descr="LSF_logo.png"/>
          <p:cNvPicPr>
            <a:picLocks noChangeAspect="1"/>
          </p:cNvPicPr>
          <p:nvPr userDrawn="1"/>
        </p:nvPicPr>
        <p:blipFill>
          <a:blip r:embed="rId2"/>
          <a:stretch>
            <a:fillRect/>
          </a:stretch>
        </p:blipFill>
        <p:spPr>
          <a:xfrm>
            <a:off x="200022" y="228600"/>
            <a:ext cx="1247778" cy="838200"/>
          </a:xfrm>
          <a:prstGeom prst="rect">
            <a:avLst/>
          </a:prstGeom>
        </p:spPr>
      </p:pic>
    </p:spTree>
    <p:extLst>
      <p:ext uri="{BB962C8B-B14F-4D97-AF65-F5344CB8AC3E}">
        <p14:creationId xmlns:p14="http://schemas.microsoft.com/office/powerpoint/2010/main" val="184871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81066" y="1905000"/>
            <a:ext cx="5446712" cy="1362075"/>
          </a:xfrm>
        </p:spPr>
        <p:txBody>
          <a:bodyPr anchor="t">
            <a:noAutofit/>
          </a:bodyPr>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2990591" y="3276600"/>
            <a:ext cx="5446712" cy="1500187"/>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7" name="Picture 6" descr="LSF_Large_Logo.png"/>
          <p:cNvPicPr>
            <a:picLocks noChangeAspect="1"/>
          </p:cNvPicPr>
          <p:nvPr userDrawn="1"/>
        </p:nvPicPr>
        <p:blipFill>
          <a:blip r:embed="rId2"/>
          <a:stretch>
            <a:fillRect/>
          </a:stretch>
        </p:blipFill>
        <p:spPr>
          <a:xfrm>
            <a:off x="914400" y="1905000"/>
            <a:ext cx="2076191" cy="3076191"/>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8312" y="1066800"/>
            <a:ext cx="3008313" cy="990600"/>
          </a:xfrm>
          <a:prstGeom prst="rect">
            <a:avLst/>
          </a:prstGeo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1066800"/>
            <a:ext cx="5111750" cy="5137150"/>
          </a:xfrm>
        </p:spPr>
        <p:txBody>
          <a:bodyPr/>
          <a:lstStyle>
            <a:lvl1pPr>
              <a:defRPr sz="3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076450"/>
            <a:ext cx="3008313" cy="4127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4" descr="LSF_logo.png"/>
          <p:cNvPicPr>
            <a:picLocks noChangeAspect="1"/>
          </p:cNvPicPr>
          <p:nvPr userDrawn="1"/>
        </p:nvPicPr>
        <p:blipFill>
          <a:blip r:embed="rId2"/>
          <a:stretch>
            <a:fillRect/>
          </a:stretch>
        </p:blipFill>
        <p:spPr>
          <a:xfrm>
            <a:off x="200022" y="228600"/>
            <a:ext cx="1247778" cy="838200"/>
          </a:xfrm>
          <a:prstGeom prst="rect">
            <a:avLst/>
          </a:prstGeom>
        </p:spPr>
      </p:pic>
    </p:spTree>
    <p:extLst>
      <p:ext uri="{BB962C8B-B14F-4D97-AF65-F5344CB8AC3E}">
        <p14:creationId xmlns:p14="http://schemas.microsoft.com/office/powerpoint/2010/main" val="4216067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4" descr="LSF_logo.png"/>
          <p:cNvPicPr>
            <a:picLocks noChangeAspect="1"/>
          </p:cNvPicPr>
          <p:nvPr userDrawn="1"/>
        </p:nvPicPr>
        <p:blipFill>
          <a:blip r:embed="rId2"/>
          <a:stretch>
            <a:fillRect/>
          </a:stretch>
        </p:blipFill>
        <p:spPr>
          <a:xfrm>
            <a:off x="200022" y="228600"/>
            <a:ext cx="1247778" cy="838200"/>
          </a:xfrm>
          <a:prstGeom prst="rect">
            <a:avLst/>
          </a:prstGeom>
        </p:spPr>
      </p:pic>
    </p:spTree>
    <p:extLst>
      <p:ext uri="{BB962C8B-B14F-4D97-AF65-F5344CB8AC3E}">
        <p14:creationId xmlns:p14="http://schemas.microsoft.com/office/powerpoint/2010/main" val="1956559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a:xfrm>
            <a:off x="1447800" y="228600"/>
            <a:ext cx="7172325" cy="761999"/>
          </a:xfrm>
          <a:prstGeom prst="rect">
            <a:avLst/>
          </a:prstGeom>
        </p:spPr>
        <p:txBody>
          <a:bodyPr vert="horz" lIns="91440" tIns="45720" rIns="91440" bIns="45720" rtlCol="0" anchor="ctr">
            <a:normAutofit/>
          </a:bodyPr>
          <a:lstStyle/>
          <a:p>
            <a:r>
              <a:rPr lang="en-US" dirty="0"/>
              <a:t>Click to edit Master title style</a:t>
            </a:r>
          </a:p>
        </p:txBody>
      </p:sp>
      <p:pic>
        <p:nvPicPr>
          <p:cNvPr id="4" name="Picture 3" descr="LSF_logo.png"/>
          <p:cNvPicPr>
            <a:picLocks noChangeAspect="1"/>
          </p:cNvPicPr>
          <p:nvPr userDrawn="1"/>
        </p:nvPicPr>
        <p:blipFill>
          <a:blip r:embed="rId2"/>
          <a:stretch>
            <a:fillRect/>
          </a:stretch>
        </p:blipFill>
        <p:spPr>
          <a:xfrm>
            <a:off x="200022" y="228600"/>
            <a:ext cx="1247778" cy="838200"/>
          </a:xfrm>
          <a:prstGeom prst="rect">
            <a:avLst/>
          </a:prstGeom>
        </p:spPr>
      </p:pic>
    </p:spTree>
    <p:extLst>
      <p:ext uri="{BB962C8B-B14F-4D97-AF65-F5344CB8AC3E}">
        <p14:creationId xmlns:p14="http://schemas.microsoft.com/office/powerpoint/2010/main" val="3598917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274638"/>
            <a:ext cx="5029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LSF_logo.png"/>
          <p:cNvPicPr>
            <a:picLocks noChangeAspect="1"/>
          </p:cNvPicPr>
          <p:nvPr userDrawn="1"/>
        </p:nvPicPr>
        <p:blipFill>
          <a:blip r:embed="rId2"/>
          <a:stretch>
            <a:fillRect/>
          </a:stretch>
        </p:blipFill>
        <p:spPr>
          <a:xfrm>
            <a:off x="200022" y="228600"/>
            <a:ext cx="1247778" cy="838200"/>
          </a:xfrm>
          <a:prstGeom prst="rect">
            <a:avLst/>
          </a:prstGeom>
        </p:spPr>
      </p:pic>
    </p:spTree>
    <p:extLst>
      <p:ext uri="{BB962C8B-B14F-4D97-AF65-F5344CB8AC3E}">
        <p14:creationId xmlns:p14="http://schemas.microsoft.com/office/powerpoint/2010/main" val="1464066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LSF_logo.png"/>
          <p:cNvPicPr>
            <a:picLocks noChangeAspect="1"/>
          </p:cNvPicPr>
          <p:nvPr userDrawn="1"/>
        </p:nvPicPr>
        <p:blipFill>
          <a:blip r:embed="rId2"/>
          <a:stretch>
            <a:fillRect/>
          </a:stretch>
        </p:blipFill>
        <p:spPr>
          <a:xfrm>
            <a:off x="190571" y="228600"/>
            <a:ext cx="571429" cy="83809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LSF_logo.png"/>
          <p:cNvPicPr>
            <a:picLocks noChangeAspect="1"/>
          </p:cNvPicPr>
          <p:nvPr userDrawn="1"/>
        </p:nvPicPr>
        <p:blipFill>
          <a:blip r:embed="rId2"/>
          <a:stretch>
            <a:fillRect/>
          </a:stretch>
        </p:blipFill>
        <p:spPr>
          <a:xfrm>
            <a:off x="190571" y="228600"/>
            <a:ext cx="571429" cy="83809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descr="LSF_logo.png"/>
          <p:cNvPicPr>
            <a:picLocks noChangeAspect="1"/>
          </p:cNvPicPr>
          <p:nvPr userDrawn="1"/>
        </p:nvPicPr>
        <p:blipFill>
          <a:blip r:embed="rId2"/>
          <a:stretch>
            <a:fillRect/>
          </a:stretch>
        </p:blipFill>
        <p:spPr>
          <a:xfrm>
            <a:off x="190571" y="228600"/>
            <a:ext cx="571429" cy="83809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LSF_logo.png"/>
          <p:cNvPicPr>
            <a:picLocks noChangeAspect="1"/>
          </p:cNvPicPr>
          <p:nvPr userDrawn="1"/>
        </p:nvPicPr>
        <p:blipFill>
          <a:blip r:embed="rId2"/>
          <a:stretch>
            <a:fillRect/>
          </a:stretch>
        </p:blipFill>
        <p:spPr>
          <a:xfrm>
            <a:off x="190571" y="228600"/>
            <a:ext cx="571429" cy="83809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1066801"/>
            <a:ext cx="5111750" cy="5213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228851"/>
            <a:ext cx="3008313" cy="40512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LSF_logo.png"/>
          <p:cNvPicPr>
            <a:picLocks noChangeAspect="1"/>
          </p:cNvPicPr>
          <p:nvPr userDrawn="1"/>
        </p:nvPicPr>
        <p:blipFill>
          <a:blip r:embed="rId2"/>
          <a:stretch>
            <a:fillRect/>
          </a:stretch>
        </p:blipFill>
        <p:spPr>
          <a:xfrm>
            <a:off x="190571" y="228600"/>
            <a:ext cx="571429" cy="83809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LSF_logo.png"/>
          <p:cNvPicPr>
            <a:picLocks noChangeAspect="1"/>
          </p:cNvPicPr>
          <p:nvPr userDrawn="1"/>
        </p:nvPicPr>
        <p:blipFill>
          <a:blip r:embed="rId2"/>
          <a:stretch>
            <a:fillRect/>
          </a:stretch>
        </p:blipFill>
        <p:spPr>
          <a:xfrm>
            <a:off x="190571" y="228600"/>
            <a:ext cx="571429" cy="83809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base_blue.jpg"/>
          <p:cNvPicPr>
            <a:picLocks noChangeAspect="1"/>
          </p:cNvPicPr>
          <p:nvPr userDrawn="1"/>
        </p:nvPicPr>
        <p:blipFill>
          <a:blip r:embed="rId13"/>
          <a:stretch>
            <a:fillRect/>
          </a:stretch>
        </p:blipFill>
        <p:spPr>
          <a:xfrm>
            <a:off x="-1" y="0"/>
            <a:ext cx="9144001" cy="6858000"/>
          </a:xfrm>
          <a:prstGeom prst="rect">
            <a:avLst/>
          </a:prstGeom>
        </p:spPr>
      </p:pic>
      <p:pic>
        <p:nvPicPr>
          <p:cNvPr id="10" name="Picture 9" descr="Footer.jpg"/>
          <p:cNvPicPr>
            <a:picLocks noChangeAspect="1"/>
          </p:cNvPicPr>
          <p:nvPr userDrawn="1"/>
        </p:nvPicPr>
        <p:blipFill>
          <a:blip r:embed="rId14"/>
          <a:stretch>
            <a:fillRect/>
          </a:stretch>
        </p:blipFill>
        <p:spPr>
          <a:xfrm>
            <a:off x="-1" y="6383238"/>
            <a:ext cx="9144001" cy="474762"/>
          </a:xfrm>
          <a:prstGeom prst="rect">
            <a:avLst/>
          </a:prstGeom>
        </p:spPr>
      </p:pic>
      <p:sp>
        <p:nvSpPr>
          <p:cNvPr id="2" name="Title Placeholder 1"/>
          <p:cNvSpPr>
            <a:spLocks noGrp="1"/>
          </p:cNvSpPr>
          <p:nvPr>
            <p:ph type="title"/>
          </p:nvPr>
        </p:nvSpPr>
        <p:spPr>
          <a:xfrm>
            <a:off x="800100" y="228600"/>
            <a:ext cx="7820025" cy="76199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36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ase_blue.jpg"/>
          <p:cNvPicPr>
            <a:picLocks noChangeAspect="1"/>
          </p:cNvPicPr>
          <p:nvPr userDrawn="1"/>
        </p:nvPicPr>
        <p:blipFill>
          <a:blip r:embed="rId13"/>
          <a:stretch>
            <a:fillRect/>
          </a:stretch>
        </p:blipFill>
        <p:spPr>
          <a:xfrm>
            <a:off x="-1" y="0"/>
            <a:ext cx="9144001" cy="6858000"/>
          </a:xfrm>
          <a:prstGeom prst="rect">
            <a:avLst/>
          </a:prstGeom>
        </p:spPr>
      </p:pic>
      <p:pic>
        <p:nvPicPr>
          <p:cNvPr id="9" name="Picture 8" descr="Footer.jpg"/>
          <p:cNvPicPr>
            <a:picLocks noChangeAspect="1"/>
          </p:cNvPicPr>
          <p:nvPr userDrawn="1"/>
        </p:nvPicPr>
        <p:blipFill>
          <a:blip r:embed="rId14"/>
          <a:stretch>
            <a:fillRect/>
          </a:stretch>
        </p:blipFill>
        <p:spPr>
          <a:xfrm>
            <a:off x="-1" y="6383238"/>
            <a:ext cx="9144001" cy="474762"/>
          </a:xfrm>
          <a:prstGeom prst="rect">
            <a:avLst/>
          </a:prstGeom>
        </p:spPr>
      </p:pic>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a:xfrm>
            <a:off x="800100" y="228600"/>
            <a:ext cx="7820025" cy="76199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003501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ase_blue.jpg"/>
          <p:cNvPicPr>
            <a:picLocks noChangeAspect="1"/>
          </p:cNvPicPr>
          <p:nvPr userDrawn="1"/>
        </p:nvPicPr>
        <p:blipFill>
          <a:blip r:embed="rId13"/>
          <a:stretch>
            <a:fillRect/>
          </a:stretch>
        </p:blipFill>
        <p:spPr>
          <a:xfrm>
            <a:off x="-1" y="0"/>
            <a:ext cx="9144001" cy="6858000"/>
          </a:xfrm>
          <a:prstGeom prst="rect">
            <a:avLst/>
          </a:prstGeom>
        </p:spPr>
      </p:pic>
      <p:pic>
        <p:nvPicPr>
          <p:cNvPr id="9" name="Picture 8" descr="Footer.jpg"/>
          <p:cNvPicPr>
            <a:picLocks noChangeAspect="1"/>
          </p:cNvPicPr>
          <p:nvPr userDrawn="1"/>
        </p:nvPicPr>
        <p:blipFill>
          <a:blip r:embed="rId14"/>
          <a:stretch>
            <a:fillRect/>
          </a:stretch>
        </p:blipFill>
        <p:spPr>
          <a:xfrm>
            <a:off x="-1" y="6383238"/>
            <a:ext cx="9144001" cy="474762"/>
          </a:xfrm>
          <a:prstGeom prst="rect">
            <a:avLst/>
          </a:prstGeom>
        </p:spPr>
      </p:pic>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a:xfrm>
            <a:off x="1447800" y="228600"/>
            <a:ext cx="7172325" cy="76199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4337642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hyperlink" Target="https://www.myflfamilies.com/service-programs/samh/rosc/Providers/Provider%20Self_Asessment%20Planning%20Tool-%20ROSC%20Adaptation.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medicine.yale.edu/psychiatry/prch/tools/rsa_person_in_recovery_204208_284_23933_v1.pdf"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medicine.yale.edu/psychiatry/prch/tools/RSA_Person_in_Recovery_204208_284_23933_v1.pdf"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mailto:bryan.mingle@lsfnet.or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nam04.safelinks.protection.outlook.com/?url=https%3A%2F%2Fwww.myflfamilies.com%2Fservice-programs%2Fsamh%2Fmanaging-entities%2F2021%2FIncDocs%2FGuidance%252035%2520Recover%2520Mgmt%2520Practices.pdf&amp;data=05%7C01%7Ckareen.verhelst%40lsfnet.org%7Cfd38419806d940ae226e08da9295225d%7Cf35f59571ef8495f9d4e0557b7c6b0bf%7C0%7C0%7C637983466465605575%7CUnknown%7CTWFpbGZsb3d8eyJWIjoiMC4wLjAwMDAiLCJQIjoiV2luMzIiLCJBTiI6Ik1haWwiLCJXVCI6Mn0%3D%7C3000%7C%7C%7C&amp;sdata=sQ%2BwAfeCz2XBy1loT4YdOxNrn0I9hyGRM70qzbRMV98%3D&amp;reserved=0" TargetMode="External"/><Relationship Id="rId3" Type="http://schemas.microsoft.com/office/2017/06/relationships/model3d" Target="../media/model3d1.glb"/><Relationship Id="rId7" Type="http://schemas.openxmlformats.org/officeDocument/2006/relationships/hyperlink" Target="https://medicine.yale.edu/psychiatry/prch/tools/rec_selfassessment/"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hyperlink" Target="https://www.myflfamilies.com/service-programs/samh/rosc/Providers/Provider%20Self_Asessment%20Planning%20Tool-%20ROSC%20Adaptation.pdf" TargetMode="External"/><Relationship Id="rId5" Type="http://schemas.openxmlformats.org/officeDocument/2006/relationships/hyperlink" Target="https://www.lsfhealthsystems.org/rosc/" TargetMode="Externa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hyperlink" Target="https://www.myflfamilies.com/service-programs/samh/rosc/Providers/Provider%20Self_Asessment%20Planning%20Tool-%20ROSC%20Adaptation.pdf"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09661-AD3F-495B-90D8-BEC215D9FF08}"/>
              </a:ext>
            </a:extLst>
          </p:cNvPr>
          <p:cNvSpPr>
            <a:spLocks noGrp="1"/>
          </p:cNvSpPr>
          <p:nvPr>
            <p:ph type="title"/>
          </p:nvPr>
        </p:nvSpPr>
        <p:spPr/>
        <p:txBody>
          <a:bodyPr/>
          <a:lstStyle/>
          <a:p>
            <a:r>
              <a:rPr lang="en-US" dirty="0"/>
              <a:t>Florida’s ROSC Transformation</a:t>
            </a:r>
          </a:p>
        </p:txBody>
      </p:sp>
      <p:sp>
        <p:nvSpPr>
          <p:cNvPr id="6" name="TextBox 5">
            <a:extLst>
              <a:ext uri="{FF2B5EF4-FFF2-40B4-BE49-F238E27FC236}">
                <a16:creationId xmlns:a16="http://schemas.microsoft.com/office/drawing/2014/main" id="{722C8BF5-9CA8-471C-B65F-17A721AB6370}"/>
              </a:ext>
            </a:extLst>
          </p:cNvPr>
          <p:cNvSpPr txBox="1"/>
          <p:nvPr/>
        </p:nvSpPr>
        <p:spPr>
          <a:xfrm>
            <a:off x="914400" y="5943600"/>
            <a:ext cx="7924800" cy="369332"/>
          </a:xfrm>
          <a:prstGeom prst="rect">
            <a:avLst/>
          </a:prstGeom>
          <a:noFill/>
        </p:spPr>
        <p:txBody>
          <a:bodyPr wrap="square" rtlCol="0">
            <a:spAutoFit/>
          </a:bodyPr>
          <a:lstStyle/>
          <a:p>
            <a:pPr>
              <a:lnSpc>
                <a:spcPct val="100000"/>
              </a:lnSpc>
              <a:spcBef>
                <a:spcPct val="0"/>
              </a:spcBef>
              <a:buClrTx/>
              <a:buSzTx/>
              <a:buFontTx/>
              <a:buNone/>
            </a:pPr>
            <a:r>
              <a:rPr lang="en-US" altLang="en-US" sz="1800" dirty="0">
                <a:solidFill>
                  <a:schemeClr val="bg1"/>
                </a:solidFill>
              </a:rPr>
              <a:t>ROSC logo: Florida Department of  Children and Families Communications Office </a:t>
            </a:r>
          </a:p>
        </p:txBody>
      </p:sp>
      <p:pic>
        <p:nvPicPr>
          <p:cNvPr id="10" name="Picture 9" descr="A picture containing text, clipart&#10;&#10;Description automatically generated">
            <a:extLst>
              <a:ext uri="{FF2B5EF4-FFF2-40B4-BE49-F238E27FC236}">
                <a16:creationId xmlns:a16="http://schemas.microsoft.com/office/drawing/2014/main" id="{5A7EE551-FF5F-4EB2-B528-2B166107B3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5112" y="1289524"/>
            <a:ext cx="3810000" cy="1828800"/>
          </a:xfrm>
          <a:prstGeom prst="rect">
            <a:avLst/>
          </a:prstGeom>
        </p:spPr>
      </p:pic>
      <p:sp>
        <p:nvSpPr>
          <p:cNvPr id="11" name="TextBox 10">
            <a:extLst>
              <a:ext uri="{FF2B5EF4-FFF2-40B4-BE49-F238E27FC236}">
                <a16:creationId xmlns:a16="http://schemas.microsoft.com/office/drawing/2014/main" id="{D102FF08-E6CF-49AB-BFA9-226D1E084130}"/>
              </a:ext>
            </a:extLst>
          </p:cNvPr>
          <p:cNvSpPr txBox="1"/>
          <p:nvPr/>
        </p:nvSpPr>
        <p:spPr>
          <a:xfrm>
            <a:off x="1752600" y="3523509"/>
            <a:ext cx="6877050" cy="2246769"/>
          </a:xfrm>
          <a:prstGeom prst="rect">
            <a:avLst/>
          </a:prstGeom>
          <a:noFill/>
        </p:spPr>
        <p:txBody>
          <a:bodyPr wrap="square" rtlCol="0">
            <a:spAutoFit/>
          </a:bodyPr>
          <a:lstStyle/>
          <a:p>
            <a:r>
              <a:rPr lang="en-US" sz="2000" b="1" cap="none" dirty="0">
                <a:solidFill>
                  <a:schemeClr val="bg1"/>
                </a:solidFill>
              </a:rPr>
              <a:t>Bryan Mingle, Recovery Oriented System of Care Specialist</a:t>
            </a:r>
          </a:p>
          <a:p>
            <a:endParaRPr lang="en-US" sz="2000" b="1" cap="none" dirty="0">
              <a:solidFill>
                <a:schemeClr val="bg1"/>
              </a:solidFill>
            </a:endParaRPr>
          </a:p>
          <a:p>
            <a:r>
              <a:rPr lang="en-US" sz="2000" b="1" dirty="0">
                <a:solidFill>
                  <a:schemeClr val="bg1"/>
                </a:solidFill>
              </a:rPr>
              <a:t>LSF Health Systems, DCF Managing Entity</a:t>
            </a:r>
          </a:p>
          <a:p>
            <a:endParaRPr lang="en-US" sz="2000" b="1" cap="none" dirty="0">
              <a:solidFill>
                <a:schemeClr val="bg1"/>
              </a:solidFill>
            </a:endParaRPr>
          </a:p>
          <a:p>
            <a:r>
              <a:rPr lang="en-US" sz="2000" b="1" dirty="0">
                <a:solidFill>
                  <a:schemeClr val="bg1"/>
                </a:solidFill>
              </a:rPr>
              <a:t>Nancy Rice, System of Care Manager – Substance Use and </a:t>
            </a:r>
          </a:p>
          <a:p>
            <a:r>
              <a:rPr lang="en-US" sz="2000" b="1" dirty="0">
                <a:solidFill>
                  <a:schemeClr val="bg1"/>
                </a:solidFill>
              </a:rPr>
              <a:t>State Opioid Response</a:t>
            </a:r>
          </a:p>
          <a:p>
            <a:endParaRPr lang="en-US" sz="2000" b="1" dirty="0"/>
          </a:p>
        </p:txBody>
      </p:sp>
      <p:sp>
        <p:nvSpPr>
          <p:cNvPr id="22" name="Content Placeholder 21">
            <a:extLst>
              <a:ext uri="{FF2B5EF4-FFF2-40B4-BE49-F238E27FC236}">
                <a16:creationId xmlns:a16="http://schemas.microsoft.com/office/drawing/2014/main" id="{1D60A55B-3A0E-40D8-A875-51B09D10A25C}"/>
              </a:ext>
            </a:extLst>
          </p:cNvPr>
          <p:cNvSpPr>
            <a:spLocks noGrp="1"/>
          </p:cNvSpPr>
          <p:nvPr>
            <p:ph idx="1"/>
          </p:nvPr>
        </p:nvSpPr>
        <p:spPr>
          <a:xfrm>
            <a:off x="400050" y="1373510"/>
            <a:ext cx="8229600" cy="4525963"/>
          </a:xfrm>
        </p:spPr>
        <p:txBody>
          <a:bodyPr/>
          <a:lstStyle/>
          <a:p>
            <a:pPr marL="0" indent="0">
              <a:buNone/>
            </a:pPr>
            <a:r>
              <a:rPr lang="en-US" dirty="0"/>
              <a:t>      </a:t>
            </a:r>
          </a:p>
        </p:txBody>
      </p:sp>
    </p:spTree>
    <p:extLst>
      <p:ext uri="{BB962C8B-B14F-4D97-AF65-F5344CB8AC3E}">
        <p14:creationId xmlns:p14="http://schemas.microsoft.com/office/powerpoint/2010/main" val="3139435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56E10082-FFAD-6760-6032-B9AE6FF6D1FF}"/>
              </a:ext>
            </a:extLst>
          </p:cNvPr>
          <p:cNvSpPr>
            <a:spLocks noGrp="1"/>
          </p:cNvSpPr>
          <p:nvPr>
            <p:ph type="title"/>
          </p:nvPr>
        </p:nvSpPr>
        <p:spPr>
          <a:xfrm>
            <a:off x="800100" y="228600"/>
            <a:ext cx="7820025" cy="761999"/>
          </a:xfrm>
        </p:spPr>
        <p:txBody>
          <a:bodyPr anchor="ctr">
            <a:normAutofit/>
          </a:bodyPr>
          <a:lstStyle/>
          <a:p>
            <a:r>
              <a:rPr lang="en-US" dirty="0"/>
              <a:t>7 Building Blocks of a ROSC</a:t>
            </a:r>
          </a:p>
        </p:txBody>
      </p:sp>
      <p:graphicFrame>
        <p:nvGraphicFramePr>
          <p:cNvPr id="14" name="Content Placeholder 2">
            <a:extLst>
              <a:ext uri="{FF2B5EF4-FFF2-40B4-BE49-F238E27FC236}">
                <a16:creationId xmlns:a16="http://schemas.microsoft.com/office/drawing/2014/main" id="{3F38B103-726B-921E-271F-E8CDD662E1E0}"/>
              </a:ext>
            </a:extLst>
          </p:cNvPr>
          <p:cNvGraphicFramePr>
            <a:graphicFrameLocks noGrp="1"/>
          </p:cNvGraphicFramePr>
          <p:nvPr>
            <p:ph idx="1"/>
            <p:extLst>
              <p:ext uri="{D42A27DB-BD31-4B8C-83A1-F6EECF244321}">
                <p14:modId xmlns:p14="http://schemas.microsoft.com/office/powerpoint/2010/main" val="317237410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4029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9346D0-0D48-401E-88E3-0F4F311D4572}"/>
              </a:ext>
            </a:extLst>
          </p:cNvPr>
          <p:cNvSpPr>
            <a:spLocks noGrp="1"/>
          </p:cNvSpPr>
          <p:nvPr>
            <p:ph type="title"/>
          </p:nvPr>
        </p:nvSpPr>
        <p:spPr>
          <a:xfrm>
            <a:off x="800100" y="228600"/>
            <a:ext cx="7820025" cy="761999"/>
          </a:xfrm>
        </p:spPr>
        <p:txBody>
          <a:bodyPr anchor="ctr">
            <a:normAutofit/>
          </a:bodyPr>
          <a:lstStyle/>
          <a:p>
            <a:r>
              <a:rPr lang="en-US" dirty="0"/>
              <a:t>7 Building Blocks of a ROSC</a:t>
            </a:r>
          </a:p>
        </p:txBody>
      </p:sp>
      <p:graphicFrame>
        <p:nvGraphicFramePr>
          <p:cNvPr id="5" name="Vertical Text Placeholder 1">
            <a:extLst>
              <a:ext uri="{FF2B5EF4-FFF2-40B4-BE49-F238E27FC236}">
                <a16:creationId xmlns:a16="http://schemas.microsoft.com/office/drawing/2014/main" id="{58FF9C5E-F030-9D7C-188A-C7700AE97769}"/>
              </a:ext>
            </a:extLst>
          </p:cNvPr>
          <p:cNvGraphicFramePr/>
          <p:nvPr>
            <p:extLst>
              <p:ext uri="{D42A27DB-BD31-4B8C-83A1-F6EECF244321}">
                <p14:modId xmlns:p14="http://schemas.microsoft.com/office/powerpoint/2010/main" val="317320170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1377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976B09-A611-4C31-93CF-AE90D9B4E0AB}"/>
              </a:ext>
            </a:extLst>
          </p:cNvPr>
          <p:cNvSpPr>
            <a:spLocks noGrp="1"/>
          </p:cNvSpPr>
          <p:nvPr>
            <p:ph type="title"/>
          </p:nvPr>
        </p:nvSpPr>
        <p:spPr>
          <a:xfrm>
            <a:off x="800100" y="228600"/>
            <a:ext cx="7820025" cy="761999"/>
          </a:xfrm>
        </p:spPr>
        <p:txBody>
          <a:bodyPr anchor="ctr">
            <a:normAutofit/>
          </a:bodyPr>
          <a:lstStyle/>
          <a:p>
            <a:pPr>
              <a:lnSpc>
                <a:spcPct val="90000"/>
              </a:lnSpc>
            </a:pPr>
            <a:r>
              <a:rPr lang="en-US" altLang="en-US" sz="2300" dirty="0"/>
              <a:t>Integrating Peer Support Services</a:t>
            </a:r>
            <a:br>
              <a:rPr lang="en-US" altLang="en-US" sz="2300" dirty="0"/>
            </a:br>
            <a:r>
              <a:rPr lang="en-US" altLang="en-US" sz="2300" dirty="0"/>
              <a:t>= Positive Outcomes</a:t>
            </a:r>
            <a:endParaRPr lang="en-US" sz="2300" dirty="0"/>
          </a:p>
        </p:txBody>
      </p:sp>
      <p:graphicFrame>
        <p:nvGraphicFramePr>
          <p:cNvPr id="10" name="Content Placeholder 1">
            <a:extLst>
              <a:ext uri="{FF2B5EF4-FFF2-40B4-BE49-F238E27FC236}">
                <a16:creationId xmlns:a16="http://schemas.microsoft.com/office/drawing/2014/main" id="{D8A3F484-D55B-FE73-6C68-453BE1F534E5}"/>
              </a:ext>
            </a:extLst>
          </p:cNvPr>
          <p:cNvGraphicFramePr>
            <a:graphicFrameLocks noGrp="1"/>
          </p:cNvGraphicFramePr>
          <p:nvPr>
            <p:ph idx="1"/>
            <p:extLst>
              <p:ext uri="{D42A27DB-BD31-4B8C-83A1-F6EECF244321}">
                <p14:modId xmlns:p14="http://schemas.microsoft.com/office/powerpoint/2010/main" val="148165890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7812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3801AE-A4D1-42DD-A2F0-A7B0870EEF0E}"/>
              </a:ext>
            </a:extLst>
          </p:cNvPr>
          <p:cNvSpPr>
            <a:spLocks noGrp="1"/>
          </p:cNvSpPr>
          <p:nvPr>
            <p:ph type="title"/>
          </p:nvPr>
        </p:nvSpPr>
        <p:spPr>
          <a:xfrm>
            <a:off x="800100" y="228600"/>
            <a:ext cx="7820025" cy="761999"/>
          </a:xfrm>
        </p:spPr>
        <p:txBody>
          <a:bodyPr anchor="ctr">
            <a:normAutofit/>
          </a:bodyPr>
          <a:lstStyle/>
          <a:p>
            <a:r>
              <a:rPr lang="en-US" dirty="0"/>
              <a:t>Self Assessment Planning Tool (SAPT)</a:t>
            </a:r>
          </a:p>
        </p:txBody>
      </p:sp>
      <p:sp>
        <p:nvSpPr>
          <p:cNvPr id="7" name="Pentagon 1">
            <a:extLst>
              <a:ext uri="{FF2B5EF4-FFF2-40B4-BE49-F238E27FC236}">
                <a16:creationId xmlns:a16="http://schemas.microsoft.com/office/drawing/2014/main" id="{A33E4B5D-043E-4CCA-B34F-88B8659A168F}"/>
              </a:ext>
            </a:extLst>
          </p:cNvPr>
          <p:cNvSpPr>
            <a:spLocks noGrp="1"/>
          </p:cNvSpPr>
          <p:nvPr>
            <p:ph idx="1"/>
          </p:nvPr>
        </p:nvSpPr>
        <p:spPr>
          <a:xfrm>
            <a:off x="48065" y="2781300"/>
            <a:ext cx="2590800" cy="1295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400" dirty="0">
                <a:latin typeface="Calibri" panose="020F0502020204030204" pitchFamily="34" charset="0"/>
                <a:cs typeface="Calibri" panose="020F0502020204030204" pitchFamily="34" charset="0"/>
              </a:rPr>
              <a:t>SAPT Survey</a:t>
            </a:r>
          </a:p>
        </p:txBody>
      </p:sp>
      <p:sp>
        <p:nvSpPr>
          <p:cNvPr id="5" name="TextBox 4">
            <a:extLst>
              <a:ext uri="{FF2B5EF4-FFF2-40B4-BE49-F238E27FC236}">
                <a16:creationId xmlns:a16="http://schemas.microsoft.com/office/drawing/2014/main" id="{4983705B-03B3-4D0B-8595-77007460F032}"/>
              </a:ext>
            </a:extLst>
          </p:cNvPr>
          <p:cNvSpPr txBox="1"/>
          <p:nvPr/>
        </p:nvSpPr>
        <p:spPr>
          <a:xfrm>
            <a:off x="1905000" y="1056089"/>
            <a:ext cx="6332530" cy="369332"/>
          </a:xfrm>
          <a:prstGeom prst="rect">
            <a:avLst/>
          </a:prstGeom>
          <a:noFill/>
        </p:spPr>
        <p:txBody>
          <a:bodyPr wrap="square" rtlCol="0">
            <a:spAutoFit/>
          </a:bodyPr>
          <a:lstStyle/>
          <a:p>
            <a:pPr>
              <a:lnSpc>
                <a:spcPct val="90000"/>
              </a:lnSpc>
              <a:spcAft>
                <a:spcPts val="600"/>
              </a:spcAft>
            </a:pPr>
            <a:r>
              <a:rPr lang="en-US" sz="2000" dirty="0">
                <a:solidFill>
                  <a:schemeClr val="bg1"/>
                </a:solidFill>
                <a:latin typeface="Calibri" panose="020F0502020204030204" pitchFamily="34" charset="0"/>
                <a:cs typeface="Calibri" panose="020F0502020204030204" pitchFamily="34" charset="0"/>
              </a:rPr>
              <a:t> 50 questions organized under three domains </a:t>
            </a:r>
          </a:p>
        </p:txBody>
      </p:sp>
      <p:sp>
        <p:nvSpPr>
          <p:cNvPr id="9" name="TextBox 8">
            <a:extLst>
              <a:ext uri="{FF2B5EF4-FFF2-40B4-BE49-F238E27FC236}">
                <a16:creationId xmlns:a16="http://schemas.microsoft.com/office/drawing/2014/main" id="{2150DC14-8271-4DF4-BE8D-49AFD04CEF04}"/>
              </a:ext>
            </a:extLst>
          </p:cNvPr>
          <p:cNvSpPr txBox="1"/>
          <p:nvPr/>
        </p:nvSpPr>
        <p:spPr>
          <a:xfrm>
            <a:off x="2792453" y="2046849"/>
            <a:ext cx="2617747" cy="3657600"/>
          </a:xfrm>
          <a:prstGeom prst="rect">
            <a:avLst/>
          </a:prstGeom>
          <a:noFill/>
        </p:spPr>
        <p:txBody>
          <a:bodyPr wrap="square" rtlCol="0" anchor="t">
            <a:normAutofit/>
          </a:bodyPr>
          <a:lstStyle/>
          <a:p>
            <a:pPr marL="0" indent="0">
              <a:lnSpc>
                <a:spcPct val="90000"/>
              </a:lnSpc>
              <a:spcAft>
                <a:spcPts val="600"/>
              </a:spcAft>
              <a:buNone/>
            </a:pPr>
            <a:r>
              <a:rPr lang="en-US" sz="2000" u="sng" dirty="0">
                <a:solidFill>
                  <a:schemeClr val="bg1"/>
                </a:solidFill>
              </a:rPr>
              <a:t>Administration</a:t>
            </a:r>
          </a:p>
          <a:p>
            <a:pPr marL="0" indent="0">
              <a:lnSpc>
                <a:spcPct val="90000"/>
              </a:lnSpc>
              <a:spcAft>
                <a:spcPts val="600"/>
              </a:spcAft>
              <a:buNone/>
            </a:pPr>
            <a:r>
              <a:rPr lang="en-US" sz="2000" dirty="0">
                <a:solidFill>
                  <a:schemeClr val="bg1"/>
                </a:solidFill>
              </a:rPr>
              <a:t>1. Philosophy</a:t>
            </a:r>
          </a:p>
          <a:p>
            <a:pPr marL="0" indent="0">
              <a:lnSpc>
                <a:spcPct val="90000"/>
              </a:lnSpc>
              <a:spcAft>
                <a:spcPts val="600"/>
              </a:spcAft>
              <a:buNone/>
            </a:pPr>
            <a:r>
              <a:rPr lang="en-US" sz="2000" dirty="0">
                <a:solidFill>
                  <a:schemeClr val="bg1"/>
                </a:solidFill>
              </a:rPr>
              <a:t>2. Continuous Quality Improvement</a:t>
            </a:r>
          </a:p>
          <a:p>
            <a:pPr marL="0" indent="0">
              <a:lnSpc>
                <a:spcPct val="90000"/>
              </a:lnSpc>
              <a:spcAft>
                <a:spcPts val="600"/>
              </a:spcAft>
              <a:buNone/>
            </a:pPr>
            <a:r>
              <a:rPr lang="en-US" sz="2000" dirty="0">
                <a:solidFill>
                  <a:schemeClr val="bg1"/>
                </a:solidFill>
              </a:rPr>
              <a:t>3. Outcome Assessment</a:t>
            </a:r>
          </a:p>
          <a:p>
            <a:pPr marL="0" indent="0">
              <a:lnSpc>
                <a:spcPct val="90000"/>
              </a:lnSpc>
              <a:spcAft>
                <a:spcPts val="600"/>
              </a:spcAft>
              <a:buNone/>
            </a:pPr>
            <a:r>
              <a:rPr lang="en-US" sz="2000" dirty="0">
                <a:solidFill>
                  <a:schemeClr val="bg1"/>
                </a:solidFill>
              </a:rPr>
              <a:t>4. Staff Support</a:t>
            </a:r>
          </a:p>
          <a:p>
            <a:pPr marL="0" indent="0">
              <a:lnSpc>
                <a:spcPct val="90000"/>
              </a:lnSpc>
              <a:spcAft>
                <a:spcPts val="600"/>
              </a:spcAft>
              <a:buNone/>
            </a:pPr>
            <a:r>
              <a:rPr lang="en-US" sz="2000" dirty="0">
                <a:solidFill>
                  <a:schemeClr val="bg1"/>
                </a:solidFill>
              </a:rPr>
              <a:t>5. Peer and Family Support</a:t>
            </a:r>
          </a:p>
        </p:txBody>
      </p:sp>
      <p:sp>
        <p:nvSpPr>
          <p:cNvPr id="10" name="TextBox 9">
            <a:extLst>
              <a:ext uri="{FF2B5EF4-FFF2-40B4-BE49-F238E27FC236}">
                <a16:creationId xmlns:a16="http://schemas.microsoft.com/office/drawing/2014/main" id="{7728819D-BD8A-4195-8657-2E51206316F8}"/>
              </a:ext>
            </a:extLst>
          </p:cNvPr>
          <p:cNvSpPr txBox="1"/>
          <p:nvPr/>
        </p:nvSpPr>
        <p:spPr>
          <a:xfrm>
            <a:off x="5617682" y="2057400"/>
            <a:ext cx="2619848" cy="3779680"/>
          </a:xfrm>
          <a:prstGeom prst="rect">
            <a:avLst/>
          </a:prstGeom>
          <a:noFill/>
        </p:spPr>
        <p:txBody>
          <a:bodyPr wrap="square" rtlCol="0" anchor="t">
            <a:normAutofit/>
          </a:bodyPr>
          <a:lstStyle/>
          <a:p>
            <a:pPr marL="0" indent="0">
              <a:lnSpc>
                <a:spcPct val="90000"/>
              </a:lnSpc>
              <a:spcAft>
                <a:spcPts val="600"/>
              </a:spcAft>
              <a:buNone/>
            </a:pPr>
            <a:r>
              <a:rPr lang="en-US" sz="2000" u="sng" dirty="0">
                <a:solidFill>
                  <a:schemeClr val="bg1"/>
                </a:solidFill>
                <a:latin typeface="Calibri" panose="020F0502020204030204" pitchFamily="34" charset="0"/>
                <a:cs typeface="Calibri" panose="020F0502020204030204" pitchFamily="34" charset="0"/>
              </a:rPr>
              <a:t>Treatment</a:t>
            </a:r>
          </a:p>
          <a:p>
            <a:pPr marL="0" indent="0">
              <a:lnSpc>
                <a:spcPct val="90000"/>
              </a:lnSpc>
              <a:spcAft>
                <a:spcPts val="600"/>
              </a:spcAft>
              <a:buNone/>
            </a:pPr>
            <a:r>
              <a:rPr lang="en-US" sz="2000" dirty="0">
                <a:solidFill>
                  <a:schemeClr val="bg1"/>
                </a:solidFill>
                <a:latin typeface="Calibri" panose="020F0502020204030204" pitchFamily="34" charset="0"/>
                <a:cs typeface="Calibri" panose="020F0502020204030204" pitchFamily="34" charset="0"/>
              </a:rPr>
              <a:t>1. Validation of the Person</a:t>
            </a:r>
          </a:p>
          <a:p>
            <a:pPr marL="0" indent="0">
              <a:lnSpc>
                <a:spcPct val="90000"/>
              </a:lnSpc>
              <a:spcAft>
                <a:spcPts val="600"/>
              </a:spcAft>
              <a:buNone/>
            </a:pPr>
            <a:r>
              <a:rPr lang="en-US" sz="2000" dirty="0">
                <a:solidFill>
                  <a:schemeClr val="bg1"/>
                </a:solidFill>
                <a:latin typeface="Calibri" panose="020F0502020204030204" pitchFamily="34" charset="0"/>
                <a:cs typeface="Calibri" panose="020F0502020204030204" pitchFamily="34" charset="0"/>
              </a:rPr>
              <a:t>2. Person-Centered Decision Making</a:t>
            </a:r>
          </a:p>
          <a:p>
            <a:pPr marL="0" indent="0">
              <a:lnSpc>
                <a:spcPct val="90000"/>
              </a:lnSpc>
              <a:spcAft>
                <a:spcPts val="600"/>
              </a:spcAft>
              <a:buNone/>
            </a:pPr>
            <a:r>
              <a:rPr lang="en-US" sz="2000" dirty="0">
                <a:solidFill>
                  <a:schemeClr val="bg1"/>
                </a:solidFill>
                <a:latin typeface="Calibri" panose="020F0502020204030204" pitchFamily="34" charset="0"/>
                <a:cs typeface="Calibri" panose="020F0502020204030204" pitchFamily="34" charset="0"/>
              </a:rPr>
              <a:t>3. Self-Care – Wellness</a:t>
            </a:r>
          </a:p>
          <a:p>
            <a:pPr marL="0" indent="0">
              <a:lnSpc>
                <a:spcPct val="90000"/>
              </a:lnSpc>
              <a:spcAft>
                <a:spcPts val="600"/>
              </a:spcAft>
              <a:buNone/>
            </a:pPr>
            <a:r>
              <a:rPr lang="en-US" sz="2000" dirty="0">
                <a:solidFill>
                  <a:schemeClr val="bg1"/>
                </a:solidFill>
                <a:latin typeface="Calibri" panose="020F0502020204030204" pitchFamily="34" charset="0"/>
                <a:cs typeface="Calibri" panose="020F0502020204030204" pitchFamily="34" charset="0"/>
              </a:rPr>
              <a:t>4. Advance Directives</a:t>
            </a:r>
          </a:p>
          <a:p>
            <a:pPr marL="0" indent="0">
              <a:lnSpc>
                <a:spcPct val="90000"/>
              </a:lnSpc>
              <a:spcAft>
                <a:spcPts val="600"/>
              </a:spcAft>
              <a:buNone/>
            </a:pPr>
            <a:r>
              <a:rPr lang="en-US" sz="2000" dirty="0">
                <a:solidFill>
                  <a:schemeClr val="bg1"/>
                </a:solidFill>
                <a:latin typeface="Calibri" panose="020F0502020204030204" pitchFamily="34" charset="0"/>
                <a:cs typeface="Calibri" panose="020F0502020204030204" pitchFamily="34" charset="0"/>
              </a:rPr>
              <a:t>5. Alternatives to Coercive Treatment</a:t>
            </a:r>
          </a:p>
        </p:txBody>
      </p:sp>
    </p:spTree>
    <p:extLst>
      <p:ext uri="{BB962C8B-B14F-4D97-AF65-F5344CB8AC3E}">
        <p14:creationId xmlns:p14="http://schemas.microsoft.com/office/powerpoint/2010/main" val="3800132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Text Placeholder 3">
            <a:extLst>
              <a:ext uri="{FF2B5EF4-FFF2-40B4-BE49-F238E27FC236}">
                <a16:creationId xmlns:a16="http://schemas.microsoft.com/office/drawing/2014/main" id="{EE020D92-BB99-4D38-AB0E-C73FCD5118BA}"/>
              </a:ext>
            </a:extLst>
          </p:cNvPr>
          <p:cNvSpPr txBox="1">
            <a:spLocks noGrp="1"/>
          </p:cNvSpPr>
          <p:nvPr>
            <p:ph sz="half" idx="1"/>
          </p:nvPr>
        </p:nvSpPr>
        <p:spPr>
          <a:xfrm>
            <a:off x="457200" y="1600200"/>
            <a:ext cx="4038600" cy="4525963"/>
          </a:xfrm>
        </p:spPr>
        <p:txBody>
          <a:bodyPr rtlCol="0">
            <a:normAutofit/>
          </a:bodyPr>
          <a:lstStyle/>
          <a:p>
            <a:pPr marL="0" indent="0">
              <a:spcAft>
                <a:spcPts val="600"/>
              </a:spcAft>
              <a:buNone/>
            </a:pPr>
            <a:r>
              <a:rPr lang="en-US" sz="2400" u="sng" dirty="0"/>
              <a:t>Community Integration</a:t>
            </a:r>
          </a:p>
          <a:p>
            <a:pPr marL="0" indent="0">
              <a:spcAft>
                <a:spcPts val="600"/>
              </a:spcAft>
              <a:buNone/>
            </a:pPr>
            <a:r>
              <a:rPr lang="en-US" sz="2000" dirty="0"/>
              <a:t>1. Access</a:t>
            </a:r>
          </a:p>
          <a:p>
            <a:pPr marL="0" indent="0">
              <a:spcAft>
                <a:spcPts val="600"/>
              </a:spcAft>
              <a:buNone/>
            </a:pPr>
            <a:r>
              <a:rPr lang="en-US" sz="2000" dirty="0"/>
              <a:t>2. Basic Life Resources</a:t>
            </a:r>
          </a:p>
          <a:p>
            <a:pPr marL="0" indent="0">
              <a:spcAft>
                <a:spcPts val="600"/>
              </a:spcAft>
              <a:buNone/>
            </a:pPr>
            <a:r>
              <a:rPr lang="en-US" sz="2000" dirty="0"/>
              <a:t>3. Meaningful Activities and Roles</a:t>
            </a:r>
          </a:p>
          <a:p>
            <a:pPr marL="0" indent="0">
              <a:spcAft>
                <a:spcPts val="600"/>
              </a:spcAft>
              <a:buNone/>
            </a:pPr>
            <a:r>
              <a:rPr lang="en-US" sz="2000" dirty="0"/>
              <a:t>4. Peer Leadership</a:t>
            </a:r>
          </a:p>
        </p:txBody>
      </p:sp>
      <p:sp>
        <p:nvSpPr>
          <p:cNvPr id="9" name="Content Placeholder 2">
            <a:extLst>
              <a:ext uri="{FF2B5EF4-FFF2-40B4-BE49-F238E27FC236}">
                <a16:creationId xmlns:a16="http://schemas.microsoft.com/office/drawing/2014/main" id="{24694FA3-5D5F-970E-7564-871312B51548}"/>
              </a:ext>
            </a:extLst>
          </p:cNvPr>
          <p:cNvSpPr>
            <a:spLocks noGrp="1"/>
          </p:cNvSpPr>
          <p:nvPr>
            <p:ph sz="half" idx="2"/>
          </p:nvPr>
        </p:nvSpPr>
        <p:spPr>
          <a:xfrm>
            <a:off x="4648200" y="1600200"/>
            <a:ext cx="4038600" cy="4525963"/>
          </a:xfrm>
        </p:spPr>
        <p:txBody>
          <a:bodyPr>
            <a:normAutofit/>
          </a:bodyPr>
          <a:lstStyle/>
          <a:p>
            <a:pPr marL="0" indent="0">
              <a:lnSpc>
                <a:spcPct val="90000"/>
              </a:lnSpc>
              <a:spcAft>
                <a:spcPts val="600"/>
              </a:spcAft>
              <a:buNone/>
            </a:pPr>
            <a:r>
              <a:rPr lang="en-US" u="sng" dirty="0">
                <a:latin typeface="Calibri" panose="020F0502020204030204" pitchFamily="34" charset="0"/>
                <a:cs typeface="Calibri" panose="020F0502020204030204" pitchFamily="34" charset="0"/>
              </a:rPr>
              <a:t>Four-point rating scale</a:t>
            </a:r>
            <a:r>
              <a:rPr lang="en-US" dirty="0">
                <a:latin typeface="Calibri" panose="020F0502020204030204" pitchFamily="34" charset="0"/>
                <a:cs typeface="Calibri" panose="020F0502020204030204" pitchFamily="34" charset="0"/>
              </a:rPr>
              <a:t>:</a:t>
            </a:r>
          </a:p>
          <a:p>
            <a:pPr>
              <a:lnSpc>
                <a:spcPct val="90000"/>
              </a:lnSpc>
              <a:spcAft>
                <a:spcPts val="600"/>
              </a:spcAft>
            </a:pPr>
            <a:r>
              <a:rPr lang="en-US" sz="2000" dirty="0">
                <a:latin typeface="Calibri" panose="020F0502020204030204" pitchFamily="34" charset="0"/>
                <a:cs typeface="Calibri" panose="020F0502020204030204" pitchFamily="34" charset="0"/>
              </a:rPr>
              <a:t>Respondents should be selected from senior administrative positions (leadership),  clinical directors and select clinical staff, for example, a behavioral health tech in the CSU, a peer specialist.</a:t>
            </a:r>
          </a:p>
          <a:p>
            <a:pPr marL="342900" indent="-342900">
              <a:lnSpc>
                <a:spcPct val="90000"/>
              </a:lnSpc>
              <a:spcAft>
                <a:spcPts val="6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Examine scores for each domain, program. Combine scores to establish a baseline of strengths and opportunities for growth. </a:t>
            </a:r>
          </a:p>
          <a:p>
            <a:pPr marL="342900" indent="-342900">
              <a:lnSpc>
                <a:spcPct val="90000"/>
              </a:lnSpc>
              <a:spcAft>
                <a:spcPts val="6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Deploy SAPT at 12-month intervals</a:t>
            </a:r>
          </a:p>
          <a:p>
            <a:pPr marL="0" indent="0">
              <a:lnSpc>
                <a:spcPct val="90000"/>
              </a:lnSpc>
              <a:spcAft>
                <a:spcPts val="600"/>
              </a:spcAft>
              <a:buNone/>
            </a:pPr>
            <a:endParaRPr lang="en-US" sz="2000" dirty="0">
              <a:latin typeface="Calibri" panose="020F0502020204030204" pitchFamily="34" charset="0"/>
              <a:cs typeface="Calibri" panose="020F0502020204030204" pitchFamily="34" charset="0"/>
            </a:endParaRPr>
          </a:p>
          <a:p>
            <a:endParaRPr lang="en-US" dirty="0"/>
          </a:p>
        </p:txBody>
      </p:sp>
      <p:sp>
        <p:nvSpPr>
          <p:cNvPr id="3" name="Title 2">
            <a:extLst>
              <a:ext uri="{FF2B5EF4-FFF2-40B4-BE49-F238E27FC236}">
                <a16:creationId xmlns:a16="http://schemas.microsoft.com/office/drawing/2014/main" id="{0AAE060F-2D55-4F67-8238-90EA9F5F5615}"/>
              </a:ext>
            </a:extLst>
          </p:cNvPr>
          <p:cNvSpPr>
            <a:spLocks noGrp="1"/>
          </p:cNvSpPr>
          <p:nvPr>
            <p:ph type="title"/>
          </p:nvPr>
        </p:nvSpPr>
        <p:spPr>
          <a:xfrm>
            <a:off x="800100" y="228600"/>
            <a:ext cx="7820025" cy="761999"/>
          </a:xfrm>
        </p:spPr>
        <p:txBody>
          <a:bodyPr anchor="ctr">
            <a:normAutofit/>
          </a:bodyPr>
          <a:lstStyle/>
          <a:p>
            <a:r>
              <a:rPr lang="en-US" dirty="0"/>
              <a:t>Self Assessment Planning Tool (SAPT)</a:t>
            </a:r>
          </a:p>
        </p:txBody>
      </p:sp>
    </p:spTree>
    <p:extLst>
      <p:ext uri="{BB962C8B-B14F-4D97-AF65-F5344CB8AC3E}">
        <p14:creationId xmlns:p14="http://schemas.microsoft.com/office/powerpoint/2010/main" val="1234358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ext&#10;&#10;Description automatically generated">
            <a:extLst>
              <a:ext uri="{FF2B5EF4-FFF2-40B4-BE49-F238E27FC236}">
                <a16:creationId xmlns:a16="http://schemas.microsoft.com/office/drawing/2014/main" id="{83177B43-14F6-42CC-BEE7-27B0B9984556}"/>
              </a:ext>
            </a:extLst>
          </p:cNvPr>
          <p:cNvPicPr>
            <a:picLocks noGrp="1" noChangeAspect="1"/>
          </p:cNvPicPr>
          <p:nvPr>
            <p:ph sz="half" idx="1"/>
          </p:nvPr>
        </p:nvPicPr>
        <p:blipFill rotWithShape="1">
          <a:blip r:embed="rId3"/>
          <a:stretch/>
        </p:blipFill>
        <p:spPr>
          <a:xfrm>
            <a:off x="457200" y="1600200"/>
            <a:ext cx="4038600" cy="3733800"/>
          </a:xfrm>
          <a:prstGeom prst="rect">
            <a:avLst/>
          </a:prstGeom>
          <a:noFill/>
          <a:ln>
            <a:noFill/>
          </a:ln>
          <a:effectLst>
            <a:outerShdw blurRad="190500" algn="tl" rotWithShape="0">
              <a:srgbClr val="000000">
                <a:alpha val="70000"/>
              </a:srgbClr>
            </a:outerShdw>
          </a:effectLst>
        </p:spPr>
      </p:pic>
      <p:sp>
        <p:nvSpPr>
          <p:cNvPr id="4" name="Text Placeholder 3">
            <a:extLst>
              <a:ext uri="{FF2B5EF4-FFF2-40B4-BE49-F238E27FC236}">
                <a16:creationId xmlns:a16="http://schemas.microsoft.com/office/drawing/2014/main" id="{741AEF77-4D9A-4518-A634-CAEB27E00BBB}"/>
              </a:ext>
            </a:extLst>
          </p:cNvPr>
          <p:cNvSpPr>
            <a:spLocks noGrp="1"/>
          </p:cNvSpPr>
          <p:nvPr>
            <p:ph sz="half" idx="2"/>
          </p:nvPr>
        </p:nvSpPr>
        <p:spPr>
          <a:xfrm>
            <a:off x="4648200" y="1600200"/>
            <a:ext cx="4038600" cy="4525963"/>
          </a:xfrm>
        </p:spPr>
        <p:txBody>
          <a:bodyPr>
            <a:normAutofit/>
          </a:bodyPr>
          <a:lstStyle/>
          <a:p>
            <a:r>
              <a:rPr lang="en-US" dirty="0"/>
              <a:t>Use this to support Quality Improvement strategies</a:t>
            </a:r>
          </a:p>
          <a:p>
            <a:r>
              <a:rPr lang="en-US" dirty="0"/>
              <a:t>Provides practical suggestions for service practices</a:t>
            </a:r>
          </a:p>
          <a:p>
            <a:r>
              <a:rPr lang="en-US" dirty="0"/>
              <a:t>Presents resource references</a:t>
            </a:r>
          </a:p>
        </p:txBody>
      </p:sp>
      <p:sp>
        <p:nvSpPr>
          <p:cNvPr id="2" name="Title 1">
            <a:extLst>
              <a:ext uri="{FF2B5EF4-FFF2-40B4-BE49-F238E27FC236}">
                <a16:creationId xmlns:a16="http://schemas.microsoft.com/office/drawing/2014/main" id="{7724188C-6A4A-44C1-963F-F3EF4E2CF1E0}"/>
              </a:ext>
            </a:extLst>
          </p:cNvPr>
          <p:cNvSpPr>
            <a:spLocks noGrp="1"/>
          </p:cNvSpPr>
          <p:nvPr>
            <p:ph type="title"/>
          </p:nvPr>
        </p:nvSpPr>
        <p:spPr>
          <a:xfrm>
            <a:off x="800100" y="228600"/>
            <a:ext cx="7820025" cy="761999"/>
          </a:xfrm>
        </p:spPr>
        <p:txBody>
          <a:bodyPr anchor="ctr">
            <a:normAutofit/>
          </a:bodyPr>
          <a:lstStyle/>
          <a:p>
            <a:r>
              <a:rPr lang="en-US" dirty="0">
                <a:hlinkClick r:id="rId4">
                  <a:extLst>
                    <a:ext uri="{A12FA001-AC4F-418D-AE19-62706E023703}">
                      <ahyp:hlinkClr xmlns:ahyp="http://schemas.microsoft.com/office/drawing/2018/hyperlinkcolor" val="tx"/>
                    </a:ext>
                  </a:extLst>
                </a:hlinkClick>
              </a:rPr>
              <a:t>Planning and Implementation Guide</a:t>
            </a:r>
            <a:endParaRPr lang="en-US" dirty="0"/>
          </a:p>
        </p:txBody>
      </p:sp>
    </p:spTree>
    <p:extLst>
      <p:ext uri="{BB962C8B-B14F-4D97-AF65-F5344CB8AC3E}">
        <p14:creationId xmlns:p14="http://schemas.microsoft.com/office/powerpoint/2010/main" val="3544077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6">
            <a:extLst>
              <a:ext uri="{FF2B5EF4-FFF2-40B4-BE49-F238E27FC236}">
                <a16:creationId xmlns:a16="http://schemas.microsoft.com/office/drawing/2014/main" id="{C737866A-2715-4B15-9030-F9DCA0F5B8FF}"/>
              </a:ext>
            </a:extLst>
          </p:cNvPr>
          <p:cNvSpPr/>
          <p:nvPr/>
        </p:nvSpPr>
        <p:spPr>
          <a:xfrm>
            <a:off x="800100" y="228600"/>
            <a:ext cx="7820025" cy="761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spcBef>
                <a:spcPct val="0"/>
              </a:spcBef>
              <a:spcAft>
                <a:spcPts val="600"/>
              </a:spcAft>
            </a:pPr>
            <a:r>
              <a:rPr lang="en-US" sz="3600" b="1" kern="1200">
                <a:solidFill>
                  <a:schemeClr val="bg1"/>
                </a:solidFill>
                <a:latin typeface="+mj-lt"/>
                <a:ea typeface="+mj-ea"/>
                <a:cs typeface="+mj-cs"/>
              </a:rPr>
              <a:t>Recovery Self-Assessment (RSA)</a:t>
            </a:r>
          </a:p>
        </p:txBody>
      </p:sp>
      <p:sp>
        <p:nvSpPr>
          <p:cNvPr id="4" name="TextBox 3">
            <a:extLst>
              <a:ext uri="{FF2B5EF4-FFF2-40B4-BE49-F238E27FC236}">
                <a16:creationId xmlns:a16="http://schemas.microsoft.com/office/drawing/2014/main" id="{8E99EA42-1484-40EA-86ED-001054AB55D8}"/>
              </a:ext>
            </a:extLst>
          </p:cNvPr>
          <p:cNvSpPr txBox="1"/>
          <p:nvPr/>
        </p:nvSpPr>
        <p:spPr>
          <a:xfrm>
            <a:off x="457199" y="1600200"/>
            <a:ext cx="7820025" cy="4525963"/>
          </a:xfrm>
          <a:prstGeom prst="rect">
            <a:avLst/>
          </a:prstGeom>
        </p:spPr>
        <p:txBody>
          <a:bodyPr vert="horz" lIns="91440" tIns="45720" rIns="91440" bIns="45720" rtlCol="0">
            <a:normAutofit lnSpcReduction="10000"/>
          </a:bodyPr>
          <a:lstStyle/>
          <a:p>
            <a:pPr marL="342900" indent="-342900">
              <a:lnSpc>
                <a:spcPct val="90000"/>
              </a:lnSpc>
              <a:spcBef>
                <a:spcPct val="20000"/>
              </a:spcBef>
              <a:buFont typeface="Arial" pitchFamily="34" charset="0"/>
              <a:buChar char="•"/>
            </a:pPr>
            <a:endParaRPr lang="en-US" sz="1500" dirty="0">
              <a:solidFill>
                <a:schemeClr val="bg1"/>
              </a:solidFill>
            </a:endParaRPr>
          </a:p>
          <a:p>
            <a:pPr>
              <a:lnSpc>
                <a:spcPct val="90000"/>
              </a:lnSpc>
              <a:spcBef>
                <a:spcPct val="20000"/>
              </a:spcBef>
              <a:buFont typeface="Arial" pitchFamily="34" charset="0"/>
            </a:pPr>
            <a:r>
              <a:rPr lang="en-US" sz="2000" dirty="0">
                <a:solidFill>
                  <a:schemeClr val="bg1"/>
                </a:solidFill>
              </a:rPr>
              <a:t>36-question RSA surveys are in 3 versions:</a:t>
            </a:r>
          </a:p>
          <a:p>
            <a:pPr marL="342900" indent="-342900">
              <a:lnSpc>
                <a:spcPct val="90000"/>
              </a:lnSpc>
              <a:spcBef>
                <a:spcPct val="20000"/>
              </a:spcBef>
              <a:buFont typeface="Arial" pitchFamily="34" charset="0"/>
              <a:buChar char="•"/>
            </a:pPr>
            <a:endParaRPr lang="en-US" sz="2000" dirty="0">
              <a:solidFill>
                <a:schemeClr val="bg1"/>
              </a:solidFill>
            </a:endParaRPr>
          </a:p>
          <a:p>
            <a:pPr marR="0" lvl="0">
              <a:lnSpc>
                <a:spcPct val="90000"/>
              </a:lnSpc>
              <a:spcBef>
                <a:spcPct val="20000"/>
              </a:spcBef>
              <a:spcAft>
                <a:spcPts val="0"/>
              </a:spcAft>
              <a:buSzPts val="1000"/>
              <a:buFont typeface="Arial" pitchFamily="34" charset="0"/>
              <a:tabLst>
                <a:tab pos="457200" algn="l"/>
              </a:tabLst>
            </a:pPr>
            <a:r>
              <a:rPr lang="en-US" sz="2000" u="sng" dirty="0">
                <a:solidFill>
                  <a:schemeClr val="bg1"/>
                </a:solidFill>
                <a:hlinkClick r:id="rId3">
                  <a:extLst>
                    <a:ext uri="{A12FA001-AC4F-418D-AE19-62706E023703}">
                      <ahyp:hlinkClr xmlns:ahyp="http://schemas.microsoft.com/office/drawing/2018/hyperlinkcolor" val="tx"/>
                    </a:ext>
                  </a:extLst>
                </a:hlinkClick>
              </a:rPr>
              <a:t>1) Person in recovery</a:t>
            </a:r>
            <a:endParaRPr lang="en-US" sz="2000" u="sng" dirty="0">
              <a:solidFill>
                <a:schemeClr val="bg1"/>
              </a:solidFill>
            </a:endParaRPr>
          </a:p>
          <a:p>
            <a:pPr marR="0" lvl="0">
              <a:lnSpc>
                <a:spcPct val="90000"/>
              </a:lnSpc>
              <a:spcBef>
                <a:spcPct val="20000"/>
              </a:spcBef>
              <a:spcAft>
                <a:spcPts val="0"/>
              </a:spcAft>
              <a:buSzPts val="1000"/>
              <a:buFont typeface="Arial" pitchFamily="34" charset="0"/>
              <a:tabLst>
                <a:tab pos="457200" algn="l"/>
              </a:tabLst>
            </a:pPr>
            <a:r>
              <a:rPr lang="en-US" sz="2000" u="sng" dirty="0">
                <a:solidFill>
                  <a:schemeClr val="bg1"/>
                </a:solidFill>
                <a:effectLst/>
                <a:hlinkClick r:id="rId4" tooltip="https://medicine.yale.edu/psychiatry/prch/tools/rsa_person_in_recovery_204208_284_23933_v1.pdf">
                  <a:extLst>
                    <a:ext uri="{A12FA001-AC4F-418D-AE19-62706E023703}">
                      <ahyp:hlinkClr xmlns:ahyp="http://schemas.microsoft.com/office/drawing/2018/hyperlinkcolor" val="tx"/>
                    </a:ext>
                  </a:extLst>
                </a:hlinkClick>
              </a:rPr>
              <a:t>2) Family member/advocate</a:t>
            </a:r>
          </a:p>
          <a:p>
            <a:pPr marR="0" lvl="0">
              <a:lnSpc>
                <a:spcPct val="90000"/>
              </a:lnSpc>
              <a:spcBef>
                <a:spcPct val="20000"/>
              </a:spcBef>
              <a:spcAft>
                <a:spcPts val="0"/>
              </a:spcAft>
              <a:buSzPts val="1000"/>
              <a:buFont typeface="Arial" pitchFamily="34" charset="0"/>
              <a:tabLst>
                <a:tab pos="457200" algn="l"/>
              </a:tabLst>
            </a:pPr>
            <a:r>
              <a:rPr lang="en-US" sz="2000" u="sng" dirty="0">
                <a:solidFill>
                  <a:schemeClr val="bg1"/>
                </a:solidFill>
                <a:hlinkClick r:id="rId4" tooltip="https://medicine.yale.edu/psychiatry/prch/tools/rsa_person_in_recovery_204208_284_23933_v1.pdf">
                  <a:extLst>
                    <a:ext uri="{A12FA001-AC4F-418D-AE19-62706E023703}">
                      <ahyp:hlinkClr xmlns:ahyp="http://schemas.microsoft.com/office/drawing/2018/hyperlinkcolor" val="tx"/>
                    </a:ext>
                  </a:extLst>
                </a:hlinkClick>
              </a:rPr>
              <a:t>3) Provider direct care staff</a:t>
            </a:r>
          </a:p>
          <a:p>
            <a:pPr>
              <a:lnSpc>
                <a:spcPct val="90000"/>
              </a:lnSpc>
              <a:spcBef>
                <a:spcPct val="20000"/>
              </a:spcBef>
              <a:buFont typeface="Arial" pitchFamily="34" charset="0"/>
            </a:pPr>
            <a:endParaRPr lang="en-US" sz="2000" dirty="0">
              <a:solidFill>
                <a:schemeClr val="bg1"/>
              </a:solidFill>
            </a:endParaRPr>
          </a:p>
          <a:p>
            <a:pPr>
              <a:lnSpc>
                <a:spcPct val="90000"/>
              </a:lnSpc>
              <a:spcBef>
                <a:spcPct val="20000"/>
              </a:spcBef>
              <a:buFont typeface="Arial" pitchFamily="34" charset="0"/>
            </a:pPr>
            <a:endParaRPr lang="en-US" sz="2000" dirty="0">
              <a:solidFill>
                <a:schemeClr val="bg1"/>
              </a:solidFill>
            </a:endParaRPr>
          </a:p>
          <a:p>
            <a:pPr>
              <a:lnSpc>
                <a:spcPct val="90000"/>
              </a:lnSpc>
              <a:spcBef>
                <a:spcPct val="20000"/>
              </a:spcBef>
              <a:buFont typeface="Arial" pitchFamily="34" charset="0"/>
            </a:pPr>
            <a:r>
              <a:rPr lang="en-US" sz="2000" dirty="0">
                <a:solidFill>
                  <a:schemeClr val="bg1"/>
                </a:solidFill>
              </a:rPr>
              <a:t>All are designed to gauge the degree to which programs implement recovery-oriented practices. </a:t>
            </a:r>
          </a:p>
          <a:p>
            <a:pPr lvl="1">
              <a:lnSpc>
                <a:spcPct val="90000"/>
              </a:lnSpc>
              <a:spcBef>
                <a:spcPct val="20000"/>
              </a:spcBef>
              <a:buFont typeface="Arial" pitchFamily="34" charset="0"/>
              <a:defRPr/>
            </a:pPr>
            <a:endParaRPr lang="en-US" sz="2000" dirty="0">
              <a:solidFill>
                <a:schemeClr val="bg1"/>
              </a:solidFill>
            </a:endParaRPr>
          </a:p>
          <a:p>
            <a:pPr lvl="1">
              <a:lnSpc>
                <a:spcPct val="90000"/>
              </a:lnSpc>
              <a:spcBef>
                <a:spcPct val="20000"/>
              </a:spcBef>
              <a:buFont typeface="Arial" pitchFamily="34" charset="0"/>
              <a:defRPr/>
            </a:pPr>
            <a:r>
              <a:rPr lang="en-US" sz="2000" i="1" dirty="0">
                <a:solidFill>
                  <a:schemeClr val="bg1"/>
                </a:solidFill>
              </a:rPr>
              <a:t>Links to all 3 versions will  be emailed to you before Oct. 3. They will be in English and Spanish. QR Codes for you to place on flyers on-site also will be provided. </a:t>
            </a:r>
          </a:p>
          <a:p>
            <a:pPr lvl="0">
              <a:lnSpc>
                <a:spcPct val="90000"/>
              </a:lnSpc>
              <a:spcBef>
                <a:spcPct val="20000"/>
              </a:spcBef>
              <a:buFont typeface="Arial" pitchFamily="34" charset="0"/>
              <a:defRPr/>
            </a:pPr>
            <a:r>
              <a:rPr lang="en-US" sz="1500" dirty="0">
                <a:solidFill>
                  <a:schemeClr val="bg1"/>
                </a:solidFill>
              </a:rPr>
              <a:t>   		</a:t>
            </a:r>
          </a:p>
        </p:txBody>
      </p:sp>
    </p:spTree>
    <p:extLst>
      <p:ext uri="{BB962C8B-B14F-4D97-AF65-F5344CB8AC3E}">
        <p14:creationId xmlns:p14="http://schemas.microsoft.com/office/powerpoint/2010/main" val="513214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DFBF075-FDEC-5AD9-3997-588F5E81AAD2}"/>
              </a:ext>
            </a:extLst>
          </p:cNvPr>
          <p:cNvSpPr>
            <a:spLocks noGrp="1"/>
          </p:cNvSpPr>
          <p:nvPr>
            <p:ph type="title"/>
          </p:nvPr>
        </p:nvSpPr>
        <p:spPr>
          <a:xfrm>
            <a:off x="800100" y="228600"/>
            <a:ext cx="7820025" cy="761999"/>
          </a:xfrm>
        </p:spPr>
        <p:txBody>
          <a:bodyPr/>
          <a:lstStyle/>
          <a:p>
            <a:r>
              <a:rPr lang="en-US" dirty="0"/>
              <a:t>Survey Analysis </a:t>
            </a:r>
          </a:p>
        </p:txBody>
      </p:sp>
      <p:sp>
        <p:nvSpPr>
          <p:cNvPr id="5" name="TextBox 4">
            <a:extLst>
              <a:ext uri="{FF2B5EF4-FFF2-40B4-BE49-F238E27FC236}">
                <a16:creationId xmlns:a16="http://schemas.microsoft.com/office/drawing/2014/main" id="{F941BA46-7CF5-454A-A26C-17BD9E515A42}"/>
              </a:ext>
            </a:extLst>
          </p:cNvPr>
          <p:cNvSpPr txBox="1"/>
          <p:nvPr/>
        </p:nvSpPr>
        <p:spPr>
          <a:xfrm>
            <a:off x="457200" y="1600200"/>
            <a:ext cx="4038600" cy="4525963"/>
          </a:xfrm>
          <a:prstGeom prst="rect">
            <a:avLst/>
          </a:prstGeom>
        </p:spPr>
        <p:txBody>
          <a:bodyPr vert="horz" lIns="91440" tIns="45720" rIns="91440" bIns="45720" rtlCol="0">
            <a:normAutofit/>
          </a:bodyPr>
          <a:lstStyle/>
          <a:p>
            <a:pPr>
              <a:spcBef>
                <a:spcPct val="20000"/>
              </a:spcBef>
              <a:buFont typeface="Arial" pitchFamily="34" charset="0"/>
            </a:pPr>
            <a:endParaRPr lang="en-US" sz="2800" dirty="0">
              <a:solidFill>
                <a:schemeClr val="bg1"/>
              </a:solidFill>
            </a:endParaRPr>
          </a:p>
        </p:txBody>
      </p:sp>
      <p:sp>
        <p:nvSpPr>
          <p:cNvPr id="4" name="TextBox 3">
            <a:extLst>
              <a:ext uri="{FF2B5EF4-FFF2-40B4-BE49-F238E27FC236}">
                <a16:creationId xmlns:a16="http://schemas.microsoft.com/office/drawing/2014/main" id="{FACF55CB-F705-45EA-A45E-AC472464A865}"/>
              </a:ext>
            </a:extLst>
          </p:cNvPr>
          <p:cNvSpPr txBox="1"/>
          <p:nvPr/>
        </p:nvSpPr>
        <p:spPr>
          <a:xfrm>
            <a:off x="677376" y="1600199"/>
            <a:ext cx="4038600" cy="4525963"/>
          </a:xfrm>
          <a:prstGeom prst="rect">
            <a:avLst/>
          </a:prstGeom>
        </p:spPr>
        <p:txBody>
          <a:bodyPr vert="horz" lIns="91440" tIns="45720" rIns="91440" bIns="45720" rtlCol="0">
            <a:normAutofit/>
          </a:bodyPr>
          <a:lstStyle/>
          <a:p>
            <a:pPr>
              <a:spcBef>
                <a:spcPct val="20000"/>
              </a:spcBef>
              <a:buFont typeface="Arial" pitchFamily="34" charset="0"/>
            </a:pPr>
            <a:r>
              <a:rPr lang="en-US" sz="2800" dirty="0">
                <a:solidFill>
                  <a:schemeClr val="bg1"/>
                </a:solidFill>
              </a:rPr>
              <a:t>Providers will administer  both the SAPT and RSA-R during the same time window. This allows agencies to have performance data from the perspective of both staff and persons served. LSF data staff will provide individualized reports.</a:t>
            </a:r>
          </a:p>
          <a:p>
            <a:pPr>
              <a:spcBef>
                <a:spcPct val="20000"/>
              </a:spcBef>
              <a:buFont typeface="Arial" pitchFamily="34" charset="0"/>
            </a:pPr>
            <a:endParaRPr lang="en-US" sz="2800" dirty="0">
              <a:solidFill>
                <a:schemeClr val="bg1"/>
              </a:solidFill>
            </a:endParaRPr>
          </a:p>
        </p:txBody>
      </p:sp>
      <p:sp>
        <p:nvSpPr>
          <p:cNvPr id="6" name="TextBox 5">
            <a:extLst>
              <a:ext uri="{FF2B5EF4-FFF2-40B4-BE49-F238E27FC236}">
                <a16:creationId xmlns:a16="http://schemas.microsoft.com/office/drawing/2014/main" id="{DB71905B-86AA-4BF4-8F07-D0E96D8054F0}"/>
              </a:ext>
            </a:extLst>
          </p:cNvPr>
          <p:cNvSpPr txBox="1"/>
          <p:nvPr/>
        </p:nvSpPr>
        <p:spPr>
          <a:xfrm>
            <a:off x="5104299" y="1573236"/>
            <a:ext cx="3362325" cy="4401205"/>
          </a:xfrm>
          <a:prstGeom prst="rect">
            <a:avLst/>
          </a:prstGeom>
          <a:noFill/>
        </p:spPr>
        <p:txBody>
          <a:bodyPr wrap="square" rtlCol="0">
            <a:spAutoFit/>
          </a:bodyPr>
          <a:lstStyle/>
          <a:p>
            <a:pPr>
              <a:spcBef>
                <a:spcPct val="20000"/>
              </a:spcBef>
              <a:buFont typeface="Arial" pitchFamily="34" charset="0"/>
            </a:pPr>
            <a:r>
              <a:rPr lang="en-US" sz="2800" dirty="0">
                <a:solidFill>
                  <a:schemeClr val="bg1"/>
                </a:solidFill>
              </a:rPr>
              <a:t>Your ROSC Committee will identify areas where there are discrepancies between the perspectives of staff and persons served. This will help create QA action plans.</a:t>
            </a:r>
          </a:p>
        </p:txBody>
      </p:sp>
    </p:spTree>
    <p:extLst>
      <p:ext uri="{BB962C8B-B14F-4D97-AF65-F5344CB8AC3E}">
        <p14:creationId xmlns:p14="http://schemas.microsoft.com/office/powerpoint/2010/main" val="536843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5">
            <a:extLst>
              <a:ext uri="{FF2B5EF4-FFF2-40B4-BE49-F238E27FC236}">
                <a16:creationId xmlns:a16="http://schemas.microsoft.com/office/drawing/2014/main" id="{3AA6B848-9784-4840-B5FD-5928F8007FCB}"/>
              </a:ext>
            </a:extLst>
          </p:cNvPr>
          <p:cNvSpPr/>
          <p:nvPr/>
        </p:nvSpPr>
        <p:spPr>
          <a:xfrm>
            <a:off x="800100" y="228600"/>
            <a:ext cx="7820025" cy="761999"/>
          </a:xfrm>
          <a:prstGeom prst="rect">
            <a:avLst/>
          </a:prstGeom>
        </p:spPr>
        <p:txBody>
          <a:bodyPr vert="horz" lIns="91440" tIns="45720" rIns="91440" bIns="45720" rtlCol="0" anchor="ctr">
            <a:normAutofit fontScale="85000" lnSpcReduction="20000"/>
          </a:bodyPr>
          <a:lstStyle/>
          <a:p>
            <a:pPr marL="0" marR="0" lvl="0" indent="0" algn="ctr" fontAlgn="auto">
              <a:lnSpc>
                <a:spcPct val="90000"/>
              </a:lnSpc>
              <a:spcBef>
                <a:spcPct val="0"/>
              </a:spcBef>
              <a:spcAft>
                <a:spcPts val="600"/>
              </a:spcAft>
              <a:buClrTx/>
              <a:buSzTx/>
              <a:tabLst/>
              <a:defRPr/>
            </a:pPr>
            <a:r>
              <a:rPr kumimoji="0" lang="en-US" sz="3200" b="1" i="0" u="none" strike="noStrike" kern="1200" cap="none" spc="0" normalizeH="0" baseline="0" noProof="0" dirty="0">
                <a:ln>
                  <a:noFill/>
                </a:ln>
                <a:solidFill>
                  <a:schemeClr val="bg1"/>
                </a:solidFill>
                <a:effectLst/>
                <a:uLnTx/>
                <a:uFillTx/>
                <a:latin typeface="+mj-lt"/>
                <a:ea typeface="+mj-ea"/>
                <a:cs typeface="+mj-cs"/>
              </a:rPr>
              <a:t>Timeline:  </a:t>
            </a:r>
          </a:p>
          <a:p>
            <a:pPr marL="0" marR="0" lvl="0" indent="0" algn="ctr" fontAlgn="auto">
              <a:lnSpc>
                <a:spcPct val="90000"/>
              </a:lnSpc>
              <a:spcBef>
                <a:spcPct val="0"/>
              </a:spcBef>
              <a:spcAft>
                <a:spcPts val="600"/>
              </a:spcAft>
              <a:buClrTx/>
              <a:buSzTx/>
              <a:tabLst/>
              <a:defRPr/>
            </a:pPr>
            <a:r>
              <a:rPr kumimoji="0" lang="en-US" sz="3000" b="1" i="0" u="none" strike="noStrike" kern="1200" cap="none" spc="0" normalizeH="0" baseline="0" noProof="0" dirty="0">
                <a:ln>
                  <a:noFill/>
                </a:ln>
                <a:solidFill>
                  <a:schemeClr val="bg1"/>
                </a:solidFill>
                <a:effectLst/>
                <a:uLnTx/>
                <a:uFillTx/>
                <a:latin typeface="+mj-lt"/>
                <a:ea typeface="+mj-ea"/>
                <a:cs typeface="+mj-cs"/>
              </a:rPr>
              <a:t>SAPT and RSA-R Deployment</a:t>
            </a:r>
          </a:p>
        </p:txBody>
      </p:sp>
      <p:sp>
        <p:nvSpPr>
          <p:cNvPr id="4" name="TextBox 3">
            <a:extLst>
              <a:ext uri="{FF2B5EF4-FFF2-40B4-BE49-F238E27FC236}">
                <a16:creationId xmlns:a16="http://schemas.microsoft.com/office/drawing/2014/main" id="{935A6A1A-678F-432A-9369-5236E8166340}"/>
              </a:ext>
            </a:extLst>
          </p:cNvPr>
          <p:cNvSpPr txBox="1"/>
          <p:nvPr/>
        </p:nvSpPr>
        <p:spPr>
          <a:xfrm>
            <a:off x="417106" y="1295400"/>
            <a:ext cx="8422094" cy="4876800"/>
          </a:xfrm>
          <a:prstGeom prst="rect">
            <a:avLst/>
          </a:prstGeom>
        </p:spPr>
        <p:txBody>
          <a:bodyPr vert="horz" lIns="91440" tIns="45720" rIns="91440" bIns="45720" rtlCol="0">
            <a:normAutofit fontScale="47500" lnSpcReduction="20000"/>
          </a:bodyPr>
          <a:lstStyle/>
          <a:p>
            <a:pPr>
              <a:lnSpc>
                <a:spcPct val="120000"/>
              </a:lnSpc>
              <a:buFont typeface="Arial" pitchFamily="34" charset="0"/>
            </a:pPr>
            <a:r>
              <a:rPr lang="en-US" sz="4200" dirty="0">
                <a:solidFill>
                  <a:srgbClr val="FFC000"/>
                </a:solidFill>
              </a:rPr>
              <a:t>Mid-September 2022:  </a:t>
            </a:r>
            <a:r>
              <a:rPr lang="en-US" sz="4200" dirty="0">
                <a:solidFill>
                  <a:schemeClr val="bg1"/>
                </a:solidFill>
              </a:rPr>
              <a:t>ROSC Point of Contact and/or agency QI Director receive links to SAPT and RSA person served, family/advocate surveys and their QR Codes; Spanish and English for RSA and English only SAPT</a:t>
            </a:r>
          </a:p>
          <a:p>
            <a:pPr>
              <a:lnSpc>
                <a:spcPct val="120000"/>
              </a:lnSpc>
              <a:buFont typeface="Arial" pitchFamily="34" charset="0"/>
            </a:pPr>
            <a:endParaRPr lang="en-US" sz="4200" dirty="0">
              <a:solidFill>
                <a:schemeClr val="bg1"/>
              </a:solidFill>
            </a:endParaRPr>
          </a:p>
          <a:p>
            <a:pPr>
              <a:lnSpc>
                <a:spcPct val="120000"/>
              </a:lnSpc>
              <a:buFont typeface="Arial" pitchFamily="34" charset="0"/>
            </a:pPr>
            <a:r>
              <a:rPr lang="en-US" sz="4200" dirty="0">
                <a:solidFill>
                  <a:srgbClr val="FFC000"/>
                </a:solidFill>
              </a:rPr>
              <a:t>Oct. 3, 2022:  </a:t>
            </a:r>
            <a:r>
              <a:rPr lang="en-US" sz="4200" dirty="0">
                <a:solidFill>
                  <a:schemeClr val="bg1"/>
                </a:solidFill>
              </a:rPr>
              <a:t>SAPT and RSA Survey links open</a:t>
            </a:r>
          </a:p>
          <a:p>
            <a:pPr>
              <a:lnSpc>
                <a:spcPct val="120000"/>
              </a:lnSpc>
              <a:buFont typeface="Arial" pitchFamily="34" charset="0"/>
            </a:pPr>
            <a:endParaRPr lang="en-US" sz="4200" dirty="0">
              <a:solidFill>
                <a:schemeClr val="bg1"/>
              </a:solidFill>
            </a:endParaRPr>
          </a:p>
          <a:p>
            <a:pPr>
              <a:lnSpc>
                <a:spcPct val="120000"/>
              </a:lnSpc>
              <a:buFont typeface="Arial" pitchFamily="34" charset="0"/>
            </a:pPr>
            <a:r>
              <a:rPr lang="en-US" sz="4200" dirty="0">
                <a:solidFill>
                  <a:srgbClr val="FFC000"/>
                </a:solidFill>
              </a:rPr>
              <a:t>Nov. 1, 2022:  </a:t>
            </a:r>
            <a:r>
              <a:rPr lang="en-US" sz="4200" dirty="0">
                <a:solidFill>
                  <a:schemeClr val="bg1"/>
                </a:solidFill>
              </a:rPr>
              <a:t>SAPT and RSA Survey links close</a:t>
            </a:r>
          </a:p>
          <a:p>
            <a:pPr>
              <a:lnSpc>
                <a:spcPct val="120000"/>
              </a:lnSpc>
              <a:buFont typeface="Arial" pitchFamily="34" charset="0"/>
            </a:pPr>
            <a:endParaRPr lang="en-US" sz="4200" dirty="0">
              <a:solidFill>
                <a:schemeClr val="bg1"/>
              </a:solidFill>
            </a:endParaRPr>
          </a:p>
          <a:p>
            <a:pPr>
              <a:lnSpc>
                <a:spcPct val="120000"/>
              </a:lnSpc>
              <a:buFont typeface="Arial" pitchFamily="34" charset="0"/>
            </a:pPr>
            <a:r>
              <a:rPr lang="en-US" sz="4200" dirty="0">
                <a:solidFill>
                  <a:srgbClr val="FFC000"/>
                </a:solidFill>
              </a:rPr>
              <a:t>January 2023:  </a:t>
            </a:r>
            <a:r>
              <a:rPr lang="en-US" sz="4200" dirty="0">
                <a:solidFill>
                  <a:schemeClr val="bg1"/>
                </a:solidFill>
              </a:rPr>
              <a:t>LSFHS releases NSP reports</a:t>
            </a:r>
          </a:p>
          <a:p>
            <a:pPr>
              <a:lnSpc>
                <a:spcPct val="120000"/>
              </a:lnSpc>
              <a:buFont typeface="Arial" pitchFamily="34" charset="0"/>
            </a:pPr>
            <a:endParaRPr lang="en-US" sz="4200" dirty="0">
              <a:solidFill>
                <a:schemeClr val="bg1"/>
              </a:solidFill>
            </a:endParaRPr>
          </a:p>
          <a:p>
            <a:pPr>
              <a:lnSpc>
                <a:spcPct val="120000"/>
              </a:lnSpc>
              <a:buFont typeface="Arial" pitchFamily="34" charset="0"/>
            </a:pPr>
            <a:r>
              <a:rPr lang="en-US" sz="4200" dirty="0">
                <a:solidFill>
                  <a:srgbClr val="FFC000"/>
                </a:solidFill>
              </a:rPr>
              <a:t>February – June 30, 2023:  </a:t>
            </a:r>
            <a:r>
              <a:rPr lang="en-US" sz="4200" dirty="0">
                <a:solidFill>
                  <a:schemeClr val="bg1"/>
                </a:solidFill>
              </a:rPr>
              <a:t>NSP ROSC committees use individual reports for action plan development (6 months)</a:t>
            </a:r>
          </a:p>
          <a:p>
            <a:pPr>
              <a:lnSpc>
                <a:spcPct val="120000"/>
              </a:lnSpc>
              <a:buFont typeface="Arial" pitchFamily="34" charset="0"/>
            </a:pPr>
            <a:endParaRPr lang="en-US" sz="4200" dirty="0">
              <a:solidFill>
                <a:schemeClr val="bg1"/>
              </a:solidFill>
            </a:endParaRPr>
          </a:p>
          <a:p>
            <a:pPr>
              <a:lnSpc>
                <a:spcPct val="120000"/>
              </a:lnSpc>
              <a:buFont typeface="Arial" pitchFamily="34" charset="0"/>
            </a:pPr>
            <a:r>
              <a:rPr lang="en-US" sz="4200" dirty="0">
                <a:solidFill>
                  <a:schemeClr val="bg1"/>
                </a:solidFill>
              </a:rPr>
              <a:t>During this timeframe, action plans to be emailed to </a:t>
            </a:r>
            <a:r>
              <a:rPr lang="en-US" sz="4200" dirty="0">
                <a:solidFill>
                  <a:schemeClr val="bg1"/>
                </a:solidFill>
                <a:hlinkClick r:id="rId3">
                  <a:extLst>
                    <a:ext uri="{A12FA001-AC4F-418D-AE19-62706E023703}">
                      <ahyp:hlinkClr xmlns:ahyp="http://schemas.microsoft.com/office/drawing/2018/hyperlinkcolor" val="tx"/>
                    </a:ext>
                  </a:extLst>
                </a:hlinkClick>
              </a:rPr>
              <a:t>bryan.mingle@lsfnet.org</a:t>
            </a:r>
            <a:r>
              <a:rPr lang="en-US" sz="4200" dirty="0">
                <a:solidFill>
                  <a:schemeClr val="bg1"/>
                </a:solidFill>
              </a:rPr>
              <a:t> with the deadline being June 30, 2023. </a:t>
            </a:r>
          </a:p>
          <a:p>
            <a:pPr>
              <a:lnSpc>
                <a:spcPct val="90000"/>
              </a:lnSpc>
              <a:spcBef>
                <a:spcPct val="20000"/>
              </a:spcBef>
              <a:buFont typeface="Arial" pitchFamily="34" charset="0"/>
            </a:pPr>
            <a:endParaRPr lang="en-US" sz="1500" dirty="0">
              <a:solidFill>
                <a:schemeClr val="bg1"/>
              </a:solidFill>
            </a:endParaRPr>
          </a:p>
          <a:p>
            <a:pPr>
              <a:lnSpc>
                <a:spcPct val="90000"/>
              </a:lnSpc>
              <a:spcBef>
                <a:spcPct val="20000"/>
              </a:spcBef>
              <a:buFont typeface="Arial" pitchFamily="34" charset="0"/>
            </a:pPr>
            <a:r>
              <a:rPr lang="en-US" sz="1500" dirty="0">
                <a:solidFill>
                  <a:schemeClr val="bg1"/>
                </a:solidFill>
              </a:rPr>
              <a:t>   </a:t>
            </a:r>
          </a:p>
        </p:txBody>
      </p:sp>
    </p:spTree>
    <p:extLst>
      <p:ext uri="{BB962C8B-B14F-4D97-AF65-F5344CB8AC3E}">
        <p14:creationId xmlns:p14="http://schemas.microsoft.com/office/powerpoint/2010/main" val="200266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12" name="Content Placeholder 11" descr="Treasure chest">
                <a:extLst>
                  <a:ext uri="{FF2B5EF4-FFF2-40B4-BE49-F238E27FC236}">
                    <a16:creationId xmlns:a16="http://schemas.microsoft.com/office/drawing/2014/main" id="{43F74478-67FA-4FF9-B350-FD2487EC72B5}"/>
                  </a:ext>
                </a:extLst>
              </p:cNvPr>
              <p:cNvGraphicFramePr>
                <a:graphicFrameLocks noGrp="1" noChangeAspect="1"/>
              </p:cNvGraphicFramePr>
              <p:nvPr>
                <p:ph sz="half" idx="1"/>
                <p:extLst>
                  <p:ext uri="{D42A27DB-BD31-4B8C-83A1-F6EECF244321}">
                    <p14:modId xmlns:p14="http://schemas.microsoft.com/office/powerpoint/2010/main" val="4134629459"/>
                  </p:ext>
                </p:extLst>
              </p:nvPr>
            </p:nvGraphicFramePr>
            <p:xfrm>
              <a:off x="228600" y="2438400"/>
              <a:ext cx="3231926" cy="2370599"/>
            </p:xfrm>
            <a:graphic>
              <a:graphicData uri="http://schemas.microsoft.com/office/drawing/2017/model3d">
                <am3d:model3d r:embed="rId3">
                  <am3d:spPr>
                    <a:xfrm>
                      <a:off x="0" y="0"/>
                      <a:ext cx="3231926" cy="2370599"/>
                    </a:xfrm>
                    <a:prstGeom prst="rect">
                      <a:avLst/>
                    </a:prstGeom>
                  </am3d:spPr>
                  <am3d:camera>
                    <am3d:pos x="0" y="0" z="64378123"/>
                    <am3d:up dx="0" dy="36000000" dz="0"/>
                    <am3d:lookAt x="0" y="0" z="0"/>
                    <am3d:perspective fov="2700000"/>
                  </am3d:camera>
                  <am3d:trans>
                    <am3d:meterPerModelUnit n="182686" d="1000000"/>
                    <am3d:preTrans dx="-44331" dy="-13174775" dz="0"/>
                    <am3d:scale>
                      <am3d:sx n="1000000" d="1000000"/>
                      <am3d:sy n="1000000" d="1000000"/>
                      <am3d:sz n="1000000" d="1000000"/>
                    </am3d:scale>
                    <am3d:rot/>
                    <am3d:postTrans dx="0" dy="0" dz="0"/>
                  </am3d:trans>
                  <am3d:raster rName="Office3DRenderer" rVer="16.0.8326">
                    <am3d:blip r:embed="rId4"/>
                  </am3d:raster>
                  <am3d:objViewport viewportSz="401279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Content Placeholder 11" descr="Treasure chest">
                <a:extLst>
                  <a:ext uri="{FF2B5EF4-FFF2-40B4-BE49-F238E27FC236}">
                    <a16:creationId xmlns:a16="http://schemas.microsoft.com/office/drawing/2014/main" id="{43F74478-67FA-4FF9-B350-FD2487EC72B5}"/>
                  </a:ext>
                </a:extLst>
              </p:cNvPr>
              <p:cNvPicPr>
                <a:picLocks noGrp="1" noRot="1" noChangeAspect="1" noMove="1" noResize="1" noEditPoints="1" noAdjustHandles="1" noChangeArrowheads="1" noChangeShapeType="1" noCrop="1"/>
              </p:cNvPicPr>
              <p:nvPr/>
            </p:nvPicPr>
            <p:blipFill>
              <a:blip r:embed="rId4"/>
              <a:stretch>
                <a:fillRect/>
              </a:stretch>
            </p:blipFill>
            <p:spPr>
              <a:xfrm>
                <a:off x="228600" y="2438400"/>
                <a:ext cx="3231926" cy="2370599"/>
              </a:xfrm>
              <a:prstGeom prst="rect">
                <a:avLst/>
              </a:prstGeom>
            </p:spPr>
          </p:pic>
        </mc:Fallback>
      </mc:AlternateContent>
      <p:sp>
        <p:nvSpPr>
          <p:cNvPr id="17" name="Content Placeholder 2">
            <a:extLst>
              <a:ext uri="{FF2B5EF4-FFF2-40B4-BE49-F238E27FC236}">
                <a16:creationId xmlns:a16="http://schemas.microsoft.com/office/drawing/2014/main" id="{590CD5ED-1498-D4CC-8346-D6CDF7DAFA4D}"/>
              </a:ext>
            </a:extLst>
          </p:cNvPr>
          <p:cNvSpPr>
            <a:spLocks noGrp="1"/>
          </p:cNvSpPr>
          <p:nvPr>
            <p:ph sz="half" idx="2"/>
          </p:nvPr>
        </p:nvSpPr>
        <p:spPr>
          <a:xfrm>
            <a:off x="4038600" y="2286000"/>
            <a:ext cx="4648200" cy="3840163"/>
          </a:xfrm>
        </p:spPr>
        <p:txBody>
          <a:bodyPr/>
          <a:lstStyle/>
          <a:p>
            <a:pPr marL="0" indent="0">
              <a:buNone/>
            </a:pPr>
            <a:r>
              <a:rPr lang="en-US" dirty="0">
                <a:hlinkClick r:id="rId5">
                  <a:extLst>
                    <a:ext uri="{A12FA001-AC4F-418D-AE19-62706E023703}">
                      <ahyp:hlinkClr xmlns:ahyp="http://schemas.microsoft.com/office/drawing/2018/hyperlinkcolor" val="tx"/>
                    </a:ext>
                  </a:extLst>
                </a:hlinkClick>
              </a:rPr>
              <a:t>lsfhealthsystems.org/ROSC</a:t>
            </a:r>
            <a:endParaRPr lang="en-US" dirty="0"/>
          </a:p>
          <a:p>
            <a:pPr marL="0" indent="0">
              <a:buNone/>
            </a:pPr>
            <a:endParaRPr lang="en-US" dirty="0"/>
          </a:p>
          <a:p>
            <a:pPr marL="0" indent="0">
              <a:buNone/>
            </a:pPr>
            <a:r>
              <a:rPr lang="en-US" dirty="0">
                <a:hlinkClick r:id="rId6">
                  <a:extLst>
                    <a:ext uri="{A12FA001-AC4F-418D-AE19-62706E023703}">
                      <ahyp:hlinkClr xmlns:ahyp="http://schemas.microsoft.com/office/drawing/2018/hyperlinkcolor" val="tx"/>
                    </a:ext>
                  </a:extLst>
                </a:hlinkClick>
              </a:rPr>
              <a:t>SAPT Implementation Manual</a:t>
            </a:r>
            <a:endParaRPr lang="en-US" dirty="0"/>
          </a:p>
          <a:p>
            <a:pPr marL="0" indent="0">
              <a:buNone/>
            </a:pPr>
            <a:endParaRPr lang="en-US" dirty="0"/>
          </a:p>
          <a:p>
            <a:pPr marL="0" indent="0">
              <a:buNone/>
            </a:pPr>
            <a:r>
              <a:rPr lang="en-US" dirty="0">
                <a:hlinkClick r:id="rId7">
                  <a:extLst>
                    <a:ext uri="{A12FA001-AC4F-418D-AE19-62706E023703}">
                      <ahyp:hlinkClr xmlns:ahyp="http://schemas.microsoft.com/office/drawing/2018/hyperlinkcolor" val="tx"/>
                    </a:ext>
                  </a:extLst>
                </a:hlinkClick>
              </a:rPr>
              <a:t>RSA surveys</a:t>
            </a:r>
            <a:endParaRPr lang="en-US" dirty="0"/>
          </a:p>
          <a:p>
            <a:pPr marL="0" indent="0">
              <a:buNone/>
            </a:pPr>
            <a:endParaRPr lang="en-US" dirty="0"/>
          </a:p>
          <a:p>
            <a:pPr marL="0" marR="0" indent="0">
              <a:spcBef>
                <a:spcPts val="0"/>
              </a:spcBef>
              <a:spcAft>
                <a:spcPts val="0"/>
              </a:spcAft>
              <a:buNone/>
            </a:pPr>
            <a:r>
              <a:rPr lang="en-US" sz="2800" u="sng" dirty="0">
                <a:effectLst/>
                <a:latin typeface="Calibri" panose="020F0502020204030204" pitchFamily="34" charset="0"/>
                <a:ea typeface="Calibri" panose="020F0502020204030204" pitchFamily="34" charset="0"/>
                <a:hlinkClick r:id="rId8">
                  <a:extLst>
                    <a:ext uri="{A12FA001-AC4F-418D-AE19-62706E023703}">
                      <ahyp:hlinkClr xmlns:ahyp="http://schemas.microsoft.com/office/drawing/2018/hyperlinkcolor" val="tx"/>
                    </a:ext>
                  </a:extLst>
                </a:hlinkClick>
              </a:rPr>
              <a:t>DCF Guidance Document 35</a:t>
            </a:r>
            <a:endParaRPr lang="en-US" sz="2800" dirty="0">
              <a:effectLst/>
              <a:latin typeface="Calibri" panose="020F0502020204030204" pitchFamily="34" charset="0"/>
              <a:ea typeface="Calibri" panose="020F0502020204030204" pitchFamily="34" charset="0"/>
            </a:endParaRPr>
          </a:p>
          <a:p>
            <a:pPr marL="0" indent="0">
              <a:buNone/>
            </a:pPr>
            <a:endParaRPr lang="en-US" dirty="0"/>
          </a:p>
        </p:txBody>
      </p:sp>
      <p:sp>
        <p:nvSpPr>
          <p:cNvPr id="10" name="Title 2">
            <a:extLst>
              <a:ext uri="{FF2B5EF4-FFF2-40B4-BE49-F238E27FC236}">
                <a16:creationId xmlns:a16="http://schemas.microsoft.com/office/drawing/2014/main" id="{AE94DAAD-2D5F-78F5-C16B-34EE71EE2A97}"/>
              </a:ext>
            </a:extLst>
          </p:cNvPr>
          <p:cNvSpPr>
            <a:spLocks noGrp="1"/>
          </p:cNvSpPr>
          <p:nvPr>
            <p:ph type="title"/>
          </p:nvPr>
        </p:nvSpPr>
        <p:spPr>
          <a:xfrm>
            <a:off x="800100" y="228600"/>
            <a:ext cx="7820025" cy="761999"/>
          </a:xfrm>
        </p:spPr>
        <p:txBody>
          <a:bodyPr anchor="ctr">
            <a:normAutofit/>
          </a:bodyPr>
          <a:lstStyle/>
          <a:p>
            <a:r>
              <a:rPr lang="en-US" dirty="0"/>
              <a:t>ROSC Resource Links</a:t>
            </a:r>
          </a:p>
        </p:txBody>
      </p:sp>
    </p:spTree>
    <p:extLst>
      <p:ext uri="{BB962C8B-B14F-4D97-AF65-F5344CB8AC3E}">
        <p14:creationId xmlns:p14="http://schemas.microsoft.com/office/powerpoint/2010/main" val="3000136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Rocks by the beach">
            <a:extLst>
              <a:ext uri="{FF2B5EF4-FFF2-40B4-BE49-F238E27FC236}">
                <a16:creationId xmlns:a16="http://schemas.microsoft.com/office/drawing/2014/main" id="{A79D1F25-3A0A-4605-AC50-14B786829191}"/>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28600" y="2209800"/>
            <a:ext cx="4038600" cy="3200400"/>
          </a:xfrm>
        </p:spPr>
      </p:pic>
      <p:sp>
        <p:nvSpPr>
          <p:cNvPr id="2" name="Title 1"/>
          <p:cNvSpPr>
            <a:spLocks noGrp="1"/>
          </p:cNvSpPr>
          <p:nvPr>
            <p:ph type="title"/>
          </p:nvPr>
        </p:nvSpPr>
        <p:spPr>
          <a:xfrm>
            <a:off x="800100" y="228600"/>
            <a:ext cx="7820025" cy="761999"/>
          </a:xfrm>
        </p:spPr>
        <p:txBody>
          <a:bodyPr anchor="ctr">
            <a:normAutofit/>
          </a:bodyPr>
          <a:lstStyle/>
          <a:p>
            <a:r>
              <a:rPr lang="en-US" dirty="0"/>
              <a:t>WHY ARE WE HERE?</a:t>
            </a:r>
          </a:p>
        </p:txBody>
      </p:sp>
      <p:graphicFrame>
        <p:nvGraphicFramePr>
          <p:cNvPr id="5" name="Text Placeholder 2">
            <a:extLst>
              <a:ext uri="{FF2B5EF4-FFF2-40B4-BE49-F238E27FC236}">
                <a16:creationId xmlns:a16="http://schemas.microsoft.com/office/drawing/2014/main" id="{F7E99326-64C4-1FD0-04E3-7E41780CD2D9}"/>
              </a:ext>
            </a:extLst>
          </p:cNvPr>
          <p:cNvGraphicFramePr/>
          <p:nvPr>
            <p:extLst>
              <p:ext uri="{D42A27DB-BD31-4B8C-83A1-F6EECF244321}">
                <p14:modId xmlns:p14="http://schemas.microsoft.com/office/powerpoint/2010/main" val="1730167098"/>
              </p:ext>
            </p:extLst>
          </p:nvPr>
        </p:nvGraphicFramePr>
        <p:xfrm>
          <a:off x="4648200" y="1600200"/>
          <a:ext cx="4038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34694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EE814-EAC4-4B95-AA6D-9C35519F6F0E}"/>
              </a:ext>
            </a:extLst>
          </p:cNvPr>
          <p:cNvSpPr>
            <a:spLocks noGrp="1"/>
          </p:cNvSpPr>
          <p:nvPr>
            <p:ph type="title"/>
          </p:nvPr>
        </p:nvSpPr>
        <p:spPr>
          <a:xfrm>
            <a:off x="762000" y="499409"/>
            <a:ext cx="7704138" cy="643592"/>
          </a:xfrm>
        </p:spPr>
        <p:txBody>
          <a:bodyPr anchor="t">
            <a:normAutofit/>
          </a:bodyPr>
          <a:lstStyle/>
          <a:p>
            <a:pPr algn="ctr"/>
            <a:r>
              <a:rPr lang="en-US" dirty="0"/>
              <a:t>QUESTIONS</a:t>
            </a:r>
          </a:p>
        </p:txBody>
      </p:sp>
      <p:sp>
        <p:nvSpPr>
          <p:cNvPr id="7" name="Text Placeholder 2">
            <a:extLst>
              <a:ext uri="{FF2B5EF4-FFF2-40B4-BE49-F238E27FC236}">
                <a16:creationId xmlns:a16="http://schemas.microsoft.com/office/drawing/2014/main" id="{9C49E842-15B1-56F0-AA67-E59508A6F58B}"/>
              </a:ext>
            </a:extLst>
          </p:cNvPr>
          <p:cNvSpPr>
            <a:spLocks noGrp="1"/>
          </p:cNvSpPr>
          <p:nvPr>
            <p:ph type="body" idx="1"/>
          </p:nvPr>
        </p:nvSpPr>
        <p:spPr>
          <a:xfrm>
            <a:off x="2962016" y="2209800"/>
            <a:ext cx="5503863" cy="1295400"/>
          </a:xfrm>
          <a:solidFill>
            <a:schemeClr val="accent1"/>
          </a:solidFill>
        </p:spPr>
        <p:txBody>
          <a:bodyPr>
            <a:normAutofit fontScale="92500" lnSpcReduction="20000"/>
          </a:bodyPr>
          <a:lstStyle/>
          <a:p>
            <a:r>
              <a:rPr lang="en-US" sz="2400" dirty="0"/>
              <a:t>Reminder: LSFHS will schedule monthly technical assistance calls throughout remainder of FY 22-23; shared decision-making on the time. </a:t>
            </a:r>
          </a:p>
          <a:p>
            <a:endParaRPr lang="en-US" dirty="0"/>
          </a:p>
          <a:p>
            <a:endParaRPr lang="en-US" dirty="0"/>
          </a:p>
        </p:txBody>
      </p:sp>
      <p:sp>
        <p:nvSpPr>
          <p:cNvPr id="3" name="TextBox 2">
            <a:extLst>
              <a:ext uri="{FF2B5EF4-FFF2-40B4-BE49-F238E27FC236}">
                <a16:creationId xmlns:a16="http://schemas.microsoft.com/office/drawing/2014/main" id="{73074BFF-A570-4C77-873E-E8BE08E692F3}"/>
              </a:ext>
            </a:extLst>
          </p:cNvPr>
          <p:cNvSpPr txBox="1"/>
          <p:nvPr/>
        </p:nvSpPr>
        <p:spPr>
          <a:xfrm>
            <a:off x="2819400" y="3657600"/>
            <a:ext cx="5867400" cy="1569660"/>
          </a:xfrm>
          <a:prstGeom prst="rect">
            <a:avLst/>
          </a:prstGeom>
          <a:noFill/>
        </p:spPr>
        <p:txBody>
          <a:bodyPr wrap="square" rtlCol="0">
            <a:spAutoFit/>
          </a:bodyPr>
          <a:lstStyle/>
          <a:p>
            <a:r>
              <a:rPr lang="en-US" sz="2400" dirty="0">
                <a:solidFill>
                  <a:schemeClr val="bg1"/>
                </a:solidFill>
              </a:rPr>
              <a:t>For questions, contact Bryan Mingle at bryan.mingle@lsfnet.org (904-729-6681) or</a:t>
            </a:r>
          </a:p>
          <a:p>
            <a:r>
              <a:rPr lang="en-US" sz="2400" dirty="0">
                <a:solidFill>
                  <a:schemeClr val="bg1"/>
                </a:solidFill>
              </a:rPr>
              <a:t>Nancy Rice at nancy.rice@lsfnet.org </a:t>
            </a:r>
          </a:p>
          <a:p>
            <a:r>
              <a:rPr lang="en-US" sz="2400" dirty="0">
                <a:solidFill>
                  <a:schemeClr val="bg1"/>
                </a:solidFill>
              </a:rPr>
              <a:t>(</a:t>
            </a:r>
            <a:r>
              <a:rPr lang="en-US" sz="2400" dirty="0">
                <a:solidFill>
                  <a:schemeClr val="bg1"/>
                </a:solidFill>
                <a:effectLst/>
                <a:ea typeface="Calibri" panose="020F0502020204030204" pitchFamily="34" charset="0"/>
              </a:rPr>
              <a:t>904</a:t>
            </a:r>
            <a:r>
              <a:rPr lang="en-US" sz="2400" dirty="0">
                <a:solidFill>
                  <a:schemeClr val="bg1"/>
                </a:solidFill>
                <a:effectLst/>
                <a:latin typeface="Arial" panose="020B0604020202020204" pitchFamily="34" charset="0"/>
                <a:ea typeface="Calibri" panose="020F0502020204030204" pitchFamily="34" charset="0"/>
              </a:rPr>
              <a:t>) </a:t>
            </a:r>
            <a:r>
              <a:rPr lang="en-US" sz="2400" dirty="0">
                <a:solidFill>
                  <a:schemeClr val="bg1"/>
                </a:solidFill>
                <a:effectLst/>
                <a:ea typeface="Calibri" panose="020F0502020204030204" pitchFamily="34" charset="0"/>
              </a:rPr>
              <a:t>383-8012</a:t>
            </a:r>
            <a:endParaRPr lang="en-US" sz="2400" dirty="0">
              <a:solidFill>
                <a:schemeClr val="bg1"/>
              </a:solidFill>
            </a:endParaRPr>
          </a:p>
        </p:txBody>
      </p:sp>
    </p:spTree>
    <p:extLst>
      <p:ext uri="{BB962C8B-B14F-4D97-AF65-F5344CB8AC3E}">
        <p14:creationId xmlns:p14="http://schemas.microsoft.com/office/powerpoint/2010/main" val="3523012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0100" y="228600"/>
            <a:ext cx="7820025" cy="761999"/>
          </a:xfrm>
        </p:spPr>
        <p:txBody>
          <a:bodyPr anchor="ctr">
            <a:normAutofit/>
          </a:bodyPr>
          <a:lstStyle/>
          <a:p>
            <a:r>
              <a:rPr lang="en-US" dirty="0"/>
              <a:t>Today’s Objectives</a:t>
            </a:r>
          </a:p>
        </p:txBody>
      </p:sp>
      <p:graphicFrame>
        <p:nvGraphicFramePr>
          <p:cNvPr id="5" name="Content Placeholder 1">
            <a:extLst>
              <a:ext uri="{FF2B5EF4-FFF2-40B4-BE49-F238E27FC236}">
                <a16:creationId xmlns:a16="http://schemas.microsoft.com/office/drawing/2014/main" id="{D9BF0315-2A77-AC47-004A-56C36E7F6655}"/>
              </a:ext>
            </a:extLst>
          </p:cNvPr>
          <p:cNvGraphicFramePr>
            <a:graphicFrameLocks noGrp="1"/>
          </p:cNvGraphicFramePr>
          <p:nvPr>
            <p:ph idx="1"/>
            <p:extLst>
              <p:ext uri="{D42A27DB-BD31-4B8C-83A1-F6EECF244321}">
                <p14:modId xmlns:p14="http://schemas.microsoft.com/office/powerpoint/2010/main" val="5870462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1338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RAP Class is Coming to Crystal Lake – Wellness Recovery Action Plan - NAMI  CCNS - Chicagoland Mental Health">
            <a:extLst>
              <a:ext uri="{FF2B5EF4-FFF2-40B4-BE49-F238E27FC236}">
                <a16:creationId xmlns:a16="http://schemas.microsoft.com/office/drawing/2014/main" id="{D0993107-CD0C-4121-873E-5D7651BD408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457200" y="1997524"/>
            <a:ext cx="4038600" cy="3731315"/>
          </a:xfrm>
          <a:prstGeom prst="rect">
            <a:avLst/>
          </a:prstGeom>
          <a:solidFill>
            <a:srgbClr val="FFFFFF"/>
          </a:solidFill>
        </p:spPr>
      </p:pic>
      <p:sp>
        <p:nvSpPr>
          <p:cNvPr id="2" name="Content Placeholder 1"/>
          <p:cNvSpPr>
            <a:spLocks noGrp="1"/>
          </p:cNvSpPr>
          <p:nvPr>
            <p:ph sz="half" idx="2"/>
          </p:nvPr>
        </p:nvSpPr>
        <p:spPr>
          <a:xfrm>
            <a:off x="4648200" y="1997524"/>
            <a:ext cx="4038600" cy="4128639"/>
          </a:xfrm>
        </p:spPr>
        <p:txBody>
          <a:bodyPr>
            <a:normAutofit/>
          </a:bodyPr>
          <a:lstStyle/>
          <a:p>
            <a:pPr marL="0" indent="0">
              <a:lnSpc>
                <a:spcPct val="90000"/>
              </a:lnSpc>
              <a:buNone/>
            </a:pPr>
            <a:r>
              <a:rPr lang="en-US" sz="2600" dirty="0"/>
              <a:t>The ROSC framework is supported by the Substance Abuse and Mental Health Services Administration (SAMHSA) to assist with the transformation of behavioral health service systems to a recovery orientation throughout the United States (SAMHSA, 2010)</a:t>
            </a:r>
          </a:p>
        </p:txBody>
      </p:sp>
      <p:sp>
        <p:nvSpPr>
          <p:cNvPr id="4" name="Title 3"/>
          <p:cNvSpPr>
            <a:spLocks noGrp="1"/>
          </p:cNvSpPr>
          <p:nvPr>
            <p:ph type="title"/>
          </p:nvPr>
        </p:nvSpPr>
        <p:spPr>
          <a:xfrm>
            <a:off x="800100" y="228600"/>
            <a:ext cx="7820025" cy="761999"/>
          </a:xfrm>
        </p:spPr>
        <p:txBody>
          <a:bodyPr anchor="ctr">
            <a:normAutofit/>
          </a:bodyPr>
          <a:lstStyle/>
          <a:p>
            <a:r>
              <a:rPr lang="en-US" dirty="0"/>
              <a:t>A Brief History</a:t>
            </a:r>
          </a:p>
        </p:txBody>
      </p:sp>
    </p:spTree>
    <p:extLst>
      <p:ext uri="{BB962C8B-B14F-4D97-AF65-F5344CB8AC3E}">
        <p14:creationId xmlns:p14="http://schemas.microsoft.com/office/powerpoint/2010/main" val="399936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rtrait of George W. Bush, the 43rd President of the United States">
            <a:extLst>
              <a:ext uri="{FF2B5EF4-FFF2-40B4-BE49-F238E27FC236}">
                <a16:creationId xmlns:a16="http://schemas.microsoft.com/office/drawing/2014/main" id="{9FDA592A-52F9-43EC-BCC6-3B8F5DDEBDD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84" r="1885" b="1"/>
          <a:stretch/>
        </p:blipFill>
        <p:spPr bwMode="auto">
          <a:xfrm>
            <a:off x="457200" y="1600200"/>
            <a:ext cx="4038600" cy="4525963"/>
          </a:xfrm>
          <a:prstGeom prst="rect">
            <a:avLst/>
          </a:prstGeom>
          <a:solidFill>
            <a:srgbClr val="FFFFFF"/>
          </a:solidFill>
        </p:spPr>
      </p:pic>
      <p:sp>
        <p:nvSpPr>
          <p:cNvPr id="2" name="Text Placeholder 1"/>
          <p:cNvSpPr>
            <a:spLocks noGrp="1"/>
          </p:cNvSpPr>
          <p:nvPr>
            <p:ph sz="half" idx="2"/>
          </p:nvPr>
        </p:nvSpPr>
        <p:spPr>
          <a:xfrm>
            <a:off x="4648200" y="1600200"/>
            <a:ext cx="4038600" cy="4525963"/>
          </a:xfrm>
        </p:spPr>
        <p:txBody>
          <a:bodyPr>
            <a:normAutofit/>
          </a:bodyPr>
          <a:lstStyle/>
          <a:p>
            <a:pPr marL="0" indent="0">
              <a:lnSpc>
                <a:spcPct val="90000"/>
              </a:lnSpc>
              <a:buNone/>
            </a:pPr>
            <a:r>
              <a:rPr lang="en-US" sz="2200" dirty="0"/>
              <a:t>Key assessment in its report stated the U.S. mental health system is “fragmented and in disarray, leading to unnecessary and costly disability, homelessness, school failures and incarceration.” </a:t>
            </a:r>
          </a:p>
          <a:p>
            <a:pPr>
              <a:lnSpc>
                <a:spcPct val="90000"/>
              </a:lnSpc>
            </a:pPr>
            <a:endParaRPr lang="en-US" sz="2200" dirty="0"/>
          </a:p>
          <a:p>
            <a:pPr marL="0" indent="0">
              <a:lnSpc>
                <a:spcPct val="90000"/>
              </a:lnSpc>
              <a:buNone/>
            </a:pPr>
            <a:r>
              <a:rPr lang="en-US" sz="2200" dirty="0"/>
              <a:t>REPORT RECOMMENDED: </a:t>
            </a:r>
          </a:p>
          <a:p>
            <a:pPr marL="0" indent="0">
              <a:lnSpc>
                <a:spcPct val="90000"/>
              </a:lnSpc>
              <a:buNone/>
            </a:pPr>
            <a:r>
              <a:rPr lang="en-US" sz="2200" dirty="0"/>
              <a:t>Fundamentally transforming service delivery  based on a vision of recovery. </a:t>
            </a:r>
          </a:p>
        </p:txBody>
      </p:sp>
      <p:sp>
        <p:nvSpPr>
          <p:cNvPr id="6" name="Title 5"/>
          <p:cNvSpPr>
            <a:spLocks noGrp="1"/>
          </p:cNvSpPr>
          <p:nvPr>
            <p:ph type="title"/>
          </p:nvPr>
        </p:nvSpPr>
        <p:spPr>
          <a:xfrm>
            <a:off x="800100" y="228600"/>
            <a:ext cx="7820025" cy="761999"/>
          </a:xfrm>
        </p:spPr>
        <p:txBody>
          <a:bodyPr anchor="ctr">
            <a:noAutofit/>
          </a:bodyPr>
          <a:lstStyle/>
          <a:p>
            <a:pPr>
              <a:lnSpc>
                <a:spcPct val="90000"/>
              </a:lnSpc>
            </a:pPr>
            <a:r>
              <a:rPr lang="en-US" sz="2800" dirty="0"/>
              <a:t>President George  W. Bush’s </a:t>
            </a:r>
            <a:br>
              <a:rPr lang="en-US" sz="2800" dirty="0"/>
            </a:br>
            <a:r>
              <a:rPr lang="en-US" sz="2800" dirty="0"/>
              <a:t>Freedom Commission on Mental Health, 2003</a:t>
            </a:r>
          </a:p>
        </p:txBody>
      </p:sp>
    </p:spTree>
    <p:extLst>
      <p:ext uri="{BB962C8B-B14F-4D97-AF65-F5344CB8AC3E}">
        <p14:creationId xmlns:p14="http://schemas.microsoft.com/office/powerpoint/2010/main" val="728346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292D620-B742-4F41-8F6D-7743519EB0DC}"/>
              </a:ext>
            </a:extLst>
          </p:cNvPr>
          <p:cNvPicPr>
            <a:picLocks noGrp="1" noChangeAspect="1"/>
          </p:cNvPicPr>
          <p:nvPr>
            <p:ph sz="half" idx="1"/>
          </p:nvPr>
        </p:nvPicPr>
        <p:blipFill>
          <a:blip r:embed="rId3"/>
          <a:stretch>
            <a:fillRect/>
          </a:stretch>
        </p:blipFill>
        <p:spPr>
          <a:xfrm>
            <a:off x="603977" y="1219200"/>
            <a:ext cx="3745045" cy="4906963"/>
          </a:xfrm>
          <a:noFill/>
        </p:spPr>
      </p:pic>
      <p:sp>
        <p:nvSpPr>
          <p:cNvPr id="4" name="TextBox 3">
            <a:extLst>
              <a:ext uri="{FF2B5EF4-FFF2-40B4-BE49-F238E27FC236}">
                <a16:creationId xmlns:a16="http://schemas.microsoft.com/office/drawing/2014/main" id="{D8843478-3A2D-4F48-8F83-D3A3BC942F98}"/>
              </a:ext>
            </a:extLst>
          </p:cNvPr>
          <p:cNvSpPr txBox="1"/>
          <p:nvPr/>
        </p:nvSpPr>
        <p:spPr>
          <a:xfrm>
            <a:off x="4648200" y="1219200"/>
            <a:ext cx="4038600" cy="5105400"/>
          </a:xfrm>
          <a:prstGeom prst="rect">
            <a:avLst/>
          </a:prstGeom>
        </p:spPr>
        <p:txBody>
          <a:bodyPr vert="horz" lIns="91440" tIns="45720" rIns="91440" bIns="45720" rtlCol="0">
            <a:normAutofit lnSpcReduction="10000"/>
          </a:bodyPr>
          <a:lstStyle/>
          <a:p>
            <a:pPr>
              <a:lnSpc>
                <a:spcPct val="90000"/>
              </a:lnSpc>
              <a:spcBef>
                <a:spcPct val="20000"/>
              </a:spcBef>
              <a:buFont typeface="Arial" panose="020B0604020202020204" pitchFamily="34" charset="0"/>
            </a:pPr>
            <a:r>
              <a:rPr lang="en-US" sz="2000" b="0" i="0" u="none" strike="noStrike" baseline="0" dirty="0">
                <a:solidFill>
                  <a:schemeClr val="bg1"/>
                </a:solidFill>
              </a:rPr>
              <a:t>The </a:t>
            </a:r>
            <a:r>
              <a:rPr lang="en-US" sz="2000" b="0" i="0" u="none" strike="noStrike" baseline="0" dirty="0">
                <a:solidFill>
                  <a:schemeClr val="bg1"/>
                </a:solidFill>
                <a:hlinkClick r:id="rId4">
                  <a:extLst>
                    <a:ext uri="{A12FA001-AC4F-418D-AE19-62706E023703}">
                      <ahyp:hlinkClr xmlns:ahyp="http://schemas.microsoft.com/office/drawing/2018/hyperlinkcolor" val="tx"/>
                    </a:ext>
                  </a:extLst>
                </a:hlinkClick>
              </a:rPr>
              <a:t>SAPT</a:t>
            </a:r>
            <a:r>
              <a:rPr lang="en-US" sz="2000" b="0" i="0" u="none" strike="noStrike" baseline="0" dirty="0">
                <a:solidFill>
                  <a:schemeClr val="bg1"/>
                </a:solidFill>
              </a:rPr>
              <a:t> was developed by a team of faculty, people with lived experience in mental illness/SUD and service providers at the University of South Florida’s Florida Mental Health Institute (2018)</a:t>
            </a:r>
          </a:p>
          <a:p>
            <a:pPr marR="3170">
              <a:lnSpc>
                <a:spcPct val="90000"/>
              </a:lnSpc>
              <a:spcBef>
                <a:spcPct val="20000"/>
              </a:spcBef>
              <a:buFont typeface="Arial" panose="020B0604020202020204" pitchFamily="34" charset="0"/>
            </a:pPr>
            <a:endParaRPr lang="en-US" sz="2000" dirty="0">
              <a:solidFill>
                <a:schemeClr val="bg1"/>
              </a:solidFill>
            </a:endParaRPr>
          </a:p>
          <a:p>
            <a:pPr marR="3170">
              <a:lnSpc>
                <a:spcPct val="90000"/>
              </a:lnSpc>
              <a:spcBef>
                <a:spcPct val="20000"/>
              </a:spcBef>
              <a:buFont typeface="Arial" panose="020B0604020202020204" pitchFamily="34" charset="0"/>
            </a:pPr>
            <a:r>
              <a:rPr lang="en-US" sz="2000" b="0" i="0" u="none" strike="noStrike" baseline="0" dirty="0">
                <a:solidFill>
                  <a:schemeClr val="bg1"/>
                </a:solidFill>
              </a:rPr>
              <a:t>The SAPT was developed under contract with Florida’s Medicaid Authority, the Agency for Health Care Administration (AHCA).</a:t>
            </a:r>
          </a:p>
          <a:p>
            <a:pPr marR="3170">
              <a:lnSpc>
                <a:spcPct val="90000"/>
              </a:lnSpc>
              <a:spcBef>
                <a:spcPct val="20000"/>
              </a:spcBef>
              <a:buFont typeface="Arial" panose="020B0604020202020204" pitchFamily="34" charset="0"/>
            </a:pPr>
            <a:endParaRPr lang="en-US" sz="2000" dirty="0">
              <a:solidFill>
                <a:schemeClr val="bg1"/>
              </a:solidFill>
            </a:endParaRPr>
          </a:p>
          <a:p>
            <a:pPr marR="3170">
              <a:lnSpc>
                <a:spcPct val="90000"/>
              </a:lnSpc>
              <a:spcBef>
                <a:spcPct val="20000"/>
              </a:spcBef>
              <a:buFont typeface="Arial" panose="020B0604020202020204" pitchFamily="34" charset="0"/>
            </a:pPr>
            <a:r>
              <a:rPr lang="en-US" sz="2000" b="0" i="0" u="none" strike="noStrike" baseline="0" dirty="0">
                <a:solidFill>
                  <a:schemeClr val="bg1"/>
                </a:solidFill>
              </a:rPr>
              <a:t>WHY: There had been no previous way to determine if the services in the Florida Medicaid Handbook were being delivered at an acceptable level, or in a way that helped people achieve their life goals. </a:t>
            </a:r>
          </a:p>
          <a:p>
            <a:pPr marR="3170">
              <a:lnSpc>
                <a:spcPct val="90000"/>
              </a:lnSpc>
              <a:spcBef>
                <a:spcPct val="20000"/>
              </a:spcBef>
              <a:buFont typeface="Arial" panose="020B0604020202020204" pitchFamily="34" charset="0"/>
            </a:pPr>
            <a:endParaRPr lang="en-US" sz="1500" b="0" i="0" u="none" strike="noStrike" baseline="0" dirty="0">
              <a:solidFill>
                <a:schemeClr val="bg1"/>
              </a:solidFill>
            </a:endParaRPr>
          </a:p>
        </p:txBody>
      </p:sp>
      <p:sp>
        <p:nvSpPr>
          <p:cNvPr id="2" name="Title 1"/>
          <p:cNvSpPr>
            <a:spLocks noGrp="1"/>
          </p:cNvSpPr>
          <p:nvPr>
            <p:ph type="title"/>
          </p:nvPr>
        </p:nvSpPr>
        <p:spPr>
          <a:xfrm>
            <a:off x="800100" y="228600"/>
            <a:ext cx="7820025" cy="761999"/>
          </a:xfrm>
        </p:spPr>
        <p:txBody>
          <a:bodyPr vert="horz" lIns="91440" tIns="45720" rIns="91440" bIns="45720" rtlCol="0" anchor="ctr">
            <a:normAutofit fontScale="90000"/>
          </a:bodyPr>
          <a:lstStyle/>
          <a:p>
            <a:pPr>
              <a:lnSpc>
                <a:spcPct val="90000"/>
              </a:lnSpc>
            </a:pPr>
            <a:br>
              <a:rPr lang="en-US" sz="2300" kern="1200" dirty="0">
                <a:latin typeface="+mj-lt"/>
                <a:ea typeface="+mj-ea"/>
                <a:cs typeface="+mj-cs"/>
              </a:rPr>
            </a:br>
            <a:r>
              <a:rPr lang="en-US" sz="3200" kern="1200" dirty="0">
                <a:latin typeface="+mj-lt"/>
                <a:ea typeface="+mj-ea"/>
                <a:cs typeface="+mj-cs"/>
              </a:rPr>
              <a:t>SAPT (Self-Assessment Planning Tool) History</a:t>
            </a:r>
          </a:p>
        </p:txBody>
      </p:sp>
    </p:spTree>
    <p:extLst>
      <p:ext uri="{BB962C8B-B14F-4D97-AF65-F5344CB8AC3E}">
        <p14:creationId xmlns:p14="http://schemas.microsoft.com/office/powerpoint/2010/main" val="3321278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199"/>
            <a:ext cx="3008313" cy="977899"/>
          </a:xfrm>
        </p:spPr>
        <p:txBody>
          <a:bodyPr vert="horz" lIns="91440" tIns="45720" rIns="91440" bIns="45720" rtlCol="0" anchor="b">
            <a:normAutofit/>
          </a:bodyPr>
          <a:lstStyle/>
          <a:p>
            <a:r>
              <a:rPr lang="en-US" b="1" kern="1200">
                <a:latin typeface="+mj-lt"/>
                <a:ea typeface="+mj-ea"/>
                <a:cs typeface="+mj-cs"/>
              </a:rPr>
              <a:t>Florida’s Emerging Shared Vision</a:t>
            </a:r>
          </a:p>
        </p:txBody>
      </p:sp>
      <p:graphicFrame>
        <p:nvGraphicFramePr>
          <p:cNvPr id="6" name="TextBox 3">
            <a:extLst>
              <a:ext uri="{FF2B5EF4-FFF2-40B4-BE49-F238E27FC236}">
                <a16:creationId xmlns:a16="http://schemas.microsoft.com/office/drawing/2014/main" id="{A1E828C3-A5F5-863C-F188-6555213D67AA}"/>
              </a:ext>
            </a:extLst>
          </p:cNvPr>
          <p:cNvGraphicFramePr/>
          <p:nvPr>
            <p:extLst>
              <p:ext uri="{D42A27DB-BD31-4B8C-83A1-F6EECF244321}">
                <p14:modId xmlns:p14="http://schemas.microsoft.com/office/powerpoint/2010/main" val="2649660108"/>
              </p:ext>
            </p:extLst>
          </p:nvPr>
        </p:nvGraphicFramePr>
        <p:xfrm>
          <a:off x="4419600" y="304800"/>
          <a:ext cx="42672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 Placeholder 7">
            <a:extLst>
              <a:ext uri="{FF2B5EF4-FFF2-40B4-BE49-F238E27FC236}">
                <a16:creationId xmlns:a16="http://schemas.microsoft.com/office/drawing/2014/main" id="{ECDB9A28-4ADB-4E70-A88F-548AAE38F5BF}"/>
              </a:ext>
            </a:extLst>
          </p:cNvPr>
          <p:cNvSpPr>
            <a:spLocks noGrp="1"/>
          </p:cNvSpPr>
          <p:nvPr>
            <p:ph type="body" sz="half" idx="2"/>
          </p:nvPr>
        </p:nvSpPr>
        <p:spPr>
          <a:xfrm>
            <a:off x="609600" y="2197100"/>
            <a:ext cx="3810000" cy="4127500"/>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Hope </a:t>
            </a:r>
            <a:r>
              <a:rPr lang="en-US" dirty="0" err="1"/>
              <a:t>hope</a:t>
            </a:r>
            <a:r>
              <a:rPr lang="en-US" dirty="0"/>
              <a:t> </a:t>
            </a:r>
            <a:r>
              <a:rPr lang="en-US" dirty="0" err="1"/>
              <a:t>hope</a:t>
            </a:r>
            <a:endParaRPr lang="en-US" dirty="0"/>
          </a:p>
        </p:txBody>
      </p:sp>
    </p:spTree>
    <p:extLst>
      <p:ext uri="{BB962C8B-B14F-4D97-AF65-F5344CB8AC3E}">
        <p14:creationId xmlns:p14="http://schemas.microsoft.com/office/powerpoint/2010/main" val="3108158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
            <a:extLst>
              <a:ext uri="{FF2B5EF4-FFF2-40B4-BE49-F238E27FC236}">
                <a16:creationId xmlns:a16="http://schemas.microsoft.com/office/drawing/2014/main" id="{F4E5CC79-8122-1291-CF44-D0C9E2956A3C}"/>
              </a:ext>
            </a:extLst>
          </p:cNvPr>
          <p:cNvSpPr>
            <a:spLocks noGrp="1"/>
          </p:cNvSpPr>
          <p:nvPr>
            <p:ph type="title"/>
          </p:nvPr>
        </p:nvSpPr>
        <p:spPr>
          <a:xfrm>
            <a:off x="800100" y="228600"/>
            <a:ext cx="7820025" cy="761999"/>
          </a:xfrm>
        </p:spPr>
        <p:txBody>
          <a:bodyPr/>
          <a:lstStyle/>
          <a:p>
            <a:r>
              <a:rPr lang="en-US" dirty="0"/>
              <a:t>PRIMARY GOALS OF A ROSC</a:t>
            </a:r>
          </a:p>
        </p:txBody>
      </p:sp>
      <p:pic>
        <p:nvPicPr>
          <p:cNvPr id="16" name="Content Placeholder 2">
            <a:extLst>
              <a:ext uri="{FF2B5EF4-FFF2-40B4-BE49-F238E27FC236}">
                <a16:creationId xmlns:a16="http://schemas.microsoft.com/office/drawing/2014/main" id="{3592A523-F4BA-45CF-BDB1-4F2AC7BB1AE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228600"/>
            <a:ext cx="88011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3187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58F75192-7469-DBCB-46BE-71FB4FBFCB85}"/>
              </a:ext>
            </a:extLst>
          </p:cNvPr>
          <p:cNvSpPr>
            <a:spLocks noGrp="1"/>
          </p:cNvSpPr>
          <p:nvPr>
            <p:ph type="title"/>
          </p:nvPr>
        </p:nvSpPr>
        <p:spPr>
          <a:xfrm>
            <a:off x="1016000" y="723900"/>
            <a:ext cx="7899400" cy="990600"/>
          </a:xfrm>
        </p:spPr>
        <p:txBody>
          <a:bodyPr anchor="ctr">
            <a:normAutofit/>
          </a:bodyPr>
          <a:lstStyle/>
          <a:p>
            <a:pPr>
              <a:lnSpc>
                <a:spcPct val="90000"/>
              </a:lnSpc>
            </a:pPr>
            <a:r>
              <a:rPr lang="en-US" sz="2400" dirty="0"/>
              <a:t>Strategies to Promote: Assertive Outreach and Engagement</a:t>
            </a:r>
          </a:p>
        </p:txBody>
      </p:sp>
      <p:pic>
        <p:nvPicPr>
          <p:cNvPr id="7" name="Text Placeholder 4">
            <a:extLst>
              <a:ext uri="{FF2B5EF4-FFF2-40B4-BE49-F238E27FC236}">
                <a16:creationId xmlns:a16="http://schemas.microsoft.com/office/drawing/2014/main" id="{8280E6BE-D8C6-49B0-870B-534C297C8A9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09600" y="1524000"/>
            <a:ext cx="7899400" cy="4610100"/>
          </a:xfrm>
          <a:prstGeom prst="rect">
            <a:avLst/>
          </a:prstGeom>
        </p:spPr>
      </p:pic>
    </p:spTree>
    <p:extLst>
      <p:ext uri="{BB962C8B-B14F-4D97-AF65-F5344CB8AC3E}">
        <p14:creationId xmlns:p14="http://schemas.microsoft.com/office/powerpoint/2010/main" val="2902534356"/>
      </p:ext>
    </p:extLst>
  </p:cSld>
  <p:clrMapOvr>
    <a:masterClrMapping/>
  </p:clrMapOvr>
</p:sld>
</file>

<file path=ppt/theme/theme1.xml><?xml version="1.0" encoding="utf-8"?>
<a:theme xmlns:a="http://schemas.openxmlformats.org/drawingml/2006/main" name="LSF Organization Wide Simple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SF Health Systems Simple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ead Start Simple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732</TotalTime>
  <Words>1214</Words>
  <Application>Microsoft Office PowerPoint</Application>
  <PresentationFormat>On-screen Show (4:3)</PresentationFormat>
  <Paragraphs>135</Paragraphs>
  <Slides>20</Slides>
  <Notes>18</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20</vt:i4>
      </vt:variant>
    </vt:vector>
  </HeadingPairs>
  <TitlesOfParts>
    <vt:vector size="26" baseType="lpstr">
      <vt:lpstr>Arial</vt:lpstr>
      <vt:lpstr>Arial Narrow</vt:lpstr>
      <vt:lpstr>Calibri</vt:lpstr>
      <vt:lpstr>LSF Organization Wide Simple Design</vt:lpstr>
      <vt:lpstr>LSF Health Systems Simple Design</vt:lpstr>
      <vt:lpstr>Head Start Simple Design</vt:lpstr>
      <vt:lpstr>Florida’s ROSC Transformation</vt:lpstr>
      <vt:lpstr>WHY ARE WE HERE?</vt:lpstr>
      <vt:lpstr>Today’s Objectives</vt:lpstr>
      <vt:lpstr>A Brief History</vt:lpstr>
      <vt:lpstr>President George  W. Bush’s  Freedom Commission on Mental Health, 2003</vt:lpstr>
      <vt:lpstr> SAPT (Self-Assessment Planning Tool) History</vt:lpstr>
      <vt:lpstr>Florida’s Emerging Shared Vision</vt:lpstr>
      <vt:lpstr>PRIMARY GOALS OF A ROSC</vt:lpstr>
      <vt:lpstr>Strategies to Promote: Assertive Outreach and Engagement</vt:lpstr>
      <vt:lpstr>7 Building Blocks of a ROSC</vt:lpstr>
      <vt:lpstr>7 Building Blocks of a ROSC</vt:lpstr>
      <vt:lpstr>Integrating Peer Support Services = Positive Outcomes</vt:lpstr>
      <vt:lpstr>Self Assessment Planning Tool (SAPT)</vt:lpstr>
      <vt:lpstr>Self Assessment Planning Tool (SAPT)</vt:lpstr>
      <vt:lpstr>Planning and Implementation Guide</vt:lpstr>
      <vt:lpstr>PowerPoint Presentation</vt:lpstr>
      <vt:lpstr>Survey Analysis </vt:lpstr>
      <vt:lpstr>PowerPoint Presentation</vt:lpstr>
      <vt:lpstr>ROSC Resource Links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McNeill</dc:creator>
  <cp:lastModifiedBy>Jenifer Martino</cp:lastModifiedBy>
  <cp:revision>39</cp:revision>
  <dcterms:created xsi:type="dcterms:W3CDTF">2016-07-01T15:28:47Z</dcterms:created>
  <dcterms:modified xsi:type="dcterms:W3CDTF">2022-09-13T13:52:26Z</dcterms:modified>
</cp:coreProperties>
</file>