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1"/>
  </p:sldMasterIdLst>
  <p:notesMasterIdLst>
    <p:notesMasterId r:id="rId36"/>
  </p:notesMasterIdLst>
  <p:handoutMasterIdLst>
    <p:handoutMasterId r:id="rId37"/>
  </p:handoutMasterIdLst>
  <p:sldIdLst>
    <p:sldId id="256" r:id="rId2"/>
    <p:sldId id="378" r:id="rId3"/>
    <p:sldId id="342" r:id="rId4"/>
    <p:sldId id="338" r:id="rId5"/>
    <p:sldId id="341" r:id="rId6"/>
    <p:sldId id="359" r:id="rId7"/>
    <p:sldId id="339" r:id="rId8"/>
    <p:sldId id="364" r:id="rId9"/>
    <p:sldId id="376" r:id="rId10"/>
    <p:sldId id="301" r:id="rId11"/>
    <p:sldId id="343" r:id="rId12"/>
    <p:sldId id="340" r:id="rId13"/>
    <p:sldId id="374" r:id="rId14"/>
    <p:sldId id="373" r:id="rId15"/>
    <p:sldId id="370" r:id="rId16"/>
    <p:sldId id="344" r:id="rId17"/>
    <p:sldId id="348" r:id="rId18"/>
    <p:sldId id="337" r:id="rId19"/>
    <p:sldId id="332" r:id="rId20"/>
    <p:sldId id="375" r:id="rId21"/>
    <p:sldId id="383" r:id="rId22"/>
    <p:sldId id="345" r:id="rId23"/>
    <p:sldId id="356" r:id="rId24"/>
    <p:sldId id="325" r:id="rId25"/>
    <p:sldId id="380" r:id="rId26"/>
    <p:sldId id="381" r:id="rId27"/>
    <p:sldId id="382" r:id="rId28"/>
    <p:sldId id="384" r:id="rId29"/>
    <p:sldId id="346" r:id="rId30"/>
    <p:sldId id="385" r:id="rId31"/>
    <p:sldId id="349" r:id="rId32"/>
    <p:sldId id="386" r:id="rId33"/>
    <p:sldId id="387" r:id="rId34"/>
    <p:sldId id="37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B64A"/>
    <a:srgbClr val="9ACA7C"/>
    <a:srgbClr val="AAD391"/>
    <a:srgbClr val="CFE5C1"/>
    <a:srgbClr val="FFD13F"/>
    <a:srgbClr val="FFDC6D"/>
    <a:srgbClr val="FFE389"/>
    <a:srgbClr val="FFEBAB"/>
    <a:srgbClr val="4653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56559" autoAdjust="0"/>
  </p:normalViewPr>
  <p:slideViewPr>
    <p:cSldViewPr snapToGrid="0">
      <p:cViewPr varScale="1">
        <p:scale>
          <a:sx n="72" d="100"/>
          <a:sy n="72" d="100"/>
        </p:scale>
        <p:origin x="1974" y="54"/>
      </p:cViewPr>
      <p:guideLst>
        <p:guide orient="horz" pos="2160"/>
        <p:guide pos="3840"/>
      </p:guideLst>
    </p:cSldViewPr>
  </p:slideViewPr>
  <p:outlineViewPr>
    <p:cViewPr>
      <p:scale>
        <a:sx n="33" d="100"/>
        <a:sy n="33" d="100"/>
      </p:scale>
      <p:origin x="0" y="-7435"/>
    </p:cViewPr>
  </p:outlineViewPr>
  <p:notesTextViewPr>
    <p:cViewPr>
      <p:scale>
        <a:sx n="75" d="100"/>
        <a:sy n="75" d="100"/>
      </p:scale>
      <p:origin x="0" y="0"/>
    </p:cViewPr>
  </p:notesTextViewPr>
  <p:sorterViewPr>
    <p:cViewPr>
      <p:scale>
        <a:sx n="100" d="100"/>
        <a:sy n="100" d="100"/>
      </p:scale>
      <p:origin x="0" y="0"/>
    </p:cViewPr>
  </p:sorterViewPr>
  <p:notesViewPr>
    <p:cSldViewPr snapToGrid="0">
      <p:cViewPr varScale="1">
        <p:scale>
          <a:sx n="94" d="100"/>
          <a:sy n="94" d="100"/>
        </p:scale>
        <p:origin x="4080" y="10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F07F19-1F50-4B42-A7A0-278DF9D25BB1}" type="doc">
      <dgm:prSet loTypeId="urn:microsoft.com/office/officeart/2016/7/layout/BasicLinearProcessNumbered#1" loCatId="process" qsTypeId="urn:microsoft.com/office/officeart/2005/8/quickstyle/simple1" qsCatId="simple" csTypeId="urn:microsoft.com/office/officeart/2005/8/colors/accent1_2" csCatId="accent1" phldr="1"/>
      <dgm:spPr/>
      <dgm:t>
        <a:bodyPr/>
        <a:lstStyle/>
        <a:p>
          <a:endParaRPr lang="en-US"/>
        </a:p>
      </dgm:t>
    </dgm:pt>
    <dgm:pt modelId="{22625139-F93A-4F3F-A7AA-4923A01AEDF3}">
      <dgm:prSet custT="1"/>
      <dgm:spPr/>
      <dgm:t>
        <a:bodyPr lIns="288000"/>
        <a:lstStyle/>
        <a:p>
          <a:r>
            <a:rPr lang="en-US" sz="1900" dirty="0">
              <a:solidFill>
                <a:schemeClr val="accent1">
                  <a:lumMod val="75000"/>
                </a:schemeClr>
              </a:solidFill>
              <a:latin typeface="Calibri" panose="020F0502020204030204" pitchFamily="34" charset="0"/>
              <a:cs typeface="Calibri" panose="020F0502020204030204" pitchFamily="34" charset="0"/>
            </a:rPr>
            <a:t>Learning Objective 3</a:t>
          </a:r>
        </a:p>
        <a:p>
          <a:r>
            <a:rPr lang="en-US" sz="1800" b="1" dirty="0">
              <a:latin typeface="Calibri" panose="020F0502020204030204" pitchFamily="34" charset="0"/>
              <a:cs typeface="Calibri" panose="020F0502020204030204" pitchFamily="34" charset="0"/>
            </a:rPr>
            <a:t>Describe how engagement is operationalized across the continuum of care</a:t>
          </a:r>
        </a:p>
      </dgm:t>
    </dgm:pt>
    <dgm:pt modelId="{F549A0EB-6BE9-4749-8336-B02A279AE302}" type="parTrans" cxnId="{FC7721F0-429B-4CE7-BE98-C2F3C41FE9C7}">
      <dgm:prSet/>
      <dgm:spPr/>
      <dgm:t>
        <a:bodyPr/>
        <a:lstStyle/>
        <a:p>
          <a:endParaRPr lang="en-US"/>
        </a:p>
      </dgm:t>
    </dgm:pt>
    <dgm:pt modelId="{A8E2FA08-4DD4-4654-A85D-9A99162D6201}" type="sibTrans" cxnId="{FC7721F0-429B-4CE7-BE98-C2F3C41FE9C7}">
      <dgm:prSet phldrT="3" phldr="0"/>
      <dgm:spPr/>
      <dgm:t>
        <a:bodyPr/>
        <a:lstStyle/>
        <a:p>
          <a:r>
            <a:rPr lang="en-US"/>
            <a:t>3</a:t>
          </a:r>
          <a:endParaRPr lang="en-US" dirty="0"/>
        </a:p>
      </dgm:t>
    </dgm:pt>
    <dgm:pt modelId="{140952D0-0E1D-4F48-9F16-53581487CFA0}">
      <dgm:prSet custT="1"/>
      <dgm:spPr/>
      <dgm:t>
        <a:bodyPr lIns="288000"/>
        <a:lstStyle/>
        <a:p>
          <a:r>
            <a:rPr lang="en-US" sz="1900" dirty="0">
              <a:solidFill>
                <a:schemeClr val="accent1">
                  <a:lumMod val="75000"/>
                </a:schemeClr>
              </a:solidFill>
              <a:latin typeface="Calibri" panose="020F0502020204030204" pitchFamily="34" charset="0"/>
              <a:cs typeface="Calibri" panose="020F0502020204030204" pitchFamily="34" charset="0"/>
            </a:rPr>
            <a:t>Learning Objective 4</a:t>
          </a:r>
        </a:p>
        <a:p>
          <a:r>
            <a:rPr lang="en-US" sz="1800" b="1" dirty="0">
              <a:latin typeface="Calibri" panose="020F0502020204030204" pitchFamily="34" charset="0"/>
              <a:cs typeface="Calibri" panose="020F0502020204030204" pitchFamily="34" charset="0"/>
            </a:rPr>
            <a:t>Identify ways to create a culture and language of hope through focused engagement strategies</a:t>
          </a:r>
        </a:p>
      </dgm:t>
    </dgm:pt>
    <dgm:pt modelId="{790C446F-6917-41E7-BE01-7AFE2676D505}" type="parTrans" cxnId="{B07163E8-ADEC-492A-8F07-7E5786AB23AE}">
      <dgm:prSet/>
      <dgm:spPr/>
      <dgm:t>
        <a:bodyPr/>
        <a:lstStyle/>
        <a:p>
          <a:endParaRPr lang="en-US"/>
        </a:p>
      </dgm:t>
    </dgm:pt>
    <dgm:pt modelId="{2804F27C-9BA9-4D07-AB02-74BE7DFA2C0E}" type="sibTrans" cxnId="{B07163E8-ADEC-492A-8F07-7E5786AB23AE}">
      <dgm:prSet phldrT="4" phldr="0"/>
      <dgm:spPr/>
      <dgm:t>
        <a:bodyPr/>
        <a:lstStyle/>
        <a:p>
          <a:r>
            <a:rPr lang="en-US"/>
            <a:t>4</a:t>
          </a:r>
          <a:endParaRPr lang="en-US" dirty="0"/>
        </a:p>
      </dgm:t>
    </dgm:pt>
    <dgm:pt modelId="{752A7BD7-592A-4828-A160-1B898C5EFA73}">
      <dgm:prSet custT="1"/>
      <dgm:spPr/>
      <dgm:t>
        <a:bodyPr lIns="288000"/>
        <a:lstStyle/>
        <a:p>
          <a:r>
            <a:rPr lang="en-US" sz="1900" dirty="0">
              <a:solidFill>
                <a:schemeClr val="accent1">
                  <a:lumMod val="75000"/>
                </a:schemeClr>
              </a:solidFill>
              <a:latin typeface="Calibri" panose="020F0502020204030204" pitchFamily="34" charset="0"/>
              <a:cs typeface="Calibri" panose="020F0502020204030204" pitchFamily="34" charset="0"/>
            </a:rPr>
            <a:t>Learning Objective 2</a:t>
          </a:r>
          <a:br>
            <a:rPr lang="en-US" sz="1900" dirty="0">
              <a:solidFill>
                <a:schemeClr val="accent1">
                  <a:lumMod val="75000"/>
                </a:schemeClr>
              </a:solidFill>
              <a:latin typeface="Calibri" panose="020F0502020204030204" pitchFamily="34" charset="0"/>
              <a:cs typeface="Calibri" panose="020F0502020204030204" pitchFamily="34" charset="0"/>
            </a:rPr>
          </a:br>
          <a:br>
            <a:rPr lang="en-US" sz="1000" dirty="0">
              <a:solidFill>
                <a:schemeClr val="accent1">
                  <a:lumMod val="75000"/>
                </a:schemeClr>
              </a:solidFill>
              <a:latin typeface="Calibri" panose="020F0502020204030204" pitchFamily="34" charset="0"/>
              <a:cs typeface="Calibri" panose="020F0502020204030204" pitchFamily="34" charset="0"/>
            </a:rPr>
          </a:br>
          <a:r>
            <a:rPr lang="en-US" sz="1800" b="1" dirty="0">
              <a:solidFill>
                <a:schemeClr val="tx1"/>
              </a:solidFill>
              <a:latin typeface="Calibri" panose="020F0502020204030204" pitchFamily="34" charset="0"/>
              <a:cs typeface="Calibri" panose="020F0502020204030204" pitchFamily="34" charset="0"/>
            </a:rPr>
            <a:t>Facilitate an understanding of the  importance of engagement strategies</a:t>
          </a:r>
          <a:endParaRPr lang="en-US" sz="1800" b="1" dirty="0">
            <a:solidFill>
              <a:schemeClr val="accent1">
                <a:lumMod val="75000"/>
              </a:schemeClr>
            </a:solidFill>
            <a:latin typeface="Calibri" panose="020F0502020204030204" pitchFamily="34" charset="0"/>
            <a:cs typeface="Calibri" panose="020F0502020204030204" pitchFamily="34" charset="0"/>
          </a:endParaRPr>
        </a:p>
      </dgm:t>
    </dgm:pt>
    <dgm:pt modelId="{0FF2FD0A-F459-43F8-8E92-A7965832D9FB}" type="parTrans" cxnId="{1948E535-4B52-4119-8F52-21B0E3933467}">
      <dgm:prSet/>
      <dgm:spPr/>
      <dgm:t>
        <a:bodyPr/>
        <a:lstStyle/>
        <a:p>
          <a:endParaRPr lang="en-US"/>
        </a:p>
      </dgm:t>
    </dgm:pt>
    <dgm:pt modelId="{6AB685D6-A4C8-4FC1-B1D3-5E5287230A0F}" type="sibTrans" cxnId="{1948E535-4B52-4119-8F52-21B0E3933467}">
      <dgm:prSet phldrT="2" phldr="0"/>
      <dgm:spPr/>
      <dgm:t>
        <a:bodyPr/>
        <a:lstStyle/>
        <a:p>
          <a:r>
            <a:rPr lang="en-US"/>
            <a:t>2</a:t>
          </a:r>
          <a:endParaRPr lang="en-US" dirty="0"/>
        </a:p>
      </dgm:t>
    </dgm:pt>
    <dgm:pt modelId="{2EE95FC5-CD6B-4A50-9262-DC414E16C3EA}">
      <dgm:prSet custT="1"/>
      <dgm:spPr/>
      <dgm:t>
        <a:bodyPr lIns="288000"/>
        <a:lstStyle/>
        <a:p>
          <a:r>
            <a:rPr lang="en-US" sz="1900" dirty="0">
              <a:solidFill>
                <a:schemeClr val="accent1">
                  <a:lumMod val="75000"/>
                </a:schemeClr>
              </a:solidFill>
              <a:latin typeface="Calibri" panose="020F0502020204030204" pitchFamily="34" charset="0"/>
              <a:cs typeface="Calibri" panose="020F0502020204030204" pitchFamily="34" charset="0"/>
            </a:rPr>
            <a:t>Learning Objective 1</a:t>
          </a:r>
          <a:br>
            <a:rPr lang="en-US" sz="1900" dirty="0">
              <a:solidFill>
                <a:schemeClr val="accent1">
                  <a:lumMod val="75000"/>
                </a:schemeClr>
              </a:solidFill>
              <a:latin typeface="Calibri" panose="020F0502020204030204" pitchFamily="34" charset="0"/>
              <a:cs typeface="Calibri" panose="020F0502020204030204" pitchFamily="34" charset="0"/>
            </a:rPr>
          </a:br>
          <a:br>
            <a:rPr lang="en-US" sz="1000" dirty="0">
              <a:solidFill>
                <a:schemeClr val="accent1">
                  <a:lumMod val="75000"/>
                </a:schemeClr>
              </a:solidFill>
              <a:latin typeface="Calibri" panose="020F0502020204030204" pitchFamily="34" charset="0"/>
              <a:cs typeface="Calibri" panose="020F0502020204030204" pitchFamily="34" charset="0"/>
            </a:rPr>
          </a:br>
          <a:r>
            <a:rPr lang="en-US" sz="1800" b="1" dirty="0">
              <a:solidFill>
                <a:schemeClr val="tx1"/>
              </a:solidFill>
              <a:latin typeface="Calibri" panose="020F0502020204030204" pitchFamily="34" charset="0"/>
              <a:cs typeface="Calibri" panose="020F0502020204030204" pitchFamily="34" charset="0"/>
            </a:rPr>
            <a:t>Establish engagement as an overarching standard of care</a:t>
          </a:r>
          <a:endParaRPr lang="en-US" sz="1800" b="1" dirty="0">
            <a:solidFill>
              <a:schemeClr val="accent1">
                <a:lumMod val="75000"/>
              </a:schemeClr>
            </a:solidFill>
            <a:latin typeface="Calibri" panose="020F0502020204030204" pitchFamily="34" charset="0"/>
            <a:cs typeface="Calibri" panose="020F0502020204030204" pitchFamily="34" charset="0"/>
          </a:endParaRPr>
        </a:p>
      </dgm:t>
    </dgm:pt>
    <dgm:pt modelId="{C99EBBB1-E916-471C-83C9-ABE85B42AC26}" type="sibTrans" cxnId="{B3F19EC2-A372-4EC3-BFE0-C62FFDFE3DF6}">
      <dgm:prSet phldrT="1" phldr="0"/>
      <dgm:spPr/>
      <dgm:t>
        <a:bodyPr/>
        <a:lstStyle/>
        <a:p>
          <a:r>
            <a:rPr lang="en-US"/>
            <a:t>1</a:t>
          </a:r>
          <a:endParaRPr lang="en-US" dirty="0"/>
        </a:p>
      </dgm:t>
    </dgm:pt>
    <dgm:pt modelId="{75374347-884B-4721-8CFF-DF080F5B1C79}" type="parTrans" cxnId="{B3F19EC2-A372-4EC3-BFE0-C62FFDFE3DF6}">
      <dgm:prSet/>
      <dgm:spPr/>
      <dgm:t>
        <a:bodyPr/>
        <a:lstStyle/>
        <a:p>
          <a:endParaRPr lang="en-US"/>
        </a:p>
      </dgm:t>
    </dgm:pt>
    <dgm:pt modelId="{C09B749D-9CF7-492C-B341-D9553818451B}" type="pres">
      <dgm:prSet presAssocID="{D0F07F19-1F50-4B42-A7A0-278DF9D25BB1}" presName="Name0" presStyleCnt="0">
        <dgm:presLayoutVars>
          <dgm:animLvl val="lvl"/>
          <dgm:resizeHandles val="exact"/>
        </dgm:presLayoutVars>
      </dgm:prSet>
      <dgm:spPr/>
    </dgm:pt>
    <dgm:pt modelId="{8EEF3829-836D-4E60-A9BC-8F0AD18883EE}" type="pres">
      <dgm:prSet presAssocID="{2EE95FC5-CD6B-4A50-9262-DC414E16C3EA}" presName="compositeNode" presStyleCnt="0">
        <dgm:presLayoutVars>
          <dgm:bulletEnabled val="1"/>
        </dgm:presLayoutVars>
      </dgm:prSet>
      <dgm:spPr/>
    </dgm:pt>
    <dgm:pt modelId="{5947A689-FC4A-4FDF-BDDD-890A8474DEF9}" type="pres">
      <dgm:prSet presAssocID="{2EE95FC5-CD6B-4A50-9262-DC414E16C3EA}" presName="bgRect" presStyleLbl="bgAccFollowNode1" presStyleIdx="0" presStyleCnt="4" custScaleX="106190" custLinFactNeighborX="-160" custLinFactNeighborY="-47"/>
      <dgm:spPr/>
    </dgm:pt>
    <dgm:pt modelId="{94E9EF1A-1D07-4210-9402-6C559E90358A}" type="pres">
      <dgm:prSet presAssocID="{C99EBBB1-E916-471C-83C9-ABE85B42AC26}" presName="sibTransNodeCircle" presStyleLbl="alignNode1" presStyleIdx="0" presStyleCnt="8">
        <dgm:presLayoutVars>
          <dgm:chMax val="0"/>
          <dgm:bulletEnabled/>
        </dgm:presLayoutVars>
      </dgm:prSet>
      <dgm:spPr>
        <a:prstGeom prst="rect">
          <a:avLst/>
        </a:prstGeom>
      </dgm:spPr>
    </dgm:pt>
    <dgm:pt modelId="{B9E74D06-8974-46A7-BDE8-CAC0846523DB}" type="pres">
      <dgm:prSet presAssocID="{2EE95FC5-CD6B-4A50-9262-DC414E16C3EA}" presName="bottomLine" presStyleLbl="alignNode1" presStyleIdx="1" presStyleCnt="8">
        <dgm:presLayoutVars/>
      </dgm:prSet>
      <dgm:spPr/>
    </dgm:pt>
    <dgm:pt modelId="{815671D8-22AE-4967-8461-EBC1C9F97F94}" type="pres">
      <dgm:prSet presAssocID="{2EE95FC5-CD6B-4A50-9262-DC414E16C3EA}" presName="nodeText" presStyleLbl="bgAccFollowNode1" presStyleIdx="0" presStyleCnt="4">
        <dgm:presLayoutVars>
          <dgm:bulletEnabled val="1"/>
        </dgm:presLayoutVars>
      </dgm:prSet>
      <dgm:spPr/>
    </dgm:pt>
    <dgm:pt modelId="{4345A606-3100-40DC-847D-F26F8DFFB0A4}" type="pres">
      <dgm:prSet presAssocID="{C99EBBB1-E916-471C-83C9-ABE85B42AC26}" presName="sibTrans" presStyleCnt="0"/>
      <dgm:spPr/>
    </dgm:pt>
    <dgm:pt modelId="{B00A4622-AE0E-4076-85DB-EF0445408AE5}" type="pres">
      <dgm:prSet presAssocID="{752A7BD7-592A-4828-A160-1B898C5EFA73}" presName="compositeNode" presStyleCnt="0">
        <dgm:presLayoutVars>
          <dgm:bulletEnabled val="1"/>
        </dgm:presLayoutVars>
      </dgm:prSet>
      <dgm:spPr/>
    </dgm:pt>
    <dgm:pt modelId="{0C3F367E-8502-4FE8-BAE7-DD0216BBE5F4}" type="pres">
      <dgm:prSet presAssocID="{752A7BD7-592A-4828-A160-1B898C5EFA73}" presName="bgRect" presStyleLbl="bgAccFollowNode1" presStyleIdx="1" presStyleCnt="4"/>
      <dgm:spPr/>
    </dgm:pt>
    <dgm:pt modelId="{64DEC11D-BC31-4708-AD6D-FCD869F29A77}" type="pres">
      <dgm:prSet presAssocID="{6AB685D6-A4C8-4FC1-B1D3-5E5287230A0F}" presName="sibTransNodeCircle" presStyleLbl="alignNode1" presStyleIdx="2" presStyleCnt="8">
        <dgm:presLayoutVars>
          <dgm:chMax val="0"/>
          <dgm:bulletEnabled/>
        </dgm:presLayoutVars>
      </dgm:prSet>
      <dgm:spPr>
        <a:prstGeom prst="rect">
          <a:avLst/>
        </a:prstGeom>
      </dgm:spPr>
    </dgm:pt>
    <dgm:pt modelId="{E2B2538A-D96F-4DCA-8CF3-F0FB434F3801}" type="pres">
      <dgm:prSet presAssocID="{752A7BD7-592A-4828-A160-1B898C5EFA73}" presName="bottomLine" presStyleLbl="alignNode1" presStyleIdx="3" presStyleCnt="8">
        <dgm:presLayoutVars/>
      </dgm:prSet>
      <dgm:spPr/>
    </dgm:pt>
    <dgm:pt modelId="{3EBFB89F-9498-48A7-B439-3463C1372F8F}" type="pres">
      <dgm:prSet presAssocID="{752A7BD7-592A-4828-A160-1B898C5EFA73}" presName="nodeText" presStyleLbl="bgAccFollowNode1" presStyleIdx="1" presStyleCnt="4">
        <dgm:presLayoutVars>
          <dgm:bulletEnabled val="1"/>
        </dgm:presLayoutVars>
      </dgm:prSet>
      <dgm:spPr/>
    </dgm:pt>
    <dgm:pt modelId="{37BC4521-70B3-472D-803F-5906DF931374}" type="pres">
      <dgm:prSet presAssocID="{6AB685D6-A4C8-4FC1-B1D3-5E5287230A0F}" presName="sibTrans" presStyleCnt="0"/>
      <dgm:spPr/>
    </dgm:pt>
    <dgm:pt modelId="{5419C900-3474-4480-82CB-923AF8027A48}" type="pres">
      <dgm:prSet presAssocID="{22625139-F93A-4F3F-A7AA-4923A01AEDF3}" presName="compositeNode" presStyleCnt="0">
        <dgm:presLayoutVars>
          <dgm:bulletEnabled val="1"/>
        </dgm:presLayoutVars>
      </dgm:prSet>
      <dgm:spPr/>
    </dgm:pt>
    <dgm:pt modelId="{83253AE2-89B5-4ADC-817A-FEF4E0BC4B49}" type="pres">
      <dgm:prSet presAssocID="{22625139-F93A-4F3F-A7AA-4923A01AEDF3}" presName="bgRect" presStyleLbl="bgAccFollowNode1" presStyleIdx="2" presStyleCnt="4"/>
      <dgm:spPr/>
    </dgm:pt>
    <dgm:pt modelId="{82EE2C17-F664-4616-8F76-97637F08E124}" type="pres">
      <dgm:prSet presAssocID="{A8E2FA08-4DD4-4654-A85D-9A99162D6201}" presName="sibTransNodeCircle" presStyleLbl="alignNode1" presStyleIdx="4" presStyleCnt="8">
        <dgm:presLayoutVars>
          <dgm:chMax val="0"/>
          <dgm:bulletEnabled/>
        </dgm:presLayoutVars>
      </dgm:prSet>
      <dgm:spPr>
        <a:prstGeom prst="rect">
          <a:avLst/>
        </a:prstGeom>
      </dgm:spPr>
    </dgm:pt>
    <dgm:pt modelId="{96383FDE-483E-4E6D-B151-4FC41C065094}" type="pres">
      <dgm:prSet presAssocID="{22625139-F93A-4F3F-A7AA-4923A01AEDF3}" presName="bottomLine" presStyleLbl="alignNode1" presStyleIdx="5" presStyleCnt="8">
        <dgm:presLayoutVars/>
      </dgm:prSet>
      <dgm:spPr/>
    </dgm:pt>
    <dgm:pt modelId="{BBF86657-8EAE-46E6-B25A-D2056AE50973}" type="pres">
      <dgm:prSet presAssocID="{22625139-F93A-4F3F-A7AA-4923A01AEDF3}" presName="nodeText" presStyleLbl="bgAccFollowNode1" presStyleIdx="2" presStyleCnt="4">
        <dgm:presLayoutVars>
          <dgm:bulletEnabled val="1"/>
        </dgm:presLayoutVars>
      </dgm:prSet>
      <dgm:spPr/>
    </dgm:pt>
    <dgm:pt modelId="{8DC76FCE-F8A0-43BB-94B0-26867DA9F629}" type="pres">
      <dgm:prSet presAssocID="{A8E2FA08-4DD4-4654-A85D-9A99162D6201}" presName="sibTrans" presStyleCnt="0"/>
      <dgm:spPr/>
    </dgm:pt>
    <dgm:pt modelId="{46746BF8-8C13-403D-B74A-6BA79A7FA811}" type="pres">
      <dgm:prSet presAssocID="{140952D0-0E1D-4F48-9F16-53581487CFA0}" presName="compositeNode" presStyleCnt="0">
        <dgm:presLayoutVars>
          <dgm:bulletEnabled val="1"/>
        </dgm:presLayoutVars>
      </dgm:prSet>
      <dgm:spPr/>
    </dgm:pt>
    <dgm:pt modelId="{7ACBA089-E576-4FF4-865F-C3BBF7659A23}" type="pres">
      <dgm:prSet presAssocID="{140952D0-0E1D-4F48-9F16-53581487CFA0}" presName="bgRect" presStyleLbl="bgAccFollowNode1" presStyleIdx="3" presStyleCnt="4" custScaleX="105357"/>
      <dgm:spPr/>
    </dgm:pt>
    <dgm:pt modelId="{3CBA3CC0-D70A-4B98-9329-64604EDF25F0}" type="pres">
      <dgm:prSet presAssocID="{2804F27C-9BA9-4D07-AB02-74BE7DFA2C0E}" presName="sibTransNodeCircle" presStyleLbl="alignNode1" presStyleIdx="6" presStyleCnt="8">
        <dgm:presLayoutVars>
          <dgm:chMax val="0"/>
          <dgm:bulletEnabled/>
        </dgm:presLayoutVars>
      </dgm:prSet>
      <dgm:spPr>
        <a:prstGeom prst="rect">
          <a:avLst/>
        </a:prstGeom>
      </dgm:spPr>
    </dgm:pt>
    <dgm:pt modelId="{5BE72261-3EB3-4585-8739-2FFBAED12B80}" type="pres">
      <dgm:prSet presAssocID="{140952D0-0E1D-4F48-9F16-53581487CFA0}" presName="bottomLine" presStyleLbl="alignNode1" presStyleIdx="7" presStyleCnt="8">
        <dgm:presLayoutVars/>
      </dgm:prSet>
      <dgm:spPr/>
    </dgm:pt>
    <dgm:pt modelId="{64EF213D-B16C-4AC2-8183-B62F7FC17277}" type="pres">
      <dgm:prSet presAssocID="{140952D0-0E1D-4F48-9F16-53581487CFA0}" presName="nodeText" presStyleLbl="bgAccFollowNode1" presStyleIdx="3" presStyleCnt="4">
        <dgm:presLayoutVars>
          <dgm:bulletEnabled val="1"/>
        </dgm:presLayoutVars>
      </dgm:prSet>
      <dgm:spPr/>
    </dgm:pt>
  </dgm:ptLst>
  <dgm:cxnLst>
    <dgm:cxn modelId="{93BBE002-AB26-4F96-9445-F111E6BF29F6}" type="presOf" srcId="{22625139-F93A-4F3F-A7AA-4923A01AEDF3}" destId="{83253AE2-89B5-4ADC-817A-FEF4E0BC4B49}" srcOrd="0" destOrd="0" presId="urn:microsoft.com/office/officeart/2016/7/layout/BasicLinearProcessNumbered#1"/>
    <dgm:cxn modelId="{0C3B5918-0E86-470A-8641-C7DDEE9630E6}" type="presOf" srcId="{6AB685D6-A4C8-4FC1-B1D3-5E5287230A0F}" destId="{64DEC11D-BC31-4708-AD6D-FCD869F29A77}" srcOrd="0" destOrd="0" presId="urn:microsoft.com/office/officeart/2016/7/layout/BasicLinearProcessNumbered#1"/>
    <dgm:cxn modelId="{32C1501F-8BFB-4BFF-B9A1-6D40613F2A03}" type="presOf" srcId="{2804F27C-9BA9-4D07-AB02-74BE7DFA2C0E}" destId="{3CBA3CC0-D70A-4B98-9329-64604EDF25F0}" srcOrd="0" destOrd="0" presId="urn:microsoft.com/office/officeart/2016/7/layout/BasicLinearProcessNumbered#1"/>
    <dgm:cxn modelId="{1948E535-4B52-4119-8F52-21B0E3933467}" srcId="{D0F07F19-1F50-4B42-A7A0-278DF9D25BB1}" destId="{752A7BD7-592A-4828-A160-1B898C5EFA73}" srcOrd="1" destOrd="0" parTransId="{0FF2FD0A-F459-43F8-8E92-A7965832D9FB}" sibTransId="{6AB685D6-A4C8-4FC1-B1D3-5E5287230A0F}"/>
    <dgm:cxn modelId="{751FCE62-6168-4F79-AAD9-457BA7AD43FC}" type="presOf" srcId="{2EE95FC5-CD6B-4A50-9262-DC414E16C3EA}" destId="{5947A689-FC4A-4FDF-BDDD-890A8474DEF9}" srcOrd="0" destOrd="0" presId="urn:microsoft.com/office/officeart/2016/7/layout/BasicLinearProcessNumbered#1"/>
    <dgm:cxn modelId="{F7D4E553-68A8-4D36-81D1-F690CE991ACF}" type="presOf" srcId="{C99EBBB1-E916-471C-83C9-ABE85B42AC26}" destId="{94E9EF1A-1D07-4210-9402-6C559E90358A}" srcOrd="0" destOrd="0" presId="urn:microsoft.com/office/officeart/2016/7/layout/BasicLinearProcessNumbered#1"/>
    <dgm:cxn modelId="{08CBEF74-3D56-4B79-8121-C9A7B391A9DF}" type="presOf" srcId="{752A7BD7-592A-4828-A160-1B898C5EFA73}" destId="{0C3F367E-8502-4FE8-BAE7-DD0216BBE5F4}" srcOrd="0" destOrd="0" presId="urn:microsoft.com/office/officeart/2016/7/layout/BasicLinearProcessNumbered#1"/>
    <dgm:cxn modelId="{10C73C76-8F60-4532-B2C4-14F585682909}" type="presOf" srcId="{140952D0-0E1D-4F48-9F16-53581487CFA0}" destId="{7ACBA089-E576-4FF4-865F-C3BBF7659A23}" srcOrd="0" destOrd="0" presId="urn:microsoft.com/office/officeart/2016/7/layout/BasicLinearProcessNumbered#1"/>
    <dgm:cxn modelId="{40533D7B-427A-410F-ABA8-5BE496657815}" type="presOf" srcId="{752A7BD7-592A-4828-A160-1B898C5EFA73}" destId="{3EBFB89F-9498-48A7-B439-3463C1372F8F}" srcOrd="1" destOrd="0" presId="urn:microsoft.com/office/officeart/2016/7/layout/BasicLinearProcessNumbered#1"/>
    <dgm:cxn modelId="{990B8E86-87BE-4541-8484-C0F52B2F9E26}" type="presOf" srcId="{A8E2FA08-4DD4-4654-A85D-9A99162D6201}" destId="{82EE2C17-F664-4616-8F76-97637F08E124}" srcOrd="0" destOrd="0" presId="urn:microsoft.com/office/officeart/2016/7/layout/BasicLinearProcessNumbered#1"/>
    <dgm:cxn modelId="{8EA1CEA8-F829-4506-A43B-B88F5AA40465}" type="presOf" srcId="{D0F07F19-1F50-4B42-A7A0-278DF9D25BB1}" destId="{C09B749D-9CF7-492C-B341-D9553818451B}" srcOrd="0" destOrd="0" presId="urn:microsoft.com/office/officeart/2016/7/layout/BasicLinearProcessNumbered#1"/>
    <dgm:cxn modelId="{13DA4AB7-7DD5-496B-9714-597B221E0A46}" type="presOf" srcId="{22625139-F93A-4F3F-A7AA-4923A01AEDF3}" destId="{BBF86657-8EAE-46E6-B25A-D2056AE50973}" srcOrd="1" destOrd="0" presId="urn:microsoft.com/office/officeart/2016/7/layout/BasicLinearProcessNumbered#1"/>
    <dgm:cxn modelId="{B3F19EC2-A372-4EC3-BFE0-C62FFDFE3DF6}" srcId="{D0F07F19-1F50-4B42-A7A0-278DF9D25BB1}" destId="{2EE95FC5-CD6B-4A50-9262-DC414E16C3EA}" srcOrd="0" destOrd="0" parTransId="{75374347-884B-4721-8CFF-DF080F5B1C79}" sibTransId="{C99EBBB1-E916-471C-83C9-ABE85B42AC26}"/>
    <dgm:cxn modelId="{8278DAD9-22A6-4223-AC68-7D0822904293}" type="presOf" srcId="{140952D0-0E1D-4F48-9F16-53581487CFA0}" destId="{64EF213D-B16C-4AC2-8183-B62F7FC17277}" srcOrd="1" destOrd="0" presId="urn:microsoft.com/office/officeart/2016/7/layout/BasicLinearProcessNumbered#1"/>
    <dgm:cxn modelId="{B07163E8-ADEC-492A-8F07-7E5786AB23AE}" srcId="{D0F07F19-1F50-4B42-A7A0-278DF9D25BB1}" destId="{140952D0-0E1D-4F48-9F16-53581487CFA0}" srcOrd="3" destOrd="0" parTransId="{790C446F-6917-41E7-BE01-7AFE2676D505}" sibTransId="{2804F27C-9BA9-4D07-AB02-74BE7DFA2C0E}"/>
    <dgm:cxn modelId="{FC7721F0-429B-4CE7-BE98-C2F3C41FE9C7}" srcId="{D0F07F19-1F50-4B42-A7A0-278DF9D25BB1}" destId="{22625139-F93A-4F3F-A7AA-4923A01AEDF3}" srcOrd="2" destOrd="0" parTransId="{F549A0EB-6BE9-4749-8336-B02A279AE302}" sibTransId="{A8E2FA08-4DD4-4654-A85D-9A99162D6201}"/>
    <dgm:cxn modelId="{D4EB94FE-CA12-4EC4-B5FF-1F37B0ECFC9A}" type="presOf" srcId="{2EE95FC5-CD6B-4A50-9262-DC414E16C3EA}" destId="{815671D8-22AE-4967-8461-EBC1C9F97F94}" srcOrd="1" destOrd="0" presId="urn:microsoft.com/office/officeart/2016/7/layout/BasicLinearProcessNumbered#1"/>
    <dgm:cxn modelId="{7CC2A5FC-05B8-4E44-BE84-5A0ACD9B2239}" type="presParOf" srcId="{C09B749D-9CF7-492C-B341-D9553818451B}" destId="{8EEF3829-836D-4E60-A9BC-8F0AD18883EE}" srcOrd="0" destOrd="0" presId="urn:microsoft.com/office/officeart/2016/7/layout/BasicLinearProcessNumbered#1"/>
    <dgm:cxn modelId="{5081CCDB-2D07-4F17-911F-7AE1FF99F1DC}" type="presParOf" srcId="{8EEF3829-836D-4E60-A9BC-8F0AD18883EE}" destId="{5947A689-FC4A-4FDF-BDDD-890A8474DEF9}" srcOrd="0" destOrd="0" presId="urn:microsoft.com/office/officeart/2016/7/layout/BasicLinearProcessNumbered#1"/>
    <dgm:cxn modelId="{DBC444FD-021E-4396-8CB5-14E015130C71}" type="presParOf" srcId="{8EEF3829-836D-4E60-A9BC-8F0AD18883EE}" destId="{94E9EF1A-1D07-4210-9402-6C559E90358A}" srcOrd="1" destOrd="0" presId="urn:microsoft.com/office/officeart/2016/7/layout/BasicLinearProcessNumbered#1"/>
    <dgm:cxn modelId="{682FE6F0-BBD8-4556-AEB8-D89F4FEC97C2}" type="presParOf" srcId="{8EEF3829-836D-4E60-A9BC-8F0AD18883EE}" destId="{B9E74D06-8974-46A7-BDE8-CAC0846523DB}" srcOrd="2" destOrd="0" presId="urn:microsoft.com/office/officeart/2016/7/layout/BasicLinearProcessNumbered#1"/>
    <dgm:cxn modelId="{11ED390D-5191-499A-B15F-C4C408305A48}" type="presParOf" srcId="{8EEF3829-836D-4E60-A9BC-8F0AD18883EE}" destId="{815671D8-22AE-4967-8461-EBC1C9F97F94}" srcOrd="3" destOrd="0" presId="urn:microsoft.com/office/officeart/2016/7/layout/BasicLinearProcessNumbered#1"/>
    <dgm:cxn modelId="{A4A73878-884A-4ABF-960E-D60DA7923045}" type="presParOf" srcId="{C09B749D-9CF7-492C-B341-D9553818451B}" destId="{4345A606-3100-40DC-847D-F26F8DFFB0A4}" srcOrd="1" destOrd="0" presId="urn:microsoft.com/office/officeart/2016/7/layout/BasicLinearProcessNumbered#1"/>
    <dgm:cxn modelId="{D6153872-1851-4DF0-8ABB-9017DACE88C9}" type="presParOf" srcId="{C09B749D-9CF7-492C-B341-D9553818451B}" destId="{B00A4622-AE0E-4076-85DB-EF0445408AE5}" srcOrd="2" destOrd="0" presId="urn:microsoft.com/office/officeart/2016/7/layout/BasicLinearProcessNumbered#1"/>
    <dgm:cxn modelId="{66764D33-0904-4207-B378-0635AF183BA8}" type="presParOf" srcId="{B00A4622-AE0E-4076-85DB-EF0445408AE5}" destId="{0C3F367E-8502-4FE8-BAE7-DD0216BBE5F4}" srcOrd="0" destOrd="0" presId="urn:microsoft.com/office/officeart/2016/7/layout/BasicLinearProcessNumbered#1"/>
    <dgm:cxn modelId="{5DDE097A-3FC9-4D9D-AC5A-E9884E68FA30}" type="presParOf" srcId="{B00A4622-AE0E-4076-85DB-EF0445408AE5}" destId="{64DEC11D-BC31-4708-AD6D-FCD869F29A77}" srcOrd="1" destOrd="0" presId="urn:microsoft.com/office/officeart/2016/7/layout/BasicLinearProcessNumbered#1"/>
    <dgm:cxn modelId="{DB3A4646-355C-4B09-826F-BB98E77FB193}" type="presParOf" srcId="{B00A4622-AE0E-4076-85DB-EF0445408AE5}" destId="{E2B2538A-D96F-4DCA-8CF3-F0FB434F3801}" srcOrd="2" destOrd="0" presId="urn:microsoft.com/office/officeart/2016/7/layout/BasicLinearProcessNumbered#1"/>
    <dgm:cxn modelId="{8CD2EA47-BCFF-4BDD-98EA-0367F5AC5542}" type="presParOf" srcId="{B00A4622-AE0E-4076-85DB-EF0445408AE5}" destId="{3EBFB89F-9498-48A7-B439-3463C1372F8F}" srcOrd="3" destOrd="0" presId="urn:microsoft.com/office/officeart/2016/7/layout/BasicLinearProcessNumbered#1"/>
    <dgm:cxn modelId="{B2425CFC-3403-45DE-95B9-71F25F43B572}" type="presParOf" srcId="{C09B749D-9CF7-492C-B341-D9553818451B}" destId="{37BC4521-70B3-472D-803F-5906DF931374}" srcOrd="3" destOrd="0" presId="urn:microsoft.com/office/officeart/2016/7/layout/BasicLinearProcessNumbered#1"/>
    <dgm:cxn modelId="{EDEEF785-5CD3-4662-8919-3FA6BF7D14B3}" type="presParOf" srcId="{C09B749D-9CF7-492C-B341-D9553818451B}" destId="{5419C900-3474-4480-82CB-923AF8027A48}" srcOrd="4" destOrd="0" presId="urn:microsoft.com/office/officeart/2016/7/layout/BasicLinearProcessNumbered#1"/>
    <dgm:cxn modelId="{16F33297-6B1F-456A-904A-AD1539FFAEFC}" type="presParOf" srcId="{5419C900-3474-4480-82CB-923AF8027A48}" destId="{83253AE2-89B5-4ADC-817A-FEF4E0BC4B49}" srcOrd="0" destOrd="0" presId="urn:microsoft.com/office/officeart/2016/7/layout/BasicLinearProcessNumbered#1"/>
    <dgm:cxn modelId="{8E4F9E78-EB66-4A9B-B013-EF3D7DC523D7}" type="presParOf" srcId="{5419C900-3474-4480-82CB-923AF8027A48}" destId="{82EE2C17-F664-4616-8F76-97637F08E124}" srcOrd="1" destOrd="0" presId="urn:microsoft.com/office/officeart/2016/7/layout/BasicLinearProcessNumbered#1"/>
    <dgm:cxn modelId="{0EC89B20-7CA0-4E71-B12B-F5A1DF5C6311}" type="presParOf" srcId="{5419C900-3474-4480-82CB-923AF8027A48}" destId="{96383FDE-483E-4E6D-B151-4FC41C065094}" srcOrd="2" destOrd="0" presId="urn:microsoft.com/office/officeart/2016/7/layout/BasicLinearProcessNumbered#1"/>
    <dgm:cxn modelId="{74806A25-2E41-4128-AC0B-8A6DED14D4F9}" type="presParOf" srcId="{5419C900-3474-4480-82CB-923AF8027A48}" destId="{BBF86657-8EAE-46E6-B25A-D2056AE50973}" srcOrd="3" destOrd="0" presId="urn:microsoft.com/office/officeart/2016/7/layout/BasicLinearProcessNumbered#1"/>
    <dgm:cxn modelId="{87477629-F1EA-4DC9-8475-A1ADD2DB7E69}" type="presParOf" srcId="{C09B749D-9CF7-492C-B341-D9553818451B}" destId="{8DC76FCE-F8A0-43BB-94B0-26867DA9F629}" srcOrd="5" destOrd="0" presId="urn:microsoft.com/office/officeart/2016/7/layout/BasicLinearProcessNumbered#1"/>
    <dgm:cxn modelId="{3BCC2A35-AD54-423A-9BC2-B0E2C40B14B4}" type="presParOf" srcId="{C09B749D-9CF7-492C-B341-D9553818451B}" destId="{46746BF8-8C13-403D-B74A-6BA79A7FA811}" srcOrd="6" destOrd="0" presId="urn:microsoft.com/office/officeart/2016/7/layout/BasicLinearProcessNumbered#1"/>
    <dgm:cxn modelId="{A40D21B8-3BDA-4AC3-9D2C-32A7CC8A6190}" type="presParOf" srcId="{46746BF8-8C13-403D-B74A-6BA79A7FA811}" destId="{7ACBA089-E576-4FF4-865F-C3BBF7659A23}" srcOrd="0" destOrd="0" presId="urn:microsoft.com/office/officeart/2016/7/layout/BasicLinearProcessNumbered#1"/>
    <dgm:cxn modelId="{7D9BE9EA-9888-431D-89DE-5DECB3CB7696}" type="presParOf" srcId="{46746BF8-8C13-403D-B74A-6BA79A7FA811}" destId="{3CBA3CC0-D70A-4B98-9329-64604EDF25F0}" srcOrd="1" destOrd="0" presId="urn:microsoft.com/office/officeart/2016/7/layout/BasicLinearProcessNumbered#1"/>
    <dgm:cxn modelId="{2E6B6028-E396-41AA-ACE1-44A40ADCE2AE}" type="presParOf" srcId="{46746BF8-8C13-403D-B74A-6BA79A7FA811}" destId="{5BE72261-3EB3-4585-8739-2FFBAED12B80}" srcOrd="2" destOrd="0" presId="urn:microsoft.com/office/officeart/2016/7/layout/BasicLinearProcessNumbered#1"/>
    <dgm:cxn modelId="{5BDD3895-6B02-42E9-96AE-FA60FF1818A2}" type="presParOf" srcId="{46746BF8-8C13-403D-B74A-6BA79A7FA811}" destId="{64EF213D-B16C-4AC2-8183-B62F7FC17277}" srcOrd="3" destOrd="0" presId="urn:microsoft.com/office/officeart/2016/7/layout/BasicLinearProcessNumbere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F57F32-64F4-47DD-9B52-8984C532E39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019956FA-C424-4D55-A17B-3D991C239BAE}">
      <dgm:prSet custT="1"/>
      <dgm:spPr/>
      <dgm:t>
        <a:bodyPr/>
        <a:lstStyle/>
        <a:p>
          <a:r>
            <a:rPr lang="en-US" sz="2600" dirty="0">
              <a:latin typeface="Calibri" panose="020F0502020204030204" pitchFamily="34" charset="0"/>
              <a:cs typeface="Calibri" panose="020F0502020204030204" pitchFamily="34" charset="0"/>
            </a:rPr>
            <a:t>Under the framework of recovery, </a:t>
          </a:r>
          <a:r>
            <a:rPr lang="en-US" sz="2600" i="1" dirty="0">
              <a:latin typeface="Calibri" panose="020F0502020204030204" pitchFamily="34" charset="0"/>
              <a:cs typeface="Calibri" panose="020F0502020204030204" pitchFamily="34" charset="0"/>
            </a:rPr>
            <a:t>the </a:t>
          </a:r>
          <a:r>
            <a:rPr lang="en-US" sz="2600" i="1" dirty="0">
              <a:solidFill>
                <a:schemeClr val="accent1"/>
              </a:solidFill>
              <a:latin typeface="Calibri" panose="020F0502020204030204" pitchFamily="34" charset="0"/>
              <a:cs typeface="Calibri" panose="020F0502020204030204" pitchFamily="34" charset="0"/>
            </a:rPr>
            <a:t>primary goal of behavioral health services is to support individuals in their journey towards overall health, well-being, and social integration. </a:t>
          </a:r>
          <a:br>
            <a:rPr lang="en-US" sz="2400" i="1" dirty="0">
              <a:solidFill>
                <a:schemeClr val="accent1"/>
              </a:solidFill>
            </a:rPr>
          </a:br>
          <a:endParaRPr lang="en-US" sz="2400" dirty="0">
            <a:solidFill>
              <a:schemeClr val="accent1"/>
            </a:solidFill>
          </a:endParaRPr>
        </a:p>
      </dgm:t>
    </dgm:pt>
    <dgm:pt modelId="{16B58EC6-4373-49FA-8BE6-3128B33BD4D1}" type="parTrans" cxnId="{B0C49157-4D70-4D53-991B-F96233E9DB5E}">
      <dgm:prSet/>
      <dgm:spPr/>
      <dgm:t>
        <a:bodyPr/>
        <a:lstStyle/>
        <a:p>
          <a:endParaRPr lang="en-US"/>
        </a:p>
      </dgm:t>
    </dgm:pt>
    <dgm:pt modelId="{A9FC977C-2B36-4CFD-A876-F4C9FC6F8521}" type="sibTrans" cxnId="{B0C49157-4D70-4D53-991B-F96233E9DB5E}">
      <dgm:prSet/>
      <dgm:spPr/>
      <dgm:t>
        <a:bodyPr/>
        <a:lstStyle/>
        <a:p>
          <a:endParaRPr lang="en-US"/>
        </a:p>
      </dgm:t>
    </dgm:pt>
    <dgm:pt modelId="{FC17FB4B-FEC3-4557-A16E-4E633886ADBB}">
      <dgm:prSet custT="1"/>
      <dgm:spPr/>
      <dgm:t>
        <a:bodyPr/>
        <a:lstStyle/>
        <a:p>
          <a:r>
            <a:rPr lang="en-US" sz="2600" i="0" dirty="0">
              <a:latin typeface="Calibri" panose="020F0502020204030204" pitchFamily="34" charset="0"/>
              <a:cs typeface="Calibri" panose="020F0502020204030204" pitchFamily="34" charset="0"/>
            </a:rPr>
            <a:t>Engagement is not a </a:t>
          </a:r>
          <a:r>
            <a:rPr lang="en-US" sz="2600" i="1" dirty="0">
              <a:latin typeface="Calibri" panose="020F0502020204030204" pitchFamily="34" charset="0"/>
              <a:cs typeface="Calibri" panose="020F0502020204030204" pitchFamily="34" charset="0"/>
            </a:rPr>
            <a:t>“one-and-done” </a:t>
          </a:r>
          <a:r>
            <a:rPr lang="en-US" sz="2600" i="0" dirty="0">
              <a:latin typeface="Calibri" panose="020F0502020204030204" pitchFamily="34" charset="0"/>
              <a:cs typeface="Calibri" panose="020F0502020204030204" pitchFamily="34" charset="0"/>
            </a:rPr>
            <a:t>strategy.</a:t>
          </a:r>
        </a:p>
      </dgm:t>
    </dgm:pt>
    <dgm:pt modelId="{0923A100-9086-4668-ABA3-75EDEB57551C}" type="parTrans" cxnId="{B7EBBCD0-3A80-4D47-94D0-CDC863BA08F0}">
      <dgm:prSet/>
      <dgm:spPr/>
      <dgm:t>
        <a:bodyPr/>
        <a:lstStyle/>
        <a:p>
          <a:endParaRPr lang="en-US"/>
        </a:p>
      </dgm:t>
    </dgm:pt>
    <dgm:pt modelId="{03096313-FA0C-41D0-B333-95EC85CD7145}" type="sibTrans" cxnId="{B7EBBCD0-3A80-4D47-94D0-CDC863BA08F0}">
      <dgm:prSet/>
      <dgm:spPr/>
      <dgm:t>
        <a:bodyPr/>
        <a:lstStyle/>
        <a:p>
          <a:endParaRPr lang="en-US"/>
        </a:p>
      </dgm:t>
    </dgm:pt>
    <dgm:pt modelId="{291F22E6-85EB-487E-8D0B-A68C845B6AAC}">
      <dgm:prSet custT="1"/>
      <dgm:spPr/>
      <dgm:t>
        <a:bodyPr/>
        <a:lstStyle/>
        <a:p>
          <a:r>
            <a:rPr lang="en-US" sz="2600" i="0" dirty="0">
              <a:latin typeface="Calibri" panose="020F0502020204030204" pitchFamily="34" charset="0"/>
              <a:cs typeface="Calibri" panose="020F0502020204030204" pitchFamily="34" charset="0"/>
            </a:rPr>
            <a:t>Engagement </a:t>
          </a:r>
          <a:r>
            <a:rPr lang="en-US" sz="2600" dirty="0">
              <a:latin typeface="Calibri" panose="020F0502020204030204" pitchFamily="34" charset="0"/>
              <a:cs typeface="Calibri" panose="020F0502020204030204" pitchFamily="34" charset="0"/>
            </a:rPr>
            <a:t>has to be sustained over time and requires </a:t>
          </a:r>
          <a:r>
            <a:rPr lang="en-US" sz="2600" b="0" i="1" dirty="0">
              <a:solidFill>
                <a:schemeClr val="accent1"/>
              </a:solidFill>
              <a:latin typeface="Calibri" panose="020F0502020204030204" pitchFamily="34" charset="0"/>
              <a:cs typeface="Calibri" panose="020F0502020204030204" pitchFamily="34" charset="0"/>
            </a:rPr>
            <a:t>developing respectful, honest, and collaborative relationships</a:t>
          </a:r>
          <a:r>
            <a:rPr lang="en-US" sz="2600" b="0" dirty="0">
              <a:solidFill>
                <a:schemeClr val="accent1"/>
              </a:solidFill>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with each and every person. </a:t>
          </a:r>
        </a:p>
      </dgm:t>
    </dgm:pt>
    <dgm:pt modelId="{360CA566-D179-4D79-90E2-00D9A0A7C790}" type="parTrans" cxnId="{964F0B07-E6D9-4BF5-9F14-30291B922589}">
      <dgm:prSet/>
      <dgm:spPr/>
      <dgm:t>
        <a:bodyPr/>
        <a:lstStyle/>
        <a:p>
          <a:endParaRPr lang="en-US"/>
        </a:p>
      </dgm:t>
    </dgm:pt>
    <dgm:pt modelId="{569416F8-115E-484B-A8A7-E920D72B3A5C}" type="sibTrans" cxnId="{964F0B07-E6D9-4BF5-9F14-30291B922589}">
      <dgm:prSet/>
      <dgm:spPr/>
      <dgm:t>
        <a:bodyPr/>
        <a:lstStyle/>
        <a:p>
          <a:endParaRPr lang="en-US"/>
        </a:p>
      </dgm:t>
    </dgm:pt>
    <dgm:pt modelId="{53668795-406A-4854-9A98-EA89227D7770}" type="pres">
      <dgm:prSet presAssocID="{BFF57F32-64F4-47DD-9B52-8984C532E39C}" presName="vert0" presStyleCnt="0">
        <dgm:presLayoutVars>
          <dgm:dir/>
          <dgm:animOne val="branch"/>
          <dgm:animLvl val="lvl"/>
        </dgm:presLayoutVars>
      </dgm:prSet>
      <dgm:spPr/>
    </dgm:pt>
    <dgm:pt modelId="{61FE156C-DC43-4C95-97BD-CAF7F527F856}" type="pres">
      <dgm:prSet presAssocID="{019956FA-C424-4D55-A17B-3D991C239BAE}" presName="thickLine" presStyleLbl="alignNode1" presStyleIdx="0" presStyleCnt="3"/>
      <dgm:spPr/>
    </dgm:pt>
    <dgm:pt modelId="{6DBC1D19-83C5-4653-AE4D-BDD2C22565E2}" type="pres">
      <dgm:prSet presAssocID="{019956FA-C424-4D55-A17B-3D991C239BAE}" presName="horz1" presStyleCnt="0"/>
      <dgm:spPr/>
    </dgm:pt>
    <dgm:pt modelId="{EB10E8D9-D6B0-49C3-A2F5-3A8987A13E99}" type="pres">
      <dgm:prSet presAssocID="{019956FA-C424-4D55-A17B-3D991C239BAE}" presName="tx1" presStyleLbl="revTx" presStyleIdx="0" presStyleCnt="3" custScaleY="116237" custLinFactNeighborX="345" custLinFactNeighborY="-2172"/>
      <dgm:spPr/>
    </dgm:pt>
    <dgm:pt modelId="{877339B4-B2A5-48F3-B3C0-C8360E0A6954}" type="pres">
      <dgm:prSet presAssocID="{019956FA-C424-4D55-A17B-3D991C239BAE}" presName="vert1" presStyleCnt="0"/>
      <dgm:spPr/>
    </dgm:pt>
    <dgm:pt modelId="{CD805B54-E4E3-4509-8169-BB8DA98DFBC5}" type="pres">
      <dgm:prSet presAssocID="{FC17FB4B-FEC3-4557-A16E-4E633886ADBB}" presName="thickLine" presStyleLbl="alignNode1" presStyleIdx="1" presStyleCnt="3"/>
      <dgm:spPr/>
    </dgm:pt>
    <dgm:pt modelId="{10E45A59-8B54-4C60-A608-FB3F8EDBD135}" type="pres">
      <dgm:prSet presAssocID="{FC17FB4B-FEC3-4557-A16E-4E633886ADBB}" presName="horz1" presStyleCnt="0"/>
      <dgm:spPr/>
    </dgm:pt>
    <dgm:pt modelId="{1D8DF2BD-43F4-4F2F-B5F1-CA544B020ABD}" type="pres">
      <dgm:prSet presAssocID="{FC17FB4B-FEC3-4557-A16E-4E633886ADBB}" presName="tx1" presStyleLbl="revTx" presStyleIdx="1" presStyleCnt="3" custScaleY="41648" custLinFactNeighborX="-141" custLinFactNeighborY="846"/>
      <dgm:spPr/>
    </dgm:pt>
    <dgm:pt modelId="{A2D8FF4B-09A9-48D5-9FF9-8C6F49C53F6B}" type="pres">
      <dgm:prSet presAssocID="{FC17FB4B-FEC3-4557-A16E-4E633886ADBB}" presName="vert1" presStyleCnt="0"/>
      <dgm:spPr/>
    </dgm:pt>
    <dgm:pt modelId="{1234B88A-10D8-415E-8BE9-5915190BC569}" type="pres">
      <dgm:prSet presAssocID="{291F22E6-85EB-487E-8D0B-A68C845B6AAC}" presName="thickLine" presStyleLbl="alignNode1" presStyleIdx="2" presStyleCnt="3"/>
      <dgm:spPr/>
    </dgm:pt>
    <dgm:pt modelId="{EDCF6DB3-C1E9-4FA1-B57B-E813D61D26B2}" type="pres">
      <dgm:prSet presAssocID="{291F22E6-85EB-487E-8D0B-A68C845B6AAC}" presName="horz1" presStyleCnt="0"/>
      <dgm:spPr/>
    </dgm:pt>
    <dgm:pt modelId="{B1F6A0CC-DFFF-4A73-A873-7ED6F13FF2E6}" type="pres">
      <dgm:prSet presAssocID="{291F22E6-85EB-487E-8D0B-A68C845B6AAC}" presName="tx1" presStyleLbl="revTx" presStyleIdx="2" presStyleCnt="3"/>
      <dgm:spPr/>
    </dgm:pt>
    <dgm:pt modelId="{44716754-928B-41FE-B065-9CB816744A3A}" type="pres">
      <dgm:prSet presAssocID="{291F22E6-85EB-487E-8D0B-A68C845B6AAC}" presName="vert1" presStyleCnt="0"/>
      <dgm:spPr/>
    </dgm:pt>
  </dgm:ptLst>
  <dgm:cxnLst>
    <dgm:cxn modelId="{964F0B07-E6D9-4BF5-9F14-30291B922589}" srcId="{BFF57F32-64F4-47DD-9B52-8984C532E39C}" destId="{291F22E6-85EB-487E-8D0B-A68C845B6AAC}" srcOrd="2" destOrd="0" parTransId="{360CA566-D179-4D79-90E2-00D9A0A7C790}" sibTransId="{569416F8-115E-484B-A8A7-E920D72B3A5C}"/>
    <dgm:cxn modelId="{2CD41E1B-C2DC-4216-BC3A-83E082146397}" type="presOf" srcId="{291F22E6-85EB-487E-8D0B-A68C845B6AAC}" destId="{B1F6A0CC-DFFF-4A73-A873-7ED6F13FF2E6}" srcOrd="0" destOrd="0" presId="urn:microsoft.com/office/officeart/2008/layout/LinedList"/>
    <dgm:cxn modelId="{7179AA43-8197-4998-A859-A9EEBE299E88}" type="presOf" srcId="{BFF57F32-64F4-47DD-9B52-8984C532E39C}" destId="{53668795-406A-4854-9A98-EA89227D7770}" srcOrd="0" destOrd="0" presId="urn:microsoft.com/office/officeart/2008/layout/LinedList"/>
    <dgm:cxn modelId="{B0C49157-4D70-4D53-991B-F96233E9DB5E}" srcId="{BFF57F32-64F4-47DD-9B52-8984C532E39C}" destId="{019956FA-C424-4D55-A17B-3D991C239BAE}" srcOrd="0" destOrd="0" parTransId="{16B58EC6-4373-49FA-8BE6-3128B33BD4D1}" sibTransId="{A9FC977C-2B36-4CFD-A876-F4C9FC6F8521}"/>
    <dgm:cxn modelId="{B7EBBCD0-3A80-4D47-94D0-CDC863BA08F0}" srcId="{BFF57F32-64F4-47DD-9B52-8984C532E39C}" destId="{FC17FB4B-FEC3-4557-A16E-4E633886ADBB}" srcOrd="1" destOrd="0" parTransId="{0923A100-9086-4668-ABA3-75EDEB57551C}" sibTransId="{03096313-FA0C-41D0-B333-95EC85CD7145}"/>
    <dgm:cxn modelId="{7C8786D3-AFD9-4B82-8B6D-2D6EE1CDA871}" type="presOf" srcId="{FC17FB4B-FEC3-4557-A16E-4E633886ADBB}" destId="{1D8DF2BD-43F4-4F2F-B5F1-CA544B020ABD}" srcOrd="0" destOrd="0" presId="urn:microsoft.com/office/officeart/2008/layout/LinedList"/>
    <dgm:cxn modelId="{41EB31DE-C946-4202-B1C4-0F77F33923FA}" type="presOf" srcId="{019956FA-C424-4D55-A17B-3D991C239BAE}" destId="{EB10E8D9-D6B0-49C3-A2F5-3A8987A13E99}" srcOrd="0" destOrd="0" presId="urn:microsoft.com/office/officeart/2008/layout/LinedList"/>
    <dgm:cxn modelId="{5109F70F-D7BD-440A-A216-02238D0C5259}" type="presParOf" srcId="{53668795-406A-4854-9A98-EA89227D7770}" destId="{61FE156C-DC43-4C95-97BD-CAF7F527F856}" srcOrd="0" destOrd="0" presId="urn:microsoft.com/office/officeart/2008/layout/LinedList"/>
    <dgm:cxn modelId="{35D484C2-5C45-4B8D-8C45-58D8EEF2F844}" type="presParOf" srcId="{53668795-406A-4854-9A98-EA89227D7770}" destId="{6DBC1D19-83C5-4653-AE4D-BDD2C22565E2}" srcOrd="1" destOrd="0" presId="urn:microsoft.com/office/officeart/2008/layout/LinedList"/>
    <dgm:cxn modelId="{1DAAC023-B09D-4D24-8036-601E48C216CC}" type="presParOf" srcId="{6DBC1D19-83C5-4653-AE4D-BDD2C22565E2}" destId="{EB10E8D9-D6B0-49C3-A2F5-3A8987A13E99}" srcOrd="0" destOrd="0" presId="urn:microsoft.com/office/officeart/2008/layout/LinedList"/>
    <dgm:cxn modelId="{5A70D82E-C1C7-4664-BDA6-6ED7BB8326D5}" type="presParOf" srcId="{6DBC1D19-83C5-4653-AE4D-BDD2C22565E2}" destId="{877339B4-B2A5-48F3-B3C0-C8360E0A6954}" srcOrd="1" destOrd="0" presId="urn:microsoft.com/office/officeart/2008/layout/LinedList"/>
    <dgm:cxn modelId="{42E98658-A991-4A92-88B0-59888C0AE5FB}" type="presParOf" srcId="{53668795-406A-4854-9A98-EA89227D7770}" destId="{CD805B54-E4E3-4509-8169-BB8DA98DFBC5}" srcOrd="2" destOrd="0" presId="urn:microsoft.com/office/officeart/2008/layout/LinedList"/>
    <dgm:cxn modelId="{2D3C43EE-4245-47B0-94A1-8047E379B8EC}" type="presParOf" srcId="{53668795-406A-4854-9A98-EA89227D7770}" destId="{10E45A59-8B54-4C60-A608-FB3F8EDBD135}" srcOrd="3" destOrd="0" presId="urn:microsoft.com/office/officeart/2008/layout/LinedList"/>
    <dgm:cxn modelId="{21BE8151-164D-428C-ACBA-F320FD064615}" type="presParOf" srcId="{10E45A59-8B54-4C60-A608-FB3F8EDBD135}" destId="{1D8DF2BD-43F4-4F2F-B5F1-CA544B020ABD}" srcOrd="0" destOrd="0" presId="urn:microsoft.com/office/officeart/2008/layout/LinedList"/>
    <dgm:cxn modelId="{1F96F857-3983-45FC-BC41-8566D930E39F}" type="presParOf" srcId="{10E45A59-8B54-4C60-A608-FB3F8EDBD135}" destId="{A2D8FF4B-09A9-48D5-9FF9-8C6F49C53F6B}" srcOrd="1" destOrd="0" presId="urn:microsoft.com/office/officeart/2008/layout/LinedList"/>
    <dgm:cxn modelId="{92399816-82B8-42CF-8CD7-8C9BD7B812D6}" type="presParOf" srcId="{53668795-406A-4854-9A98-EA89227D7770}" destId="{1234B88A-10D8-415E-8BE9-5915190BC569}" srcOrd="4" destOrd="0" presId="urn:microsoft.com/office/officeart/2008/layout/LinedList"/>
    <dgm:cxn modelId="{17A669B9-AF7F-4C4A-A23B-253D911B282A}" type="presParOf" srcId="{53668795-406A-4854-9A98-EA89227D7770}" destId="{EDCF6DB3-C1E9-4FA1-B57B-E813D61D26B2}" srcOrd="5" destOrd="0" presId="urn:microsoft.com/office/officeart/2008/layout/LinedList"/>
    <dgm:cxn modelId="{F7B81014-677F-48BD-9AF1-37FECDF33FC8}" type="presParOf" srcId="{EDCF6DB3-C1E9-4FA1-B57B-E813D61D26B2}" destId="{B1F6A0CC-DFFF-4A73-A873-7ED6F13FF2E6}" srcOrd="0" destOrd="0" presId="urn:microsoft.com/office/officeart/2008/layout/LinedList"/>
    <dgm:cxn modelId="{D2F2F512-13BC-494B-9ED8-A0F337BA0207}" type="presParOf" srcId="{EDCF6DB3-C1E9-4FA1-B57B-E813D61D26B2}" destId="{44716754-928B-41FE-B065-9CB816744A3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6561ED-4F03-4A1D-8803-980260DA8281}"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44ABB0F0-630F-4943-9FEA-D092343A7FC4}">
      <dgm:prSet custT="1"/>
      <dgm:spPr/>
      <dgm:t>
        <a:bodyPr anchor="ctr"/>
        <a:lstStyle/>
        <a:p>
          <a:pPr algn="ctr"/>
          <a:r>
            <a:rPr lang="en-US" sz="2800" b="1" i="0" dirty="0">
              <a:solidFill>
                <a:schemeClr val="accent1"/>
              </a:solidFill>
              <a:latin typeface="Calibri" panose="020F0502020204030204" pitchFamily="34" charset="0"/>
              <a:cs typeface="Calibri" panose="020F0502020204030204" pitchFamily="34" charset="0"/>
            </a:rPr>
            <a:t>Integrity</a:t>
          </a:r>
          <a:r>
            <a:rPr lang="en-US" sz="2800" b="0" i="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at every level of treatment</a:t>
          </a:r>
        </a:p>
      </dgm:t>
    </dgm:pt>
    <dgm:pt modelId="{EE42F042-2235-48F8-BC45-07DC16E12544}" type="parTrans" cxnId="{D8C9F573-FFB0-4BBB-AB5E-A5C1A7601A17}">
      <dgm:prSet/>
      <dgm:spPr/>
      <dgm:t>
        <a:bodyPr/>
        <a:lstStyle/>
        <a:p>
          <a:endParaRPr lang="en-US">
            <a:latin typeface="Calibri" panose="020F0502020204030204" pitchFamily="34" charset="0"/>
            <a:cs typeface="Calibri" panose="020F0502020204030204" pitchFamily="34" charset="0"/>
          </a:endParaRPr>
        </a:p>
      </dgm:t>
    </dgm:pt>
    <dgm:pt modelId="{60054F14-2809-41F2-A445-2DA560614131}" type="sibTrans" cxnId="{D8C9F573-FFB0-4BBB-AB5E-A5C1A7601A17}">
      <dgm:prSet/>
      <dgm:spPr/>
      <dgm:t>
        <a:bodyPr/>
        <a:lstStyle/>
        <a:p>
          <a:endParaRPr lang="en-US">
            <a:latin typeface="Calibri" panose="020F0502020204030204" pitchFamily="34" charset="0"/>
            <a:cs typeface="Calibri" panose="020F0502020204030204" pitchFamily="34" charset="0"/>
          </a:endParaRPr>
        </a:p>
      </dgm:t>
    </dgm:pt>
    <dgm:pt modelId="{14A0A897-763B-4AFE-A3E0-ED1047AC7BB9}">
      <dgm:prSet custT="1"/>
      <dgm:spPr/>
      <dgm:t>
        <a:bodyPr anchor="ctr"/>
        <a:lstStyle/>
        <a:p>
          <a:pPr algn="ctr"/>
          <a:r>
            <a:rPr lang="en-US" sz="2800" b="1" i="0" dirty="0">
              <a:solidFill>
                <a:schemeClr val="accent1"/>
              </a:solidFill>
              <a:latin typeface="Calibri" panose="020F0502020204030204" pitchFamily="34" charset="0"/>
              <a:cs typeface="Calibri" panose="020F0502020204030204" pitchFamily="34" charset="0"/>
            </a:rPr>
            <a:t>Commitment</a:t>
          </a:r>
          <a:r>
            <a:rPr lang="en-US" sz="2800" b="0" i="0" dirty="0">
              <a:latin typeface="Calibri" panose="020F0502020204030204" pitchFamily="34" charset="0"/>
              <a:cs typeface="Calibri" panose="020F0502020204030204" pitchFamily="34" charset="0"/>
            </a:rPr>
            <a:t> to long-term relationships</a:t>
          </a:r>
          <a:endParaRPr lang="en-US" sz="2800" dirty="0">
            <a:latin typeface="Calibri" panose="020F0502020204030204" pitchFamily="34" charset="0"/>
            <a:cs typeface="Calibri" panose="020F0502020204030204" pitchFamily="34" charset="0"/>
          </a:endParaRPr>
        </a:p>
      </dgm:t>
    </dgm:pt>
    <dgm:pt modelId="{0CAC49B4-66BE-4286-8008-425DAFE41E8E}" type="parTrans" cxnId="{ACB84346-6996-4919-A456-6C536656738E}">
      <dgm:prSet/>
      <dgm:spPr/>
      <dgm:t>
        <a:bodyPr/>
        <a:lstStyle/>
        <a:p>
          <a:endParaRPr lang="en-US">
            <a:latin typeface="Calibri" panose="020F0502020204030204" pitchFamily="34" charset="0"/>
            <a:cs typeface="Calibri" panose="020F0502020204030204" pitchFamily="34" charset="0"/>
          </a:endParaRPr>
        </a:p>
      </dgm:t>
    </dgm:pt>
    <dgm:pt modelId="{6E35E6B2-E510-4209-AD17-C4AD84FA1777}" type="sibTrans" cxnId="{ACB84346-6996-4919-A456-6C536656738E}">
      <dgm:prSet/>
      <dgm:spPr/>
      <dgm:t>
        <a:bodyPr/>
        <a:lstStyle/>
        <a:p>
          <a:endParaRPr lang="en-US">
            <a:latin typeface="Calibri" panose="020F0502020204030204" pitchFamily="34" charset="0"/>
            <a:cs typeface="Calibri" panose="020F0502020204030204" pitchFamily="34" charset="0"/>
          </a:endParaRPr>
        </a:p>
      </dgm:t>
    </dgm:pt>
    <dgm:pt modelId="{34A32F27-2B4D-4316-B7ED-C5505937FF70}">
      <dgm:prSet custT="1"/>
      <dgm:spPr/>
      <dgm:t>
        <a:bodyPr anchor="ctr"/>
        <a:lstStyle/>
        <a:p>
          <a:pPr algn="ctr"/>
          <a:r>
            <a:rPr lang="en-US" sz="2800" b="1" dirty="0">
              <a:solidFill>
                <a:schemeClr val="accent1"/>
              </a:solidFill>
              <a:latin typeface="Calibri" panose="020F0502020204030204" pitchFamily="34" charset="0"/>
              <a:cs typeface="Calibri" panose="020F0502020204030204" pitchFamily="34" charset="0"/>
            </a:rPr>
            <a:t>Respect</a:t>
          </a:r>
          <a:r>
            <a:rPr lang="en-US" sz="2800" dirty="0">
              <a:latin typeface="Calibri" panose="020F0502020204030204" pitchFamily="34" charset="0"/>
              <a:cs typeface="Calibri" panose="020F0502020204030204" pitchFamily="34" charset="0"/>
            </a:rPr>
            <a:t> for diversity</a:t>
          </a:r>
        </a:p>
      </dgm:t>
    </dgm:pt>
    <dgm:pt modelId="{64498605-B05C-4FBB-A213-A8D57AD9CDC5}" type="parTrans" cxnId="{D978D8E4-4D13-4051-85DE-FC3AD6D1AE9C}">
      <dgm:prSet/>
      <dgm:spPr/>
      <dgm:t>
        <a:bodyPr/>
        <a:lstStyle/>
        <a:p>
          <a:endParaRPr lang="en-US">
            <a:latin typeface="Calibri" panose="020F0502020204030204" pitchFamily="34" charset="0"/>
            <a:cs typeface="Calibri" panose="020F0502020204030204" pitchFamily="34" charset="0"/>
          </a:endParaRPr>
        </a:p>
      </dgm:t>
    </dgm:pt>
    <dgm:pt modelId="{C3A8EB7C-B0ED-44A6-96F2-CCBF8BBB02FE}" type="sibTrans" cxnId="{D978D8E4-4D13-4051-85DE-FC3AD6D1AE9C}">
      <dgm:prSet/>
      <dgm:spPr/>
      <dgm:t>
        <a:bodyPr/>
        <a:lstStyle/>
        <a:p>
          <a:endParaRPr lang="en-US">
            <a:latin typeface="Calibri" panose="020F0502020204030204" pitchFamily="34" charset="0"/>
            <a:cs typeface="Calibri" panose="020F0502020204030204" pitchFamily="34" charset="0"/>
          </a:endParaRPr>
        </a:p>
      </dgm:t>
    </dgm:pt>
    <dgm:pt modelId="{9FE7D9CD-0102-4BF1-9718-EB2CC887B04E}">
      <dgm:prSet custT="1"/>
      <dgm:spPr/>
      <dgm:t>
        <a:bodyPr anchor="ctr"/>
        <a:lstStyle/>
        <a:p>
          <a:pPr algn="ctr"/>
          <a:r>
            <a:rPr lang="en-US" sz="2800" b="1" dirty="0">
              <a:solidFill>
                <a:schemeClr val="accent1"/>
              </a:solidFill>
              <a:latin typeface="Calibri" panose="020F0502020204030204" pitchFamily="34" charset="0"/>
              <a:cs typeface="Calibri" panose="020F0502020204030204" pitchFamily="34" charset="0"/>
            </a:rPr>
            <a:t>Equality</a:t>
          </a:r>
          <a:r>
            <a:rPr lang="en-US" sz="2800" dirty="0">
              <a:latin typeface="Calibri" panose="020F0502020204030204" pitchFamily="34" charset="0"/>
              <a:cs typeface="Calibri" panose="020F0502020204030204" pitchFamily="34" charset="0"/>
            </a:rPr>
            <a:t> in decision-making and choice</a:t>
          </a:r>
        </a:p>
      </dgm:t>
    </dgm:pt>
    <dgm:pt modelId="{9D1C9EEF-7489-48C9-8049-4517B826AF00}" type="parTrans" cxnId="{16A74202-0524-4253-938E-1E05FB0B7F96}">
      <dgm:prSet/>
      <dgm:spPr/>
      <dgm:t>
        <a:bodyPr/>
        <a:lstStyle/>
        <a:p>
          <a:endParaRPr lang="en-US">
            <a:latin typeface="Calibri" panose="020F0502020204030204" pitchFamily="34" charset="0"/>
            <a:cs typeface="Calibri" panose="020F0502020204030204" pitchFamily="34" charset="0"/>
          </a:endParaRPr>
        </a:p>
      </dgm:t>
    </dgm:pt>
    <dgm:pt modelId="{64913DA3-5C71-4DF2-9D9F-6E9776B80C67}" type="sibTrans" cxnId="{16A74202-0524-4253-938E-1E05FB0B7F96}">
      <dgm:prSet/>
      <dgm:spPr/>
      <dgm:t>
        <a:bodyPr/>
        <a:lstStyle/>
        <a:p>
          <a:endParaRPr lang="en-US">
            <a:latin typeface="Calibri" panose="020F0502020204030204" pitchFamily="34" charset="0"/>
            <a:cs typeface="Calibri" panose="020F0502020204030204" pitchFamily="34" charset="0"/>
          </a:endParaRPr>
        </a:p>
      </dgm:t>
    </dgm:pt>
    <dgm:pt modelId="{94276CD3-A252-4BF4-9AD9-0A39313ED497}" type="pres">
      <dgm:prSet presAssocID="{3C6561ED-4F03-4A1D-8803-980260DA8281}" presName="vert0" presStyleCnt="0">
        <dgm:presLayoutVars>
          <dgm:dir/>
          <dgm:animOne val="branch"/>
          <dgm:animLvl val="lvl"/>
        </dgm:presLayoutVars>
      </dgm:prSet>
      <dgm:spPr/>
    </dgm:pt>
    <dgm:pt modelId="{3EC7A36B-D207-4D9A-8EB7-25C6A4E38BF9}" type="pres">
      <dgm:prSet presAssocID="{44ABB0F0-630F-4943-9FEA-D092343A7FC4}" presName="thickLine" presStyleLbl="alignNode1" presStyleIdx="0" presStyleCnt="4"/>
      <dgm:spPr/>
    </dgm:pt>
    <dgm:pt modelId="{540A1B86-DC1E-4ABE-B34E-9FB43B73CA25}" type="pres">
      <dgm:prSet presAssocID="{44ABB0F0-630F-4943-9FEA-D092343A7FC4}" presName="horz1" presStyleCnt="0"/>
      <dgm:spPr/>
    </dgm:pt>
    <dgm:pt modelId="{9512124A-3D40-4715-ABA4-F9F11E939EB3}" type="pres">
      <dgm:prSet presAssocID="{44ABB0F0-630F-4943-9FEA-D092343A7FC4}" presName="tx1" presStyleLbl="revTx" presStyleIdx="0" presStyleCnt="4"/>
      <dgm:spPr/>
    </dgm:pt>
    <dgm:pt modelId="{55702E25-3768-47AC-B83E-CD5D813128B9}" type="pres">
      <dgm:prSet presAssocID="{44ABB0F0-630F-4943-9FEA-D092343A7FC4}" presName="vert1" presStyleCnt="0"/>
      <dgm:spPr/>
    </dgm:pt>
    <dgm:pt modelId="{4E01F098-89ED-433F-97C2-C998CEDBCD34}" type="pres">
      <dgm:prSet presAssocID="{14A0A897-763B-4AFE-A3E0-ED1047AC7BB9}" presName="thickLine" presStyleLbl="alignNode1" presStyleIdx="1" presStyleCnt="4"/>
      <dgm:spPr/>
    </dgm:pt>
    <dgm:pt modelId="{F53651AB-04D4-4DA2-8EB6-1F158D425672}" type="pres">
      <dgm:prSet presAssocID="{14A0A897-763B-4AFE-A3E0-ED1047AC7BB9}" presName="horz1" presStyleCnt="0"/>
      <dgm:spPr/>
    </dgm:pt>
    <dgm:pt modelId="{31057B7C-F6E8-404D-AD25-7206C074FC4E}" type="pres">
      <dgm:prSet presAssocID="{14A0A897-763B-4AFE-A3E0-ED1047AC7BB9}" presName="tx1" presStyleLbl="revTx" presStyleIdx="1" presStyleCnt="4"/>
      <dgm:spPr/>
    </dgm:pt>
    <dgm:pt modelId="{8C833429-EE31-4983-9ABF-C9556AE152E9}" type="pres">
      <dgm:prSet presAssocID="{14A0A897-763B-4AFE-A3E0-ED1047AC7BB9}" presName="vert1" presStyleCnt="0"/>
      <dgm:spPr/>
    </dgm:pt>
    <dgm:pt modelId="{661F5A0A-EABB-41F2-9D55-1E98B17419D0}" type="pres">
      <dgm:prSet presAssocID="{34A32F27-2B4D-4316-B7ED-C5505937FF70}" presName="thickLine" presStyleLbl="alignNode1" presStyleIdx="2" presStyleCnt="4"/>
      <dgm:spPr/>
    </dgm:pt>
    <dgm:pt modelId="{166A8546-091F-4397-B521-4E4FF066F97D}" type="pres">
      <dgm:prSet presAssocID="{34A32F27-2B4D-4316-B7ED-C5505937FF70}" presName="horz1" presStyleCnt="0"/>
      <dgm:spPr/>
    </dgm:pt>
    <dgm:pt modelId="{BA12F137-6666-416D-87A8-9291C36A7D6A}" type="pres">
      <dgm:prSet presAssocID="{34A32F27-2B4D-4316-B7ED-C5505937FF70}" presName="tx1" presStyleLbl="revTx" presStyleIdx="2" presStyleCnt="4"/>
      <dgm:spPr/>
    </dgm:pt>
    <dgm:pt modelId="{CFDCF9B0-CD00-4B21-8867-1AF7ACBF9BE2}" type="pres">
      <dgm:prSet presAssocID="{34A32F27-2B4D-4316-B7ED-C5505937FF70}" presName="vert1" presStyleCnt="0"/>
      <dgm:spPr/>
    </dgm:pt>
    <dgm:pt modelId="{D2CAEAF5-5FE2-4E65-BA72-7D33D8DA45C9}" type="pres">
      <dgm:prSet presAssocID="{9FE7D9CD-0102-4BF1-9718-EB2CC887B04E}" presName="thickLine" presStyleLbl="alignNode1" presStyleIdx="3" presStyleCnt="4"/>
      <dgm:spPr/>
    </dgm:pt>
    <dgm:pt modelId="{F6075724-C1AF-4F7A-9E0C-5D1E1D97B30D}" type="pres">
      <dgm:prSet presAssocID="{9FE7D9CD-0102-4BF1-9718-EB2CC887B04E}" presName="horz1" presStyleCnt="0"/>
      <dgm:spPr/>
    </dgm:pt>
    <dgm:pt modelId="{97D35F26-97C8-4AC6-8CA5-CAE3AC35D4AA}" type="pres">
      <dgm:prSet presAssocID="{9FE7D9CD-0102-4BF1-9718-EB2CC887B04E}" presName="tx1" presStyleLbl="revTx" presStyleIdx="3" presStyleCnt="4"/>
      <dgm:spPr/>
    </dgm:pt>
    <dgm:pt modelId="{5C7D3A30-348A-4BDB-AF53-A71736DE8F41}" type="pres">
      <dgm:prSet presAssocID="{9FE7D9CD-0102-4BF1-9718-EB2CC887B04E}" presName="vert1" presStyleCnt="0"/>
      <dgm:spPr/>
    </dgm:pt>
  </dgm:ptLst>
  <dgm:cxnLst>
    <dgm:cxn modelId="{16A74202-0524-4253-938E-1E05FB0B7F96}" srcId="{3C6561ED-4F03-4A1D-8803-980260DA8281}" destId="{9FE7D9CD-0102-4BF1-9718-EB2CC887B04E}" srcOrd="3" destOrd="0" parTransId="{9D1C9EEF-7489-48C9-8049-4517B826AF00}" sibTransId="{64913DA3-5C71-4DF2-9D9F-6E9776B80C67}"/>
    <dgm:cxn modelId="{77DD0827-DC62-47FE-AAEF-C8D1FE06D546}" type="presOf" srcId="{34A32F27-2B4D-4316-B7ED-C5505937FF70}" destId="{BA12F137-6666-416D-87A8-9291C36A7D6A}" srcOrd="0" destOrd="0" presId="urn:microsoft.com/office/officeart/2008/layout/LinedList"/>
    <dgm:cxn modelId="{3B519927-9C64-44AB-A63C-3B329F1E3701}" type="presOf" srcId="{9FE7D9CD-0102-4BF1-9718-EB2CC887B04E}" destId="{97D35F26-97C8-4AC6-8CA5-CAE3AC35D4AA}" srcOrd="0" destOrd="0" presId="urn:microsoft.com/office/officeart/2008/layout/LinedList"/>
    <dgm:cxn modelId="{72C9FF5C-24B8-4702-836F-9A4E117881A4}" type="presOf" srcId="{14A0A897-763B-4AFE-A3E0-ED1047AC7BB9}" destId="{31057B7C-F6E8-404D-AD25-7206C074FC4E}" srcOrd="0" destOrd="0" presId="urn:microsoft.com/office/officeart/2008/layout/LinedList"/>
    <dgm:cxn modelId="{01A73960-7954-4652-BDBA-EF6C5E21D58F}" type="presOf" srcId="{3C6561ED-4F03-4A1D-8803-980260DA8281}" destId="{94276CD3-A252-4BF4-9AD9-0A39313ED497}" srcOrd="0" destOrd="0" presId="urn:microsoft.com/office/officeart/2008/layout/LinedList"/>
    <dgm:cxn modelId="{ACB84346-6996-4919-A456-6C536656738E}" srcId="{3C6561ED-4F03-4A1D-8803-980260DA8281}" destId="{14A0A897-763B-4AFE-A3E0-ED1047AC7BB9}" srcOrd="1" destOrd="0" parTransId="{0CAC49B4-66BE-4286-8008-425DAFE41E8E}" sibTransId="{6E35E6B2-E510-4209-AD17-C4AD84FA1777}"/>
    <dgm:cxn modelId="{D8C9F573-FFB0-4BBB-AB5E-A5C1A7601A17}" srcId="{3C6561ED-4F03-4A1D-8803-980260DA8281}" destId="{44ABB0F0-630F-4943-9FEA-D092343A7FC4}" srcOrd="0" destOrd="0" parTransId="{EE42F042-2235-48F8-BC45-07DC16E12544}" sibTransId="{60054F14-2809-41F2-A445-2DA560614131}"/>
    <dgm:cxn modelId="{DA890078-C231-43A5-A273-764F40372653}" type="presOf" srcId="{44ABB0F0-630F-4943-9FEA-D092343A7FC4}" destId="{9512124A-3D40-4715-ABA4-F9F11E939EB3}" srcOrd="0" destOrd="0" presId="urn:microsoft.com/office/officeart/2008/layout/LinedList"/>
    <dgm:cxn modelId="{D978D8E4-4D13-4051-85DE-FC3AD6D1AE9C}" srcId="{3C6561ED-4F03-4A1D-8803-980260DA8281}" destId="{34A32F27-2B4D-4316-B7ED-C5505937FF70}" srcOrd="2" destOrd="0" parTransId="{64498605-B05C-4FBB-A213-A8D57AD9CDC5}" sibTransId="{C3A8EB7C-B0ED-44A6-96F2-CCBF8BBB02FE}"/>
    <dgm:cxn modelId="{BE51A972-B662-452B-AFA4-127FB9D7C6D9}" type="presParOf" srcId="{94276CD3-A252-4BF4-9AD9-0A39313ED497}" destId="{3EC7A36B-D207-4D9A-8EB7-25C6A4E38BF9}" srcOrd="0" destOrd="0" presId="urn:microsoft.com/office/officeart/2008/layout/LinedList"/>
    <dgm:cxn modelId="{B53A49A9-5607-40B1-9544-FB0097772EC3}" type="presParOf" srcId="{94276CD3-A252-4BF4-9AD9-0A39313ED497}" destId="{540A1B86-DC1E-4ABE-B34E-9FB43B73CA25}" srcOrd="1" destOrd="0" presId="urn:microsoft.com/office/officeart/2008/layout/LinedList"/>
    <dgm:cxn modelId="{06FE5139-F6C0-4264-A8F3-41E3FA590AE0}" type="presParOf" srcId="{540A1B86-DC1E-4ABE-B34E-9FB43B73CA25}" destId="{9512124A-3D40-4715-ABA4-F9F11E939EB3}" srcOrd="0" destOrd="0" presId="urn:microsoft.com/office/officeart/2008/layout/LinedList"/>
    <dgm:cxn modelId="{91486358-E17D-4886-AEFF-E9DD0010035E}" type="presParOf" srcId="{540A1B86-DC1E-4ABE-B34E-9FB43B73CA25}" destId="{55702E25-3768-47AC-B83E-CD5D813128B9}" srcOrd="1" destOrd="0" presId="urn:microsoft.com/office/officeart/2008/layout/LinedList"/>
    <dgm:cxn modelId="{A26F4CDB-05BE-41B7-B702-7F0332D68299}" type="presParOf" srcId="{94276CD3-A252-4BF4-9AD9-0A39313ED497}" destId="{4E01F098-89ED-433F-97C2-C998CEDBCD34}" srcOrd="2" destOrd="0" presId="urn:microsoft.com/office/officeart/2008/layout/LinedList"/>
    <dgm:cxn modelId="{B0159FA0-68A4-4209-A4BC-3E1049EB56DF}" type="presParOf" srcId="{94276CD3-A252-4BF4-9AD9-0A39313ED497}" destId="{F53651AB-04D4-4DA2-8EB6-1F158D425672}" srcOrd="3" destOrd="0" presId="urn:microsoft.com/office/officeart/2008/layout/LinedList"/>
    <dgm:cxn modelId="{B5452266-0FB4-4DE2-ACEA-D20F7581F512}" type="presParOf" srcId="{F53651AB-04D4-4DA2-8EB6-1F158D425672}" destId="{31057B7C-F6E8-404D-AD25-7206C074FC4E}" srcOrd="0" destOrd="0" presId="urn:microsoft.com/office/officeart/2008/layout/LinedList"/>
    <dgm:cxn modelId="{67A88542-15DE-4DCA-B3B1-E04414D26FC7}" type="presParOf" srcId="{F53651AB-04D4-4DA2-8EB6-1F158D425672}" destId="{8C833429-EE31-4983-9ABF-C9556AE152E9}" srcOrd="1" destOrd="0" presId="urn:microsoft.com/office/officeart/2008/layout/LinedList"/>
    <dgm:cxn modelId="{636CF5FB-FFA7-43CE-8EA3-A14BC170C8D7}" type="presParOf" srcId="{94276CD3-A252-4BF4-9AD9-0A39313ED497}" destId="{661F5A0A-EABB-41F2-9D55-1E98B17419D0}" srcOrd="4" destOrd="0" presId="urn:microsoft.com/office/officeart/2008/layout/LinedList"/>
    <dgm:cxn modelId="{F5A9E9A8-9CBB-4C5F-9CAB-B8AB80830259}" type="presParOf" srcId="{94276CD3-A252-4BF4-9AD9-0A39313ED497}" destId="{166A8546-091F-4397-B521-4E4FF066F97D}" srcOrd="5" destOrd="0" presId="urn:microsoft.com/office/officeart/2008/layout/LinedList"/>
    <dgm:cxn modelId="{0A7EA771-00B4-489D-B3B9-9932BC836555}" type="presParOf" srcId="{166A8546-091F-4397-B521-4E4FF066F97D}" destId="{BA12F137-6666-416D-87A8-9291C36A7D6A}" srcOrd="0" destOrd="0" presId="urn:microsoft.com/office/officeart/2008/layout/LinedList"/>
    <dgm:cxn modelId="{B681C134-FF9C-49EE-BDB9-CE6430A1374B}" type="presParOf" srcId="{166A8546-091F-4397-B521-4E4FF066F97D}" destId="{CFDCF9B0-CD00-4B21-8867-1AF7ACBF9BE2}" srcOrd="1" destOrd="0" presId="urn:microsoft.com/office/officeart/2008/layout/LinedList"/>
    <dgm:cxn modelId="{B38FEB9C-1F03-4606-B97C-7958169825A1}" type="presParOf" srcId="{94276CD3-A252-4BF4-9AD9-0A39313ED497}" destId="{D2CAEAF5-5FE2-4E65-BA72-7D33D8DA45C9}" srcOrd="6" destOrd="0" presId="urn:microsoft.com/office/officeart/2008/layout/LinedList"/>
    <dgm:cxn modelId="{694F06B8-75CF-4FD9-83D7-8A1CBD28F85F}" type="presParOf" srcId="{94276CD3-A252-4BF4-9AD9-0A39313ED497}" destId="{F6075724-C1AF-4F7A-9E0C-5D1E1D97B30D}" srcOrd="7" destOrd="0" presId="urn:microsoft.com/office/officeart/2008/layout/LinedList"/>
    <dgm:cxn modelId="{A8C8A3EC-B76C-4147-8703-77CFDDCD7A72}" type="presParOf" srcId="{F6075724-C1AF-4F7A-9E0C-5D1E1D97B30D}" destId="{97D35F26-97C8-4AC6-8CA5-CAE3AC35D4AA}" srcOrd="0" destOrd="0" presId="urn:microsoft.com/office/officeart/2008/layout/LinedList"/>
    <dgm:cxn modelId="{3AF62664-F3EE-446F-B936-702372A7BC0B}" type="presParOf" srcId="{F6075724-C1AF-4F7A-9E0C-5D1E1D97B30D}" destId="{5C7D3A30-348A-4BDB-AF53-A71736DE8F4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2F787A-E4FD-457F-BF37-3D0C760FA065}"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0FA0AB06-22E7-445D-A5B1-60EEA1027E8B}">
      <dgm:prSet/>
      <dgm:spPr/>
      <dgm:t>
        <a:bodyPr/>
        <a:lstStyle/>
        <a:p>
          <a:pPr algn="ctr"/>
          <a:r>
            <a:rPr lang="en-US" dirty="0">
              <a:latin typeface="Calibri" panose="020F0502020204030204" pitchFamily="34" charset="0"/>
              <a:cs typeface="Calibri" panose="020F0502020204030204" pitchFamily="34" charset="0"/>
            </a:rPr>
            <a:t>Establish a personalized relationship with the individual</a:t>
          </a:r>
        </a:p>
      </dgm:t>
    </dgm:pt>
    <dgm:pt modelId="{837BBAC3-51C2-4055-990B-E3D5D33E0264}" type="parTrans" cxnId="{F913AC75-C897-455A-8FF7-D6C6ED46F85D}">
      <dgm:prSet/>
      <dgm:spPr/>
      <dgm:t>
        <a:bodyPr/>
        <a:lstStyle/>
        <a:p>
          <a:endParaRPr lang="en-US"/>
        </a:p>
      </dgm:t>
    </dgm:pt>
    <dgm:pt modelId="{17BE6895-0494-4EA8-90F6-8C8B297EB8C0}" type="sibTrans" cxnId="{F913AC75-C897-455A-8FF7-D6C6ED46F85D}">
      <dgm:prSet phldrT="1" phldr="0"/>
      <dgm:spPr/>
      <dgm:t>
        <a:bodyPr/>
        <a:lstStyle/>
        <a:p>
          <a:r>
            <a:rPr lang="en-US"/>
            <a:t>1</a:t>
          </a:r>
        </a:p>
      </dgm:t>
    </dgm:pt>
    <dgm:pt modelId="{D461F9A7-0AA2-4B37-B38E-AB9CFA06147E}">
      <dgm:prSet/>
      <dgm:spPr/>
      <dgm:t>
        <a:bodyPr/>
        <a:lstStyle/>
        <a:p>
          <a:pPr algn="ctr"/>
          <a:r>
            <a:rPr lang="en-US" dirty="0">
              <a:latin typeface="Calibri" panose="020F0502020204030204" pitchFamily="34" charset="0"/>
              <a:cs typeface="Calibri" panose="020F0502020204030204" pitchFamily="34" charset="0"/>
            </a:rPr>
            <a:t>Maintain this relationship throughout their recovery journey</a:t>
          </a:r>
        </a:p>
      </dgm:t>
    </dgm:pt>
    <dgm:pt modelId="{6D8B205C-F6D5-49EC-926A-A828576BD701}" type="parTrans" cxnId="{E6CEA4CD-F214-4547-AE01-06B1E74C7BB5}">
      <dgm:prSet/>
      <dgm:spPr/>
      <dgm:t>
        <a:bodyPr/>
        <a:lstStyle/>
        <a:p>
          <a:endParaRPr lang="en-US"/>
        </a:p>
      </dgm:t>
    </dgm:pt>
    <dgm:pt modelId="{FD8A8E09-879B-4A1C-B71D-DC7B452493A6}" type="sibTrans" cxnId="{E6CEA4CD-F214-4547-AE01-06B1E74C7BB5}">
      <dgm:prSet phldrT="2" phldr="0"/>
      <dgm:spPr/>
      <dgm:t>
        <a:bodyPr/>
        <a:lstStyle/>
        <a:p>
          <a:r>
            <a:rPr lang="en-US"/>
            <a:t>2</a:t>
          </a:r>
        </a:p>
      </dgm:t>
    </dgm:pt>
    <dgm:pt modelId="{6BC86743-4696-41AE-B49A-1B3E863CAB41}">
      <dgm:prSet/>
      <dgm:spPr/>
      <dgm:t>
        <a:bodyPr/>
        <a:lstStyle/>
        <a:p>
          <a:pPr algn="ctr"/>
          <a:r>
            <a:rPr lang="en-US" dirty="0">
              <a:latin typeface="Calibri" panose="020F0502020204030204" pitchFamily="34" charset="0"/>
              <a:cs typeface="Calibri" panose="020F0502020204030204" pitchFamily="34" charset="0"/>
            </a:rPr>
            <a:t>Focus on the unique and diverse needs of the individual</a:t>
          </a:r>
        </a:p>
      </dgm:t>
    </dgm:pt>
    <dgm:pt modelId="{B7554500-9299-44DB-AC83-BC7549B78F67}" type="parTrans" cxnId="{354B0280-255C-4CFD-AB07-5EFDFDDAAC86}">
      <dgm:prSet/>
      <dgm:spPr/>
      <dgm:t>
        <a:bodyPr/>
        <a:lstStyle/>
        <a:p>
          <a:endParaRPr lang="en-US"/>
        </a:p>
      </dgm:t>
    </dgm:pt>
    <dgm:pt modelId="{E8D40CB0-65E4-4E35-991A-A7C434A4BC83}" type="sibTrans" cxnId="{354B0280-255C-4CFD-AB07-5EFDFDDAAC86}">
      <dgm:prSet phldrT="3" phldr="0"/>
      <dgm:spPr/>
      <dgm:t>
        <a:bodyPr/>
        <a:lstStyle/>
        <a:p>
          <a:r>
            <a:rPr lang="en-US"/>
            <a:t>3</a:t>
          </a:r>
        </a:p>
      </dgm:t>
    </dgm:pt>
    <dgm:pt modelId="{F6A22DC6-AE85-4E5D-A3B3-A7FADD8DAB93}" type="pres">
      <dgm:prSet presAssocID="{ED2F787A-E4FD-457F-BF37-3D0C760FA065}" presName="Name0" presStyleCnt="0">
        <dgm:presLayoutVars>
          <dgm:animLvl val="lvl"/>
          <dgm:resizeHandles val="exact"/>
        </dgm:presLayoutVars>
      </dgm:prSet>
      <dgm:spPr/>
    </dgm:pt>
    <dgm:pt modelId="{D9A2FA86-E9FA-4D26-8F10-52B4B1B3B952}" type="pres">
      <dgm:prSet presAssocID="{0FA0AB06-22E7-445D-A5B1-60EEA1027E8B}" presName="compositeNode" presStyleCnt="0">
        <dgm:presLayoutVars>
          <dgm:bulletEnabled val="1"/>
        </dgm:presLayoutVars>
      </dgm:prSet>
      <dgm:spPr/>
    </dgm:pt>
    <dgm:pt modelId="{174F5450-CD91-4A3A-99D0-3052F3BF2BCF}" type="pres">
      <dgm:prSet presAssocID="{0FA0AB06-22E7-445D-A5B1-60EEA1027E8B}" presName="bgRect" presStyleLbl="bgAccFollowNode1" presStyleIdx="0" presStyleCnt="3"/>
      <dgm:spPr/>
    </dgm:pt>
    <dgm:pt modelId="{FD5DAB97-008B-4A72-A9CB-B3EEBD930554}" type="pres">
      <dgm:prSet presAssocID="{17BE6895-0494-4EA8-90F6-8C8B297EB8C0}" presName="sibTransNodeCircle" presStyleLbl="alignNode1" presStyleIdx="0" presStyleCnt="6">
        <dgm:presLayoutVars>
          <dgm:chMax val="0"/>
          <dgm:bulletEnabled/>
        </dgm:presLayoutVars>
      </dgm:prSet>
      <dgm:spPr/>
    </dgm:pt>
    <dgm:pt modelId="{825A6391-4EF6-4168-B4D4-4156AC611835}" type="pres">
      <dgm:prSet presAssocID="{0FA0AB06-22E7-445D-A5B1-60EEA1027E8B}" presName="bottomLine" presStyleLbl="alignNode1" presStyleIdx="1" presStyleCnt="6">
        <dgm:presLayoutVars/>
      </dgm:prSet>
      <dgm:spPr/>
    </dgm:pt>
    <dgm:pt modelId="{DF8D0F54-A576-4014-82CD-C34D77930772}" type="pres">
      <dgm:prSet presAssocID="{0FA0AB06-22E7-445D-A5B1-60EEA1027E8B}" presName="nodeText" presStyleLbl="bgAccFollowNode1" presStyleIdx="0" presStyleCnt="3">
        <dgm:presLayoutVars>
          <dgm:bulletEnabled val="1"/>
        </dgm:presLayoutVars>
      </dgm:prSet>
      <dgm:spPr/>
    </dgm:pt>
    <dgm:pt modelId="{C0A6955F-A2CC-4174-9B18-B4DDFEADD0D3}" type="pres">
      <dgm:prSet presAssocID="{17BE6895-0494-4EA8-90F6-8C8B297EB8C0}" presName="sibTrans" presStyleCnt="0"/>
      <dgm:spPr/>
    </dgm:pt>
    <dgm:pt modelId="{776B618F-9FE5-4E90-BE97-EC1EBCC0F493}" type="pres">
      <dgm:prSet presAssocID="{D461F9A7-0AA2-4B37-B38E-AB9CFA06147E}" presName="compositeNode" presStyleCnt="0">
        <dgm:presLayoutVars>
          <dgm:bulletEnabled val="1"/>
        </dgm:presLayoutVars>
      </dgm:prSet>
      <dgm:spPr/>
    </dgm:pt>
    <dgm:pt modelId="{3195D41C-BEAA-43A4-9D41-E2AC42BCB92C}" type="pres">
      <dgm:prSet presAssocID="{D461F9A7-0AA2-4B37-B38E-AB9CFA06147E}" presName="bgRect" presStyleLbl="bgAccFollowNode1" presStyleIdx="1" presStyleCnt="3"/>
      <dgm:spPr/>
    </dgm:pt>
    <dgm:pt modelId="{ADBA0B33-D4B6-4839-BEE7-F0720E336869}" type="pres">
      <dgm:prSet presAssocID="{FD8A8E09-879B-4A1C-B71D-DC7B452493A6}" presName="sibTransNodeCircle" presStyleLbl="alignNode1" presStyleIdx="2" presStyleCnt="6">
        <dgm:presLayoutVars>
          <dgm:chMax val="0"/>
          <dgm:bulletEnabled/>
        </dgm:presLayoutVars>
      </dgm:prSet>
      <dgm:spPr/>
    </dgm:pt>
    <dgm:pt modelId="{2DC16A48-994D-4157-A540-3050021E1C59}" type="pres">
      <dgm:prSet presAssocID="{D461F9A7-0AA2-4B37-B38E-AB9CFA06147E}" presName="bottomLine" presStyleLbl="alignNode1" presStyleIdx="3" presStyleCnt="6">
        <dgm:presLayoutVars/>
      </dgm:prSet>
      <dgm:spPr/>
    </dgm:pt>
    <dgm:pt modelId="{5F55EDC2-4A96-4E3B-9998-FA25B93B27E9}" type="pres">
      <dgm:prSet presAssocID="{D461F9A7-0AA2-4B37-B38E-AB9CFA06147E}" presName="nodeText" presStyleLbl="bgAccFollowNode1" presStyleIdx="1" presStyleCnt="3">
        <dgm:presLayoutVars>
          <dgm:bulletEnabled val="1"/>
        </dgm:presLayoutVars>
      </dgm:prSet>
      <dgm:spPr/>
    </dgm:pt>
    <dgm:pt modelId="{34F470FE-2612-4D41-B0D7-6B34DE12B26D}" type="pres">
      <dgm:prSet presAssocID="{FD8A8E09-879B-4A1C-B71D-DC7B452493A6}" presName="sibTrans" presStyleCnt="0"/>
      <dgm:spPr/>
    </dgm:pt>
    <dgm:pt modelId="{DCAC451E-7811-4282-AF26-A32BB213AF8C}" type="pres">
      <dgm:prSet presAssocID="{6BC86743-4696-41AE-B49A-1B3E863CAB41}" presName="compositeNode" presStyleCnt="0">
        <dgm:presLayoutVars>
          <dgm:bulletEnabled val="1"/>
        </dgm:presLayoutVars>
      </dgm:prSet>
      <dgm:spPr/>
    </dgm:pt>
    <dgm:pt modelId="{41C0E61D-A63C-4D52-9ABF-DD88801B8090}" type="pres">
      <dgm:prSet presAssocID="{6BC86743-4696-41AE-B49A-1B3E863CAB41}" presName="bgRect" presStyleLbl="bgAccFollowNode1" presStyleIdx="2" presStyleCnt="3"/>
      <dgm:spPr/>
    </dgm:pt>
    <dgm:pt modelId="{497CE43F-67C8-4C2D-AB19-C1A67C2F67F4}" type="pres">
      <dgm:prSet presAssocID="{E8D40CB0-65E4-4E35-991A-A7C434A4BC83}" presName="sibTransNodeCircle" presStyleLbl="alignNode1" presStyleIdx="4" presStyleCnt="6">
        <dgm:presLayoutVars>
          <dgm:chMax val="0"/>
          <dgm:bulletEnabled/>
        </dgm:presLayoutVars>
      </dgm:prSet>
      <dgm:spPr/>
    </dgm:pt>
    <dgm:pt modelId="{1E7926F9-6F6A-4001-892E-28D6ACD12232}" type="pres">
      <dgm:prSet presAssocID="{6BC86743-4696-41AE-B49A-1B3E863CAB41}" presName="bottomLine" presStyleLbl="alignNode1" presStyleIdx="5" presStyleCnt="6">
        <dgm:presLayoutVars/>
      </dgm:prSet>
      <dgm:spPr/>
    </dgm:pt>
    <dgm:pt modelId="{6521BE13-767E-46AC-B005-B13C3DDD93EA}" type="pres">
      <dgm:prSet presAssocID="{6BC86743-4696-41AE-B49A-1B3E863CAB41}" presName="nodeText" presStyleLbl="bgAccFollowNode1" presStyleIdx="2" presStyleCnt="3">
        <dgm:presLayoutVars>
          <dgm:bulletEnabled val="1"/>
        </dgm:presLayoutVars>
      </dgm:prSet>
      <dgm:spPr/>
    </dgm:pt>
  </dgm:ptLst>
  <dgm:cxnLst>
    <dgm:cxn modelId="{817AD40E-6E76-49F4-8685-253F13D169D3}" type="presOf" srcId="{6BC86743-4696-41AE-B49A-1B3E863CAB41}" destId="{41C0E61D-A63C-4D52-9ABF-DD88801B8090}" srcOrd="0" destOrd="0" presId="urn:microsoft.com/office/officeart/2016/7/layout/BasicLinearProcessNumbered"/>
    <dgm:cxn modelId="{12F97917-791D-4D7E-B403-4670B08296E1}" type="presOf" srcId="{E8D40CB0-65E4-4E35-991A-A7C434A4BC83}" destId="{497CE43F-67C8-4C2D-AB19-C1A67C2F67F4}" srcOrd="0" destOrd="0" presId="urn:microsoft.com/office/officeart/2016/7/layout/BasicLinearProcessNumbered"/>
    <dgm:cxn modelId="{A40E6629-0ED9-4AA7-BFEE-6ADD45F047F7}" type="presOf" srcId="{D461F9A7-0AA2-4B37-B38E-AB9CFA06147E}" destId="{5F55EDC2-4A96-4E3B-9998-FA25B93B27E9}" srcOrd="1" destOrd="0" presId="urn:microsoft.com/office/officeart/2016/7/layout/BasicLinearProcessNumbered"/>
    <dgm:cxn modelId="{45543138-F4D1-40D5-8F33-456EACCC90C1}" type="presOf" srcId="{D461F9A7-0AA2-4B37-B38E-AB9CFA06147E}" destId="{3195D41C-BEAA-43A4-9D41-E2AC42BCB92C}" srcOrd="0" destOrd="0" presId="urn:microsoft.com/office/officeart/2016/7/layout/BasicLinearProcessNumbered"/>
    <dgm:cxn modelId="{1991CB6D-D8B3-4D63-BB06-AA8E91F09D34}" type="presOf" srcId="{FD8A8E09-879B-4A1C-B71D-DC7B452493A6}" destId="{ADBA0B33-D4B6-4839-BEE7-F0720E336869}" srcOrd="0" destOrd="0" presId="urn:microsoft.com/office/officeart/2016/7/layout/BasicLinearProcessNumbered"/>
    <dgm:cxn modelId="{F913AC75-C897-455A-8FF7-D6C6ED46F85D}" srcId="{ED2F787A-E4FD-457F-BF37-3D0C760FA065}" destId="{0FA0AB06-22E7-445D-A5B1-60EEA1027E8B}" srcOrd="0" destOrd="0" parTransId="{837BBAC3-51C2-4055-990B-E3D5D33E0264}" sibTransId="{17BE6895-0494-4EA8-90F6-8C8B297EB8C0}"/>
    <dgm:cxn modelId="{354B0280-255C-4CFD-AB07-5EFDFDDAAC86}" srcId="{ED2F787A-E4FD-457F-BF37-3D0C760FA065}" destId="{6BC86743-4696-41AE-B49A-1B3E863CAB41}" srcOrd="2" destOrd="0" parTransId="{B7554500-9299-44DB-AC83-BC7549B78F67}" sibTransId="{E8D40CB0-65E4-4E35-991A-A7C434A4BC83}"/>
    <dgm:cxn modelId="{2CB4BF82-325B-430D-ABFE-D664270D9EB4}" type="presOf" srcId="{6BC86743-4696-41AE-B49A-1B3E863CAB41}" destId="{6521BE13-767E-46AC-B005-B13C3DDD93EA}" srcOrd="1" destOrd="0" presId="urn:microsoft.com/office/officeart/2016/7/layout/BasicLinearProcessNumbered"/>
    <dgm:cxn modelId="{8B3FD896-FD28-49E4-BC53-4455F34F0889}" type="presOf" srcId="{0FA0AB06-22E7-445D-A5B1-60EEA1027E8B}" destId="{DF8D0F54-A576-4014-82CD-C34D77930772}" srcOrd="1" destOrd="0" presId="urn:microsoft.com/office/officeart/2016/7/layout/BasicLinearProcessNumbered"/>
    <dgm:cxn modelId="{DED9DD9D-F3CA-4BA8-A9B0-06576D7DB593}" type="presOf" srcId="{17BE6895-0494-4EA8-90F6-8C8B297EB8C0}" destId="{FD5DAB97-008B-4A72-A9CB-B3EEBD930554}" srcOrd="0" destOrd="0" presId="urn:microsoft.com/office/officeart/2016/7/layout/BasicLinearProcessNumbered"/>
    <dgm:cxn modelId="{7FF19EB4-7DB3-4792-B5B5-00995D9502D9}" type="presOf" srcId="{ED2F787A-E4FD-457F-BF37-3D0C760FA065}" destId="{F6A22DC6-AE85-4E5D-A3B3-A7FADD8DAB93}" srcOrd="0" destOrd="0" presId="urn:microsoft.com/office/officeart/2016/7/layout/BasicLinearProcessNumbered"/>
    <dgm:cxn modelId="{E6CEA4CD-F214-4547-AE01-06B1E74C7BB5}" srcId="{ED2F787A-E4FD-457F-BF37-3D0C760FA065}" destId="{D461F9A7-0AA2-4B37-B38E-AB9CFA06147E}" srcOrd="1" destOrd="0" parTransId="{6D8B205C-F6D5-49EC-926A-A828576BD701}" sibTransId="{FD8A8E09-879B-4A1C-B71D-DC7B452493A6}"/>
    <dgm:cxn modelId="{4E6875F7-2C2E-4FD0-BE66-F5EE0B0A961B}" type="presOf" srcId="{0FA0AB06-22E7-445D-A5B1-60EEA1027E8B}" destId="{174F5450-CD91-4A3A-99D0-3052F3BF2BCF}" srcOrd="0" destOrd="0" presId="urn:microsoft.com/office/officeart/2016/7/layout/BasicLinearProcessNumbered"/>
    <dgm:cxn modelId="{27622082-823E-4D2E-B919-48C27C54BAEF}" type="presParOf" srcId="{F6A22DC6-AE85-4E5D-A3B3-A7FADD8DAB93}" destId="{D9A2FA86-E9FA-4D26-8F10-52B4B1B3B952}" srcOrd="0" destOrd="0" presId="urn:microsoft.com/office/officeart/2016/7/layout/BasicLinearProcessNumbered"/>
    <dgm:cxn modelId="{949A642A-DEAA-4F81-8504-BA3987DC0569}" type="presParOf" srcId="{D9A2FA86-E9FA-4D26-8F10-52B4B1B3B952}" destId="{174F5450-CD91-4A3A-99D0-3052F3BF2BCF}" srcOrd="0" destOrd="0" presId="urn:microsoft.com/office/officeart/2016/7/layout/BasicLinearProcessNumbered"/>
    <dgm:cxn modelId="{B90BAB4C-60E5-470F-A767-071A7AAFA563}" type="presParOf" srcId="{D9A2FA86-E9FA-4D26-8F10-52B4B1B3B952}" destId="{FD5DAB97-008B-4A72-A9CB-B3EEBD930554}" srcOrd="1" destOrd="0" presId="urn:microsoft.com/office/officeart/2016/7/layout/BasicLinearProcessNumbered"/>
    <dgm:cxn modelId="{6B31C979-EFF9-4204-A645-90A9B6162587}" type="presParOf" srcId="{D9A2FA86-E9FA-4D26-8F10-52B4B1B3B952}" destId="{825A6391-4EF6-4168-B4D4-4156AC611835}" srcOrd="2" destOrd="0" presId="urn:microsoft.com/office/officeart/2016/7/layout/BasicLinearProcessNumbered"/>
    <dgm:cxn modelId="{F7B1A68D-8448-49CF-B00B-0B7848E1E86A}" type="presParOf" srcId="{D9A2FA86-E9FA-4D26-8F10-52B4B1B3B952}" destId="{DF8D0F54-A576-4014-82CD-C34D77930772}" srcOrd="3" destOrd="0" presId="urn:microsoft.com/office/officeart/2016/7/layout/BasicLinearProcessNumbered"/>
    <dgm:cxn modelId="{D3F41CCC-61EC-4626-AE42-2A45A7094BD7}" type="presParOf" srcId="{F6A22DC6-AE85-4E5D-A3B3-A7FADD8DAB93}" destId="{C0A6955F-A2CC-4174-9B18-B4DDFEADD0D3}" srcOrd="1" destOrd="0" presId="urn:microsoft.com/office/officeart/2016/7/layout/BasicLinearProcessNumbered"/>
    <dgm:cxn modelId="{9788BA08-1D17-42FD-A236-3F4998A3F663}" type="presParOf" srcId="{F6A22DC6-AE85-4E5D-A3B3-A7FADD8DAB93}" destId="{776B618F-9FE5-4E90-BE97-EC1EBCC0F493}" srcOrd="2" destOrd="0" presId="urn:microsoft.com/office/officeart/2016/7/layout/BasicLinearProcessNumbered"/>
    <dgm:cxn modelId="{959134EF-A72D-4D3D-8464-C22B48B32AA0}" type="presParOf" srcId="{776B618F-9FE5-4E90-BE97-EC1EBCC0F493}" destId="{3195D41C-BEAA-43A4-9D41-E2AC42BCB92C}" srcOrd="0" destOrd="0" presId="urn:microsoft.com/office/officeart/2016/7/layout/BasicLinearProcessNumbered"/>
    <dgm:cxn modelId="{B4D7F627-B941-476E-8064-8D6944A994EA}" type="presParOf" srcId="{776B618F-9FE5-4E90-BE97-EC1EBCC0F493}" destId="{ADBA0B33-D4B6-4839-BEE7-F0720E336869}" srcOrd="1" destOrd="0" presId="urn:microsoft.com/office/officeart/2016/7/layout/BasicLinearProcessNumbered"/>
    <dgm:cxn modelId="{08DC80DA-6F20-4026-8B96-2C2FAEDF6C4E}" type="presParOf" srcId="{776B618F-9FE5-4E90-BE97-EC1EBCC0F493}" destId="{2DC16A48-994D-4157-A540-3050021E1C59}" srcOrd="2" destOrd="0" presId="urn:microsoft.com/office/officeart/2016/7/layout/BasicLinearProcessNumbered"/>
    <dgm:cxn modelId="{9449F636-8B9D-4D2E-BF2A-F329C5EB5F1E}" type="presParOf" srcId="{776B618F-9FE5-4E90-BE97-EC1EBCC0F493}" destId="{5F55EDC2-4A96-4E3B-9998-FA25B93B27E9}" srcOrd="3" destOrd="0" presId="urn:microsoft.com/office/officeart/2016/7/layout/BasicLinearProcessNumbered"/>
    <dgm:cxn modelId="{07B951A3-F749-4F56-B4ED-5F6AE9F5AF2F}" type="presParOf" srcId="{F6A22DC6-AE85-4E5D-A3B3-A7FADD8DAB93}" destId="{34F470FE-2612-4D41-B0D7-6B34DE12B26D}" srcOrd="3" destOrd="0" presId="urn:microsoft.com/office/officeart/2016/7/layout/BasicLinearProcessNumbered"/>
    <dgm:cxn modelId="{2E6D7051-F6F6-441C-9407-86BC6C86F8AB}" type="presParOf" srcId="{F6A22DC6-AE85-4E5D-A3B3-A7FADD8DAB93}" destId="{DCAC451E-7811-4282-AF26-A32BB213AF8C}" srcOrd="4" destOrd="0" presId="urn:microsoft.com/office/officeart/2016/7/layout/BasicLinearProcessNumbered"/>
    <dgm:cxn modelId="{3B5D83E2-396A-4798-87F0-10E02F0A4267}" type="presParOf" srcId="{DCAC451E-7811-4282-AF26-A32BB213AF8C}" destId="{41C0E61D-A63C-4D52-9ABF-DD88801B8090}" srcOrd="0" destOrd="0" presId="urn:microsoft.com/office/officeart/2016/7/layout/BasicLinearProcessNumbered"/>
    <dgm:cxn modelId="{13433D78-6C8C-4B43-97AA-7DCEA0197390}" type="presParOf" srcId="{DCAC451E-7811-4282-AF26-A32BB213AF8C}" destId="{497CE43F-67C8-4C2D-AB19-C1A67C2F67F4}" srcOrd="1" destOrd="0" presId="urn:microsoft.com/office/officeart/2016/7/layout/BasicLinearProcessNumbered"/>
    <dgm:cxn modelId="{A0466F8D-ADDF-42C8-8AAC-88A64DC42F38}" type="presParOf" srcId="{DCAC451E-7811-4282-AF26-A32BB213AF8C}" destId="{1E7926F9-6F6A-4001-892E-28D6ACD12232}" srcOrd="2" destOrd="0" presId="urn:microsoft.com/office/officeart/2016/7/layout/BasicLinearProcessNumbered"/>
    <dgm:cxn modelId="{FC96D8BF-370C-4DFB-B178-62D04258E103}" type="presParOf" srcId="{DCAC451E-7811-4282-AF26-A32BB213AF8C}" destId="{6521BE13-767E-46AC-B005-B13C3DDD93EA}"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9236B2-33F4-4577-B6BC-455806EADC0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47C4900-9C1B-4234-9329-BC6E3DCA9311}">
      <dgm:prSet custT="1"/>
      <dgm:spPr/>
      <dgm:t>
        <a:bodyPr/>
        <a:lstStyle/>
        <a:p>
          <a:r>
            <a:rPr lang="en-US" sz="2400" dirty="0">
              <a:latin typeface="Calibri" panose="020F0502020204030204" pitchFamily="34" charset="0"/>
              <a:cs typeface="Calibri" panose="020F0502020204030204" pitchFamily="34" charset="0"/>
            </a:rPr>
            <a:t>Is </a:t>
          </a:r>
          <a:r>
            <a:rPr lang="en-US" sz="2400" u="sng" dirty="0">
              <a:latin typeface="Calibri" panose="020F0502020204030204" pitchFamily="34" charset="0"/>
              <a:cs typeface="Calibri" panose="020F0502020204030204" pitchFamily="34" charset="0"/>
            </a:rPr>
            <a:t>an on-going process!</a:t>
          </a:r>
          <a:r>
            <a:rPr lang="en-US" sz="2400" dirty="0">
              <a:latin typeface="Calibri" panose="020F0502020204030204" pitchFamily="34" charset="0"/>
              <a:cs typeface="Calibri" panose="020F0502020204030204" pitchFamily="34" charset="0"/>
            </a:rPr>
            <a:t> </a:t>
          </a:r>
        </a:p>
      </dgm:t>
    </dgm:pt>
    <dgm:pt modelId="{76EA09CE-C933-4912-8435-178C224A2E56}" type="parTrans" cxnId="{7780C0F9-1093-4F73-9ADE-48780ACD2BA3}">
      <dgm:prSet/>
      <dgm:spPr/>
      <dgm:t>
        <a:bodyPr/>
        <a:lstStyle/>
        <a:p>
          <a:endParaRPr lang="en-US"/>
        </a:p>
      </dgm:t>
    </dgm:pt>
    <dgm:pt modelId="{19AFB7B2-6D0A-443F-BD3E-7569FABE673B}" type="sibTrans" cxnId="{7780C0F9-1093-4F73-9ADE-48780ACD2BA3}">
      <dgm:prSet/>
      <dgm:spPr/>
      <dgm:t>
        <a:bodyPr/>
        <a:lstStyle/>
        <a:p>
          <a:endParaRPr lang="en-US"/>
        </a:p>
      </dgm:t>
    </dgm:pt>
    <dgm:pt modelId="{0E977A2C-B299-46C0-9176-5D14CF48E837}">
      <dgm:prSet custT="1"/>
      <dgm:spPr/>
      <dgm:t>
        <a:bodyPr/>
        <a:lstStyle/>
        <a:p>
          <a:r>
            <a:rPr lang="en-US" sz="2400" dirty="0">
              <a:latin typeface="Calibri" panose="020F0502020204030204" pitchFamily="34" charset="0"/>
              <a:cs typeface="Calibri" panose="020F0502020204030204" pitchFamily="34" charset="0"/>
            </a:rPr>
            <a:t>The process is incremental.</a:t>
          </a:r>
        </a:p>
      </dgm:t>
    </dgm:pt>
    <dgm:pt modelId="{D9797F62-BE2A-4597-8274-56DD4C260425}" type="parTrans" cxnId="{C419DED4-C8A7-45B6-9840-C734F8AC1FF1}">
      <dgm:prSet/>
      <dgm:spPr/>
      <dgm:t>
        <a:bodyPr/>
        <a:lstStyle/>
        <a:p>
          <a:endParaRPr lang="en-US"/>
        </a:p>
      </dgm:t>
    </dgm:pt>
    <dgm:pt modelId="{D65B0C78-9C9F-47B3-A5D5-E118A4C8E39C}" type="sibTrans" cxnId="{C419DED4-C8A7-45B6-9840-C734F8AC1FF1}">
      <dgm:prSet/>
      <dgm:spPr/>
      <dgm:t>
        <a:bodyPr/>
        <a:lstStyle/>
        <a:p>
          <a:endParaRPr lang="en-US"/>
        </a:p>
      </dgm:t>
    </dgm:pt>
    <dgm:pt modelId="{B3D85104-08D9-4EC9-AC45-5C281AED0DC0}">
      <dgm:prSet custT="1"/>
      <dgm:spPr/>
      <dgm:t>
        <a:bodyPr/>
        <a:lstStyle/>
        <a:p>
          <a:r>
            <a:rPr lang="en-US" sz="2400" dirty="0">
              <a:latin typeface="Calibri" panose="020F0502020204030204" pitchFamily="34" charset="0"/>
              <a:cs typeface="Calibri" panose="020F0502020204030204" pitchFamily="34" charset="0"/>
            </a:rPr>
            <a:t>The process is supported by the structure of policies that support a recovery-oriented organizational culture.</a:t>
          </a:r>
        </a:p>
      </dgm:t>
    </dgm:pt>
    <dgm:pt modelId="{ADEBFFC9-2C8C-442A-8AB5-486B9335E79D}" type="parTrans" cxnId="{12FDF774-B8ED-4D5B-A3B8-45570A8702C3}">
      <dgm:prSet/>
      <dgm:spPr/>
      <dgm:t>
        <a:bodyPr/>
        <a:lstStyle/>
        <a:p>
          <a:endParaRPr lang="en-US"/>
        </a:p>
      </dgm:t>
    </dgm:pt>
    <dgm:pt modelId="{CD5AC6B2-3CBB-43DC-82D2-3E7C89EB057C}" type="sibTrans" cxnId="{12FDF774-B8ED-4D5B-A3B8-45570A8702C3}">
      <dgm:prSet/>
      <dgm:spPr/>
      <dgm:t>
        <a:bodyPr/>
        <a:lstStyle/>
        <a:p>
          <a:endParaRPr lang="en-US"/>
        </a:p>
      </dgm:t>
    </dgm:pt>
    <dgm:pt modelId="{D6729A1B-0554-4C57-A8D7-3A59F76FA32D}">
      <dgm:prSet custT="1"/>
      <dgm:spPr/>
      <dgm:t>
        <a:bodyPr/>
        <a:lstStyle/>
        <a:p>
          <a:r>
            <a:rPr lang="en-US" sz="2400" dirty="0">
              <a:latin typeface="Calibri" panose="020F0502020204030204" pitchFamily="34" charset="0"/>
              <a:cs typeface="Calibri" panose="020F0502020204030204" pitchFamily="34" charset="0"/>
            </a:rPr>
            <a:t>Is inclusive and necessary for the service practices (HOPE) that operationalize the recovery-oriented principles (CONNECT).</a:t>
          </a:r>
        </a:p>
      </dgm:t>
    </dgm:pt>
    <dgm:pt modelId="{3D4B9702-32C2-4B78-B715-8E63D33B427B}" type="parTrans" cxnId="{B985117D-8A47-4D44-BA2D-876504B1B4B3}">
      <dgm:prSet/>
      <dgm:spPr/>
      <dgm:t>
        <a:bodyPr/>
        <a:lstStyle/>
        <a:p>
          <a:endParaRPr lang="en-US"/>
        </a:p>
      </dgm:t>
    </dgm:pt>
    <dgm:pt modelId="{B8437684-2B56-447E-A6F9-B41C8D1D048C}" type="sibTrans" cxnId="{B985117D-8A47-4D44-BA2D-876504B1B4B3}">
      <dgm:prSet/>
      <dgm:spPr/>
      <dgm:t>
        <a:bodyPr/>
        <a:lstStyle/>
        <a:p>
          <a:endParaRPr lang="en-US"/>
        </a:p>
      </dgm:t>
    </dgm:pt>
    <dgm:pt modelId="{53839A1A-4246-4CEC-B64E-BA4A67925C14}" type="pres">
      <dgm:prSet presAssocID="{689236B2-33F4-4577-B6BC-455806EADC05}" presName="root" presStyleCnt="0">
        <dgm:presLayoutVars>
          <dgm:dir/>
          <dgm:resizeHandles val="exact"/>
        </dgm:presLayoutVars>
      </dgm:prSet>
      <dgm:spPr/>
    </dgm:pt>
    <dgm:pt modelId="{AFBFCB37-2082-4A59-B4D2-74181478BFB0}" type="pres">
      <dgm:prSet presAssocID="{E47C4900-9C1B-4234-9329-BC6E3DCA9311}" presName="compNode" presStyleCnt="0"/>
      <dgm:spPr/>
    </dgm:pt>
    <dgm:pt modelId="{C14201A2-5409-45E5-85A9-960BD1DC7A52}" type="pres">
      <dgm:prSet presAssocID="{E47C4900-9C1B-4234-9329-BC6E3DCA9311}" presName="bgRect" presStyleLbl="bgShp" presStyleIdx="0" presStyleCnt="4" custLinFactNeighborX="850" custLinFactNeighborY="1974"/>
      <dgm:spPr/>
    </dgm:pt>
    <dgm:pt modelId="{348A6577-EC0A-4D76-A014-829077AE2E77}" type="pres">
      <dgm:prSet presAssocID="{E47C4900-9C1B-4234-9329-BC6E3DCA931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rcular Flowchart"/>
        </a:ext>
      </dgm:extLst>
    </dgm:pt>
    <dgm:pt modelId="{87440307-3FE8-47E8-BD34-BC8330899918}" type="pres">
      <dgm:prSet presAssocID="{E47C4900-9C1B-4234-9329-BC6E3DCA9311}" presName="spaceRect" presStyleCnt="0"/>
      <dgm:spPr/>
    </dgm:pt>
    <dgm:pt modelId="{2A442342-F1FF-42F4-B6A6-61256B136A12}" type="pres">
      <dgm:prSet presAssocID="{E47C4900-9C1B-4234-9329-BC6E3DCA9311}" presName="parTx" presStyleLbl="revTx" presStyleIdx="0" presStyleCnt="4">
        <dgm:presLayoutVars>
          <dgm:chMax val="0"/>
          <dgm:chPref val="0"/>
        </dgm:presLayoutVars>
      </dgm:prSet>
      <dgm:spPr/>
    </dgm:pt>
    <dgm:pt modelId="{8E798D1D-24F7-4014-9851-202E1A9CC0D0}" type="pres">
      <dgm:prSet presAssocID="{19AFB7B2-6D0A-443F-BD3E-7569FABE673B}" presName="sibTrans" presStyleCnt="0"/>
      <dgm:spPr/>
    </dgm:pt>
    <dgm:pt modelId="{FCFCA137-B96A-44A6-A0DD-9075A9C6C2AC}" type="pres">
      <dgm:prSet presAssocID="{0E977A2C-B299-46C0-9176-5D14CF48E837}" presName="compNode" presStyleCnt="0"/>
      <dgm:spPr/>
    </dgm:pt>
    <dgm:pt modelId="{2C55F81D-C94C-4DD4-815E-CEDC260FE30E}" type="pres">
      <dgm:prSet presAssocID="{0E977A2C-B299-46C0-9176-5D14CF48E837}" presName="bgRect" presStyleLbl="bgShp" presStyleIdx="1" presStyleCnt="4" custScaleY="121362" custLinFactNeighborX="0" custLinFactNeighborY="10526"/>
      <dgm:spPr/>
    </dgm:pt>
    <dgm:pt modelId="{58F0F1DF-5E4E-47F0-8758-0D8218FD2390}" type="pres">
      <dgm:prSet presAssocID="{0E977A2C-B299-46C0-9176-5D14CF48E83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8E45FCF2-A30D-4D8D-A86E-9F6E1B614121}" type="pres">
      <dgm:prSet presAssocID="{0E977A2C-B299-46C0-9176-5D14CF48E837}" presName="spaceRect" presStyleCnt="0"/>
      <dgm:spPr/>
    </dgm:pt>
    <dgm:pt modelId="{2B4AC2EC-C1EA-406A-BDB5-67D7BEFFE7D9}" type="pres">
      <dgm:prSet presAssocID="{0E977A2C-B299-46C0-9176-5D14CF48E837}" presName="parTx" presStyleLbl="revTx" presStyleIdx="1" presStyleCnt="4" custLinFactNeighborX="0" custLinFactNeighborY="753">
        <dgm:presLayoutVars>
          <dgm:chMax val="0"/>
          <dgm:chPref val="0"/>
        </dgm:presLayoutVars>
      </dgm:prSet>
      <dgm:spPr/>
    </dgm:pt>
    <dgm:pt modelId="{6823B16A-BA87-454C-AF72-B600DE2F83A7}" type="pres">
      <dgm:prSet presAssocID="{D65B0C78-9C9F-47B3-A5D5-E118A4C8E39C}" presName="sibTrans" presStyleCnt="0"/>
      <dgm:spPr/>
    </dgm:pt>
    <dgm:pt modelId="{9E55B696-A244-48B9-B72D-03A9935C7E09}" type="pres">
      <dgm:prSet presAssocID="{B3D85104-08D9-4EC9-AC45-5C281AED0DC0}" presName="compNode" presStyleCnt="0"/>
      <dgm:spPr/>
    </dgm:pt>
    <dgm:pt modelId="{A9A64E07-DDE7-4074-930F-7307ABD48C65}" type="pres">
      <dgm:prSet presAssocID="{B3D85104-08D9-4EC9-AC45-5C281AED0DC0}" presName="bgRect" presStyleLbl="bgShp" presStyleIdx="2" presStyleCnt="4" custLinFactNeighborY="3653"/>
      <dgm:spPr/>
    </dgm:pt>
    <dgm:pt modelId="{04484AC2-0477-4E46-9645-0A48EA99590D}" type="pres">
      <dgm:prSet presAssocID="{B3D85104-08D9-4EC9-AC45-5C281AED0DC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7AA650CE-E7A6-44E8-9C75-B2E700FE884D}" type="pres">
      <dgm:prSet presAssocID="{B3D85104-08D9-4EC9-AC45-5C281AED0DC0}" presName="spaceRect" presStyleCnt="0"/>
      <dgm:spPr/>
    </dgm:pt>
    <dgm:pt modelId="{08A336EC-286D-4603-A8D9-0284C51EFF82}" type="pres">
      <dgm:prSet presAssocID="{B3D85104-08D9-4EC9-AC45-5C281AED0DC0}" presName="parTx" presStyleLbl="revTx" presStyleIdx="2" presStyleCnt="4">
        <dgm:presLayoutVars>
          <dgm:chMax val="0"/>
          <dgm:chPref val="0"/>
        </dgm:presLayoutVars>
      </dgm:prSet>
      <dgm:spPr/>
    </dgm:pt>
    <dgm:pt modelId="{3DA6626A-4AEC-47E4-9050-CE4EAB841533}" type="pres">
      <dgm:prSet presAssocID="{CD5AC6B2-3CBB-43DC-82D2-3E7C89EB057C}" presName="sibTrans" presStyleCnt="0"/>
      <dgm:spPr/>
    </dgm:pt>
    <dgm:pt modelId="{3DE36536-9875-4A59-AA07-23D41EB0754A}" type="pres">
      <dgm:prSet presAssocID="{D6729A1B-0554-4C57-A8D7-3A59F76FA32D}" presName="compNode" presStyleCnt="0"/>
      <dgm:spPr/>
    </dgm:pt>
    <dgm:pt modelId="{FE5DE07D-9A43-46AA-A81F-395959D56B39}" type="pres">
      <dgm:prSet presAssocID="{D6729A1B-0554-4C57-A8D7-3A59F76FA32D}" presName="bgRect" presStyleLbl="bgShp" presStyleIdx="3" presStyleCnt="4" custLinFactNeighborY="1111"/>
      <dgm:spPr/>
    </dgm:pt>
    <dgm:pt modelId="{5495C89E-A149-42A9-B0A3-C64DD547F1ED}" type="pres">
      <dgm:prSet presAssocID="{D6729A1B-0554-4C57-A8D7-3A59F76FA32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nching Diagram"/>
        </a:ext>
      </dgm:extLst>
    </dgm:pt>
    <dgm:pt modelId="{BA76FAF0-09E2-4F0C-B437-049AF02C016C}" type="pres">
      <dgm:prSet presAssocID="{D6729A1B-0554-4C57-A8D7-3A59F76FA32D}" presName="spaceRect" presStyleCnt="0"/>
      <dgm:spPr/>
    </dgm:pt>
    <dgm:pt modelId="{8B3AB917-B556-4E81-BE4D-43F5E170C479}" type="pres">
      <dgm:prSet presAssocID="{D6729A1B-0554-4C57-A8D7-3A59F76FA32D}" presName="parTx" presStyleLbl="revTx" presStyleIdx="3" presStyleCnt="4">
        <dgm:presLayoutVars>
          <dgm:chMax val="0"/>
          <dgm:chPref val="0"/>
        </dgm:presLayoutVars>
      </dgm:prSet>
      <dgm:spPr/>
    </dgm:pt>
  </dgm:ptLst>
  <dgm:cxnLst>
    <dgm:cxn modelId="{12FDF774-B8ED-4D5B-A3B8-45570A8702C3}" srcId="{689236B2-33F4-4577-B6BC-455806EADC05}" destId="{B3D85104-08D9-4EC9-AC45-5C281AED0DC0}" srcOrd="2" destOrd="0" parTransId="{ADEBFFC9-2C8C-442A-8AB5-486B9335E79D}" sibTransId="{CD5AC6B2-3CBB-43DC-82D2-3E7C89EB057C}"/>
    <dgm:cxn modelId="{B985117D-8A47-4D44-BA2D-876504B1B4B3}" srcId="{689236B2-33F4-4577-B6BC-455806EADC05}" destId="{D6729A1B-0554-4C57-A8D7-3A59F76FA32D}" srcOrd="3" destOrd="0" parTransId="{3D4B9702-32C2-4B78-B715-8E63D33B427B}" sibTransId="{B8437684-2B56-447E-A6F9-B41C8D1D048C}"/>
    <dgm:cxn modelId="{391640A9-388D-430B-B8DF-E44E7B05F4A2}" type="presOf" srcId="{B3D85104-08D9-4EC9-AC45-5C281AED0DC0}" destId="{08A336EC-286D-4603-A8D9-0284C51EFF82}" srcOrd="0" destOrd="0" presId="urn:microsoft.com/office/officeart/2018/2/layout/IconVerticalSolidList"/>
    <dgm:cxn modelId="{0BC205AA-A66E-4174-BA9B-EF8550B285DA}" type="presOf" srcId="{689236B2-33F4-4577-B6BC-455806EADC05}" destId="{53839A1A-4246-4CEC-B64E-BA4A67925C14}" srcOrd="0" destOrd="0" presId="urn:microsoft.com/office/officeart/2018/2/layout/IconVerticalSolidList"/>
    <dgm:cxn modelId="{0AA740B0-B316-48F4-8BE8-58344714DBE5}" type="presOf" srcId="{0E977A2C-B299-46C0-9176-5D14CF48E837}" destId="{2B4AC2EC-C1EA-406A-BDB5-67D7BEFFE7D9}" srcOrd="0" destOrd="0" presId="urn:microsoft.com/office/officeart/2018/2/layout/IconVerticalSolidList"/>
    <dgm:cxn modelId="{774B41BC-1CF7-4613-942C-932D3E16DCBF}" type="presOf" srcId="{D6729A1B-0554-4C57-A8D7-3A59F76FA32D}" destId="{8B3AB917-B556-4E81-BE4D-43F5E170C479}" srcOrd="0" destOrd="0" presId="urn:microsoft.com/office/officeart/2018/2/layout/IconVerticalSolidList"/>
    <dgm:cxn modelId="{C419DED4-C8A7-45B6-9840-C734F8AC1FF1}" srcId="{689236B2-33F4-4577-B6BC-455806EADC05}" destId="{0E977A2C-B299-46C0-9176-5D14CF48E837}" srcOrd="1" destOrd="0" parTransId="{D9797F62-BE2A-4597-8274-56DD4C260425}" sibTransId="{D65B0C78-9C9F-47B3-A5D5-E118A4C8E39C}"/>
    <dgm:cxn modelId="{719C4BE7-FAD1-4435-B6B1-FCEA4A642990}" type="presOf" srcId="{E47C4900-9C1B-4234-9329-BC6E3DCA9311}" destId="{2A442342-F1FF-42F4-B6A6-61256B136A12}" srcOrd="0" destOrd="0" presId="urn:microsoft.com/office/officeart/2018/2/layout/IconVerticalSolidList"/>
    <dgm:cxn modelId="{7780C0F9-1093-4F73-9ADE-48780ACD2BA3}" srcId="{689236B2-33F4-4577-B6BC-455806EADC05}" destId="{E47C4900-9C1B-4234-9329-BC6E3DCA9311}" srcOrd="0" destOrd="0" parTransId="{76EA09CE-C933-4912-8435-178C224A2E56}" sibTransId="{19AFB7B2-6D0A-443F-BD3E-7569FABE673B}"/>
    <dgm:cxn modelId="{399C6871-6403-4083-8AC7-7F00787A650A}" type="presParOf" srcId="{53839A1A-4246-4CEC-B64E-BA4A67925C14}" destId="{AFBFCB37-2082-4A59-B4D2-74181478BFB0}" srcOrd="0" destOrd="0" presId="urn:microsoft.com/office/officeart/2018/2/layout/IconVerticalSolidList"/>
    <dgm:cxn modelId="{51E3E28D-3D8C-4EA3-ABE0-0DD038485D1B}" type="presParOf" srcId="{AFBFCB37-2082-4A59-B4D2-74181478BFB0}" destId="{C14201A2-5409-45E5-85A9-960BD1DC7A52}" srcOrd="0" destOrd="0" presId="urn:microsoft.com/office/officeart/2018/2/layout/IconVerticalSolidList"/>
    <dgm:cxn modelId="{DF849D0C-3885-4804-BAA1-6C64121A1337}" type="presParOf" srcId="{AFBFCB37-2082-4A59-B4D2-74181478BFB0}" destId="{348A6577-EC0A-4D76-A014-829077AE2E77}" srcOrd="1" destOrd="0" presId="urn:microsoft.com/office/officeart/2018/2/layout/IconVerticalSolidList"/>
    <dgm:cxn modelId="{92D15F28-6796-446A-8C5A-B356F23420D9}" type="presParOf" srcId="{AFBFCB37-2082-4A59-B4D2-74181478BFB0}" destId="{87440307-3FE8-47E8-BD34-BC8330899918}" srcOrd="2" destOrd="0" presId="urn:microsoft.com/office/officeart/2018/2/layout/IconVerticalSolidList"/>
    <dgm:cxn modelId="{12A606A2-1C00-47AF-91B6-E08C0239BE3E}" type="presParOf" srcId="{AFBFCB37-2082-4A59-B4D2-74181478BFB0}" destId="{2A442342-F1FF-42F4-B6A6-61256B136A12}" srcOrd="3" destOrd="0" presId="urn:microsoft.com/office/officeart/2018/2/layout/IconVerticalSolidList"/>
    <dgm:cxn modelId="{180EED04-6524-46C7-B814-9758A42322B8}" type="presParOf" srcId="{53839A1A-4246-4CEC-B64E-BA4A67925C14}" destId="{8E798D1D-24F7-4014-9851-202E1A9CC0D0}" srcOrd="1" destOrd="0" presId="urn:microsoft.com/office/officeart/2018/2/layout/IconVerticalSolidList"/>
    <dgm:cxn modelId="{C1762539-7D59-4270-825A-DF9691D45C10}" type="presParOf" srcId="{53839A1A-4246-4CEC-B64E-BA4A67925C14}" destId="{FCFCA137-B96A-44A6-A0DD-9075A9C6C2AC}" srcOrd="2" destOrd="0" presId="urn:microsoft.com/office/officeart/2018/2/layout/IconVerticalSolidList"/>
    <dgm:cxn modelId="{6529CCBA-44E5-49F9-AB48-EDAEDF26E58D}" type="presParOf" srcId="{FCFCA137-B96A-44A6-A0DD-9075A9C6C2AC}" destId="{2C55F81D-C94C-4DD4-815E-CEDC260FE30E}" srcOrd="0" destOrd="0" presId="urn:microsoft.com/office/officeart/2018/2/layout/IconVerticalSolidList"/>
    <dgm:cxn modelId="{5E009A7D-DA80-433C-9B02-AFA72145BF55}" type="presParOf" srcId="{FCFCA137-B96A-44A6-A0DD-9075A9C6C2AC}" destId="{58F0F1DF-5E4E-47F0-8758-0D8218FD2390}" srcOrd="1" destOrd="0" presId="urn:microsoft.com/office/officeart/2018/2/layout/IconVerticalSolidList"/>
    <dgm:cxn modelId="{1CBE29C3-109E-48BB-B39E-E4D5D5A65523}" type="presParOf" srcId="{FCFCA137-B96A-44A6-A0DD-9075A9C6C2AC}" destId="{8E45FCF2-A30D-4D8D-A86E-9F6E1B614121}" srcOrd="2" destOrd="0" presId="urn:microsoft.com/office/officeart/2018/2/layout/IconVerticalSolidList"/>
    <dgm:cxn modelId="{E99A0C75-6D73-4FF7-A717-2720F857E5CE}" type="presParOf" srcId="{FCFCA137-B96A-44A6-A0DD-9075A9C6C2AC}" destId="{2B4AC2EC-C1EA-406A-BDB5-67D7BEFFE7D9}" srcOrd="3" destOrd="0" presId="urn:microsoft.com/office/officeart/2018/2/layout/IconVerticalSolidList"/>
    <dgm:cxn modelId="{00CE60BA-DBF4-4CC4-AE29-CE25547F7A72}" type="presParOf" srcId="{53839A1A-4246-4CEC-B64E-BA4A67925C14}" destId="{6823B16A-BA87-454C-AF72-B600DE2F83A7}" srcOrd="3" destOrd="0" presId="urn:microsoft.com/office/officeart/2018/2/layout/IconVerticalSolidList"/>
    <dgm:cxn modelId="{A8CC6BF6-8B27-46F1-95CC-34B0B5F53715}" type="presParOf" srcId="{53839A1A-4246-4CEC-B64E-BA4A67925C14}" destId="{9E55B696-A244-48B9-B72D-03A9935C7E09}" srcOrd="4" destOrd="0" presId="urn:microsoft.com/office/officeart/2018/2/layout/IconVerticalSolidList"/>
    <dgm:cxn modelId="{44E4A3D6-2C10-47E2-9DE3-FE507C72B697}" type="presParOf" srcId="{9E55B696-A244-48B9-B72D-03A9935C7E09}" destId="{A9A64E07-DDE7-4074-930F-7307ABD48C65}" srcOrd="0" destOrd="0" presId="urn:microsoft.com/office/officeart/2018/2/layout/IconVerticalSolidList"/>
    <dgm:cxn modelId="{98E34AAE-30EB-4732-9AA2-64A642DA0579}" type="presParOf" srcId="{9E55B696-A244-48B9-B72D-03A9935C7E09}" destId="{04484AC2-0477-4E46-9645-0A48EA99590D}" srcOrd="1" destOrd="0" presId="urn:microsoft.com/office/officeart/2018/2/layout/IconVerticalSolidList"/>
    <dgm:cxn modelId="{AE6346C6-029C-4973-9E8E-EE3A47E8041F}" type="presParOf" srcId="{9E55B696-A244-48B9-B72D-03A9935C7E09}" destId="{7AA650CE-E7A6-44E8-9C75-B2E700FE884D}" srcOrd="2" destOrd="0" presId="urn:microsoft.com/office/officeart/2018/2/layout/IconVerticalSolidList"/>
    <dgm:cxn modelId="{2F357D16-FC2E-4F51-A3B6-1AEF90B86A82}" type="presParOf" srcId="{9E55B696-A244-48B9-B72D-03A9935C7E09}" destId="{08A336EC-286D-4603-A8D9-0284C51EFF82}" srcOrd="3" destOrd="0" presId="urn:microsoft.com/office/officeart/2018/2/layout/IconVerticalSolidList"/>
    <dgm:cxn modelId="{3C2756B9-4344-4BAE-B8B2-D7FF558F0483}" type="presParOf" srcId="{53839A1A-4246-4CEC-B64E-BA4A67925C14}" destId="{3DA6626A-4AEC-47E4-9050-CE4EAB841533}" srcOrd="5" destOrd="0" presId="urn:microsoft.com/office/officeart/2018/2/layout/IconVerticalSolidList"/>
    <dgm:cxn modelId="{A427E2BF-9FF0-47AB-9622-D4AE6998BA36}" type="presParOf" srcId="{53839A1A-4246-4CEC-B64E-BA4A67925C14}" destId="{3DE36536-9875-4A59-AA07-23D41EB0754A}" srcOrd="6" destOrd="0" presId="urn:microsoft.com/office/officeart/2018/2/layout/IconVerticalSolidList"/>
    <dgm:cxn modelId="{4B413995-B151-4F00-A45D-BA5640302903}" type="presParOf" srcId="{3DE36536-9875-4A59-AA07-23D41EB0754A}" destId="{FE5DE07D-9A43-46AA-A81F-395959D56B39}" srcOrd="0" destOrd="0" presId="urn:microsoft.com/office/officeart/2018/2/layout/IconVerticalSolidList"/>
    <dgm:cxn modelId="{8A45C8C0-96BF-4ECC-830A-1C35C964363E}" type="presParOf" srcId="{3DE36536-9875-4A59-AA07-23D41EB0754A}" destId="{5495C89E-A149-42A9-B0A3-C64DD547F1ED}" srcOrd="1" destOrd="0" presId="urn:microsoft.com/office/officeart/2018/2/layout/IconVerticalSolidList"/>
    <dgm:cxn modelId="{462816A2-4A99-4F70-AD03-B642B02CCE3E}" type="presParOf" srcId="{3DE36536-9875-4A59-AA07-23D41EB0754A}" destId="{BA76FAF0-09E2-4F0C-B437-049AF02C016C}" srcOrd="2" destOrd="0" presId="urn:microsoft.com/office/officeart/2018/2/layout/IconVerticalSolidList"/>
    <dgm:cxn modelId="{E64E2907-08E8-4A2B-860D-966B8EA6C81D}" type="presParOf" srcId="{3DE36536-9875-4A59-AA07-23D41EB0754A}" destId="{8B3AB917-B556-4E81-BE4D-43F5E170C47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46F1E4-21FC-46B2-86D7-CBCFF3D08CAA}"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7CB38C90-F634-4FC3-B6DB-6FA077BE7934}">
      <dgm:prSet custT="1"/>
      <dgm:spPr/>
      <dgm:t>
        <a:bodyPr/>
        <a:lstStyle/>
        <a:p>
          <a:pPr>
            <a:lnSpc>
              <a:spcPct val="100000"/>
            </a:lnSpc>
          </a:pPr>
          <a:r>
            <a:rPr lang="en-US" sz="2000" dirty="0">
              <a:latin typeface="Calibri" panose="020F0502020204030204" pitchFamily="34" charset="0"/>
              <a:cs typeface="Calibri" panose="020F0502020204030204" pitchFamily="34" charset="0"/>
            </a:rPr>
            <a:t>Calls for </a:t>
          </a:r>
          <a:r>
            <a:rPr lang="en-US" sz="2000" b="1" i="1" dirty="0">
              <a:solidFill>
                <a:schemeClr val="accent1">
                  <a:lumMod val="75000"/>
                </a:schemeClr>
              </a:solidFill>
              <a:latin typeface="Calibri" panose="020F0502020204030204" pitchFamily="34" charset="0"/>
              <a:cs typeface="Calibri" panose="020F0502020204030204" pitchFamily="34" charset="0"/>
            </a:rPr>
            <a:t>open‐mindedness and flexibility </a:t>
          </a:r>
          <a:r>
            <a:rPr lang="en-US" sz="2000" dirty="0">
              <a:latin typeface="Calibri" panose="020F0502020204030204" pitchFamily="34" charset="0"/>
              <a:cs typeface="Calibri" panose="020F0502020204030204" pitchFamily="34" charset="0"/>
            </a:rPr>
            <a:t>about a shifting structure and delivery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of care</a:t>
          </a:r>
        </a:p>
      </dgm:t>
    </dgm:pt>
    <dgm:pt modelId="{20BCFDFC-1B0B-4E67-9CE1-A8B3B5970BEE}" type="parTrans" cxnId="{1F4D40ED-7364-4E09-8436-B0E24DCBA943}">
      <dgm:prSet/>
      <dgm:spPr/>
      <dgm:t>
        <a:bodyPr/>
        <a:lstStyle/>
        <a:p>
          <a:endParaRPr lang="en-US"/>
        </a:p>
      </dgm:t>
    </dgm:pt>
    <dgm:pt modelId="{5A76B7D0-F845-4D58-AC07-D9DFDF0DF9B5}" type="sibTrans" cxnId="{1F4D40ED-7364-4E09-8436-B0E24DCBA943}">
      <dgm:prSet/>
      <dgm:spPr/>
      <dgm:t>
        <a:bodyPr/>
        <a:lstStyle/>
        <a:p>
          <a:endParaRPr lang="en-US"/>
        </a:p>
      </dgm:t>
    </dgm:pt>
    <dgm:pt modelId="{CD306AB9-FBF2-4C41-9AD1-92C80C089D11}">
      <dgm:prSet custT="1"/>
      <dgm:spPr/>
      <dgm:t>
        <a:bodyPr/>
        <a:lstStyle/>
        <a:p>
          <a:pPr>
            <a:lnSpc>
              <a:spcPct val="100000"/>
            </a:lnSpc>
          </a:pPr>
          <a:r>
            <a:rPr lang="en-US" sz="2000" dirty="0">
              <a:latin typeface="Calibri" panose="020F0502020204030204" pitchFamily="34" charset="0"/>
              <a:cs typeface="Calibri" panose="020F0502020204030204" pitchFamily="34" charset="0"/>
            </a:rPr>
            <a:t>Requires service providers to also </a:t>
          </a:r>
          <a:r>
            <a:rPr lang="en-US" sz="2000" b="1" i="1" dirty="0">
              <a:solidFill>
                <a:schemeClr val="accent1">
                  <a:lumMod val="75000"/>
                </a:schemeClr>
              </a:solidFill>
              <a:latin typeface="Calibri" panose="020F0502020204030204" pitchFamily="34" charset="0"/>
              <a:cs typeface="Calibri" panose="020F0502020204030204" pitchFamily="34" charset="0"/>
            </a:rPr>
            <a:t>feel engaged</a:t>
          </a:r>
          <a:r>
            <a:rPr lang="en-US" sz="2000" b="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with the work they are doing </a:t>
          </a:r>
        </a:p>
      </dgm:t>
    </dgm:pt>
    <dgm:pt modelId="{D3819805-8061-4B76-BEB5-83D690FB0F56}" type="parTrans" cxnId="{44D64E98-C64A-425D-BA04-3A3DD1F36169}">
      <dgm:prSet/>
      <dgm:spPr/>
      <dgm:t>
        <a:bodyPr/>
        <a:lstStyle/>
        <a:p>
          <a:endParaRPr lang="en-US"/>
        </a:p>
      </dgm:t>
    </dgm:pt>
    <dgm:pt modelId="{2C6E5D03-8BE0-40A6-AFC4-92B77E1D91A0}" type="sibTrans" cxnId="{44D64E98-C64A-425D-BA04-3A3DD1F36169}">
      <dgm:prSet/>
      <dgm:spPr/>
      <dgm:t>
        <a:bodyPr/>
        <a:lstStyle/>
        <a:p>
          <a:endParaRPr lang="en-US"/>
        </a:p>
      </dgm:t>
    </dgm:pt>
    <dgm:pt modelId="{686862C7-3A52-4A81-A6B1-066A6040F8F9}">
      <dgm:prSet custT="1"/>
      <dgm:spPr/>
      <dgm:t>
        <a:bodyPr/>
        <a:lstStyle/>
        <a:p>
          <a:pPr>
            <a:lnSpc>
              <a:spcPct val="100000"/>
            </a:lnSpc>
          </a:pPr>
          <a:r>
            <a:rPr lang="en-US" sz="2000" dirty="0">
              <a:latin typeface="Calibri" panose="020F0502020204030204" pitchFamily="34" charset="0"/>
              <a:cs typeface="Calibri" panose="020F0502020204030204" pitchFamily="34" charset="0"/>
            </a:rPr>
            <a:t>Focuses on a variety of </a:t>
          </a:r>
          <a:r>
            <a:rPr lang="en-US" sz="2000" b="1" i="1" dirty="0">
              <a:solidFill>
                <a:schemeClr val="accent1">
                  <a:lumMod val="75000"/>
                </a:schemeClr>
              </a:solidFill>
              <a:latin typeface="Calibri" panose="020F0502020204030204" pitchFamily="34" charset="0"/>
              <a:cs typeface="Calibri" panose="020F0502020204030204" pitchFamily="34" charset="0"/>
            </a:rPr>
            <a:t>practical methods and tools</a:t>
          </a:r>
        </a:p>
      </dgm:t>
    </dgm:pt>
    <dgm:pt modelId="{08A0405E-73C3-45E1-B014-855E9864D4F3}" type="parTrans" cxnId="{B69E0F12-1720-4D78-BCCF-368D605B07B4}">
      <dgm:prSet/>
      <dgm:spPr/>
      <dgm:t>
        <a:bodyPr/>
        <a:lstStyle/>
        <a:p>
          <a:endParaRPr lang="en-US"/>
        </a:p>
      </dgm:t>
    </dgm:pt>
    <dgm:pt modelId="{A61B1C64-0EA3-4662-AF0A-3F3E29884431}" type="sibTrans" cxnId="{B69E0F12-1720-4D78-BCCF-368D605B07B4}">
      <dgm:prSet/>
      <dgm:spPr/>
      <dgm:t>
        <a:bodyPr/>
        <a:lstStyle/>
        <a:p>
          <a:endParaRPr lang="en-US"/>
        </a:p>
      </dgm:t>
    </dgm:pt>
    <dgm:pt modelId="{35BF233F-EF7E-4985-B954-13BE22B8B019}" type="pres">
      <dgm:prSet presAssocID="{0646F1E4-21FC-46B2-86D7-CBCFF3D08CAA}" presName="root" presStyleCnt="0">
        <dgm:presLayoutVars>
          <dgm:dir/>
          <dgm:resizeHandles val="exact"/>
        </dgm:presLayoutVars>
      </dgm:prSet>
      <dgm:spPr/>
    </dgm:pt>
    <dgm:pt modelId="{9F2FD295-ABE8-4637-8A13-FC7A67C59399}" type="pres">
      <dgm:prSet presAssocID="{7CB38C90-F634-4FC3-B6DB-6FA077BE7934}" presName="compNode" presStyleCnt="0"/>
      <dgm:spPr/>
    </dgm:pt>
    <dgm:pt modelId="{1F5ADBB6-287D-4C9C-9E24-E91B1B21BFCE}" type="pres">
      <dgm:prSet presAssocID="{7CB38C90-F634-4FC3-B6DB-6FA077BE7934}"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rtificial Intelligence with solid fill"/>
        </a:ext>
      </dgm:extLst>
    </dgm:pt>
    <dgm:pt modelId="{23FC1B49-2268-4D3B-9798-A07AE1E56AB0}" type="pres">
      <dgm:prSet presAssocID="{7CB38C90-F634-4FC3-B6DB-6FA077BE7934}" presName="spaceRect" presStyleCnt="0"/>
      <dgm:spPr/>
    </dgm:pt>
    <dgm:pt modelId="{90E6C472-4AC4-4195-A9CC-48D8E2F56A8C}" type="pres">
      <dgm:prSet presAssocID="{7CB38C90-F634-4FC3-B6DB-6FA077BE7934}" presName="textRect" presStyleLbl="revTx" presStyleIdx="0" presStyleCnt="3">
        <dgm:presLayoutVars>
          <dgm:chMax val="1"/>
          <dgm:chPref val="1"/>
        </dgm:presLayoutVars>
      </dgm:prSet>
      <dgm:spPr/>
    </dgm:pt>
    <dgm:pt modelId="{316B5844-6DBF-4F91-9911-D681F0EC3EA3}" type="pres">
      <dgm:prSet presAssocID="{5A76B7D0-F845-4D58-AC07-D9DFDF0DF9B5}" presName="sibTrans" presStyleCnt="0"/>
      <dgm:spPr/>
    </dgm:pt>
    <dgm:pt modelId="{4B2E94BD-9F5F-4F9E-AE7D-E3DCA08FFBDD}" type="pres">
      <dgm:prSet presAssocID="{CD306AB9-FBF2-4C41-9AD1-92C80C089D11}" presName="compNode" presStyleCnt="0"/>
      <dgm:spPr/>
    </dgm:pt>
    <dgm:pt modelId="{5371A0BD-A3A0-4772-9E17-739E22FDF072}" type="pres">
      <dgm:prSet presAssocID="{CD306AB9-FBF2-4C41-9AD1-92C80C089D1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D7D0122E-9872-4375-96EE-B3C8E88D9AA6}" type="pres">
      <dgm:prSet presAssocID="{CD306AB9-FBF2-4C41-9AD1-92C80C089D11}" presName="spaceRect" presStyleCnt="0"/>
      <dgm:spPr/>
    </dgm:pt>
    <dgm:pt modelId="{C07ABF7E-45A0-43C8-B4FB-8E126D4CE492}" type="pres">
      <dgm:prSet presAssocID="{CD306AB9-FBF2-4C41-9AD1-92C80C089D11}" presName="textRect" presStyleLbl="revTx" presStyleIdx="1" presStyleCnt="3">
        <dgm:presLayoutVars>
          <dgm:chMax val="1"/>
          <dgm:chPref val="1"/>
        </dgm:presLayoutVars>
      </dgm:prSet>
      <dgm:spPr/>
    </dgm:pt>
    <dgm:pt modelId="{E0DE706A-5F73-460B-B31D-6532FA03D997}" type="pres">
      <dgm:prSet presAssocID="{2C6E5D03-8BE0-40A6-AFC4-92B77E1D91A0}" presName="sibTrans" presStyleCnt="0"/>
      <dgm:spPr/>
    </dgm:pt>
    <dgm:pt modelId="{B1E5F927-8974-44A2-AB5D-95BAD46A7FCA}" type="pres">
      <dgm:prSet presAssocID="{686862C7-3A52-4A81-A6B1-066A6040F8F9}" presName="compNode" presStyleCnt="0"/>
      <dgm:spPr/>
    </dgm:pt>
    <dgm:pt modelId="{F98E3C8A-52F5-4F6F-B546-C78EABCA3B34}" type="pres">
      <dgm:prSet presAssocID="{686862C7-3A52-4A81-A6B1-066A6040F8F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ls"/>
        </a:ext>
      </dgm:extLst>
    </dgm:pt>
    <dgm:pt modelId="{E929A525-4F14-44DD-9760-8121DE2E1207}" type="pres">
      <dgm:prSet presAssocID="{686862C7-3A52-4A81-A6B1-066A6040F8F9}" presName="spaceRect" presStyleCnt="0"/>
      <dgm:spPr/>
    </dgm:pt>
    <dgm:pt modelId="{76CDEC4B-20E9-4768-A838-E80AF8A96E36}" type="pres">
      <dgm:prSet presAssocID="{686862C7-3A52-4A81-A6B1-066A6040F8F9}" presName="textRect" presStyleLbl="revTx" presStyleIdx="2" presStyleCnt="3">
        <dgm:presLayoutVars>
          <dgm:chMax val="1"/>
          <dgm:chPref val="1"/>
        </dgm:presLayoutVars>
      </dgm:prSet>
      <dgm:spPr/>
    </dgm:pt>
  </dgm:ptLst>
  <dgm:cxnLst>
    <dgm:cxn modelId="{B69E0F12-1720-4D78-BCCF-368D605B07B4}" srcId="{0646F1E4-21FC-46B2-86D7-CBCFF3D08CAA}" destId="{686862C7-3A52-4A81-A6B1-066A6040F8F9}" srcOrd="2" destOrd="0" parTransId="{08A0405E-73C3-45E1-B014-855E9864D4F3}" sibTransId="{A61B1C64-0EA3-4662-AF0A-3F3E29884431}"/>
    <dgm:cxn modelId="{1487572D-2294-4943-AC8D-9D1E4FD4AC5B}" type="presOf" srcId="{CD306AB9-FBF2-4C41-9AD1-92C80C089D11}" destId="{C07ABF7E-45A0-43C8-B4FB-8E126D4CE492}" srcOrd="0" destOrd="0" presId="urn:microsoft.com/office/officeart/2018/2/layout/IconLabelList"/>
    <dgm:cxn modelId="{44D64E98-C64A-425D-BA04-3A3DD1F36169}" srcId="{0646F1E4-21FC-46B2-86D7-CBCFF3D08CAA}" destId="{CD306AB9-FBF2-4C41-9AD1-92C80C089D11}" srcOrd="1" destOrd="0" parTransId="{D3819805-8061-4B76-BEB5-83D690FB0F56}" sibTransId="{2C6E5D03-8BE0-40A6-AFC4-92B77E1D91A0}"/>
    <dgm:cxn modelId="{F45863B6-A18B-4EE6-B5AD-E5E326310A5E}" type="presOf" srcId="{0646F1E4-21FC-46B2-86D7-CBCFF3D08CAA}" destId="{35BF233F-EF7E-4985-B954-13BE22B8B019}" srcOrd="0" destOrd="0" presId="urn:microsoft.com/office/officeart/2018/2/layout/IconLabelList"/>
    <dgm:cxn modelId="{A61400E4-D9C7-458E-9330-0F22F5B1E608}" type="presOf" srcId="{7CB38C90-F634-4FC3-B6DB-6FA077BE7934}" destId="{90E6C472-4AC4-4195-A9CC-48D8E2F56A8C}" srcOrd="0" destOrd="0" presId="urn:microsoft.com/office/officeart/2018/2/layout/IconLabelList"/>
    <dgm:cxn modelId="{1F4D40ED-7364-4E09-8436-B0E24DCBA943}" srcId="{0646F1E4-21FC-46B2-86D7-CBCFF3D08CAA}" destId="{7CB38C90-F634-4FC3-B6DB-6FA077BE7934}" srcOrd="0" destOrd="0" parTransId="{20BCFDFC-1B0B-4E67-9CE1-A8B3B5970BEE}" sibTransId="{5A76B7D0-F845-4D58-AC07-D9DFDF0DF9B5}"/>
    <dgm:cxn modelId="{39668CF0-C567-4E34-96EB-8857954D506D}" type="presOf" srcId="{686862C7-3A52-4A81-A6B1-066A6040F8F9}" destId="{76CDEC4B-20E9-4768-A838-E80AF8A96E36}" srcOrd="0" destOrd="0" presId="urn:microsoft.com/office/officeart/2018/2/layout/IconLabelList"/>
    <dgm:cxn modelId="{3CF6AB5C-BFDD-4286-9E7E-DD803BF17708}" type="presParOf" srcId="{35BF233F-EF7E-4985-B954-13BE22B8B019}" destId="{9F2FD295-ABE8-4637-8A13-FC7A67C59399}" srcOrd="0" destOrd="0" presId="urn:microsoft.com/office/officeart/2018/2/layout/IconLabelList"/>
    <dgm:cxn modelId="{5ACA9234-B437-4400-9DEE-1F51208E81EA}" type="presParOf" srcId="{9F2FD295-ABE8-4637-8A13-FC7A67C59399}" destId="{1F5ADBB6-287D-4C9C-9E24-E91B1B21BFCE}" srcOrd="0" destOrd="0" presId="urn:microsoft.com/office/officeart/2018/2/layout/IconLabelList"/>
    <dgm:cxn modelId="{19988825-4AFE-483E-9B22-5B6B96DA7DDC}" type="presParOf" srcId="{9F2FD295-ABE8-4637-8A13-FC7A67C59399}" destId="{23FC1B49-2268-4D3B-9798-A07AE1E56AB0}" srcOrd="1" destOrd="0" presId="urn:microsoft.com/office/officeart/2018/2/layout/IconLabelList"/>
    <dgm:cxn modelId="{B36DCAFD-A6F2-4626-97DB-6D36DE50151B}" type="presParOf" srcId="{9F2FD295-ABE8-4637-8A13-FC7A67C59399}" destId="{90E6C472-4AC4-4195-A9CC-48D8E2F56A8C}" srcOrd="2" destOrd="0" presId="urn:microsoft.com/office/officeart/2018/2/layout/IconLabelList"/>
    <dgm:cxn modelId="{3A4434C7-C448-4A47-9FA4-CD448FF5E13B}" type="presParOf" srcId="{35BF233F-EF7E-4985-B954-13BE22B8B019}" destId="{316B5844-6DBF-4F91-9911-D681F0EC3EA3}" srcOrd="1" destOrd="0" presId="urn:microsoft.com/office/officeart/2018/2/layout/IconLabelList"/>
    <dgm:cxn modelId="{B70EF2C1-2254-4AF4-8D7F-2921A1D831D4}" type="presParOf" srcId="{35BF233F-EF7E-4985-B954-13BE22B8B019}" destId="{4B2E94BD-9F5F-4F9E-AE7D-E3DCA08FFBDD}" srcOrd="2" destOrd="0" presId="urn:microsoft.com/office/officeart/2018/2/layout/IconLabelList"/>
    <dgm:cxn modelId="{DB93EB1E-895A-45E6-B1EA-D809C89AA144}" type="presParOf" srcId="{4B2E94BD-9F5F-4F9E-AE7D-E3DCA08FFBDD}" destId="{5371A0BD-A3A0-4772-9E17-739E22FDF072}" srcOrd="0" destOrd="0" presId="urn:microsoft.com/office/officeart/2018/2/layout/IconLabelList"/>
    <dgm:cxn modelId="{320A09CA-3D27-49A1-988A-46AA9041DC46}" type="presParOf" srcId="{4B2E94BD-9F5F-4F9E-AE7D-E3DCA08FFBDD}" destId="{D7D0122E-9872-4375-96EE-B3C8E88D9AA6}" srcOrd="1" destOrd="0" presId="urn:microsoft.com/office/officeart/2018/2/layout/IconLabelList"/>
    <dgm:cxn modelId="{0D693A88-7E8F-428E-A481-AA8CEFFCE3EB}" type="presParOf" srcId="{4B2E94BD-9F5F-4F9E-AE7D-E3DCA08FFBDD}" destId="{C07ABF7E-45A0-43C8-B4FB-8E126D4CE492}" srcOrd="2" destOrd="0" presId="urn:microsoft.com/office/officeart/2018/2/layout/IconLabelList"/>
    <dgm:cxn modelId="{BF87D361-BD4B-4A10-A4EB-0452C8A171E2}" type="presParOf" srcId="{35BF233F-EF7E-4985-B954-13BE22B8B019}" destId="{E0DE706A-5F73-460B-B31D-6532FA03D997}" srcOrd="3" destOrd="0" presId="urn:microsoft.com/office/officeart/2018/2/layout/IconLabelList"/>
    <dgm:cxn modelId="{3922DC91-2294-45B6-8682-193E41929C29}" type="presParOf" srcId="{35BF233F-EF7E-4985-B954-13BE22B8B019}" destId="{B1E5F927-8974-44A2-AB5D-95BAD46A7FCA}" srcOrd="4" destOrd="0" presId="urn:microsoft.com/office/officeart/2018/2/layout/IconLabelList"/>
    <dgm:cxn modelId="{806F00E8-1E64-4186-8C88-241889F89711}" type="presParOf" srcId="{B1E5F927-8974-44A2-AB5D-95BAD46A7FCA}" destId="{F98E3C8A-52F5-4F6F-B546-C78EABCA3B34}" srcOrd="0" destOrd="0" presId="urn:microsoft.com/office/officeart/2018/2/layout/IconLabelList"/>
    <dgm:cxn modelId="{A0405748-A748-407F-8261-EDAABE41C708}" type="presParOf" srcId="{B1E5F927-8974-44A2-AB5D-95BAD46A7FCA}" destId="{E929A525-4F14-44DD-9760-8121DE2E1207}" srcOrd="1" destOrd="0" presId="urn:microsoft.com/office/officeart/2018/2/layout/IconLabelList"/>
    <dgm:cxn modelId="{F2A31BBB-4B02-4378-B44A-60EF629DB5A5}" type="presParOf" srcId="{B1E5F927-8974-44A2-AB5D-95BAD46A7FCA}" destId="{76CDEC4B-20E9-4768-A838-E80AF8A96E3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41932B-D0F0-4C26-AFC6-540C699A4716}" type="doc">
      <dgm:prSet loTypeId="urn:microsoft.com/office/officeart/2016/7/layout/VerticalDownArrowProcess" loCatId="process" qsTypeId="urn:microsoft.com/office/officeart/2005/8/quickstyle/simple1" qsCatId="simple" csTypeId="urn:microsoft.com/office/officeart/2005/8/colors/accent2_1" csCatId="accent2" phldr="1"/>
      <dgm:spPr/>
      <dgm:t>
        <a:bodyPr/>
        <a:lstStyle/>
        <a:p>
          <a:endParaRPr lang="en-US"/>
        </a:p>
      </dgm:t>
    </dgm:pt>
    <dgm:pt modelId="{FB1301D2-EEA5-4776-8995-9C4EA9ADD411}">
      <dgm:prSet/>
      <dgm:spPr>
        <a:solidFill>
          <a:schemeClr val="accent2">
            <a:lumMod val="20000"/>
            <a:lumOff val="80000"/>
          </a:schemeClr>
        </a:solidFill>
      </dgm:spPr>
      <dgm:t>
        <a:bodyPr/>
        <a:lstStyle/>
        <a:p>
          <a:r>
            <a:rPr lang="en-US" dirty="0">
              <a:latin typeface="Calibri" panose="020F0502020204030204" pitchFamily="34" charset="0"/>
              <a:cs typeface="Calibri" panose="020F0502020204030204" pitchFamily="34" charset="0"/>
            </a:rPr>
            <a:t>Reduce</a:t>
          </a:r>
        </a:p>
      </dgm:t>
    </dgm:pt>
    <dgm:pt modelId="{CE88B4FA-1B03-43CE-98D6-0F5DDF6D642D}" type="parTrans" cxnId="{EC980471-60EA-4521-BD51-EDCDBB25F68A}">
      <dgm:prSet/>
      <dgm:spPr/>
      <dgm:t>
        <a:bodyPr/>
        <a:lstStyle/>
        <a:p>
          <a:endParaRPr lang="en-US"/>
        </a:p>
      </dgm:t>
    </dgm:pt>
    <dgm:pt modelId="{C0D5D624-B04E-4C41-94EA-431362946669}" type="sibTrans" cxnId="{EC980471-60EA-4521-BD51-EDCDBB25F68A}">
      <dgm:prSet/>
      <dgm:spPr/>
      <dgm:t>
        <a:bodyPr/>
        <a:lstStyle/>
        <a:p>
          <a:endParaRPr lang="en-US"/>
        </a:p>
      </dgm:t>
    </dgm:pt>
    <dgm:pt modelId="{CBF6C134-0BF4-4D02-A8AB-4DAE6DE5A501}">
      <dgm:prSet custT="1"/>
      <dgm:spPr/>
      <dgm:t>
        <a:bodyPr/>
        <a:lstStyle/>
        <a:p>
          <a:r>
            <a:rPr lang="en-US" sz="1800" dirty="0">
              <a:latin typeface="Calibri" panose="020F0502020204030204" pitchFamily="34" charset="0"/>
              <a:cs typeface="Calibri" panose="020F0502020204030204" pitchFamily="34" charset="0"/>
            </a:rPr>
            <a:t>Reduce waiting times for appointments. </a:t>
          </a:r>
        </a:p>
      </dgm:t>
    </dgm:pt>
    <dgm:pt modelId="{141725AF-1A67-4926-AF1B-4754134DD3D9}" type="parTrans" cxnId="{30CABCF8-BA6F-434B-A1FD-345039AE3142}">
      <dgm:prSet/>
      <dgm:spPr/>
      <dgm:t>
        <a:bodyPr/>
        <a:lstStyle/>
        <a:p>
          <a:endParaRPr lang="en-US"/>
        </a:p>
      </dgm:t>
    </dgm:pt>
    <dgm:pt modelId="{E4232DDE-24BD-40BD-B488-C66A855774EF}" type="sibTrans" cxnId="{30CABCF8-BA6F-434B-A1FD-345039AE3142}">
      <dgm:prSet/>
      <dgm:spPr/>
      <dgm:t>
        <a:bodyPr/>
        <a:lstStyle/>
        <a:p>
          <a:endParaRPr lang="en-US"/>
        </a:p>
      </dgm:t>
    </dgm:pt>
    <dgm:pt modelId="{27D44341-180F-492B-A8CD-8C73BC2E65EF}">
      <dgm:prSet/>
      <dgm:spPr>
        <a:solidFill>
          <a:srgbClr val="CFE5C1"/>
        </a:solidFill>
      </dgm:spPr>
      <dgm:t>
        <a:bodyPr/>
        <a:lstStyle/>
        <a:p>
          <a:r>
            <a:rPr lang="en-US" dirty="0">
              <a:latin typeface="Calibri" panose="020F0502020204030204" pitchFamily="34" charset="0"/>
              <a:cs typeface="Calibri" panose="020F0502020204030204" pitchFamily="34" charset="0"/>
            </a:rPr>
            <a:t>Be Deliberate</a:t>
          </a:r>
        </a:p>
      </dgm:t>
    </dgm:pt>
    <dgm:pt modelId="{CC3BD049-06F9-44E9-8F1D-3633A9424D8B}" type="parTrans" cxnId="{5EF291CB-F3C7-47A6-843E-87329A0C843E}">
      <dgm:prSet/>
      <dgm:spPr/>
      <dgm:t>
        <a:bodyPr/>
        <a:lstStyle/>
        <a:p>
          <a:endParaRPr lang="en-US"/>
        </a:p>
      </dgm:t>
    </dgm:pt>
    <dgm:pt modelId="{81E393D7-4555-45F9-92A5-B99DBFDAA50B}" type="sibTrans" cxnId="{5EF291CB-F3C7-47A6-843E-87329A0C843E}">
      <dgm:prSet/>
      <dgm:spPr/>
      <dgm:t>
        <a:bodyPr/>
        <a:lstStyle/>
        <a:p>
          <a:endParaRPr lang="en-US"/>
        </a:p>
      </dgm:t>
    </dgm:pt>
    <dgm:pt modelId="{E1B2E33D-7480-40D4-A038-DD927E12C266}">
      <dgm:prSet custT="1"/>
      <dgm:spPr/>
      <dgm:t>
        <a:bodyPr/>
        <a:lstStyle/>
        <a:p>
          <a:r>
            <a:rPr lang="en-US" sz="1800" dirty="0">
              <a:latin typeface="Calibri" panose="020F0502020204030204" pitchFamily="34" charset="0"/>
              <a:cs typeface="Calibri" panose="020F0502020204030204" pitchFamily="34" charset="0"/>
            </a:rPr>
            <a:t>Be deliberate and systematic in using welcoming approaches</a:t>
          </a:r>
          <a:r>
            <a:rPr lang="en-US" sz="1500" dirty="0">
              <a:latin typeface="Calibri" panose="020F0502020204030204" pitchFamily="34" charset="0"/>
              <a:cs typeface="Calibri" panose="020F0502020204030204" pitchFamily="34" charset="0"/>
            </a:rPr>
            <a:t>.</a:t>
          </a:r>
        </a:p>
      </dgm:t>
    </dgm:pt>
    <dgm:pt modelId="{52159AA7-3318-40E8-BC72-A4E67D05033B}" type="parTrans" cxnId="{EF5AF704-E7FE-4358-86EE-EB614B072001}">
      <dgm:prSet/>
      <dgm:spPr/>
      <dgm:t>
        <a:bodyPr/>
        <a:lstStyle/>
        <a:p>
          <a:endParaRPr lang="en-US"/>
        </a:p>
      </dgm:t>
    </dgm:pt>
    <dgm:pt modelId="{10DEBA2E-DC92-425A-9E87-5B5BDCC35E19}" type="sibTrans" cxnId="{EF5AF704-E7FE-4358-86EE-EB614B072001}">
      <dgm:prSet/>
      <dgm:spPr/>
      <dgm:t>
        <a:bodyPr/>
        <a:lstStyle/>
        <a:p>
          <a:endParaRPr lang="en-US"/>
        </a:p>
      </dgm:t>
    </dgm:pt>
    <dgm:pt modelId="{D1CBE8DD-2B2F-4E80-969C-343E71D26CD8}">
      <dgm:prSet/>
      <dgm:spPr>
        <a:solidFill>
          <a:srgbClr val="AAD391"/>
        </a:solidFill>
      </dgm:spPr>
      <dgm:t>
        <a:bodyPr/>
        <a:lstStyle/>
        <a:p>
          <a:r>
            <a:rPr lang="en-US" dirty="0">
              <a:latin typeface="Calibri" panose="020F0502020204030204" pitchFamily="34" charset="0"/>
              <a:cs typeface="Calibri" panose="020F0502020204030204" pitchFamily="34" charset="0"/>
            </a:rPr>
            <a:t>Explain</a:t>
          </a:r>
        </a:p>
      </dgm:t>
    </dgm:pt>
    <dgm:pt modelId="{83CD4180-58CE-42F6-BC41-25345FDCF1F7}" type="parTrans" cxnId="{5EA09F6D-C24B-4D1E-812D-AC405B9D330D}">
      <dgm:prSet/>
      <dgm:spPr/>
      <dgm:t>
        <a:bodyPr/>
        <a:lstStyle/>
        <a:p>
          <a:endParaRPr lang="en-US"/>
        </a:p>
      </dgm:t>
    </dgm:pt>
    <dgm:pt modelId="{3610A10B-2DD6-442F-8D42-7748CDA6C794}" type="sibTrans" cxnId="{5EA09F6D-C24B-4D1E-812D-AC405B9D330D}">
      <dgm:prSet/>
      <dgm:spPr/>
      <dgm:t>
        <a:bodyPr/>
        <a:lstStyle/>
        <a:p>
          <a:endParaRPr lang="en-US"/>
        </a:p>
      </dgm:t>
    </dgm:pt>
    <dgm:pt modelId="{B6A99EDC-ED97-43B6-9F3A-7E41FE284044}">
      <dgm:prSet custT="1"/>
      <dgm:spPr/>
      <dgm:t>
        <a:bodyPr/>
        <a:lstStyle/>
        <a:p>
          <a:r>
            <a:rPr lang="en-US" sz="1600" dirty="0">
              <a:latin typeface="Calibri" panose="020F0502020204030204" pitchFamily="34" charset="0"/>
              <a:cs typeface="Calibri" panose="020F0502020204030204" pitchFamily="34" charset="0"/>
            </a:rPr>
            <a:t>Clearly explain to individual what they can expect at first appointment.</a:t>
          </a:r>
        </a:p>
      </dgm:t>
    </dgm:pt>
    <dgm:pt modelId="{79789572-603D-4475-B080-B821813F8444}" type="parTrans" cxnId="{4B333B7A-154F-4235-BB60-8B79AE164445}">
      <dgm:prSet/>
      <dgm:spPr/>
      <dgm:t>
        <a:bodyPr/>
        <a:lstStyle/>
        <a:p>
          <a:endParaRPr lang="en-US"/>
        </a:p>
      </dgm:t>
    </dgm:pt>
    <dgm:pt modelId="{0CDD589D-782F-462A-BA77-7B5140F536BD}" type="sibTrans" cxnId="{4B333B7A-154F-4235-BB60-8B79AE164445}">
      <dgm:prSet/>
      <dgm:spPr/>
      <dgm:t>
        <a:bodyPr/>
        <a:lstStyle/>
        <a:p>
          <a:endParaRPr lang="en-US"/>
        </a:p>
      </dgm:t>
    </dgm:pt>
    <dgm:pt modelId="{6F0BFE97-BF83-405F-B044-1A6489BA502C}">
      <dgm:prSet/>
      <dgm:spPr>
        <a:solidFill>
          <a:srgbClr val="9ACA7C"/>
        </a:solidFill>
      </dgm:spPr>
      <dgm:t>
        <a:bodyPr/>
        <a:lstStyle/>
        <a:p>
          <a:r>
            <a:rPr lang="en-US" dirty="0">
              <a:latin typeface="Calibri" panose="020F0502020204030204" pitchFamily="34" charset="0"/>
              <a:cs typeface="Calibri" panose="020F0502020204030204" pitchFamily="34" charset="0"/>
            </a:rPr>
            <a:t>Build</a:t>
          </a:r>
        </a:p>
      </dgm:t>
    </dgm:pt>
    <dgm:pt modelId="{C62ACB6F-2601-4303-8F50-52E7C13E297C}" type="parTrans" cxnId="{CC33AA60-B512-4C8C-9730-EEE9B054010A}">
      <dgm:prSet/>
      <dgm:spPr/>
      <dgm:t>
        <a:bodyPr/>
        <a:lstStyle/>
        <a:p>
          <a:endParaRPr lang="en-US"/>
        </a:p>
      </dgm:t>
    </dgm:pt>
    <dgm:pt modelId="{E06AB9A3-E18E-4E45-B69F-7BF286EA11A3}" type="sibTrans" cxnId="{CC33AA60-B512-4C8C-9730-EEE9B054010A}">
      <dgm:prSet/>
      <dgm:spPr/>
      <dgm:t>
        <a:bodyPr/>
        <a:lstStyle/>
        <a:p>
          <a:endParaRPr lang="en-US"/>
        </a:p>
      </dgm:t>
    </dgm:pt>
    <dgm:pt modelId="{BB3A546E-932F-4DC2-8755-08B07994C59A}">
      <dgm:prSet custT="1"/>
      <dgm:spPr/>
      <dgm:t>
        <a:bodyPr/>
        <a:lstStyle/>
        <a:p>
          <a:r>
            <a:rPr lang="en-US" sz="1600" dirty="0">
              <a:latin typeface="Calibri" panose="020F0502020204030204" pitchFamily="34" charset="0"/>
              <a:cs typeface="Calibri" panose="020F0502020204030204" pitchFamily="34" charset="0"/>
            </a:rPr>
            <a:t>Build an alliance through empathy, confidence, flexibility, genuineness, attentiveness, skill, and respect</a:t>
          </a:r>
        </a:p>
      </dgm:t>
    </dgm:pt>
    <dgm:pt modelId="{554CEDBD-8393-4614-B726-DB432B58D803}" type="parTrans" cxnId="{9AF75ADB-EE55-4240-A1A5-79F6A4EC6D38}">
      <dgm:prSet/>
      <dgm:spPr/>
      <dgm:t>
        <a:bodyPr/>
        <a:lstStyle/>
        <a:p>
          <a:endParaRPr lang="en-US"/>
        </a:p>
      </dgm:t>
    </dgm:pt>
    <dgm:pt modelId="{DABBE123-93E9-417C-B392-FE18D66043E9}" type="sibTrans" cxnId="{9AF75ADB-EE55-4240-A1A5-79F6A4EC6D38}">
      <dgm:prSet/>
      <dgm:spPr/>
      <dgm:t>
        <a:bodyPr/>
        <a:lstStyle/>
        <a:p>
          <a:endParaRPr lang="en-US"/>
        </a:p>
      </dgm:t>
    </dgm:pt>
    <dgm:pt modelId="{9412813A-D836-455D-BA23-3D4D9DCA84A1}">
      <dgm:prSet/>
      <dgm:spPr>
        <a:solidFill>
          <a:srgbClr val="73B64A"/>
        </a:solidFill>
      </dgm:spPr>
      <dgm:t>
        <a:bodyPr/>
        <a:lstStyle/>
        <a:p>
          <a:r>
            <a:rPr lang="en-US" dirty="0">
              <a:latin typeface="Calibri" panose="020F0502020204030204" pitchFamily="34" charset="0"/>
              <a:cs typeface="Calibri" panose="020F0502020204030204" pitchFamily="34" charset="0"/>
            </a:rPr>
            <a:t>Identify</a:t>
          </a:r>
        </a:p>
      </dgm:t>
    </dgm:pt>
    <dgm:pt modelId="{452ABAF0-E327-476E-B334-656847D8087A}" type="parTrans" cxnId="{6A6D1118-9AF0-44ED-8C02-0D1135455938}">
      <dgm:prSet/>
      <dgm:spPr/>
      <dgm:t>
        <a:bodyPr/>
        <a:lstStyle/>
        <a:p>
          <a:endParaRPr lang="en-US"/>
        </a:p>
      </dgm:t>
    </dgm:pt>
    <dgm:pt modelId="{26FBC122-5FC0-4485-96D8-DF8A3A38C08F}" type="sibTrans" cxnId="{6A6D1118-9AF0-44ED-8C02-0D1135455938}">
      <dgm:prSet/>
      <dgm:spPr/>
      <dgm:t>
        <a:bodyPr/>
        <a:lstStyle/>
        <a:p>
          <a:endParaRPr lang="en-US"/>
        </a:p>
      </dgm:t>
    </dgm:pt>
    <dgm:pt modelId="{78B912D3-66C7-4C8D-86B4-302A1B70B2B2}">
      <dgm:prSet custT="1"/>
      <dgm:spPr/>
      <dgm:t>
        <a:bodyPr/>
        <a:lstStyle/>
        <a:p>
          <a:r>
            <a:rPr lang="en-US" sz="1600" dirty="0">
              <a:latin typeface="Calibri" panose="020F0502020204030204" pitchFamily="34" charset="0"/>
              <a:cs typeface="Calibri" panose="020F0502020204030204" pitchFamily="34" charset="0"/>
            </a:rPr>
            <a:t>Identify service areas that emerge from the person's values and preferences. </a:t>
          </a:r>
        </a:p>
      </dgm:t>
    </dgm:pt>
    <dgm:pt modelId="{B6455996-1F27-4E98-A8E7-7AB155C37CD1}" type="parTrans" cxnId="{612DE6F1-74D5-4205-AD99-B780642470D8}">
      <dgm:prSet/>
      <dgm:spPr/>
      <dgm:t>
        <a:bodyPr/>
        <a:lstStyle/>
        <a:p>
          <a:endParaRPr lang="en-US"/>
        </a:p>
      </dgm:t>
    </dgm:pt>
    <dgm:pt modelId="{2ED196E5-2368-4DD3-9358-EA4AEC962022}" type="sibTrans" cxnId="{612DE6F1-74D5-4205-AD99-B780642470D8}">
      <dgm:prSet/>
      <dgm:spPr/>
      <dgm:t>
        <a:bodyPr/>
        <a:lstStyle/>
        <a:p>
          <a:endParaRPr lang="en-US"/>
        </a:p>
      </dgm:t>
    </dgm:pt>
    <dgm:pt modelId="{B709E7B1-2D1A-4D17-9843-7247910FFEB3}" type="pres">
      <dgm:prSet presAssocID="{8C41932B-D0F0-4C26-AFC6-540C699A4716}" presName="Name0" presStyleCnt="0">
        <dgm:presLayoutVars>
          <dgm:dir/>
          <dgm:animLvl val="lvl"/>
          <dgm:resizeHandles val="exact"/>
        </dgm:presLayoutVars>
      </dgm:prSet>
      <dgm:spPr/>
    </dgm:pt>
    <dgm:pt modelId="{BFC7E3C9-B067-4D3B-9D38-CAAE9F652C19}" type="pres">
      <dgm:prSet presAssocID="{9412813A-D836-455D-BA23-3D4D9DCA84A1}" presName="boxAndChildren" presStyleCnt="0"/>
      <dgm:spPr/>
    </dgm:pt>
    <dgm:pt modelId="{35E7377B-BD40-4A55-8563-45A440411F04}" type="pres">
      <dgm:prSet presAssocID="{9412813A-D836-455D-BA23-3D4D9DCA84A1}" presName="parentTextBox" presStyleLbl="alignNode1" presStyleIdx="0" presStyleCnt="5"/>
      <dgm:spPr/>
    </dgm:pt>
    <dgm:pt modelId="{F937EAF4-134B-448F-928B-51F8F6399B6C}" type="pres">
      <dgm:prSet presAssocID="{9412813A-D836-455D-BA23-3D4D9DCA84A1}" presName="descendantBox" presStyleLbl="bgAccFollowNode1" presStyleIdx="0" presStyleCnt="5"/>
      <dgm:spPr/>
    </dgm:pt>
    <dgm:pt modelId="{7E2307EE-F6BD-455F-8818-700DA3607C4A}" type="pres">
      <dgm:prSet presAssocID="{E06AB9A3-E18E-4E45-B69F-7BF286EA11A3}" presName="sp" presStyleCnt="0"/>
      <dgm:spPr/>
    </dgm:pt>
    <dgm:pt modelId="{48B24099-2846-464B-A3BB-E8F1E06A3A76}" type="pres">
      <dgm:prSet presAssocID="{6F0BFE97-BF83-405F-B044-1A6489BA502C}" presName="arrowAndChildren" presStyleCnt="0"/>
      <dgm:spPr/>
    </dgm:pt>
    <dgm:pt modelId="{ECB13B4D-FE71-419F-87DF-86090C6D159D}" type="pres">
      <dgm:prSet presAssocID="{6F0BFE97-BF83-405F-B044-1A6489BA502C}" presName="parentTextArrow" presStyleLbl="node1" presStyleIdx="0" presStyleCnt="0"/>
      <dgm:spPr/>
    </dgm:pt>
    <dgm:pt modelId="{0D88318D-1BA2-4C34-80C6-567E9A6D0699}" type="pres">
      <dgm:prSet presAssocID="{6F0BFE97-BF83-405F-B044-1A6489BA502C}" presName="arrow" presStyleLbl="alignNode1" presStyleIdx="1" presStyleCnt="5"/>
      <dgm:spPr/>
    </dgm:pt>
    <dgm:pt modelId="{B5FC4712-423A-4EE5-89AC-DC851C3D1469}" type="pres">
      <dgm:prSet presAssocID="{6F0BFE97-BF83-405F-B044-1A6489BA502C}" presName="descendantArrow" presStyleLbl="bgAccFollowNode1" presStyleIdx="1" presStyleCnt="5"/>
      <dgm:spPr/>
    </dgm:pt>
    <dgm:pt modelId="{CC864F90-D718-4D9F-BD86-C97959C2A170}" type="pres">
      <dgm:prSet presAssocID="{3610A10B-2DD6-442F-8D42-7748CDA6C794}" presName="sp" presStyleCnt="0"/>
      <dgm:spPr/>
    </dgm:pt>
    <dgm:pt modelId="{3BEB1F83-4D28-46DB-AF54-D4FDF22BB5A1}" type="pres">
      <dgm:prSet presAssocID="{D1CBE8DD-2B2F-4E80-969C-343E71D26CD8}" presName="arrowAndChildren" presStyleCnt="0"/>
      <dgm:spPr/>
    </dgm:pt>
    <dgm:pt modelId="{8EE03B7B-DD39-4E6C-B252-0451A25F86C3}" type="pres">
      <dgm:prSet presAssocID="{D1CBE8DD-2B2F-4E80-969C-343E71D26CD8}" presName="parentTextArrow" presStyleLbl="node1" presStyleIdx="0" presStyleCnt="0"/>
      <dgm:spPr/>
    </dgm:pt>
    <dgm:pt modelId="{CF0EBEC6-58D5-4BD1-9023-4B17D399CA79}" type="pres">
      <dgm:prSet presAssocID="{D1CBE8DD-2B2F-4E80-969C-343E71D26CD8}" presName="arrow" presStyleLbl="alignNode1" presStyleIdx="2" presStyleCnt="5"/>
      <dgm:spPr/>
    </dgm:pt>
    <dgm:pt modelId="{688982E2-8419-49A1-85AB-CA30957212D4}" type="pres">
      <dgm:prSet presAssocID="{D1CBE8DD-2B2F-4E80-969C-343E71D26CD8}" presName="descendantArrow" presStyleLbl="bgAccFollowNode1" presStyleIdx="2" presStyleCnt="5"/>
      <dgm:spPr/>
    </dgm:pt>
    <dgm:pt modelId="{F735734F-FC5D-4AD6-A992-2B1497F90957}" type="pres">
      <dgm:prSet presAssocID="{81E393D7-4555-45F9-92A5-B99DBFDAA50B}" presName="sp" presStyleCnt="0"/>
      <dgm:spPr/>
    </dgm:pt>
    <dgm:pt modelId="{2E5161A1-EE88-4A68-BF40-0BDB5C74FBAC}" type="pres">
      <dgm:prSet presAssocID="{27D44341-180F-492B-A8CD-8C73BC2E65EF}" presName="arrowAndChildren" presStyleCnt="0"/>
      <dgm:spPr/>
    </dgm:pt>
    <dgm:pt modelId="{C063835C-8212-48C5-8E01-7ACE1FE097A5}" type="pres">
      <dgm:prSet presAssocID="{27D44341-180F-492B-A8CD-8C73BC2E65EF}" presName="parentTextArrow" presStyleLbl="node1" presStyleIdx="0" presStyleCnt="0"/>
      <dgm:spPr/>
    </dgm:pt>
    <dgm:pt modelId="{F32E05FB-CA3B-43CF-B6AF-D1BF00646687}" type="pres">
      <dgm:prSet presAssocID="{27D44341-180F-492B-A8CD-8C73BC2E65EF}" presName="arrow" presStyleLbl="alignNode1" presStyleIdx="3" presStyleCnt="5"/>
      <dgm:spPr/>
    </dgm:pt>
    <dgm:pt modelId="{08A9DD99-C69A-48FF-86B3-7A80DF50727F}" type="pres">
      <dgm:prSet presAssocID="{27D44341-180F-492B-A8CD-8C73BC2E65EF}" presName="descendantArrow" presStyleLbl="bgAccFollowNode1" presStyleIdx="3" presStyleCnt="5"/>
      <dgm:spPr/>
    </dgm:pt>
    <dgm:pt modelId="{5F47D820-A31F-4370-A65E-D41EFEF2CCCA}" type="pres">
      <dgm:prSet presAssocID="{C0D5D624-B04E-4C41-94EA-431362946669}" presName="sp" presStyleCnt="0"/>
      <dgm:spPr/>
    </dgm:pt>
    <dgm:pt modelId="{2E252EC3-3846-48D1-A7BA-A43DE9B4FEF8}" type="pres">
      <dgm:prSet presAssocID="{FB1301D2-EEA5-4776-8995-9C4EA9ADD411}" presName="arrowAndChildren" presStyleCnt="0"/>
      <dgm:spPr/>
    </dgm:pt>
    <dgm:pt modelId="{9D171D99-7B84-4D59-B7C4-41D2E3C85CDF}" type="pres">
      <dgm:prSet presAssocID="{FB1301D2-EEA5-4776-8995-9C4EA9ADD411}" presName="parentTextArrow" presStyleLbl="node1" presStyleIdx="0" presStyleCnt="0"/>
      <dgm:spPr/>
    </dgm:pt>
    <dgm:pt modelId="{0A036B1C-8A46-419E-8F7F-0DD15EB518D7}" type="pres">
      <dgm:prSet presAssocID="{FB1301D2-EEA5-4776-8995-9C4EA9ADD411}" presName="arrow" presStyleLbl="alignNode1" presStyleIdx="4" presStyleCnt="5"/>
      <dgm:spPr/>
    </dgm:pt>
    <dgm:pt modelId="{E85B0836-540A-4967-B1EF-AE22FB92719A}" type="pres">
      <dgm:prSet presAssocID="{FB1301D2-EEA5-4776-8995-9C4EA9ADD411}" presName="descendantArrow" presStyleLbl="bgAccFollowNode1" presStyleIdx="4" presStyleCnt="5"/>
      <dgm:spPr/>
    </dgm:pt>
  </dgm:ptLst>
  <dgm:cxnLst>
    <dgm:cxn modelId="{EF5AF704-E7FE-4358-86EE-EB614B072001}" srcId="{27D44341-180F-492B-A8CD-8C73BC2E65EF}" destId="{E1B2E33D-7480-40D4-A038-DD927E12C266}" srcOrd="0" destOrd="0" parTransId="{52159AA7-3318-40E8-BC72-A4E67D05033B}" sibTransId="{10DEBA2E-DC92-425A-9E87-5B5BDCC35E19}"/>
    <dgm:cxn modelId="{99FB0D09-A38B-46C2-BCE9-0DC61DA645EF}" type="presOf" srcId="{27D44341-180F-492B-A8CD-8C73BC2E65EF}" destId="{F32E05FB-CA3B-43CF-B6AF-D1BF00646687}" srcOrd="1" destOrd="0" presId="urn:microsoft.com/office/officeart/2016/7/layout/VerticalDownArrowProcess"/>
    <dgm:cxn modelId="{BA63210A-9DED-4708-A87C-6BA05419D7A5}" type="presOf" srcId="{78B912D3-66C7-4C8D-86B4-302A1B70B2B2}" destId="{F937EAF4-134B-448F-928B-51F8F6399B6C}" srcOrd="0" destOrd="0" presId="urn:microsoft.com/office/officeart/2016/7/layout/VerticalDownArrowProcess"/>
    <dgm:cxn modelId="{EEC7EF0E-AD56-4146-ACD3-E990C0BC989E}" type="presOf" srcId="{B6A99EDC-ED97-43B6-9F3A-7E41FE284044}" destId="{688982E2-8419-49A1-85AB-CA30957212D4}" srcOrd="0" destOrd="0" presId="urn:microsoft.com/office/officeart/2016/7/layout/VerticalDownArrowProcess"/>
    <dgm:cxn modelId="{574AC914-F212-4963-AF52-480C667511E5}" type="presOf" srcId="{FB1301D2-EEA5-4776-8995-9C4EA9ADD411}" destId="{0A036B1C-8A46-419E-8F7F-0DD15EB518D7}" srcOrd="1" destOrd="0" presId="urn:microsoft.com/office/officeart/2016/7/layout/VerticalDownArrowProcess"/>
    <dgm:cxn modelId="{6A6D1118-9AF0-44ED-8C02-0D1135455938}" srcId="{8C41932B-D0F0-4C26-AFC6-540C699A4716}" destId="{9412813A-D836-455D-BA23-3D4D9DCA84A1}" srcOrd="4" destOrd="0" parTransId="{452ABAF0-E327-476E-B334-656847D8087A}" sibTransId="{26FBC122-5FC0-4485-96D8-DF8A3A38C08F}"/>
    <dgm:cxn modelId="{E95FD322-23FF-440D-A7FD-216F5DEAA442}" type="presOf" srcId="{E1B2E33D-7480-40D4-A038-DD927E12C266}" destId="{08A9DD99-C69A-48FF-86B3-7A80DF50727F}" srcOrd="0" destOrd="0" presId="urn:microsoft.com/office/officeart/2016/7/layout/VerticalDownArrowProcess"/>
    <dgm:cxn modelId="{30A73D30-7A8F-462C-AF6D-F2B732EE6710}" type="presOf" srcId="{6F0BFE97-BF83-405F-B044-1A6489BA502C}" destId="{0D88318D-1BA2-4C34-80C6-567E9A6D0699}" srcOrd="1" destOrd="0" presId="urn:microsoft.com/office/officeart/2016/7/layout/VerticalDownArrowProcess"/>
    <dgm:cxn modelId="{71CBC53E-061B-468D-B161-56F7B4C1B1F1}" type="presOf" srcId="{D1CBE8DD-2B2F-4E80-969C-343E71D26CD8}" destId="{8EE03B7B-DD39-4E6C-B252-0451A25F86C3}" srcOrd="0" destOrd="0" presId="urn:microsoft.com/office/officeart/2016/7/layout/VerticalDownArrowProcess"/>
    <dgm:cxn modelId="{4CC37060-2D4C-441C-B4E4-E7140C32FDB1}" type="presOf" srcId="{6F0BFE97-BF83-405F-B044-1A6489BA502C}" destId="{ECB13B4D-FE71-419F-87DF-86090C6D159D}" srcOrd="0" destOrd="0" presId="urn:microsoft.com/office/officeart/2016/7/layout/VerticalDownArrowProcess"/>
    <dgm:cxn modelId="{CC33AA60-B512-4C8C-9730-EEE9B054010A}" srcId="{8C41932B-D0F0-4C26-AFC6-540C699A4716}" destId="{6F0BFE97-BF83-405F-B044-1A6489BA502C}" srcOrd="3" destOrd="0" parTransId="{C62ACB6F-2601-4303-8F50-52E7C13E297C}" sibTransId="{E06AB9A3-E18E-4E45-B69F-7BF286EA11A3}"/>
    <dgm:cxn modelId="{5EA09F6D-C24B-4D1E-812D-AC405B9D330D}" srcId="{8C41932B-D0F0-4C26-AFC6-540C699A4716}" destId="{D1CBE8DD-2B2F-4E80-969C-343E71D26CD8}" srcOrd="2" destOrd="0" parTransId="{83CD4180-58CE-42F6-BC41-25345FDCF1F7}" sibTransId="{3610A10B-2DD6-442F-8D42-7748CDA6C794}"/>
    <dgm:cxn modelId="{989DF24E-3514-4EC5-9A2F-F74C03ABE837}" type="presOf" srcId="{D1CBE8DD-2B2F-4E80-969C-343E71D26CD8}" destId="{CF0EBEC6-58D5-4BD1-9023-4B17D399CA79}" srcOrd="1" destOrd="0" presId="urn:microsoft.com/office/officeart/2016/7/layout/VerticalDownArrowProcess"/>
    <dgm:cxn modelId="{EC980471-60EA-4521-BD51-EDCDBB25F68A}" srcId="{8C41932B-D0F0-4C26-AFC6-540C699A4716}" destId="{FB1301D2-EEA5-4776-8995-9C4EA9ADD411}" srcOrd="0" destOrd="0" parTransId="{CE88B4FA-1B03-43CE-98D6-0F5DDF6D642D}" sibTransId="{C0D5D624-B04E-4C41-94EA-431362946669}"/>
    <dgm:cxn modelId="{2998ED54-3C6A-463B-A101-B79DA2E949B9}" type="presOf" srcId="{9412813A-D836-455D-BA23-3D4D9DCA84A1}" destId="{35E7377B-BD40-4A55-8563-45A440411F04}" srcOrd="0" destOrd="0" presId="urn:microsoft.com/office/officeart/2016/7/layout/VerticalDownArrowProcess"/>
    <dgm:cxn modelId="{4B333B7A-154F-4235-BB60-8B79AE164445}" srcId="{D1CBE8DD-2B2F-4E80-969C-343E71D26CD8}" destId="{B6A99EDC-ED97-43B6-9F3A-7E41FE284044}" srcOrd="0" destOrd="0" parTransId="{79789572-603D-4475-B080-B821813F8444}" sibTransId="{0CDD589D-782F-462A-BA77-7B5140F536BD}"/>
    <dgm:cxn modelId="{4C422D88-78AE-4953-BB64-A579B5F836B6}" type="presOf" srcId="{FB1301D2-EEA5-4776-8995-9C4EA9ADD411}" destId="{9D171D99-7B84-4D59-B7C4-41D2E3C85CDF}" srcOrd="0" destOrd="0" presId="urn:microsoft.com/office/officeart/2016/7/layout/VerticalDownArrowProcess"/>
    <dgm:cxn modelId="{BA519DAD-C036-4C0F-8862-5EE4591302E8}" type="presOf" srcId="{CBF6C134-0BF4-4D02-A8AB-4DAE6DE5A501}" destId="{E85B0836-540A-4967-B1EF-AE22FB92719A}" srcOrd="0" destOrd="0" presId="urn:microsoft.com/office/officeart/2016/7/layout/VerticalDownArrowProcess"/>
    <dgm:cxn modelId="{56EE96C5-FF72-4048-91B3-FDF20099F7F1}" type="presOf" srcId="{BB3A546E-932F-4DC2-8755-08B07994C59A}" destId="{B5FC4712-423A-4EE5-89AC-DC851C3D1469}" srcOrd="0" destOrd="0" presId="urn:microsoft.com/office/officeart/2016/7/layout/VerticalDownArrowProcess"/>
    <dgm:cxn modelId="{5EF291CB-F3C7-47A6-843E-87329A0C843E}" srcId="{8C41932B-D0F0-4C26-AFC6-540C699A4716}" destId="{27D44341-180F-492B-A8CD-8C73BC2E65EF}" srcOrd="1" destOrd="0" parTransId="{CC3BD049-06F9-44E9-8F1D-3633A9424D8B}" sibTransId="{81E393D7-4555-45F9-92A5-B99DBFDAA50B}"/>
    <dgm:cxn modelId="{9AF75ADB-EE55-4240-A1A5-79F6A4EC6D38}" srcId="{6F0BFE97-BF83-405F-B044-1A6489BA502C}" destId="{BB3A546E-932F-4DC2-8755-08B07994C59A}" srcOrd="0" destOrd="0" parTransId="{554CEDBD-8393-4614-B726-DB432B58D803}" sibTransId="{DABBE123-93E9-417C-B392-FE18D66043E9}"/>
    <dgm:cxn modelId="{B80A5CE0-2D0C-4959-AFA8-FE2DA537125F}" type="presOf" srcId="{27D44341-180F-492B-A8CD-8C73BC2E65EF}" destId="{C063835C-8212-48C5-8E01-7ACE1FE097A5}" srcOrd="0" destOrd="0" presId="urn:microsoft.com/office/officeart/2016/7/layout/VerticalDownArrowProcess"/>
    <dgm:cxn modelId="{612DE6F1-74D5-4205-AD99-B780642470D8}" srcId="{9412813A-D836-455D-BA23-3D4D9DCA84A1}" destId="{78B912D3-66C7-4C8D-86B4-302A1B70B2B2}" srcOrd="0" destOrd="0" parTransId="{B6455996-1F27-4E98-A8E7-7AB155C37CD1}" sibTransId="{2ED196E5-2368-4DD3-9358-EA4AEC962022}"/>
    <dgm:cxn modelId="{30CABCF8-BA6F-434B-A1FD-345039AE3142}" srcId="{FB1301D2-EEA5-4776-8995-9C4EA9ADD411}" destId="{CBF6C134-0BF4-4D02-A8AB-4DAE6DE5A501}" srcOrd="0" destOrd="0" parTransId="{141725AF-1A67-4926-AF1B-4754134DD3D9}" sibTransId="{E4232DDE-24BD-40BD-B488-C66A855774EF}"/>
    <dgm:cxn modelId="{B8B0FDFE-6478-4C56-A99C-DA1E0492F1D3}" type="presOf" srcId="{8C41932B-D0F0-4C26-AFC6-540C699A4716}" destId="{B709E7B1-2D1A-4D17-9843-7247910FFEB3}" srcOrd="0" destOrd="0" presId="urn:microsoft.com/office/officeart/2016/7/layout/VerticalDownArrowProcess"/>
    <dgm:cxn modelId="{469EF850-F006-40F8-9097-B83BD34E021A}" type="presParOf" srcId="{B709E7B1-2D1A-4D17-9843-7247910FFEB3}" destId="{BFC7E3C9-B067-4D3B-9D38-CAAE9F652C19}" srcOrd="0" destOrd="0" presId="urn:microsoft.com/office/officeart/2016/7/layout/VerticalDownArrowProcess"/>
    <dgm:cxn modelId="{232D97D8-2A1C-4CAF-A6AD-A9EA3E2D857F}" type="presParOf" srcId="{BFC7E3C9-B067-4D3B-9D38-CAAE9F652C19}" destId="{35E7377B-BD40-4A55-8563-45A440411F04}" srcOrd="0" destOrd="0" presId="urn:microsoft.com/office/officeart/2016/7/layout/VerticalDownArrowProcess"/>
    <dgm:cxn modelId="{91361BE6-0B12-44D5-A921-DDD4ACB79C63}" type="presParOf" srcId="{BFC7E3C9-B067-4D3B-9D38-CAAE9F652C19}" destId="{F937EAF4-134B-448F-928B-51F8F6399B6C}" srcOrd="1" destOrd="0" presId="urn:microsoft.com/office/officeart/2016/7/layout/VerticalDownArrowProcess"/>
    <dgm:cxn modelId="{6E09FC6A-43A6-4863-A06F-A21C29202AAF}" type="presParOf" srcId="{B709E7B1-2D1A-4D17-9843-7247910FFEB3}" destId="{7E2307EE-F6BD-455F-8818-700DA3607C4A}" srcOrd="1" destOrd="0" presId="urn:microsoft.com/office/officeart/2016/7/layout/VerticalDownArrowProcess"/>
    <dgm:cxn modelId="{4AC0B5B0-05B0-4BA0-A209-54E71AB2BAE0}" type="presParOf" srcId="{B709E7B1-2D1A-4D17-9843-7247910FFEB3}" destId="{48B24099-2846-464B-A3BB-E8F1E06A3A76}" srcOrd="2" destOrd="0" presId="urn:microsoft.com/office/officeart/2016/7/layout/VerticalDownArrowProcess"/>
    <dgm:cxn modelId="{82A5A522-FA01-4072-84F6-B3A20EDC356B}" type="presParOf" srcId="{48B24099-2846-464B-A3BB-E8F1E06A3A76}" destId="{ECB13B4D-FE71-419F-87DF-86090C6D159D}" srcOrd="0" destOrd="0" presId="urn:microsoft.com/office/officeart/2016/7/layout/VerticalDownArrowProcess"/>
    <dgm:cxn modelId="{1246DE42-9D71-469C-BE38-9ACE8040B019}" type="presParOf" srcId="{48B24099-2846-464B-A3BB-E8F1E06A3A76}" destId="{0D88318D-1BA2-4C34-80C6-567E9A6D0699}" srcOrd="1" destOrd="0" presId="urn:microsoft.com/office/officeart/2016/7/layout/VerticalDownArrowProcess"/>
    <dgm:cxn modelId="{82D68944-9AD6-443E-9251-4856AAF6101B}" type="presParOf" srcId="{48B24099-2846-464B-A3BB-E8F1E06A3A76}" destId="{B5FC4712-423A-4EE5-89AC-DC851C3D1469}" srcOrd="2" destOrd="0" presId="urn:microsoft.com/office/officeart/2016/7/layout/VerticalDownArrowProcess"/>
    <dgm:cxn modelId="{03EF3090-6EB3-451A-85F0-80D071802958}" type="presParOf" srcId="{B709E7B1-2D1A-4D17-9843-7247910FFEB3}" destId="{CC864F90-D718-4D9F-BD86-C97959C2A170}" srcOrd="3" destOrd="0" presId="urn:microsoft.com/office/officeart/2016/7/layout/VerticalDownArrowProcess"/>
    <dgm:cxn modelId="{273CF245-2C12-4F6A-B27C-C9D3C9FA1483}" type="presParOf" srcId="{B709E7B1-2D1A-4D17-9843-7247910FFEB3}" destId="{3BEB1F83-4D28-46DB-AF54-D4FDF22BB5A1}" srcOrd="4" destOrd="0" presId="urn:microsoft.com/office/officeart/2016/7/layout/VerticalDownArrowProcess"/>
    <dgm:cxn modelId="{CF3389A1-C205-4399-BF40-1C2FAF5279E5}" type="presParOf" srcId="{3BEB1F83-4D28-46DB-AF54-D4FDF22BB5A1}" destId="{8EE03B7B-DD39-4E6C-B252-0451A25F86C3}" srcOrd="0" destOrd="0" presId="urn:microsoft.com/office/officeart/2016/7/layout/VerticalDownArrowProcess"/>
    <dgm:cxn modelId="{2A402773-B8C1-4198-AB87-80F964482675}" type="presParOf" srcId="{3BEB1F83-4D28-46DB-AF54-D4FDF22BB5A1}" destId="{CF0EBEC6-58D5-4BD1-9023-4B17D399CA79}" srcOrd="1" destOrd="0" presId="urn:microsoft.com/office/officeart/2016/7/layout/VerticalDownArrowProcess"/>
    <dgm:cxn modelId="{F5554E37-25E8-4E32-9B81-DC70509E66E0}" type="presParOf" srcId="{3BEB1F83-4D28-46DB-AF54-D4FDF22BB5A1}" destId="{688982E2-8419-49A1-85AB-CA30957212D4}" srcOrd="2" destOrd="0" presId="urn:microsoft.com/office/officeart/2016/7/layout/VerticalDownArrowProcess"/>
    <dgm:cxn modelId="{AD426A47-D9AF-48D7-968A-C66F371A8E88}" type="presParOf" srcId="{B709E7B1-2D1A-4D17-9843-7247910FFEB3}" destId="{F735734F-FC5D-4AD6-A992-2B1497F90957}" srcOrd="5" destOrd="0" presId="urn:microsoft.com/office/officeart/2016/7/layout/VerticalDownArrowProcess"/>
    <dgm:cxn modelId="{C96629CD-BB4A-475C-84FF-9FFFB03780EA}" type="presParOf" srcId="{B709E7B1-2D1A-4D17-9843-7247910FFEB3}" destId="{2E5161A1-EE88-4A68-BF40-0BDB5C74FBAC}" srcOrd="6" destOrd="0" presId="urn:microsoft.com/office/officeart/2016/7/layout/VerticalDownArrowProcess"/>
    <dgm:cxn modelId="{09305855-77F3-49EA-87FD-03E4F7ECF433}" type="presParOf" srcId="{2E5161A1-EE88-4A68-BF40-0BDB5C74FBAC}" destId="{C063835C-8212-48C5-8E01-7ACE1FE097A5}" srcOrd="0" destOrd="0" presId="urn:microsoft.com/office/officeart/2016/7/layout/VerticalDownArrowProcess"/>
    <dgm:cxn modelId="{C67030A0-0619-49D1-AE3F-9638ADB79131}" type="presParOf" srcId="{2E5161A1-EE88-4A68-BF40-0BDB5C74FBAC}" destId="{F32E05FB-CA3B-43CF-B6AF-D1BF00646687}" srcOrd="1" destOrd="0" presId="urn:microsoft.com/office/officeart/2016/7/layout/VerticalDownArrowProcess"/>
    <dgm:cxn modelId="{B7890786-C6FB-496A-A9E2-7F90800D4C29}" type="presParOf" srcId="{2E5161A1-EE88-4A68-BF40-0BDB5C74FBAC}" destId="{08A9DD99-C69A-48FF-86B3-7A80DF50727F}" srcOrd="2" destOrd="0" presId="urn:microsoft.com/office/officeart/2016/7/layout/VerticalDownArrowProcess"/>
    <dgm:cxn modelId="{A9745B4E-1C7B-40BE-A396-DFF5AE64C8CA}" type="presParOf" srcId="{B709E7B1-2D1A-4D17-9843-7247910FFEB3}" destId="{5F47D820-A31F-4370-A65E-D41EFEF2CCCA}" srcOrd="7" destOrd="0" presId="urn:microsoft.com/office/officeart/2016/7/layout/VerticalDownArrowProcess"/>
    <dgm:cxn modelId="{456C3FA7-CDD0-4114-8967-95DC6D292F87}" type="presParOf" srcId="{B709E7B1-2D1A-4D17-9843-7247910FFEB3}" destId="{2E252EC3-3846-48D1-A7BA-A43DE9B4FEF8}" srcOrd="8" destOrd="0" presId="urn:microsoft.com/office/officeart/2016/7/layout/VerticalDownArrowProcess"/>
    <dgm:cxn modelId="{FDF55298-8BC5-40DE-B272-CE02C14DDBD3}" type="presParOf" srcId="{2E252EC3-3846-48D1-A7BA-A43DE9B4FEF8}" destId="{9D171D99-7B84-4D59-B7C4-41D2E3C85CDF}" srcOrd="0" destOrd="0" presId="urn:microsoft.com/office/officeart/2016/7/layout/VerticalDownArrowProcess"/>
    <dgm:cxn modelId="{7DB62275-AFF7-46AC-8DBB-A2DB2CFCB818}" type="presParOf" srcId="{2E252EC3-3846-48D1-A7BA-A43DE9B4FEF8}" destId="{0A036B1C-8A46-419E-8F7F-0DD15EB518D7}" srcOrd="1" destOrd="0" presId="urn:microsoft.com/office/officeart/2016/7/layout/VerticalDownArrowProcess"/>
    <dgm:cxn modelId="{3B78CF8C-BCED-428E-89B8-E055094F51DF}" type="presParOf" srcId="{2E252EC3-3846-48D1-A7BA-A43DE9B4FEF8}" destId="{E85B0836-540A-4967-B1EF-AE22FB92719A}" srcOrd="2" destOrd="0" presId="urn:microsoft.com/office/officeart/2016/7/layout/VerticalDownArrow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C41932B-D0F0-4C26-AFC6-540C699A4716}" type="doc">
      <dgm:prSet loTypeId="urn:microsoft.com/office/officeart/2016/7/layout/VerticalDownArrowProcess" loCatId="process" qsTypeId="urn:microsoft.com/office/officeart/2005/8/quickstyle/simple1" qsCatId="simple" csTypeId="urn:microsoft.com/office/officeart/2005/8/colors/accent5_1" csCatId="accent5" phldr="1"/>
      <dgm:spPr/>
      <dgm:t>
        <a:bodyPr/>
        <a:lstStyle/>
        <a:p>
          <a:endParaRPr lang="en-US"/>
        </a:p>
      </dgm:t>
    </dgm:pt>
    <dgm:pt modelId="{FB1301D2-EEA5-4776-8995-9C4EA9ADD411}">
      <dgm:prSet/>
      <dgm:spPr>
        <a:solidFill>
          <a:schemeClr val="accent5">
            <a:lumMod val="20000"/>
            <a:lumOff val="80000"/>
          </a:schemeClr>
        </a:solidFill>
      </dgm:spPr>
      <dgm:t>
        <a:bodyPr/>
        <a:lstStyle/>
        <a:p>
          <a:r>
            <a:rPr lang="en-US" dirty="0">
              <a:latin typeface="Calibri" panose="020F0502020204030204" pitchFamily="34" charset="0"/>
              <a:cs typeface="Calibri" panose="020F0502020204030204" pitchFamily="34" charset="0"/>
            </a:rPr>
            <a:t>Focus</a:t>
          </a:r>
        </a:p>
      </dgm:t>
    </dgm:pt>
    <dgm:pt modelId="{CE88B4FA-1B03-43CE-98D6-0F5DDF6D642D}" type="parTrans" cxnId="{EC980471-60EA-4521-BD51-EDCDBB25F68A}">
      <dgm:prSet/>
      <dgm:spPr/>
      <dgm:t>
        <a:bodyPr/>
        <a:lstStyle/>
        <a:p>
          <a:endParaRPr lang="en-US"/>
        </a:p>
      </dgm:t>
    </dgm:pt>
    <dgm:pt modelId="{C0D5D624-B04E-4C41-94EA-431362946669}" type="sibTrans" cxnId="{EC980471-60EA-4521-BD51-EDCDBB25F68A}">
      <dgm:prSet/>
      <dgm:spPr/>
      <dgm:t>
        <a:bodyPr/>
        <a:lstStyle/>
        <a:p>
          <a:endParaRPr lang="en-US"/>
        </a:p>
      </dgm:t>
    </dgm:pt>
    <dgm:pt modelId="{CBF6C134-0BF4-4D02-A8AB-4DAE6DE5A501}">
      <dgm:prSet custT="1"/>
      <dgm:spPr/>
      <dgm:t>
        <a:bodyPr/>
        <a:lstStyle/>
        <a:p>
          <a:r>
            <a:rPr lang="en-US" sz="1600" dirty="0">
              <a:uFillTx/>
              <a:latin typeface="Calibri" panose="020F0502020204030204" pitchFamily="34" charset="0"/>
              <a:cs typeface="Calibri" panose="020F0502020204030204" pitchFamily="34" charset="0"/>
            </a:rPr>
            <a:t>Focus on the whole person including their goals, strengths, and interests to strengthen and enhance recovery efforts. Use active problem-solving.</a:t>
          </a:r>
          <a:endParaRPr lang="en-US" sz="1600" dirty="0">
            <a:latin typeface="Calibri" panose="020F0502020204030204" pitchFamily="34" charset="0"/>
            <a:cs typeface="Calibri" panose="020F0502020204030204" pitchFamily="34" charset="0"/>
          </a:endParaRPr>
        </a:p>
      </dgm:t>
    </dgm:pt>
    <dgm:pt modelId="{141725AF-1A67-4926-AF1B-4754134DD3D9}" type="parTrans" cxnId="{30CABCF8-BA6F-434B-A1FD-345039AE3142}">
      <dgm:prSet/>
      <dgm:spPr/>
      <dgm:t>
        <a:bodyPr/>
        <a:lstStyle/>
        <a:p>
          <a:endParaRPr lang="en-US"/>
        </a:p>
      </dgm:t>
    </dgm:pt>
    <dgm:pt modelId="{E4232DDE-24BD-40BD-B488-C66A855774EF}" type="sibTrans" cxnId="{30CABCF8-BA6F-434B-A1FD-345039AE3142}">
      <dgm:prSet/>
      <dgm:spPr/>
      <dgm:t>
        <a:bodyPr/>
        <a:lstStyle/>
        <a:p>
          <a:endParaRPr lang="en-US"/>
        </a:p>
      </dgm:t>
    </dgm:pt>
    <dgm:pt modelId="{27D44341-180F-492B-A8CD-8C73BC2E65EF}">
      <dgm:prSet/>
      <dgm:spPr>
        <a:solidFill>
          <a:srgbClr val="FFEBAB"/>
        </a:solidFill>
      </dgm:spPr>
      <dgm:t>
        <a:bodyPr/>
        <a:lstStyle/>
        <a:p>
          <a:r>
            <a:rPr lang="en-US" dirty="0">
              <a:latin typeface="Calibri" panose="020F0502020204030204" pitchFamily="34" charset="0"/>
              <a:cs typeface="Calibri" panose="020F0502020204030204" pitchFamily="34" charset="0"/>
            </a:rPr>
            <a:t>Partner</a:t>
          </a:r>
        </a:p>
      </dgm:t>
    </dgm:pt>
    <dgm:pt modelId="{CC3BD049-06F9-44E9-8F1D-3633A9424D8B}" type="parTrans" cxnId="{5EF291CB-F3C7-47A6-843E-87329A0C843E}">
      <dgm:prSet/>
      <dgm:spPr/>
      <dgm:t>
        <a:bodyPr/>
        <a:lstStyle/>
        <a:p>
          <a:endParaRPr lang="en-US"/>
        </a:p>
      </dgm:t>
    </dgm:pt>
    <dgm:pt modelId="{81E393D7-4555-45F9-92A5-B99DBFDAA50B}" type="sibTrans" cxnId="{5EF291CB-F3C7-47A6-843E-87329A0C843E}">
      <dgm:prSet/>
      <dgm:spPr/>
      <dgm:t>
        <a:bodyPr/>
        <a:lstStyle/>
        <a:p>
          <a:endParaRPr lang="en-US"/>
        </a:p>
      </dgm:t>
    </dgm:pt>
    <dgm:pt modelId="{E1B2E33D-7480-40D4-A038-DD927E12C266}">
      <dgm:prSet custT="1"/>
      <dgm:spPr/>
      <dgm:t>
        <a:bodyPr/>
        <a:lstStyle/>
        <a:p>
          <a:r>
            <a:rPr lang="en-US" sz="1600" dirty="0">
              <a:uFillTx/>
              <a:latin typeface="Calibri" panose="020F0502020204030204" pitchFamily="34" charset="0"/>
              <a:cs typeface="Calibri" panose="020F0502020204030204" pitchFamily="34" charset="0"/>
            </a:rPr>
            <a:t>Engage persons served as active partners in determining the treatment they will receive and the treatment team that will deliver services.</a:t>
          </a:r>
          <a:endParaRPr lang="en-US" sz="1600" dirty="0">
            <a:latin typeface="Calibri" panose="020F0502020204030204" pitchFamily="34" charset="0"/>
            <a:cs typeface="Calibri" panose="020F0502020204030204" pitchFamily="34" charset="0"/>
          </a:endParaRPr>
        </a:p>
      </dgm:t>
    </dgm:pt>
    <dgm:pt modelId="{52159AA7-3318-40E8-BC72-A4E67D05033B}" type="parTrans" cxnId="{EF5AF704-E7FE-4358-86EE-EB614B072001}">
      <dgm:prSet/>
      <dgm:spPr/>
      <dgm:t>
        <a:bodyPr/>
        <a:lstStyle/>
        <a:p>
          <a:endParaRPr lang="en-US"/>
        </a:p>
      </dgm:t>
    </dgm:pt>
    <dgm:pt modelId="{10DEBA2E-DC92-425A-9E87-5B5BDCC35E19}" type="sibTrans" cxnId="{EF5AF704-E7FE-4358-86EE-EB614B072001}">
      <dgm:prSet/>
      <dgm:spPr/>
      <dgm:t>
        <a:bodyPr/>
        <a:lstStyle/>
        <a:p>
          <a:endParaRPr lang="en-US"/>
        </a:p>
      </dgm:t>
    </dgm:pt>
    <dgm:pt modelId="{D1CBE8DD-2B2F-4E80-969C-343E71D26CD8}">
      <dgm:prSet/>
      <dgm:spPr>
        <a:solidFill>
          <a:srgbClr val="FFE389"/>
        </a:solidFill>
      </dgm:spPr>
      <dgm:t>
        <a:bodyPr/>
        <a:lstStyle/>
        <a:p>
          <a:r>
            <a:rPr lang="en-US" dirty="0">
              <a:latin typeface="Calibri" panose="020F0502020204030204" pitchFamily="34" charset="0"/>
              <a:cs typeface="Calibri" panose="020F0502020204030204" pitchFamily="34" charset="0"/>
            </a:rPr>
            <a:t>Collaborate</a:t>
          </a:r>
        </a:p>
      </dgm:t>
    </dgm:pt>
    <dgm:pt modelId="{83CD4180-58CE-42F6-BC41-25345FDCF1F7}" type="parTrans" cxnId="{5EA09F6D-C24B-4D1E-812D-AC405B9D330D}">
      <dgm:prSet/>
      <dgm:spPr/>
      <dgm:t>
        <a:bodyPr/>
        <a:lstStyle/>
        <a:p>
          <a:endParaRPr lang="en-US"/>
        </a:p>
      </dgm:t>
    </dgm:pt>
    <dgm:pt modelId="{3610A10B-2DD6-442F-8D42-7748CDA6C794}" type="sibTrans" cxnId="{5EA09F6D-C24B-4D1E-812D-AC405B9D330D}">
      <dgm:prSet/>
      <dgm:spPr/>
      <dgm:t>
        <a:bodyPr/>
        <a:lstStyle/>
        <a:p>
          <a:endParaRPr lang="en-US"/>
        </a:p>
      </dgm:t>
    </dgm:pt>
    <dgm:pt modelId="{B6A99EDC-ED97-43B6-9F3A-7E41FE284044}">
      <dgm:prSet custT="1"/>
      <dgm:spPr/>
      <dgm:t>
        <a:bodyPr/>
        <a:lstStyle/>
        <a:p>
          <a:r>
            <a:rPr lang="en-US" sz="1600" dirty="0">
              <a:uFillTx/>
              <a:latin typeface="Calibri" panose="020F0502020204030204" pitchFamily="34" charset="0"/>
              <a:cs typeface="Calibri" panose="020F0502020204030204" pitchFamily="34" charset="0"/>
            </a:rPr>
            <a:t>Collaborate with other community agencies and providers to offer comprehensive care, as needed.</a:t>
          </a:r>
          <a:endParaRPr lang="en-US" sz="1600" dirty="0">
            <a:latin typeface="Calibri" panose="020F0502020204030204" pitchFamily="34" charset="0"/>
            <a:cs typeface="Calibri" panose="020F0502020204030204" pitchFamily="34" charset="0"/>
          </a:endParaRPr>
        </a:p>
      </dgm:t>
    </dgm:pt>
    <dgm:pt modelId="{79789572-603D-4475-B080-B821813F8444}" type="parTrans" cxnId="{4B333B7A-154F-4235-BB60-8B79AE164445}">
      <dgm:prSet/>
      <dgm:spPr/>
      <dgm:t>
        <a:bodyPr/>
        <a:lstStyle/>
        <a:p>
          <a:endParaRPr lang="en-US"/>
        </a:p>
      </dgm:t>
    </dgm:pt>
    <dgm:pt modelId="{0CDD589D-782F-462A-BA77-7B5140F536BD}" type="sibTrans" cxnId="{4B333B7A-154F-4235-BB60-8B79AE164445}">
      <dgm:prSet/>
      <dgm:spPr/>
      <dgm:t>
        <a:bodyPr/>
        <a:lstStyle/>
        <a:p>
          <a:endParaRPr lang="en-US"/>
        </a:p>
      </dgm:t>
    </dgm:pt>
    <dgm:pt modelId="{6F0BFE97-BF83-405F-B044-1A6489BA502C}">
      <dgm:prSet/>
      <dgm:spPr>
        <a:solidFill>
          <a:srgbClr val="FFDC6D"/>
        </a:solidFill>
      </dgm:spPr>
      <dgm:t>
        <a:bodyPr/>
        <a:lstStyle/>
        <a:p>
          <a:r>
            <a:rPr lang="en-US" dirty="0">
              <a:latin typeface="Calibri" panose="020F0502020204030204" pitchFamily="34" charset="0"/>
              <a:cs typeface="Calibri" panose="020F0502020204030204" pitchFamily="34" charset="0"/>
            </a:rPr>
            <a:t>Enhance</a:t>
          </a:r>
        </a:p>
      </dgm:t>
    </dgm:pt>
    <dgm:pt modelId="{C62ACB6F-2601-4303-8F50-52E7C13E297C}" type="parTrans" cxnId="{CC33AA60-B512-4C8C-9730-EEE9B054010A}">
      <dgm:prSet/>
      <dgm:spPr/>
      <dgm:t>
        <a:bodyPr/>
        <a:lstStyle/>
        <a:p>
          <a:endParaRPr lang="en-US"/>
        </a:p>
      </dgm:t>
    </dgm:pt>
    <dgm:pt modelId="{E06AB9A3-E18E-4E45-B69F-7BF286EA11A3}" type="sibTrans" cxnId="{CC33AA60-B512-4C8C-9730-EEE9B054010A}">
      <dgm:prSet/>
      <dgm:spPr/>
      <dgm:t>
        <a:bodyPr/>
        <a:lstStyle/>
        <a:p>
          <a:endParaRPr lang="en-US"/>
        </a:p>
      </dgm:t>
    </dgm:pt>
    <dgm:pt modelId="{BB3A546E-932F-4DC2-8755-08B07994C59A}">
      <dgm:prSet custT="1"/>
      <dgm:spPr/>
      <dgm:t>
        <a:bodyPr/>
        <a:lstStyle/>
        <a:p>
          <a:r>
            <a:rPr lang="en-US" sz="1600" dirty="0">
              <a:uFillTx/>
              <a:latin typeface="Calibri" panose="020F0502020204030204" pitchFamily="34" charset="0"/>
              <a:cs typeface="Calibri" panose="020F0502020204030204" pitchFamily="34" charset="0"/>
            </a:rPr>
            <a:t>Use technology-based resources to enhance access to education, outreach, and direct therapeutic services.</a:t>
          </a:r>
          <a:endParaRPr lang="en-US" sz="1600" dirty="0">
            <a:latin typeface="Calibri" panose="020F0502020204030204" pitchFamily="34" charset="0"/>
            <a:cs typeface="Calibri" panose="020F0502020204030204" pitchFamily="34" charset="0"/>
          </a:endParaRPr>
        </a:p>
      </dgm:t>
    </dgm:pt>
    <dgm:pt modelId="{554CEDBD-8393-4614-B726-DB432B58D803}" type="parTrans" cxnId="{9AF75ADB-EE55-4240-A1A5-79F6A4EC6D38}">
      <dgm:prSet/>
      <dgm:spPr/>
      <dgm:t>
        <a:bodyPr/>
        <a:lstStyle/>
        <a:p>
          <a:endParaRPr lang="en-US"/>
        </a:p>
      </dgm:t>
    </dgm:pt>
    <dgm:pt modelId="{DABBE123-93E9-417C-B392-FE18D66043E9}" type="sibTrans" cxnId="{9AF75ADB-EE55-4240-A1A5-79F6A4EC6D38}">
      <dgm:prSet/>
      <dgm:spPr/>
      <dgm:t>
        <a:bodyPr/>
        <a:lstStyle/>
        <a:p>
          <a:endParaRPr lang="en-US"/>
        </a:p>
      </dgm:t>
    </dgm:pt>
    <dgm:pt modelId="{9412813A-D836-455D-BA23-3D4D9DCA84A1}">
      <dgm:prSet/>
      <dgm:spPr>
        <a:solidFill>
          <a:srgbClr val="FFD13F"/>
        </a:solidFill>
      </dgm:spPr>
      <dgm:t>
        <a:bodyPr/>
        <a:lstStyle/>
        <a:p>
          <a:r>
            <a:rPr lang="en-US" dirty="0">
              <a:latin typeface="Calibri" panose="020F0502020204030204" pitchFamily="34" charset="0"/>
              <a:cs typeface="Calibri" panose="020F0502020204030204" pitchFamily="34" charset="0"/>
            </a:rPr>
            <a:t>Support</a:t>
          </a:r>
        </a:p>
      </dgm:t>
    </dgm:pt>
    <dgm:pt modelId="{452ABAF0-E327-476E-B334-656847D8087A}" type="parTrans" cxnId="{6A6D1118-9AF0-44ED-8C02-0D1135455938}">
      <dgm:prSet/>
      <dgm:spPr/>
      <dgm:t>
        <a:bodyPr/>
        <a:lstStyle/>
        <a:p>
          <a:endParaRPr lang="en-US"/>
        </a:p>
      </dgm:t>
    </dgm:pt>
    <dgm:pt modelId="{26FBC122-5FC0-4485-96D8-DF8A3A38C08F}" type="sibTrans" cxnId="{6A6D1118-9AF0-44ED-8C02-0D1135455938}">
      <dgm:prSet/>
      <dgm:spPr/>
      <dgm:t>
        <a:bodyPr/>
        <a:lstStyle/>
        <a:p>
          <a:endParaRPr lang="en-US"/>
        </a:p>
      </dgm:t>
    </dgm:pt>
    <dgm:pt modelId="{78B912D3-66C7-4C8D-86B4-302A1B70B2B2}">
      <dgm:prSet custT="1"/>
      <dgm:spPr/>
      <dgm:t>
        <a:bodyPr/>
        <a:lstStyle/>
        <a:p>
          <a:r>
            <a:rPr lang="en-US" sz="1600" dirty="0">
              <a:uFillTx/>
              <a:latin typeface="Calibri" panose="020F0502020204030204" pitchFamily="34" charset="0"/>
              <a:cs typeface="Calibri" panose="020F0502020204030204" pitchFamily="34" charset="0"/>
            </a:rPr>
            <a:t>Use peer services when appropriate and available to help diminish barriers and increase engagement in services.</a:t>
          </a:r>
          <a:endParaRPr lang="en-US" sz="1600" dirty="0">
            <a:latin typeface="Calibri" panose="020F0502020204030204" pitchFamily="34" charset="0"/>
            <a:cs typeface="Calibri" panose="020F0502020204030204" pitchFamily="34" charset="0"/>
          </a:endParaRPr>
        </a:p>
      </dgm:t>
    </dgm:pt>
    <dgm:pt modelId="{B6455996-1F27-4E98-A8E7-7AB155C37CD1}" type="parTrans" cxnId="{612DE6F1-74D5-4205-AD99-B780642470D8}">
      <dgm:prSet/>
      <dgm:spPr/>
      <dgm:t>
        <a:bodyPr/>
        <a:lstStyle/>
        <a:p>
          <a:endParaRPr lang="en-US"/>
        </a:p>
      </dgm:t>
    </dgm:pt>
    <dgm:pt modelId="{2ED196E5-2368-4DD3-9358-EA4AEC962022}" type="sibTrans" cxnId="{612DE6F1-74D5-4205-AD99-B780642470D8}">
      <dgm:prSet/>
      <dgm:spPr/>
      <dgm:t>
        <a:bodyPr/>
        <a:lstStyle/>
        <a:p>
          <a:endParaRPr lang="en-US"/>
        </a:p>
      </dgm:t>
    </dgm:pt>
    <dgm:pt modelId="{B709E7B1-2D1A-4D17-9843-7247910FFEB3}" type="pres">
      <dgm:prSet presAssocID="{8C41932B-D0F0-4C26-AFC6-540C699A4716}" presName="Name0" presStyleCnt="0">
        <dgm:presLayoutVars>
          <dgm:dir/>
          <dgm:animLvl val="lvl"/>
          <dgm:resizeHandles val="exact"/>
        </dgm:presLayoutVars>
      </dgm:prSet>
      <dgm:spPr/>
    </dgm:pt>
    <dgm:pt modelId="{BFC7E3C9-B067-4D3B-9D38-CAAE9F652C19}" type="pres">
      <dgm:prSet presAssocID="{9412813A-D836-455D-BA23-3D4D9DCA84A1}" presName="boxAndChildren" presStyleCnt="0"/>
      <dgm:spPr/>
    </dgm:pt>
    <dgm:pt modelId="{35E7377B-BD40-4A55-8563-45A440411F04}" type="pres">
      <dgm:prSet presAssocID="{9412813A-D836-455D-BA23-3D4D9DCA84A1}" presName="parentTextBox" presStyleLbl="alignNode1" presStyleIdx="0" presStyleCnt="5"/>
      <dgm:spPr/>
    </dgm:pt>
    <dgm:pt modelId="{F937EAF4-134B-448F-928B-51F8F6399B6C}" type="pres">
      <dgm:prSet presAssocID="{9412813A-D836-455D-BA23-3D4D9DCA84A1}" presName="descendantBox" presStyleLbl="bgAccFollowNode1" presStyleIdx="0" presStyleCnt="5" custLinFactNeighborX="104" custLinFactNeighborY="2737"/>
      <dgm:spPr/>
    </dgm:pt>
    <dgm:pt modelId="{7E2307EE-F6BD-455F-8818-700DA3607C4A}" type="pres">
      <dgm:prSet presAssocID="{E06AB9A3-E18E-4E45-B69F-7BF286EA11A3}" presName="sp" presStyleCnt="0"/>
      <dgm:spPr/>
    </dgm:pt>
    <dgm:pt modelId="{48B24099-2846-464B-A3BB-E8F1E06A3A76}" type="pres">
      <dgm:prSet presAssocID="{6F0BFE97-BF83-405F-B044-1A6489BA502C}" presName="arrowAndChildren" presStyleCnt="0"/>
      <dgm:spPr/>
    </dgm:pt>
    <dgm:pt modelId="{ECB13B4D-FE71-419F-87DF-86090C6D159D}" type="pres">
      <dgm:prSet presAssocID="{6F0BFE97-BF83-405F-B044-1A6489BA502C}" presName="parentTextArrow" presStyleLbl="node1" presStyleIdx="0" presStyleCnt="0"/>
      <dgm:spPr/>
    </dgm:pt>
    <dgm:pt modelId="{0D88318D-1BA2-4C34-80C6-567E9A6D0699}" type="pres">
      <dgm:prSet presAssocID="{6F0BFE97-BF83-405F-B044-1A6489BA502C}" presName="arrow" presStyleLbl="alignNode1" presStyleIdx="1" presStyleCnt="5"/>
      <dgm:spPr/>
    </dgm:pt>
    <dgm:pt modelId="{B5FC4712-423A-4EE5-89AC-DC851C3D1469}" type="pres">
      <dgm:prSet presAssocID="{6F0BFE97-BF83-405F-B044-1A6489BA502C}" presName="descendantArrow" presStyleLbl="bgAccFollowNode1" presStyleIdx="1" presStyleCnt="5"/>
      <dgm:spPr/>
    </dgm:pt>
    <dgm:pt modelId="{CC864F90-D718-4D9F-BD86-C97959C2A170}" type="pres">
      <dgm:prSet presAssocID="{3610A10B-2DD6-442F-8D42-7748CDA6C794}" presName="sp" presStyleCnt="0"/>
      <dgm:spPr/>
    </dgm:pt>
    <dgm:pt modelId="{3BEB1F83-4D28-46DB-AF54-D4FDF22BB5A1}" type="pres">
      <dgm:prSet presAssocID="{D1CBE8DD-2B2F-4E80-969C-343E71D26CD8}" presName="arrowAndChildren" presStyleCnt="0"/>
      <dgm:spPr/>
    </dgm:pt>
    <dgm:pt modelId="{8EE03B7B-DD39-4E6C-B252-0451A25F86C3}" type="pres">
      <dgm:prSet presAssocID="{D1CBE8DD-2B2F-4E80-969C-343E71D26CD8}" presName="parentTextArrow" presStyleLbl="node1" presStyleIdx="0" presStyleCnt="0"/>
      <dgm:spPr/>
    </dgm:pt>
    <dgm:pt modelId="{CF0EBEC6-58D5-4BD1-9023-4B17D399CA79}" type="pres">
      <dgm:prSet presAssocID="{D1CBE8DD-2B2F-4E80-969C-343E71D26CD8}" presName="arrow" presStyleLbl="alignNode1" presStyleIdx="2" presStyleCnt="5"/>
      <dgm:spPr/>
    </dgm:pt>
    <dgm:pt modelId="{688982E2-8419-49A1-85AB-CA30957212D4}" type="pres">
      <dgm:prSet presAssocID="{D1CBE8DD-2B2F-4E80-969C-343E71D26CD8}" presName="descendantArrow" presStyleLbl="bgAccFollowNode1" presStyleIdx="2" presStyleCnt="5"/>
      <dgm:spPr/>
    </dgm:pt>
    <dgm:pt modelId="{F735734F-FC5D-4AD6-A992-2B1497F90957}" type="pres">
      <dgm:prSet presAssocID="{81E393D7-4555-45F9-92A5-B99DBFDAA50B}" presName="sp" presStyleCnt="0"/>
      <dgm:spPr/>
    </dgm:pt>
    <dgm:pt modelId="{2E5161A1-EE88-4A68-BF40-0BDB5C74FBAC}" type="pres">
      <dgm:prSet presAssocID="{27D44341-180F-492B-A8CD-8C73BC2E65EF}" presName="arrowAndChildren" presStyleCnt="0"/>
      <dgm:spPr/>
    </dgm:pt>
    <dgm:pt modelId="{C063835C-8212-48C5-8E01-7ACE1FE097A5}" type="pres">
      <dgm:prSet presAssocID="{27D44341-180F-492B-A8CD-8C73BC2E65EF}" presName="parentTextArrow" presStyleLbl="node1" presStyleIdx="0" presStyleCnt="0"/>
      <dgm:spPr/>
    </dgm:pt>
    <dgm:pt modelId="{F32E05FB-CA3B-43CF-B6AF-D1BF00646687}" type="pres">
      <dgm:prSet presAssocID="{27D44341-180F-492B-A8CD-8C73BC2E65EF}" presName="arrow" presStyleLbl="alignNode1" presStyleIdx="3" presStyleCnt="5"/>
      <dgm:spPr/>
    </dgm:pt>
    <dgm:pt modelId="{08A9DD99-C69A-48FF-86B3-7A80DF50727F}" type="pres">
      <dgm:prSet presAssocID="{27D44341-180F-492B-A8CD-8C73BC2E65EF}" presName="descendantArrow" presStyleLbl="bgAccFollowNode1" presStyleIdx="3" presStyleCnt="5"/>
      <dgm:spPr/>
    </dgm:pt>
    <dgm:pt modelId="{5F47D820-A31F-4370-A65E-D41EFEF2CCCA}" type="pres">
      <dgm:prSet presAssocID="{C0D5D624-B04E-4C41-94EA-431362946669}" presName="sp" presStyleCnt="0"/>
      <dgm:spPr/>
    </dgm:pt>
    <dgm:pt modelId="{2E252EC3-3846-48D1-A7BA-A43DE9B4FEF8}" type="pres">
      <dgm:prSet presAssocID="{FB1301D2-EEA5-4776-8995-9C4EA9ADD411}" presName="arrowAndChildren" presStyleCnt="0"/>
      <dgm:spPr/>
    </dgm:pt>
    <dgm:pt modelId="{9D171D99-7B84-4D59-B7C4-41D2E3C85CDF}" type="pres">
      <dgm:prSet presAssocID="{FB1301D2-EEA5-4776-8995-9C4EA9ADD411}" presName="parentTextArrow" presStyleLbl="node1" presStyleIdx="0" presStyleCnt="0"/>
      <dgm:spPr/>
    </dgm:pt>
    <dgm:pt modelId="{0A036B1C-8A46-419E-8F7F-0DD15EB518D7}" type="pres">
      <dgm:prSet presAssocID="{FB1301D2-EEA5-4776-8995-9C4EA9ADD411}" presName="arrow" presStyleLbl="alignNode1" presStyleIdx="4" presStyleCnt="5"/>
      <dgm:spPr/>
    </dgm:pt>
    <dgm:pt modelId="{E85B0836-540A-4967-B1EF-AE22FB92719A}" type="pres">
      <dgm:prSet presAssocID="{FB1301D2-EEA5-4776-8995-9C4EA9ADD411}" presName="descendantArrow" presStyleLbl="bgAccFollowNode1" presStyleIdx="4" presStyleCnt="5"/>
      <dgm:spPr/>
    </dgm:pt>
  </dgm:ptLst>
  <dgm:cxnLst>
    <dgm:cxn modelId="{EF5AF704-E7FE-4358-86EE-EB614B072001}" srcId="{27D44341-180F-492B-A8CD-8C73BC2E65EF}" destId="{E1B2E33D-7480-40D4-A038-DD927E12C266}" srcOrd="0" destOrd="0" parTransId="{52159AA7-3318-40E8-BC72-A4E67D05033B}" sibTransId="{10DEBA2E-DC92-425A-9E87-5B5BDCC35E19}"/>
    <dgm:cxn modelId="{99FB0D09-A38B-46C2-BCE9-0DC61DA645EF}" type="presOf" srcId="{27D44341-180F-492B-A8CD-8C73BC2E65EF}" destId="{F32E05FB-CA3B-43CF-B6AF-D1BF00646687}" srcOrd="1" destOrd="0" presId="urn:microsoft.com/office/officeart/2016/7/layout/VerticalDownArrowProcess"/>
    <dgm:cxn modelId="{BA63210A-9DED-4708-A87C-6BA05419D7A5}" type="presOf" srcId="{78B912D3-66C7-4C8D-86B4-302A1B70B2B2}" destId="{F937EAF4-134B-448F-928B-51F8F6399B6C}" srcOrd="0" destOrd="0" presId="urn:microsoft.com/office/officeart/2016/7/layout/VerticalDownArrowProcess"/>
    <dgm:cxn modelId="{EEC7EF0E-AD56-4146-ACD3-E990C0BC989E}" type="presOf" srcId="{B6A99EDC-ED97-43B6-9F3A-7E41FE284044}" destId="{688982E2-8419-49A1-85AB-CA30957212D4}" srcOrd="0" destOrd="0" presId="urn:microsoft.com/office/officeart/2016/7/layout/VerticalDownArrowProcess"/>
    <dgm:cxn modelId="{574AC914-F212-4963-AF52-480C667511E5}" type="presOf" srcId="{FB1301D2-EEA5-4776-8995-9C4EA9ADD411}" destId="{0A036B1C-8A46-419E-8F7F-0DD15EB518D7}" srcOrd="1" destOrd="0" presId="urn:microsoft.com/office/officeart/2016/7/layout/VerticalDownArrowProcess"/>
    <dgm:cxn modelId="{6A6D1118-9AF0-44ED-8C02-0D1135455938}" srcId="{8C41932B-D0F0-4C26-AFC6-540C699A4716}" destId="{9412813A-D836-455D-BA23-3D4D9DCA84A1}" srcOrd="4" destOrd="0" parTransId="{452ABAF0-E327-476E-B334-656847D8087A}" sibTransId="{26FBC122-5FC0-4485-96D8-DF8A3A38C08F}"/>
    <dgm:cxn modelId="{E95FD322-23FF-440D-A7FD-216F5DEAA442}" type="presOf" srcId="{E1B2E33D-7480-40D4-A038-DD927E12C266}" destId="{08A9DD99-C69A-48FF-86B3-7A80DF50727F}" srcOrd="0" destOrd="0" presId="urn:microsoft.com/office/officeart/2016/7/layout/VerticalDownArrowProcess"/>
    <dgm:cxn modelId="{30A73D30-7A8F-462C-AF6D-F2B732EE6710}" type="presOf" srcId="{6F0BFE97-BF83-405F-B044-1A6489BA502C}" destId="{0D88318D-1BA2-4C34-80C6-567E9A6D0699}" srcOrd="1" destOrd="0" presId="urn:microsoft.com/office/officeart/2016/7/layout/VerticalDownArrowProcess"/>
    <dgm:cxn modelId="{71CBC53E-061B-468D-B161-56F7B4C1B1F1}" type="presOf" srcId="{D1CBE8DD-2B2F-4E80-969C-343E71D26CD8}" destId="{8EE03B7B-DD39-4E6C-B252-0451A25F86C3}" srcOrd="0" destOrd="0" presId="urn:microsoft.com/office/officeart/2016/7/layout/VerticalDownArrowProcess"/>
    <dgm:cxn modelId="{4CC37060-2D4C-441C-B4E4-E7140C32FDB1}" type="presOf" srcId="{6F0BFE97-BF83-405F-B044-1A6489BA502C}" destId="{ECB13B4D-FE71-419F-87DF-86090C6D159D}" srcOrd="0" destOrd="0" presId="urn:microsoft.com/office/officeart/2016/7/layout/VerticalDownArrowProcess"/>
    <dgm:cxn modelId="{CC33AA60-B512-4C8C-9730-EEE9B054010A}" srcId="{8C41932B-D0F0-4C26-AFC6-540C699A4716}" destId="{6F0BFE97-BF83-405F-B044-1A6489BA502C}" srcOrd="3" destOrd="0" parTransId="{C62ACB6F-2601-4303-8F50-52E7C13E297C}" sibTransId="{E06AB9A3-E18E-4E45-B69F-7BF286EA11A3}"/>
    <dgm:cxn modelId="{5EA09F6D-C24B-4D1E-812D-AC405B9D330D}" srcId="{8C41932B-D0F0-4C26-AFC6-540C699A4716}" destId="{D1CBE8DD-2B2F-4E80-969C-343E71D26CD8}" srcOrd="2" destOrd="0" parTransId="{83CD4180-58CE-42F6-BC41-25345FDCF1F7}" sibTransId="{3610A10B-2DD6-442F-8D42-7748CDA6C794}"/>
    <dgm:cxn modelId="{989DF24E-3514-4EC5-9A2F-F74C03ABE837}" type="presOf" srcId="{D1CBE8DD-2B2F-4E80-969C-343E71D26CD8}" destId="{CF0EBEC6-58D5-4BD1-9023-4B17D399CA79}" srcOrd="1" destOrd="0" presId="urn:microsoft.com/office/officeart/2016/7/layout/VerticalDownArrowProcess"/>
    <dgm:cxn modelId="{EC980471-60EA-4521-BD51-EDCDBB25F68A}" srcId="{8C41932B-D0F0-4C26-AFC6-540C699A4716}" destId="{FB1301D2-EEA5-4776-8995-9C4EA9ADD411}" srcOrd="0" destOrd="0" parTransId="{CE88B4FA-1B03-43CE-98D6-0F5DDF6D642D}" sibTransId="{C0D5D624-B04E-4C41-94EA-431362946669}"/>
    <dgm:cxn modelId="{2998ED54-3C6A-463B-A101-B79DA2E949B9}" type="presOf" srcId="{9412813A-D836-455D-BA23-3D4D9DCA84A1}" destId="{35E7377B-BD40-4A55-8563-45A440411F04}" srcOrd="0" destOrd="0" presId="urn:microsoft.com/office/officeart/2016/7/layout/VerticalDownArrowProcess"/>
    <dgm:cxn modelId="{4B333B7A-154F-4235-BB60-8B79AE164445}" srcId="{D1CBE8DD-2B2F-4E80-969C-343E71D26CD8}" destId="{B6A99EDC-ED97-43B6-9F3A-7E41FE284044}" srcOrd="0" destOrd="0" parTransId="{79789572-603D-4475-B080-B821813F8444}" sibTransId="{0CDD589D-782F-462A-BA77-7B5140F536BD}"/>
    <dgm:cxn modelId="{4C422D88-78AE-4953-BB64-A579B5F836B6}" type="presOf" srcId="{FB1301D2-EEA5-4776-8995-9C4EA9ADD411}" destId="{9D171D99-7B84-4D59-B7C4-41D2E3C85CDF}" srcOrd="0" destOrd="0" presId="urn:microsoft.com/office/officeart/2016/7/layout/VerticalDownArrowProcess"/>
    <dgm:cxn modelId="{BA519DAD-C036-4C0F-8862-5EE4591302E8}" type="presOf" srcId="{CBF6C134-0BF4-4D02-A8AB-4DAE6DE5A501}" destId="{E85B0836-540A-4967-B1EF-AE22FB92719A}" srcOrd="0" destOrd="0" presId="urn:microsoft.com/office/officeart/2016/7/layout/VerticalDownArrowProcess"/>
    <dgm:cxn modelId="{56EE96C5-FF72-4048-91B3-FDF20099F7F1}" type="presOf" srcId="{BB3A546E-932F-4DC2-8755-08B07994C59A}" destId="{B5FC4712-423A-4EE5-89AC-DC851C3D1469}" srcOrd="0" destOrd="0" presId="urn:microsoft.com/office/officeart/2016/7/layout/VerticalDownArrowProcess"/>
    <dgm:cxn modelId="{5EF291CB-F3C7-47A6-843E-87329A0C843E}" srcId="{8C41932B-D0F0-4C26-AFC6-540C699A4716}" destId="{27D44341-180F-492B-A8CD-8C73BC2E65EF}" srcOrd="1" destOrd="0" parTransId="{CC3BD049-06F9-44E9-8F1D-3633A9424D8B}" sibTransId="{81E393D7-4555-45F9-92A5-B99DBFDAA50B}"/>
    <dgm:cxn modelId="{9AF75ADB-EE55-4240-A1A5-79F6A4EC6D38}" srcId="{6F0BFE97-BF83-405F-B044-1A6489BA502C}" destId="{BB3A546E-932F-4DC2-8755-08B07994C59A}" srcOrd="0" destOrd="0" parTransId="{554CEDBD-8393-4614-B726-DB432B58D803}" sibTransId="{DABBE123-93E9-417C-B392-FE18D66043E9}"/>
    <dgm:cxn modelId="{B80A5CE0-2D0C-4959-AFA8-FE2DA537125F}" type="presOf" srcId="{27D44341-180F-492B-A8CD-8C73BC2E65EF}" destId="{C063835C-8212-48C5-8E01-7ACE1FE097A5}" srcOrd="0" destOrd="0" presId="urn:microsoft.com/office/officeart/2016/7/layout/VerticalDownArrowProcess"/>
    <dgm:cxn modelId="{612DE6F1-74D5-4205-AD99-B780642470D8}" srcId="{9412813A-D836-455D-BA23-3D4D9DCA84A1}" destId="{78B912D3-66C7-4C8D-86B4-302A1B70B2B2}" srcOrd="0" destOrd="0" parTransId="{B6455996-1F27-4E98-A8E7-7AB155C37CD1}" sibTransId="{2ED196E5-2368-4DD3-9358-EA4AEC962022}"/>
    <dgm:cxn modelId="{30CABCF8-BA6F-434B-A1FD-345039AE3142}" srcId="{FB1301D2-EEA5-4776-8995-9C4EA9ADD411}" destId="{CBF6C134-0BF4-4D02-A8AB-4DAE6DE5A501}" srcOrd="0" destOrd="0" parTransId="{141725AF-1A67-4926-AF1B-4754134DD3D9}" sibTransId="{E4232DDE-24BD-40BD-B488-C66A855774EF}"/>
    <dgm:cxn modelId="{B8B0FDFE-6478-4C56-A99C-DA1E0492F1D3}" type="presOf" srcId="{8C41932B-D0F0-4C26-AFC6-540C699A4716}" destId="{B709E7B1-2D1A-4D17-9843-7247910FFEB3}" srcOrd="0" destOrd="0" presId="urn:microsoft.com/office/officeart/2016/7/layout/VerticalDownArrowProcess"/>
    <dgm:cxn modelId="{469EF850-F006-40F8-9097-B83BD34E021A}" type="presParOf" srcId="{B709E7B1-2D1A-4D17-9843-7247910FFEB3}" destId="{BFC7E3C9-B067-4D3B-9D38-CAAE9F652C19}" srcOrd="0" destOrd="0" presId="urn:microsoft.com/office/officeart/2016/7/layout/VerticalDownArrowProcess"/>
    <dgm:cxn modelId="{232D97D8-2A1C-4CAF-A6AD-A9EA3E2D857F}" type="presParOf" srcId="{BFC7E3C9-B067-4D3B-9D38-CAAE9F652C19}" destId="{35E7377B-BD40-4A55-8563-45A440411F04}" srcOrd="0" destOrd="0" presId="urn:microsoft.com/office/officeart/2016/7/layout/VerticalDownArrowProcess"/>
    <dgm:cxn modelId="{91361BE6-0B12-44D5-A921-DDD4ACB79C63}" type="presParOf" srcId="{BFC7E3C9-B067-4D3B-9D38-CAAE9F652C19}" destId="{F937EAF4-134B-448F-928B-51F8F6399B6C}" srcOrd="1" destOrd="0" presId="urn:microsoft.com/office/officeart/2016/7/layout/VerticalDownArrowProcess"/>
    <dgm:cxn modelId="{6E09FC6A-43A6-4863-A06F-A21C29202AAF}" type="presParOf" srcId="{B709E7B1-2D1A-4D17-9843-7247910FFEB3}" destId="{7E2307EE-F6BD-455F-8818-700DA3607C4A}" srcOrd="1" destOrd="0" presId="urn:microsoft.com/office/officeart/2016/7/layout/VerticalDownArrowProcess"/>
    <dgm:cxn modelId="{4AC0B5B0-05B0-4BA0-A209-54E71AB2BAE0}" type="presParOf" srcId="{B709E7B1-2D1A-4D17-9843-7247910FFEB3}" destId="{48B24099-2846-464B-A3BB-E8F1E06A3A76}" srcOrd="2" destOrd="0" presId="urn:microsoft.com/office/officeart/2016/7/layout/VerticalDownArrowProcess"/>
    <dgm:cxn modelId="{82A5A522-FA01-4072-84F6-B3A20EDC356B}" type="presParOf" srcId="{48B24099-2846-464B-A3BB-E8F1E06A3A76}" destId="{ECB13B4D-FE71-419F-87DF-86090C6D159D}" srcOrd="0" destOrd="0" presId="urn:microsoft.com/office/officeart/2016/7/layout/VerticalDownArrowProcess"/>
    <dgm:cxn modelId="{1246DE42-9D71-469C-BE38-9ACE8040B019}" type="presParOf" srcId="{48B24099-2846-464B-A3BB-E8F1E06A3A76}" destId="{0D88318D-1BA2-4C34-80C6-567E9A6D0699}" srcOrd="1" destOrd="0" presId="urn:microsoft.com/office/officeart/2016/7/layout/VerticalDownArrowProcess"/>
    <dgm:cxn modelId="{82D68944-9AD6-443E-9251-4856AAF6101B}" type="presParOf" srcId="{48B24099-2846-464B-A3BB-E8F1E06A3A76}" destId="{B5FC4712-423A-4EE5-89AC-DC851C3D1469}" srcOrd="2" destOrd="0" presId="urn:microsoft.com/office/officeart/2016/7/layout/VerticalDownArrowProcess"/>
    <dgm:cxn modelId="{03EF3090-6EB3-451A-85F0-80D071802958}" type="presParOf" srcId="{B709E7B1-2D1A-4D17-9843-7247910FFEB3}" destId="{CC864F90-D718-4D9F-BD86-C97959C2A170}" srcOrd="3" destOrd="0" presId="urn:microsoft.com/office/officeart/2016/7/layout/VerticalDownArrowProcess"/>
    <dgm:cxn modelId="{273CF245-2C12-4F6A-B27C-C9D3C9FA1483}" type="presParOf" srcId="{B709E7B1-2D1A-4D17-9843-7247910FFEB3}" destId="{3BEB1F83-4D28-46DB-AF54-D4FDF22BB5A1}" srcOrd="4" destOrd="0" presId="urn:microsoft.com/office/officeart/2016/7/layout/VerticalDownArrowProcess"/>
    <dgm:cxn modelId="{CF3389A1-C205-4399-BF40-1C2FAF5279E5}" type="presParOf" srcId="{3BEB1F83-4D28-46DB-AF54-D4FDF22BB5A1}" destId="{8EE03B7B-DD39-4E6C-B252-0451A25F86C3}" srcOrd="0" destOrd="0" presId="urn:microsoft.com/office/officeart/2016/7/layout/VerticalDownArrowProcess"/>
    <dgm:cxn modelId="{2A402773-B8C1-4198-AB87-80F964482675}" type="presParOf" srcId="{3BEB1F83-4D28-46DB-AF54-D4FDF22BB5A1}" destId="{CF0EBEC6-58D5-4BD1-9023-4B17D399CA79}" srcOrd="1" destOrd="0" presId="urn:microsoft.com/office/officeart/2016/7/layout/VerticalDownArrowProcess"/>
    <dgm:cxn modelId="{F5554E37-25E8-4E32-9B81-DC70509E66E0}" type="presParOf" srcId="{3BEB1F83-4D28-46DB-AF54-D4FDF22BB5A1}" destId="{688982E2-8419-49A1-85AB-CA30957212D4}" srcOrd="2" destOrd="0" presId="urn:microsoft.com/office/officeart/2016/7/layout/VerticalDownArrowProcess"/>
    <dgm:cxn modelId="{AD426A47-D9AF-48D7-968A-C66F371A8E88}" type="presParOf" srcId="{B709E7B1-2D1A-4D17-9843-7247910FFEB3}" destId="{F735734F-FC5D-4AD6-A992-2B1497F90957}" srcOrd="5" destOrd="0" presId="urn:microsoft.com/office/officeart/2016/7/layout/VerticalDownArrowProcess"/>
    <dgm:cxn modelId="{C96629CD-BB4A-475C-84FF-9FFFB03780EA}" type="presParOf" srcId="{B709E7B1-2D1A-4D17-9843-7247910FFEB3}" destId="{2E5161A1-EE88-4A68-BF40-0BDB5C74FBAC}" srcOrd="6" destOrd="0" presId="urn:microsoft.com/office/officeart/2016/7/layout/VerticalDownArrowProcess"/>
    <dgm:cxn modelId="{09305855-77F3-49EA-87FD-03E4F7ECF433}" type="presParOf" srcId="{2E5161A1-EE88-4A68-BF40-0BDB5C74FBAC}" destId="{C063835C-8212-48C5-8E01-7ACE1FE097A5}" srcOrd="0" destOrd="0" presId="urn:microsoft.com/office/officeart/2016/7/layout/VerticalDownArrowProcess"/>
    <dgm:cxn modelId="{C67030A0-0619-49D1-AE3F-9638ADB79131}" type="presParOf" srcId="{2E5161A1-EE88-4A68-BF40-0BDB5C74FBAC}" destId="{F32E05FB-CA3B-43CF-B6AF-D1BF00646687}" srcOrd="1" destOrd="0" presId="urn:microsoft.com/office/officeart/2016/7/layout/VerticalDownArrowProcess"/>
    <dgm:cxn modelId="{B7890786-C6FB-496A-A9E2-7F90800D4C29}" type="presParOf" srcId="{2E5161A1-EE88-4A68-BF40-0BDB5C74FBAC}" destId="{08A9DD99-C69A-48FF-86B3-7A80DF50727F}" srcOrd="2" destOrd="0" presId="urn:microsoft.com/office/officeart/2016/7/layout/VerticalDownArrowProcess"/>
    <dgm:cxn modelId="{A9745B4E-1C7B-40BE-A396-DFF5AE64C8CA}" type="presParOf" srcId="{B709E7B1-2D1A-4D17-9843-7247910FFEB3}" destId="{5F47D820-A31F-4370-A65E-D41EFEF2CCCA}" srcOrd="7" destOrd="0" presId="urn:microsoft.com/office/officeart/2016/7/layout/VerticalDownArrowProcess"/>
    <dgm:cxn modelId="{456C3FA7-CDD0-4114-8967-95DC6D292F87}" type="presParOf" srcId="{B709E7B1-2D1A-4D17-9843-7247910FFEB3}" destId="{2E252EC3-3846-48D1-A7BA-A43DE9B4FEF8}" srcOrd="8" destOrd="0" presId="urn:microsoft.com/office/officeart/2016/7/layout/VerticalDownArrowProcess"/>
    <dgm:cxn modelId="{FDF55298-8BC5-40DE-B272-CE02C14DDBD3}" type="presParOf" srcId="{2E252EC3-3846-48D1-A7BA-A43DE9B4FEF8}" destId="{9D171D99-7B84-4D59-B7C4-41D2E3C85CDF}" srcOrd="0" destOrd="0" presId="urn:microsoft.com/office/officeart/2016/7/layout/VerticalDownArrowProcess"/>
    <dgm:cxn modelId="{7DB62275-AFF7-46AC-8DBB-A2DB2CFCB818}" type="presParOf" srcId="{2E252EC3-3846-48D1-A7BA-A43DE9B4FEF8}" destId="{0A036B1C-8A46-419E-8F7F-0DD15EB518D7}" srcOrd="1" destOrd="0" presId="urn:microsoft.com/office/officeart/2016/7/layout/VerticalDownArrowProcess"/>
    <dgm:cxn modelId="{3B78CF8C-BCED-428E-89B8-E055094F51DF}" type="presParOf" srcId="{2E252EC3-3846-48D1-A7BA-A43DE9B4FEF8}" destId="{E85B0836-540A-4967-B1EF-AE22FB92719A}"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27A1F8A-F193-401C-B127-5FD168B69C87}" type="doc">
      <dgm:prSet loTypeId="urn:microsoft.com/office/officeart/2005/8/layout/cycle5" loCatId="cycle" qsTypeId="urn:microsoft.com/office/officeart/2005/8/quickstyle/3d9" qsCatId="3D" csTypeId="urn:microsoft.com/office/officeart/2005/8/colors/colorful1" csCatId="colorful" phldr="1"/>
      <dgm:spPr/>
      <dgm:t>
        <a:bodyPr/>
        <a:lstStyle/>
        <a:p>
          <a:endParaRPr lang="en-US"/>
        </a:p>
      </dgm:t>
    </dgm:pt>
    <dgm:pt modelId="{1D809C53-256C-42D2-BBB9-BE48007DD7BE}">
      <dgm:prSet phldrT="[Text]"/>
      <dgm:spPr/>
      <dgm:t>
        <a:bodyPr/>
        <a:lstStyle/>
        <a:p>
          <a:r>
            <a:rPr lang="en-US" dirty="0"/>
            <a:t>Recovery-Oriented Principles (CONNECT)</a:t>
          </a:r>
        </a:p>
      </dgm:t>
    </dgm:pt>
    <dgm:pt modelId="{D1DEDCF9-40D3-439B-8860-C9F64F6C8464}" type="parTrans" cxnId="{F563DE43-BD1F-417B-A33F-DAB564947A89}">
      <dgm:prSet/>
      <dgm:spPr/>
      <dgm:t>
        <a:bodyPr/>
        <a:lstStyle/>
        <a:p>
          <a:endParaRPr lang="en-US"/>
        </a:p>
      </dgm:t>
    </dgm:pt>
    <dgm:pt modelId="{F755D210-C57E-49A0-8D00-C3D72495BB4B}" type="sibTrans" cxnId="{F563DE43-BD1F-417B-A33F-DAB564947A89}">
      <dgm:prSet/>
      <dgm:spPr/>
      <dgm:t>
        <a:bodyPr/>
        <a:lstStyle/>
        <a:p>
          <a:endParaRPr lang="en-US"/>
        </a:p>
      </dgm:t>
    </dgm:pt>
    <dgm:pt modelId="{1A20CFC2-9F6A-42D0-A7E3-A0A5D2CD1EE4}">
      <dgm:prSet phldrT="[Text]"/>
      <dgm:spPr/>
      <dgm:t>
        <a:bodyPr/>
        <a:lstStyle/>
        <a:p>
          <a:r>
            <a:rPr lang="en-US" dirty="0"/>
            <a:t>Practices (HOPE)</a:t>
          </a:r>
        </a:p>
      </dgm:t>
    </dgm:pt>
    <dgm:pt modelId="{B5E08B32-24B1-47CE-ACEC-C869B1C0CBCF}" type="parTrans" cxnId="{DDA9FB26-670A-42E3-8F72-A23A7668B8FE}">
      <dgm:prSet/>
      <dgm:spPr/>
      <dgm:t>
        <a:bodyPr/>
        <a:lstStyle/>
        <a:p>
          <a:endParaRPr lang="en-US"/>
        </a:p>
      </dgm:t>
    </dgm:pt>
    <dgm:pt modelId="{55FD3838-B518-4057-B61B-47C998EE23B1}" type="sibTrans" cxnId="{DDA9FB26-670A-42E3-8F72-A23A7668B8FE}">
      <dgm:prSet/>
      <dgm:spPr/>
      <dgm:t>
        <a:bodyPr/>
        <a:lstStyle/>
        <a:p>
          <a:endParaRPr lang="en-US"/>
        </a:p>
      </dgm:t>
    </dgm:pt>
    <dgm:pt modelId="{9355404E-9B62-4344-9C26-398C58AF4BDB}" type="pres">
      <dgm:prSet presAssocID="{927A1F8A-F193-401C-B127-5FD168B69C87}" presName="cycle" presStyleCnt="0">
        <dgm:presLayoutVars>
          <dgm:dir/>
          <dgm:resizeHandles val="exact"/>
        </dgm:presLayoutVars>
      </dgm:prSet>
      <dgm:spPr/>
    </dgm:pt>
    <dgm:pt modelId="{81F48D2B-DBF7-4AF3-BFE5-5817B6F597CA}" type="pres">
      <dgm:prSet presAssocID="{1D809C53-256C-42D2-BBB9-BE48007DD7BE}" presName="node" presStyleLbl="node1" presStyleIdx="0" presStyleCnt="2">
        <dgm:presLayoutVars>
          <dgm:bulletEnabled val="1"/>
        </dgm:presLayoutVars>
      </dgm:prSet>
      <dgm:spPr/>
    </dgm:pt>
    <dgm:pt modelId="{72C91257-95EA-4CDF-88FC-D51F8E310374}" type="pres">
      <dgm:prSet presAssocID="{1D809C53-256C-42D2-BBB9-BE48007DD7BE}" presName="spNode" presStyleCnt="0"/>
      <dgm:spPr/>
    </dgm:pt>
    <dgm:pt modelId="{C082DE15-48F9-4042-821A-0E5F138766A7}" type="pres">
      <dgm:prSet presAssocID="{F755D210-C57E-49A0-8D00-C3D72495BB4B}" presName="sibTrans" presStyleLbl="sibTrans1D1" presStyleIdx="0" presStyleCnt="2"/>
      <dgm:spPr/>
    </dgm:pt>
    <dgm:pt modelId="{57234914-A8CF-4EBA-985E-EB65AACFCDEC}" type="pres">
      <dgm:prSet presAssocID="{1A20CFC2-9F6A-42D0-A7E3-A0A5D2CD1EE4}" presName="node" presStyleLbl="node1" presStyleIdx="1" presStyleCnt="2">
        <dgm:presLayoutVars>
          <dgm:bulletEnabled val="1"/>
        </dgm:presLayoutVars>
      </dgm:prSet>
      <dgm:spPr/>
    </dgm:pt>
    <dgm:pt modelId="{80928205-5B46-4545-9AAA-3096C90355CA}" type="pres">
      <dgm:prSet presAssocID="{1A20CFC2-9F6A-42D0-A7E3-A0A5D2CD1EE4}" presName="spNode" presStyleCnt="0"/>
      <dgm:spPr/>
    </dgm:pt>
    <dgm:pt modelId="{A0FEDE47-928E-40EA-A091-A5700EF5A1E1}" type="pres">
      <dgm:prSet presAssocID="{55FD3838-B518-4057-B61B-47C998EE23B1}" presName="sibTrans" presStyleLbl="sibTrans1D1" presStyleIdx="1" presStyleCnt="2"/>
      <dgm:spPr/>
    </dgm:pt>
  </dgm:ptLst>
  <dgm:cxnLst>
    <dgm:cxn modelId="{D548BA02-C1F2-43EC-AAB2-35E35DA0C9B9}" type="presOf" srcId="{F755D210-C57E-49A0-8D00-C3D72495BB4B}" destId="{C082DE15-48F9-4042-821A-0E5F138766A7}" srcOrd="0" destOrd="0" presId="urn:microsoft.com/office/officeart/2005/8/layout/cycle5"/>
    <dgm:cxn modelId="{F2FC9213-678F-4C9B-B635-B75B7FCA749B}" type="presOf" srcId="{927A1F8A-F193-401C-B127-5FD168B69C87}" destId="{9355404E-9B62-4344-9C26-398C58AF4BDB}" srcOrd="0" destOrd="0" presId="urn:microsoft.com/office/officeart/2005/8/layout/cycle5"/>
    <dgm:cxn modelId="{DDA9FB26-670A-42E3-8F72-A23A7668B8FE}" srcId="{927A1F8A-F193-401C-B127-5FD168B69C87}" destId="{1A20CFC2-9F6A-42D0-A7E3-A0A5D2CD1EE4}" srcOrd="1" destOrd="0" parTransId="{B5E08B32-24B1-47CE-ACEC-C869B1C0CBCF}" sibTransId="{55FD3838-B518-4057-B61B-47C998EE23B1}"/>
    <dgm:cxn modelId="{5F14B730-76EC-4177-8878-A6AC0943A151}" type="presOf" srcId="{1A20CFC2-9F6A-42D0-A7E3-A0A5D2CD1EE4}" destId="{57234914-A8CF-4EBA-985E-EB65AACFCDEC}" srcOrd="0" destOrd="0" presId="urn:microsoft.com/office/officeart/2005/8/layout/cycle5"/>
    <dgm:cxn modelId="{F563DE43-BD1F-417B-A33F-DAB564947A89}" srcId="{927A1F8A-F193-401C-B127-5FD168B69C87}" destId="{1D809C53-256C-42D2-BBB9-BE48007DD7BE}" srcOrd="0" destOrd="0" parTransId="{D1DEDCF9-40D3-439B-8860-C9F64F6C8464}" sibTransId="{F755D210-C57E-49A0-8D00-C3D72495BB4B}"/>
    <dgm:cxn modelId="{CB95266E-5E23-4CF8-AF69-CED56C064B3F}" type="presOf" srcId="{55FD3838-B518-4057-B61B-47C998EE23B1}" destId="{A0FEDE47-928E-40EA-A091-A5700EF5A1E1}" srcOrd="0" destOrd="0" presId="urn:microsoft.com/office/officeart/2005/8/layout/cycle5"/>
    <dgm:cxn modelId="{F80D619D-97E6-42FC-AB03-7E6882A31154}" type="presOf" srcId="{1D809C53-256C-42D2-BBB9-BE48007DD7BE}" destId="{81F48D2B-DBF7-4AF3-BFE5-5817B6F597CA}" srcOrd="0" destOrd="0" presId="urn:microsoft.com/office/officeart/2005/8/layout/cycle5"/>
    <dgm:cxn modelId="{3B361650-CABF-4448-AA4B-60A2F53A80F9}" type="presParOf" srcId="{9355404E-9B62-4344-9C26-398C58AF4BDB}" destId="{81F48D2B-DBF7-4AF3-BFE5-5817B6F597CA}" srcOrd="0" destOrd="0" presId="urn:microsoft.com/office/officeart/2005/8/layout/cycle5"/>
    <dgm:cxn modelId="{25E3A9D2-9814-403E-AA8F-0B9192B5BB43}" type="presParOf" srcId="{9355404E-9B62-4344-9C26-398C58AF4BDB}" destId="{72C91257-95EA-4CDF-88FC-D51F8E310374}" srcOrd="1" destOrd="0" presId="urn:microsoft.com/office/officeart/2005/8/layout/cycle5"/>
    <dgm:cxn modelId="{E8EDE8B9-A082-4F84-8473-DBFC1FEE9F4B}" type="presParOf" srcId="{9355404E-9B62-4344-9C26-398C58AF4BDB}" destId="{C082DE15-48F9-4042-821A-0E5F138766A7}" srcOrd="2" destOrd="0" presId="urn:microsoft.com/office/officeart/2005/8/layout/cycle5"/>
    <dgm:cxn modelId="{EE0091D9-AE37-4117-9C54-D8DB238D1611}" type="presParOf" srcId="{9355404E-9B62-4344-9C26-398C58AF4BDB}" destId="{57234914-A8CF-4EBA-985E-EB65AACFCDEC}" srcOrd="3" destOrd="0" presId="urn:microsoft.com/office/officeart/2005/8/layout/cycle5"/>
    <dgm:cxn modelId="{E5AB8EB0-80A6-457C-94A9-F98108AA844C}" type="presParOf" srcId="{9355404E-9B62-4344-9C26-398C58AF4BDB}" destId="{80928205-5B46-4545-9AAA-3096C90355CA}" srcOrd="4" destOrd="0" presId="urn:microsoft.com/office/officeart/2005/8/layout/cycle5"/>
    <dgm:cxn modelId="{2EE655DD-9ACB-463E-9FF1-B1EA21E0E08F}" type="presParOf" srcId="{9355404E-9B62-4344-9C26-398C58AF4BDB}" destId="{A0FEDE47-928E-40EA-A091-A5700EF5A1E1}" srcOrd="5"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7A689-FC4A-4FDF-BDDD-890A8474DEF9}">
      <dsp:nvSpPr>
        <dsp:cNvPr id="0" name=""/>
        <dsp:cNvSpPr/>
      </dsp:nvSpPr>
      <dsp:spPr>
        <a:xfrm>
          <a:off x="0" y="190605"/>
          <a:ext cx="2712874"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1</a:t>
          </a:r>
          <a:br>
            <a:rPr lang="en-US" sz="1900" kern="1200" dirty="0">
              <a:solidFill>
                <a:schemeClr val="accent1">
                  <a:lumMod val="75000"/>
                </a:schemeClr>
              </a:solidFill>
              <a:latin typeface="Calibri" panose="020F0502020204030204" pitchFamily="34" charset="0"/>
              <a:cs typeface="Calibri" panose="020F0502020204030204" pitchFamily="34" charset="0"/>
            </a:rPr>
          </a:br>
          <a:br>
            <a:rPr lang="en-US" sz="1000" kern="1200" dirty="0">
              <a:solidFill>
                <a:schemeClr val="accent1">
                  <a:lumMod val="75000"/>
                </a:schemeClr>
              </a:solidFill>
              <a:latin typeface="Calibri" panose="020F0502020204030204" pitchFamily="34" charset="0"/>
              <a:cs typeface="Calibri" panose="020F0502020204030204" pitchFamily="34" charset="0"/>
            </a:rPr>
          </a:br>
          <a:r>
            <a:rPr lang="en-US" sz="1800" b="1" kern="1200" dirty="0">
              <a:solidFill>
                <a:schemeClr val="tx1"/>
              </a:solidFill>
              <a:latin typeface="Calibri" panose="020F0502020204030204" pitchFamily="34" charset="0"/>
              <a:cs typeface="Calibri" panose="020F0502020204030204" pitchFamily="34" charset="0"/>
            </a:rPr>
            <a:t>Establish engagement as an overarching standard of care</a:t>
          </a:r>
          <a:endParaRPr lang="en-US" sz="1800" b="1" kern="1200" dirty="0">
            <a:solidFill>
              <a:schemeClr val="accent1">
                <a:lumMod val="75000"/>
              </a:schemeClr>
            </a:solidFill>
            <a:latin typeface="Calibri" panose="020F0502020204030204" pitchFamily="34" charset="0"/>
            <a:cs typeface="Calibri" panose="020F0502020204030204" pitchFamily="34" charset="0"/>
          </a:endParaRPr>
        </a:p>
      </dsp:txBody>
      <dsp:txXfrm>
        <a:off x="0" y="1549725"/>
        <a:ext cx="2712874" cy="2145978"/>
      </dsp:txXfrm>
    </dsp:sp>
    <dsp:sp modelId="{94E9EF1A-1D07-4210-9402-6C559E90358A}">
      <dsp:nvSpPr>
        <dsp:cNvPr id="0" name=""/>
        <dsp:cNvSpPr/>
      </dsp:nvSpPr>
      <dsp:spPr>
        <a:xfrm>
          <a:off x="823882" y="549949"/>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823882" y="549949"/>
        <a:ext cx="1072989" cy="1072989"/>
      </dsp:txXfrm>
    </dsp:sp>
    <dsp:sp modelId="{B9E74D06-8974-46A7-BDE8-CAC0846523DB}">
      <dsp:nvSpPr>
        <dsp:cNvPr id="0" name=""/>
        <dsp:cNvSpPr/>
      </dsp:nvSpPr>
      <dsp:spPr>
        <a:xfrm>
          <a:off x="83009"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3F367E-8502-4FE8-BAE7-DD0216BBE5F4}">
      <dsp:nvSpPr>
        <dsp:cNvPr id="0" name=""/>
        <dsp:cNvSpPr/>
      </dsp:nvSpPr>
      <dsp:spPr>
        <a:xfrm>
          <a:off x="2972288" y="192286"/>
          <a:ext cx="2554736"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2</a:t>
          </a:r>
          <a:br>
            <a:rPr lang="en-US" sz="1900" kern="1200" dirty="0">
              <a:solidFill>
                <a:schemeClr val="accent1">
                  <a:lumMod val="75000"/>
                </a:schemeClr>
              </a:solidFill>
              <a:latin typeface="Calibri" panose="020F0502020204030204" pitchFamily="34" charset="0"/>
              <a:cs typeface="Calibri" panose="020F0502020204030204" pitchFamily="34" charset="0"/>
            </a:rPr>
          </a:br>
          <a:br>
            <a:rPr lang="en-US" sz="1000" kern="1200" dirty="0">
              <a:solidFill>
                <a:schemeClr val="accent1">
                  <a:lumMod val="75000"/>
                </a:schemeClr>
              </a:solidFill>
              <a:latin typeface="Calibri" panose="020F0502020204030204" pitchFamily="34" charset="0"/>
              <a:cs typeface="Calibri" panose="020F0502020204030204" pitchFamily="34" charset="0"/>
            </a:rPr>
          </a:br>
          <a:r>
            <a:rPr lang="en-US" sz="1800" b="1" kern="1200" dirty="0">
              <a:solidFill>
                <a:schemeClr val="tx1"/>
              </a:solidFill>
              <a:latin typeface="Calibri" panose="020F0502020204030204" pitchFamily="34" charset="0"/>
              <a:cs typeface="Calibri" panose="020F0502020204030204" pitchFamily="34" charset="0"/>
            </a:rPr>
            <a:t>Facilitate an understanding of the  importance of engagement strategies</a:t>
          </a:r>
          <a:endParaRPr lang="en-US" sz="1800" b="1" kern="1200" dirty="0">
            <a:solidFill>
              <a:schemeClr val="accent1">
                <a:lumMod val="75000"/>
              </a:schemeClr>
            </a:solidFill>
            <a:latin typeface="Calibri" panose="020F0502020204030204" pitchFamily="34" charset="0"/>
            <a:cs typeface="Calibri" panose="020F0502020204030204" pitchFamily="34" charset="0"/>
          </a:endParaRPr>
        </a:p>
      </dsp:txBody>
      <dsp:txXfrm>
        <a:off x="2972288" y="1551406"/>
        <a:ext cx="2554736" cy="2145978"/>
      </dsp:txXfrm>
    </dsp:sp>
    <dsp:sp modelId="{64DEC11D-BC31-4708-AD6D-FCD869F29A77}">
      <dsp:nvSpPr>
        <dsp:cNvPr id="0" name=""/>
        <dsp:cNvSpPr/>
      </dsp:nvSpPr>
      <dsp:spPr>
        <a:xfrm>
          <a:off x="3713162" y="549949"/>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endParaRPr lang="en-US" sz="4800" kern="1200" dirty="0"/>
        </a:p>
      </dsp:txBody>
      <dsp:txXfrm>
        <a:off x="3713162" y="549949"/>
        <a:ext cx="1072989" cy="1072989"/>
      </dsp:txXfrm>
    </dsp:sp>
    <dsp:sp modelId="{E2B2538A-D96F-4DCA-8CF3-F0FB434F3801}">
      <dsp:nvSpPr>
        <dsp:cNvPr id="0" name=""/>
        <dsp:cNvSpPr/>
      </dsp:nvSpPr>
      <dsp:spPr>
        <a:xfrm>
          <a:off x="2972288"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253AE2-89B5-4ADC-817A-FEF4E0BC4B49}">
      <dsp:nvSpPr>
        <dsp:cNvPr id="0" name=""/>
        <dsp:cNvSpPr/>
      </dsp:nvSpPr>
      <dsp:spPr>
        <a:xfrm>
          <a:off x="5782498" y="192286"/>
          <a:ext cx="2554736"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3</a:t>
          </a:r>
        </a:p>
        <a:p>
          <a:pPr marL="0" lvl="0" indent="0" algn="l" defTabSz="84455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Describe how engagement is operationalized across the continuum of care</a:t>
          </a:r>
        </a:p>
      </dsp:txBody>
      <dsp:txXfrm>
        <a:off x="5782498" y="1551406"/>
        <a:ext cx="2554736" cy="2145978"/>
      </dsp:txXfrm>
    </dsp:sp>
    <dsp:sp modelId="{82EE2C17-F664-4616-8F76-97637F08E124}">
      <dsp:nvSpPr>
        <dsp:cNvPr id="0" name=""/>
        <dsp:cNvSpPr/>
      </dsp:nvSpPr>
      <dsp:spPr>
        <a:xfrm>
          <a:off x="6523372" y="549949"/>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endParaRPr lang="en-US" sz="4800" kern="1200" dirty="0"/>
        </a:p>
      </dsp:txBody>
      <dsp:txXfrm>
        <a:off x="6523372" y="549949"/>
        <a:ext cx="1072989" cy="1072989"/>
      </dsp:txXfrm>
    </dsp:sp>
    <dsp:sp modelId="{96383FDE-483E-4E6D-B151-4FC41C065094}">
      <dsp:nvSpPr>
        <dsp:cNvPr id="0" name=""/>
        <dsp:cNvSpPr/>
      </dsp:nvSpPr>
      <dsp:spPr>
        <a:xfrm>
          <a:off x="5782498"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CBA089-E576-4FF4-865F-C3BBF7659A23}">
      <dsp:nvSpPr>
        <dsp:cNvPr id="0" name=""/>
        <dsp:cNvSpPr/>
      </dsp:nvSpPr>
      <dsp:spPr>
        <a:xfrm>
          <a:off x="8592709" y="192286"/>
          <a:ext cx="2691593"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4</a:t>
          </a:r>
        </a:p>
        <a:p>
          <a:pPr marL="0" lvl="0" indent="0" algn="l" defTabSz="84455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Identify ways to create a culture and language of hope through focused engagement strategies</a:t>
          </a:r>
        </a:p>
      </dsp:txBody>
      <dsp:txXfrm>
        <a:off x="8592709" y="1551406"/>
        <a:ext cx="2691593" cy="2145978"/>
      </dsp:txXfrm>
    </dsp:sp>
    <dsp:sp modelId="{3CBA3CC0-D70A-4B98-9329-64604EDF25F0}">
      <dsp:nvSpPr>
        <dsp:cNvPr id="0" name=""/>
        <dsp:cNvSpPr/>
      </dsp:nvSpPr>
      <dsp:spPr>
        <a:xfrm>
          <a:off x="9402011" y="549949"/>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endParaRPr lang="en-US" sz="4800" kern="1200" dirty="0"/>
        </a:p>
      </dsp:txBody>
      <dsp:txXfrm>
        <a:off x="9402011" y="549949"/>
        <a:ext cx="1072989" cy="1072989"/>
      </dsp:txXfrm>
    </dsp:sp>
    <dsp:sp modelId="{5BE72261-3EB3-4585-8739-2FFBAED12B80}">
      <dsp:nvSpPr>
        <dsp:cNvPr id="0" name=""/>
        <dsp:cNvSpPr/>
      </dsp:nvSpPr>
      <dsp:spPr>
        <a:xfrm>
          <a:off x="8661137"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E156C-DC43-4C95-97BD-CAF7F527F856}">
      <dsp:nvSpPr>
        <dsp:cNvPr id="0" name=""/>
        <dsp:cNvSpPr/>
      </dsp:nvSpPr>
      <dsp:spPr>
        <a:xfrm>
          <a:off x="0" y="389"/>
          <a:ext cx="772769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10E8D9-D6B0-49C3-A2F5-3A8987A13E99}">
      <dsp:nvSpPr>
        <dsp:cNvPr id="0" name=""/>
        <dsp:cNvSpPr/>
      </dsp:nvSpPr>
      <dsp:spPr>
        <a:xfrm>
          <a:off x="7546" y="0"/>
          <a:ext cx="7720148" cy="1828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Under the framework of recovery, </a:t>
          </a:r>
          <a:r>
            <a:rPr lang="en-US" sz="2600" i="1" kern="1200" dirty="0">
              <a:latin typeface="Calibri" panose="020F0502020204030204" pitchFamily="34" charset="0"/>
              <a:cs typeface="Calibri" panose="020F0502020204030204" pitchFamily="34" charset="0"/>
            </a:rPr>
            <a:t>the </a:t>
          </a:r>
          <a:r>
            <a:rPr lang="en-US" sz="2600" i="1" kern="1200" dirty="0">
              <a:solidFill>
                <a:schemeClr val="accent1"/>
              </a:solidFill>
              <a:latin typeface="Calibri" panose="020F0502020204030204" pitchFamily="34" charset="0"/>
              <a:cs typeface="Calibri" panose="020F0502020204030204" pitchFamily="34" charset="0"/>
            </a:rPr>
            <a:t>primary goal of behavioral health services is to support individuals in their journey towards overall health, well-being, and social integration. </a:t>
          </a:r>
          <a:br>
            <a:rPr lang="en-US" sz="2400" i="1" kern="1200" dirty="0">
              <a:solidFill>
                <a:schemeClr val="accent1"/>
              </a:solidFill>
            </a:rPr>
          </a:br>
          <a:endParaRPr lang="en-US" sz="2400" kern="1200" dirty="0">
            <a:solidFill>
              <a:schemeClr val="accent1"/>
            </a:solidFill>
          </a:endParaRPr>
        </a:p>
      </dsp:txBody>
      <dsp:txXfrm>
        <a:off x="7546" y="0"/>
        <a:ext cx="7720148" cy="1828560"/>
      </dsp:txXfrm>
    </dsp:sp>
    <dsp:sp modelId="{CD805B54-E4E3-4509-8169-BB8DA98DFBC5}">
      <dsp:nvSpPr>
        <dsp:cNvPr id="0" name=""/>
        <dsp:cNvSpPr/>
      </dsp:nvSpPr>
      <dsp:spPr>
        <a:xfrm>
          <a:off x="0" y="1828950"/>
          <a:ext cx="772769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8DF2BD-43F4-4F2F-B5F1-CA544B020ABD}">
      <dsp:nvSpPr>
        <dsp:cNvPr id="0" name=""/>
        <dsp:cNvSpPr/>
      </dsp:nvSpPr>
      <dsp:spPr>
        <a:xfrm>
          <a:off x="0" y="1842258"/>
          <a:ext cx="7727695" cy="65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i="0" kern="1200" dirty="0">
              <a:latin typeface="Calibri" panose="020F0502020204030204" pitchFamily="34" charset="0"/>
              <a:cs typeface="Calibri" panose="020F0502020204030204" pitchFamily="34" charset="0"/>
            </a:rPr>
            <a:t>Engagement is not a </a:t>
          </a:r>
          <a:r>
            <a:rPr lang="en-US" sz="2600" i="1" kern="1200" dirty="0">
              <a:latin typeface="Calibri" panose="020F0502020204030204" pitchFamily="34" charset="0"/>
              <a:cs typeface="Calibri" panose="020F0502020204030204" pitchFamily="34" charset="0"/>
            </a:rPr>
            <a:t>“one-and-done” </a:t>
          </a:r>
          <a:r>
            <a:rPr lang="en-US" sz="2600" i="0" kern="1200" dirty="0">
              <a:latin typeface="Calibri" panose="020F0502020204030204" pitchFamily="34" charset="0"/>
              <a:cs typeface="Calibri" panose="020F0502020204030204" pitchFamily="34" charset="0"/>
            </a:rPr>
            <a:t>strategy.</a:t>
          </a:r>
        </a:p>
      </dsp:txBody>
      <dsp:txXfrm>
        <a:off x="0" y="1842258"/>
        <a:ext cx="7727695" cy="655177"/>
      </dsp:txXfrm>
    </dsp:sp>
    <dsp:sp modelId="{1234B88A-10D8-415E-8BE9-5915190BC569}">
      <dsp:nvSpPr>
        <dsp:cNvPr id="0" name=""/>
        <dsp:cNvSpPr/>
      </dsp:nvSpPr>
      <dsp:spPr>
        <a:xfrm>
          <a:off x="0" y="2484128"/>
          <a:ext cx="772769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F6A0CC-DFFF-4A73-A873-7ED6F13FF2E6}">
      <dsp:nvSpPr>
        <dsp:cNvPr id="0" name=""/>
        <dsp:cNvSpPr/>
      </dsp:nvSpPr>
      <dsp:spPr>
        <a:xfrm>
          <a:off x="0" y="2484128"/>
          <a:ext cx="7727695" cy="1573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i="0" kern="1200" dirty="0">
              <a:latin typeface="Calibri" panose="020F0502020204030204" pitchFamily="34" charset="0"/>
              <a:cs typeface="Calibri" panose="020F0502020204030204" pitchFamily="34" charset="0"/>
            </a:rPr>
            <a:t>Engagement </a:t>
          </a:r>
          <a:r>
            <a:rPr lang="en-US" sz="2600" kern="1200" dirty="0">
              <a:latin typeface="Calibri" panose="020F0502020204030204" pitchFamily="34" charset="0"/>
              <a:cs typeface="Calibri" panose="020F0502020204030204" pitchFamily="34" charset="0"/>
            </a:rPr>
            <a:t>has to be sustained over time and requires </a:t>
          </a:r>
          <a:r>
            <a:rPr lang="en-US" sz="2600" b="0" i="1" kern="1200" dirty="0">
              <a:solidFill>
                <a:schemeClr val="accent1"/>
              </a:solidFill>
              <a:latin typeface="Calibri" panose="020F0502020204030204" pitchFamily="34" charset="0"/>
              <a:cs typeface="Calibri" panose="020F0502020204030204" pitchFamily="34" charset="0"/>
            </a:rPr>
            <a:t>developing respectful, honest, and collaborative relationships</a:t>
          </a:r>
          <a:r>
            <a:rPr lang="en-US" sz="2600" b="0" kern="1200" dirty="0">
              <a:solidFill>
                <a:schemeClr val="accent1"/>
              </a:solidFill>
              <a:latin typeface="Calibri" panose="020F0502020204030204" pitchFamily="34" charset="0"/>
              <a:cs typeface="Calibri" panose="020F0502020204030204" pitchFamily="34" charset="0"/>
            </a:rPr>
            <a:t> </a:t>
          </a:r>
          <a:r>
            <a:rPr lang="en-US" sz="2600" kern="1200" dirty="0">
              <a:latin typeface="Calibri" panose="020F0502020204030204" pitchFamily="34" charset="0"/>
              <a:cs typeface="Calibri" panose="020F0502020204030204" pitchFamily="34" charset="0"/>
            </a:rPr>
            <a:t>with each and every person. </a:t>
          </a:r>
        </a:p>
      </dsp:txBody>
      <dsp:txXfrm>
        <a:off x="0" y="2484128"/>
        <a:ext cx="7727695" cy="15731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C7A36B-D207-4D9A-8EB7-25C6A4E38BF9}">
      <dsp:nvSpPr>
        <dsp:cNvPr id="0" name=""/>
        <dsp:cNvSpPr/>
      </dsp:nvSpPr>
      <dsp:spPr>
        <a:xfrm>
          <a:off x="0" y="0"/>
          <a:ext cx="8323912"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512124A-3D40-4715-ABA4-F9F11E939EB3}">
      <dsp:nvSpPr>
        <dsp:cNvPr id="0" name=""/>
        <dsp:cNvSpPr/>
      </dsp:nvSpPr>
      <dsp:spPr>
        <a:xfrm>
          <a:off x="0" y="0"/>
          <a:ext cx="8323912" cy="108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i="0" kern="1200" dirty="0">
              <a:solidFill>
                <a:schemeClr val="accent1"/>
              </a:solidFill>
              <a:latin typeface="Calibri" panose="020F0502020204030204" pitchFamily="34" charset="0"/>
              <a:cs typeface="Calibri" panose="020F0502020204030204" pitchFamily="34" charset="0"/>
            </a:rPr>
            <a:t>Integrity</a:t>
          </a:r>
          <a:r>
            <a:rPr lang="en-US" sz="2800" b="0" i="0" kern="1200" dirty="0">
              <a:latin typeface="Calibri" panose="020F0502020204030204" pitchFamily="34" charset="0"/>
              <a:cs typeface="Calibri" panose="020F0502020204030204" pitchFamily="34" charset="0"/>
            </a:rPr>
            <a:t> </a:t>
          </a:r>
          <a:r>
            <a:rPr lang="en-US" sz="2800" kern="1200" dirty="0">
              <a:latin typeface="Calibri" panose="020F0502020204030204" pitchFamily="34" charset="0"/>
              <a:cs typeface="Calibri" panose="020F0502020204030204" pitchFamily="34" charset="0"/>
            </a:rPr>
            <a:t>at every level of treatment</a:t>
          </a:r>
        </a:p>
      </dsp:txBody>
      <dsp:txXfrm>
        <a:off x="0" y="0"/>
        <a:ext cx="8323912" cy="1083358"/>
      </dsp:txXfrm>
    </dsp:sp>
    <dsp:sp modelId="{4E01F098-89ED-433F-97C2-C998CEDBCD34}">
      <dsp:nvSpPr>
        <dsp:cNvPr id="0" name=""/>
        <dsp:cNvSpPr/>
      </dsp:nvSpPr>
      <dsp:spPr>
        <a:xfrm>
          <a:off x="0" y="1083358"/>
          <a:ext cx="8323912"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31057B7C-F6E8-404D-AD25-7206C074FC4E}">
      <dsp:nvSpPr>
        <dsp:cNvPr id="0" name=""/>
        <dsp:cNvSpPr/>
      </dsp:nvSpPr>
      <dsp:spPr>
        <a:xfrm>
          <a:off x="0" y="1083358"/>
          <a:ext cx="8323912" cy="108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i="0" kern="1200" dirty="0">
              <a:solidFill>
                <a:schemeClr val="accent1"/>
              </a:solidFill>
              <a:latin typeface="Calibri" panose="020F0502020204030204" pitchFamily="34" charset="0"/>
              <a:cs typeface="Calibri" panose="020F0502020204030204" pitchFamily="34" charset="0"/>
            </a:rPr>
            <a:t>Commitment</a:t>
          </a:r>
          <a:r>
            <a:rPr lang="en-US" sz="2800" b="0" i="0" kern="1200" dirty="0">
              <a:latin typeface="Calibri" panose="020F0502020204030204" pitchFamily="34" charset="0"/>
              <a:cs typeface="Calibri" panose="020F0502020204030204" pitchFamily="34" charset="0"/>
            </a:rPr>
            <a:t> to long-term relationships</a:t>
          </a:r>
          <a:endParaRPr lang="en-US" sz="2800" kern="1200" dirty="0">
            <a:latin typeface="Calibri" panose="020F0502020204030204" pitchFamily="34" charset="0"/>
            <a:cs typeface="Calibri" panose="020F0502020204030204" pitchFamily="34" charset="0"/>
          </a:endParaRPr>
        </a:p>
      </dsp:txBody>
      <dsp:txXfrm>
        <a:off x="0" y="1083358"/>
        <a:ext cx="8323912" cy="1083358"/>
      </dsp:txXfrm>
    </dsp:sp>
    <dsp:sp modelId="{661F5A0A-EABB-41F2-9D55-1E98B17419D0}">
      <dsp:nvSpPr>
        <dsp:cNvPr id="0" name=""/>
        <dsp:cNvSpPr/>
      </dsp:nvSpPr>
      <dsp:spPr>
        <a:xfrm>
          <a:off x="0" y="2166717"/>
          <a:ext cx="8323912"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A12F137-6666-416D-87A8-9291C36A7D6A}">
      <dsp:nvSpPr>
        <dsp:cNvPr id="0" name=""/>
        <dsp:cNvSpPr/>
      </dsp:nvSpPr>
      <dsp:spPr>
        <a:xfrm>
          <a:off x="0" y="2166717"/>
          <a:ext cx="8323912" cy="108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1"/>
              </a:solidFill>
              <a:latin typeface="Calibri" panose="020F0502020204030204" pitchFamily="34" charset="0"/>
              <a:cs typeface="Calibri" panose="020F0502020204030204" pitchFamily="34" charset="0"/>
            </a:rPr>
            <a:t>Respect</a:t>
          </a:r>
          <a:r>
            <a:rPr lang="en-US" sz="2800" kern="1200" dirty="0">
              <a:latin typeface="Calibri" panose="020F0502020204030204" pitchFamily="34" charset="0"/>
              <a:cs typeface="Calibri" panose="020F0502020204030204" pitchFamily="34" charset="0"/>
            </a:rPr>
            <a:t> for diversity</a:t>
          </a:r>
        </a:p>
      </dsp:txBody>
      <dsp:txXfrm>
        <a:off x="0" y="2166717"/>
        <a:ext cx="8323912" cy="1083358"/>
      </dsp:txXfrm>
    </dsp:sp>
    <dsp:sp modelId="{D2CAEAF5-5FE2-4E65-BA72-7D33D8DA45C9}">
      <dsp:nvSpPr>
        <dsp:cNvPr id="0" name=""/>
        <dsp:cNvSpPr/>
      </dsp:nvSpPr>
      <dsp:spPr>
        <a:xfrm>
          <a:off x="0" y="3250076"/>
          <a:ext cx="8323912"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7D35F26-97C8-4AC6-8CA5-CAE3AC35D4AA}">
      <dsp:nvSpPr>
        <dsp:cNvPr id="0" name=""/>
        <dsp:cNvSpPr/>
      </dsp:nvSpPr>
      <dsp:spPr>
        <a:xfrm>
          <a:off x="0" y="3250076"/>
          <a:ext cx="8323912" cy="108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1"/>
              </a:solidFill>
              <a:latin typeface="Calibri" panose="020F0502020204030204" pitchFamily="34" charset="0"/>
              <a:cs typeface="Calibri" panose="020F0502020204030204" pitchFamily="34" charset="0"/>
            </a:rPr>
            <a:t>Equality</a:t>
          </a:r>
          <a:r>
            <a:rPr lang="en-US" sz="2800" kern="1200" dirty="0">
              <a:latin typeface="Calibri" panose="020F0502020204030204" pitchFamily="34" charset="0"/>
              <a:cs typeface="Calibri" panose="020F0502020204030204" pitchFamily="34" charset="0"/>
            </a:rPr>
            <a:t> in decision-making and choice</a:t>
          </a:r>
        </a:p>
      </dsp:txBody>
      <dsp:txXfrm>
        <a:off x="0" y="3250076"/>
        <a:ext cx="8323912" cy="10833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4F5450-CD91-4A3A-99D0-3052F3BF2BCF}">
      <dsp:nvSpPr>
        <dsp:cNvPr id="0" name=""/>
        <dsp:cNvSpPr/>
      </dsp:nvSpPr>
      <dsp:spPr>
        <a:xfrm>
          <a:off x="0" y="0"/>
          <a:ext cx="3446754" cy="3975348"/>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8722" tIns="330200" rIns="268722" bIns="330200" numCol="1" spcCol="1270" anchor="t"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Establish a personalized relationship with the individual</a:t>
          </a:r>
        </a:p>
      </dsp:txBody>
      <dsp:txXfrm>
        <a:off x="0" y="1510632"/>
        <a:ext cx="3446754" cy="2385208"/>
      </dsp:txXfrm>
    </dsp:sp>
    <dsp:sp modelId="{FD5DAB97-008B-4A72-A9CB-B3EEBD930554}">
      <dsp:nvSpPr>
        <dsp:cNvPr id="0" name=""/>
        <dsp:cNvSpPr/>
      </dsp:nvSpPr>
      <dsp:spPr>
        <a:xfrm>
          <a:off x="1127075" y="397534"/>
          <a:ext cx="1192604" cy="1192604"/>
        </a:xfrm>
        <a:prstGeom prst="ellips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980" tIns="12700" rIns="9298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301728" y="572187"/>
        <a:ext cx="843298" cy="843298"/>
      </dsp:txXfrm>
    </dsp:sp>
    <dsp:sp modelId="{825A6391-4EF6-4168-B4D4-4156AC611835}">
      <dsp:nvSpPr>
        <dsp:cNvPr id="0" name=""/>
        <dsp:cNvSpPr/>
      </dsp:nvSpPr>
      <dsp:spPr>
        <a:xfrm>
          <a:off x="0" y="3975276"/>
          <a:ext cx="3446754"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95D41C-BEAA-43A4-9D41-E2AC42BCB92C}">
      <dsp:nvSpPr>
        <dsp:cNvPr id="0" name=""/>
        <dsp:cNvSpPr/>
      </dsp:nvSpPr>
      <dsp:spPr>
        <a:xfrm>
          <a:off x="3791430" y="0"/>
          <a:ext cx="3446754" cy="3975348"/>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8722" tIns="330200" rIns="268722" bIns="330200" numCol="1" spcCol="1270" anchor="t"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Maintain this relationship throughout their recovery journey</a:t>
          </a:r>
        </a:p>
      </dsp:txBody>
      <dsp:txXfrm>
        <a:off x="3791430" y="1510632"/>
        <a:ext cx="3446754" cy="2385208"/>
      </dsp:txXfrm>
    </dsp:sp>
    <dsp:sp modelId="{ADBA0B33-D4B6-4839-BEE7-F0720E336869}">
      <dsp:nvSpPr>
        <dsp:cNvPr id="0" name=""/>
        <dsp:cNvSpPr/>
      </dsp:nvSpPr>
      <dsp:spPr>
        <a:xfrm>
          <a:off x="4918505" y="397534"/>
          <a:ext cx="1192604" cy="1192604"/>
        </a:xfrm>
        <a:prstGeom prst="ellips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980" tIns="12700" rIns="9298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5093158" y="572187"/>
        <a:ext cx="843298" cy="843298"/>
      </dsp:txXfrm>
    </dsp:sp>
    <dsp:sp modelId="{2DC16A48-994D-4157-A540-3050021E1C59}">
      <dsp:nvSpPr>
        <dsp:cNvPr id="0" name=""/>
        <dsp:cNvSpPr/>
      </dsp:nvSpPr>
      <dsp:spPr>
        <a:xfrm>
          <a:off x="3791430" y="3975276"/>
          <a:ext cx="3446754"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C0E61D-A63C-4D52-9ABF-DD88801B8090}">
      <dsp:nvSpPr>
        <dsp:cNvPr id="0" name=""/>
        <dsp:cNvSpPr/>
      </dsp:nvSpPr>
      <dsp:spPr>
        <a:xfrm>
          <a:off x="7582860" y="0"/>
          <a:ext cx="3446754" cy="3975348"/>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8722" tIns="330200" rIns="268722" bIns="330200" numCol="1" spcCol="1270" anchor="t"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Focus on the unique and diverse needs of the individual</a:t>
          </a:r>
        </a:p>
      </dsp:txBody>
      <dsp:txXfrm>
        <a:off x="7582860" y="1510632"/>
        <a:ext cx="3446754" cy="2385208"/>
      </dsp:txXfrm>
    </dsp:sp>
    <dsp:sp modelId="{497CE43F-67C8-4C2D-AB19-C1A67C2F67F4}">
      <dsp:nvSpPr>
        <dsp:cNvPr id="0" name=""/>
        <dsp:cNvSpPr/>
      </dsp:nvSpPr>
      <dsp:spPr>
        <a:xfrm>
          <a:off x="8709935" y="397534"/>
          <a:ext cx="1192604" cy="1192604"/>
        </a:xfrm>
        <a:prstGeom prst="ellips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980" tIns="12700" rIns="9298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884588" y="572187"/>
        <a:ext cx="843298" cy="843298"/>
      </dsp:txXfrm>
    </dsp:sp>
    <dsp:sp modelId="{1E7926F9-6F6A-4001-892E-28D6ACD12232}">
      <dsp:nvSpPr>
        <dsp:cNvPr id="0" name=""/>
        <dsp:cNvSpPr/>
      </dsp:nvSpPr>
      <dsp:spPr>
        <a:xfrm>
          <a:off x="7582860" y="3975276"/>
          <a:ext cx="3446754"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201A2-5409-45E5-85A9-960BD1DC7A52}">
      <dsp:nvSpPr>
        <dsp:cNvPr id="0" name=""/>
        <dsp:cNvSpPr/>
      </dsp:nvSpPr>
      <dsp:spPr>
        <a:xfrm>
          <a:off x="0" y="47258"/>
          <a:ext cx="11029615" cy="752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8A6577-EC0A-4D76-A014-829077AE2E77}">
      <dsp:nvSpPr>
        <dsp:cNvPr id="0" name=""/>
        <dsp:cNvSpPr/>
      </dsp:nvSpPr>
      <dsp:spPr>
        <a:xfrm>
          <a:off x="227575" y="201679"/>
          <a:ext cx="414177" cy="4137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A442342-F1FF-42F4-B6A6-61256B136A12}">
      <dsp:nvSpPr>
        <dsp:cNvPr id="0" name=""/>
        <dsp:cNvSpPr/>
      </dsp:nvSpPr>
      <dsp:spPr>
        <a:xfrm>
          <a:off x="869328" y="32408"/>
          <a:ext cx="10133955" cy="79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96" tIns="84596" rIns="84596" bIns="84596"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Is </a:t>
          </a:r>
          <a:r>
            <a:rPr lang="en-US" sz="2400" u="sng" kern="1200" dirty="0">
              <a:latin typeface="Calibri" panose="020F0502020204030204" pitchFamily="34" charset="0"/>
              <a:cs typeface="Calibri" panose="020F0502020204030204" pitchFamily="34" charset="0"/>
            </a:rPr>
            <a:t>an on-going process!</a:t>
          </a:r>
          <a:r>
            <a:rPr lang="en-US" sz="2400" kern="1200" dirty="0">
              <a:latin typeface="Calibri" panose="020F0502020204030204" pitchFamily="34" charset="0"/>
              <a:cs typeface="Calibri" panose="020F0502020204030204" pitchFamily="34" charset="0"/>
            </a:rPr>
            <a:t> </a:t>
          </a:r>
        </a:p>
      </dsp:txBody>
      <dsp:txXfrm>
        <a:off x="869328" y="32408"/>
        <a:ext cx="10133955" cy="799335"/>
      </dsp:txXfrm>
    </dsp:sp>
    <dsp:sp modelId="{2C55F81D-C94C-4DD4-815E-CEDC260FE30E}">
      <dsp:nvSpPr>
        <dsp:cNvPr id="0" name=""/>
        <dsp:cNvSpPr/>
      </dsp:nvSpPr>
      <dsp:spPr>
        <a:xfrm>
          <a:off x="0" y="1110765"/>
          <a:ext cx="11029615" cy="9130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F0F1DF-5E4E-47F0-8758-0D8218FD2390}">
      <dsp:nvSpPr>
        <dsp:cNvPr id="0" name=""/>
        <dsp:cNvSpPr/>
      </dsp:nvSpPr>
      <dsp:spPr>
        <a:xfrm>
          <a:off x="227575" y="1281202"/>
          <a:ext cx="414177" cy="4137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B4AC2EC-C1EA-406A-BDB5-67D7BEFFE7D9}">
      <dsp:nvSpPr>
        <dsp:cNvPr id="0" name=""/>
        <dsp:cNvSpPr/>
      </dsp:nvSpPr>
      <dsp:spPr>
        <a:xfrm>
          <a:off x="869328" y="1117950"/>
          <a:ext cx="10133955" cy="79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96" tIns="84596" rIns="84596" bIns="84596"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The process is incremental.</a:t>
          </a:r>
        </a:p>
      </dsp:txBody>
      <dsp:txXfrm>
        <a:off x="869328" y="1117950"/>
        <a:ext cx="10133955" cy="799335"/>
      </dsp:txXfrm>
    </dsp:sp>
    <dsp:sp modelId="{A9A64E07-DDE7-4074-930F-7307ABD48C65}">
      <dsp:nvSpPr>
        <dsp:cNvPr id="0" name=""/>
        <dsp:cNvSpPr/>
      </dsp:nvSpPr>
      <dsp:spPr>
        <a:xfrm>
          <a:off x="0" y="2171917"/>
          <a:ext cx="11029615" cy="752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484AC2-0477-4E46-9645-0A48EA99590D}">
      <dsp:nvSpPr>
        <dsp:cNvPr id="0" name=""/>
        <dsp:cNvSpPr/>
      </dsp:nvSpPr>
      <dsp:spPr>
        <a:xfrm>
          <a:off x="227575" y="2313706"/>
          <a:ext cx="414177" cy="4137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8A336EC-286D-4603-A8D9-0284C51EFF82}">
      <dsp:nvSpPr>
        <dsp:cNvPr id="0" name=""/>
        <dsp:cNvSpPr/>
      </dsp:nvSpPr>
      <dsp:spPr>
        <a:xfrm>
          <a:off x="869328" y="2144435"/>
          <a:ext cx="10133955" cy="79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96" tIns="84596" rIns="84596" bIns="84596"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The process is supported by the structure of policies that support a recovery-oriented organizational culture.</a:t>
          </a:r>
        </a:p>
      </dsp:txBody>
      <dsp:txXfrm>
        <a:off x="869328" y="2144435"/>
        <a:ext cx="10133955" cy="799335"/>
      </dsp:txXfrm>
    </dsp:sp>
    <dsp:sp modelId="{FE5DE07D-9A43-46AA-A81F-395959D56B39}">
      <dsp:nvSpPr>
        <dsp:cNvPr id="0" name=""/>
        <dsp:cNvSpPr/>
      </dsp:nvSpPr>
      <dsp:spPr>
        <a:xfrm>
          <a:off x="0" y="3151962"/>
          <a:ext cx="11029615" cy="752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95C89E-A149-42A9-B0A3-C64DD547F1ED}">
      <dsp:nvSpPr>
        <dsp:cNvPr id="0" name=""/>
        <dsp:cNvSpPr/>
      </dsp:nvSpPr>
      <dsp:spPr>
        <a:xfrm>
          <a:off x="227575" y="3312875"/>
          <a:ext cx="414177" cy="4137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B3AB917-B556-4E81-BE4D-43F5E170C479}">
      <dsp:nvSpPr>
        <dsp:cNvPr id="0" name=""/>
        <dsp:cNvSpPr/>
      </dsp:nvSpPr>
      <dsp:spPr>
        <a:xfrm>
          <a:off x="869328" y="3143604"/>
          <a:ext cx="10133955" cy="79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96" tIns="84596" rIns="84596" bIns="84596"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Is inclusive and necessary for the service practices (HOPE) that operationalize the recovery-oriented principles (CONNECT).</a:t>
          </a:r>
        </a:p>
      </dsp:txBody>
      <dsp:txXfrm>
        <a:off x="869328" y="3143604"/>
        <a:ext cx="10133955" cy="7993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ADBB6-287D-4C9C-9E24-E91B1B21BFCE}">
      <dsp:nvSpPr>
        <dsp:cNvPr id="0" name=""/>
        <dsp:cNvSpPr/>
      </dsp:nvSpPr>
      <dsp:spPr>
        <a:xfrm>
          <a:off x="1049861" y="535285"/>
          <a:ext cx="1477465" cy="147746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0E6C472-4AC4-4195-A9CC-48D8E2F56A8C}">
      <dsp:nvSpPr>
        <dsp:cNvPr id="0" name=""/>
        <dsp:cNvSpPr/>
      </dsp:nvSpPr>
      <dsp:spPr>
        <a:xfrm>
          <a:off x="146965" y="2496025"/>
          <a:ext cx="3283256"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Calibri" panose="020F0502020204030204" pitchFamily="34" charset="0"/>
              <a:cs typeface="Calibri" panose="020F0502020204030204" pitchFamily="34" charset="0"/>
            </a:rPr>
            <a:t>Calls for </a:t>
          </a:r>
          <a:r>
            <a:rPr lang="en-US" sz="2000" b="1" i="1" kern="1200" dirty="0">
              <a:solidFill>
                <a:schemeClr val="accent1">
                  <a:lumMod val="75000"/>
                </a:schemeClr>
              </a:solidFill>
              <a:latin typeface="Calibri" panose="020F0502020204030204" pitchFamily="34" charset="0"/>
              <a:cs typeface="Calibri" panose="020F0502020204030204" pitchFamily="34" charset="0"/>
            </a:rPr>
            <a:t>open‐mindedness and flexibility </a:t>
          </a:r>
          <a:r>
            <a:rPr lang="en-US" sz="2000" kern="1200" dirty="0">
              <a:latin typeface="Calibri" panose="020F0502020204030204" pitchFamily="34" charset="0"/>
              <a:cs typeface="Calibri" panose="020F0502020204030204" pitchFamily="34" charset="0"/>
            </a:rPr>
            <a:t>about a shifting structure and delivery </a:t>
          </a:r>
          <a:br>
            <a:rPr lang="en-US" sz="2000" kern="1200" dirty="0">
              <a:latin typeface="Calibri" panose="020F0502020204030204" pitchFamily="34" charset="0"/>
              <a:cs typeface="Calibri" panose="020F0502020204030204" pitchFamily="34" charset="0"/>
            </a:rPr>
          </a:br>
          <a:r>
            <a:rPr lang="en-US" sz="2000" kern="1200" dirty="0">
              <a:latin typeface="Calibri" panose="020F0502020204030204" pitchFamily="34" charset="0"/>
              <a:cs typeface="Calibri" panose="020F0502020204030204" pitchFamily="34" charset="0"/>
            </a:rPr>
            <a:t>of care</a:t>
          </a:r>
        </a:p>
      </dsp:txBody>
      <dsp:txXfrm>
        <a:off x="146965" y="2496025"/>
        <a:ext cx="3283256" cy="1260000"/>
      </dsp:txXfrm>
    </dsp:sp>
    <dsp:sp modelId="{5371A0BD-A3A0-4772-9E17-739E22FDF072}">
      <dsp:nvSpPr>
        <dsp:cNvPr id="0" name=""/>
        <dsp:cNvSpPr/>
      </dsp:nvSpPr>
      <dsp:spPr>
        <a:xfrm>
          <a:off x="4907687" y="535285"/>
          <a:ext cx="1477465" cy="14774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07ABF7E-45A0-43C8-B4FB-8E126D4CE492}">
      <dsp:nvSpPr>
        <dsp:cNvPr id="0" name=""/>
        <dsp:cNvSpPr/>
      </dsp:nvSpPr>
      <dsp:spPr>
        <a:xfrm>
          <a:off x="4004791" y="2496025"/>
          <a:ext cx="3283256"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Calibri" panose="020F0502020204030204" pitchFamily="34" charset="0"/>
              <a:cs typeface="Calibri" panose="020F0502020204030204" pitchFamily="34" charset="0"/>
            </a:rPr>
            <a:t>Requires service providers to also </a:t>
          </a:r>
          <a:r>
            <a:rPr lang="en-US" sz="2000" b="1" i="1" kern="1200" dirty="0">
              <a:solidFill>
                <a:schemeClr val="accent1">
                  <a:lumMod val="75000"/>
                </a:schemeClr>
              </a:solidFill>
              <a:latin typeface="Calibri" panose="020F0502020204030204" pitchFamily="34" charset="0"/>
              <a:cs typeface="Calibri" panose="020F0502020204030204" pitchFamily="34" charset="0"/>
            </a:rPr>
            <a:t>feel engaged</a:t>
          </a:r>
          <a:r>
            <a:rPr lang="en-US" sz="2000" b="1" kern="1200" dirty="0">
              <a:latin typeface="Calibri" panose="020F0502020204030204" pitchFamily="34" charset="0"/>
              <a:cs typeface="Calibri" panose="020F0502020204030204" pitchFamily="34" charset="0"/>
            </a:rPr>
            <a:t> </a:t>
          </a:r>
          <a:r>
            <a:rPr lang="en-US" sz="2000" kern="1200" dirty="0">
              <a:latin typeface="Calibri" panose="020F0502020204030204" pitchFamily="34" charset="0"/>
              <a:cs typeface="Calibri" panose="020F0502020204030204" pitchFamily="34" charset="0"/>
            </a:rPr>
            <a:t>with the work they are doing </a:t>
          </a:r>
        </a:p>
      </dsp:txBody>
      <dsp:txXfrm>
        <a:off x="4004791" y="2496025"/>
        <a:ext cx="3283256" cy="1260000"/>
      </dsp:txXfrm>
    </dsp:sp>
    <dsp:sp modelId="{F98E3C8A-52F5-4F6F-B546-C78EABCA3B34}">
      <dsp:nvSpPr>
        <dsp:cNvPr id="0" name=""/>
        <dsp:cNvSpPr/>
      </dsp:nvSpPr>
      <dsp:spPr>
        <a:xfrm>
          <a:off x="8765513" y="535285"/>
          <a:ext cx="1477465" cy="14774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6CDEC4B-20E9-4768-A838-E80AF8A96E36}">
      <dsp:nvSpPr>
        <dsp:cNvPr id="0" name=""/>
        <dsp:cNvSpPr/>
      </dsp:nvSpPr>
      <dsp:spPr>
        <a:xfrm>
          <a:off x="7862617" y="2496025"/>
          <a:ext cx="3283256"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Calibri" panose="020F0502020204030204" pitchFamily="34" charset="0"/>
              <a:cs typeface="Calibri" panose="020F0502020204030204" pitchFamily="34" charset="0"/>
            </a:rPr>
            <a:t>Focuses on a variety of </a:t>
          </a:r>
          <a:r>
            <a:rPr lang="en-US" sz="2000" b="1" i="1" kern="1200" dirty="0">
              <a:solidFill>
                <a:schemeClr val="accent1">
                  <a:lumMod val="75000"/>
                </a:schemeClr>
              </a:solidFill>
              <a:latin typeface="Calibri" panose="020F0502020204030204" pitchFamily="34" charset="0"/>
              <a:cs typeface="Calibri" panose="020F0502020204030204" pitchFamily="34" charset="0"/>
            </a:rPr>
            <a:t>practical methods and tools</a:t>
          </a:r>
        </a:p>
      </dsp:txBody>
      <dsp:txXfrm>
        <a:off x="7862617" y="2496025"/>
        <a:ext cx="3283256" cy="126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7377B-BD40-4A55-8563-45A440411F04}">
      <dsp:nvSpPr>
        <dsp:cNvPr id="0" name=""/>
        <dsp:cNvSpPr/>
      </dsp:nvSpPr>
      <dsp:spPr>
        <a:xfrm>
          <a:off x="0" y="5068048"/>
          <a:ext cx="2112232" cy="831455"/>
        </a:xfrm>
        <a:prstGeom prst="rect">
          <a:avLst/>
        </a:prstGeom>
        <a:solidFill>
          <a:srgbClr val="73B64A"/>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84912" rIns="15022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Identify</a:t>
          </a:r>
        </a:p>
      </dsp:txBody>
      <dsp:txXfrm>
        <a:off x="0" y="5068048"/>
        <a:ext cx="2112232" cy="831455"/>
      </dsp:txXfrm>
    </dsp:sp>
    <dsp:sp modelId="{F937EAF4-134B-448F-928B-51F8F6399B6C}">
      <dsp:nvSpPr>
        <dsp:cNvPr id="0" name=""/>
        <dsp:cNvSpPr/>
      </dsp:nvSpPr>
      <dsp:spPr>
        <a:xfrm>
          <a:off x="2112232" y="5068048"/>
          <a:ext cx="6336697" cy="831455"/>
        </a:xfrm>
        <a:prstGeom prst="rect">
          <a:avLst/>
        </a:prstGeom>
        <a:solidFill>
          <a:schemeClr val="lt1">
            <a:alpha val="90000"/>
            <a:tint val="40000"/>
            <a:hueOff val="0"/>
            <a:satOff val="0"/>
            <a:lumOff val="0"/>
            <a:alphaOff val="0"/>
          </a:schemeClr>
        </a:solidFill>
        <a:ln w="22225"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Identify service areas that emerge from the person's values and preferences. </a:t>
          </a:r>
        </a:p>
      </dsp:txBody>
      <dsp:txXfrm>
        <a:off x="2112232" y="5068048"/>
        <a:ext cx="6336697" cy="831455"/>
      </dsp:txXfrm>
    </dsp:sp>
    <dsp:sp modelId="{0D88318D-1BA2-4C34-80C6-567E9A6D0699}">
      <dsp:nvSpPr>
        <dsp:cNvPr id="0" name=""/>
        <dsp:cNvSpPr/>
      </dsp:nvSpPr>
      <dsp:spPr>
        <a:xfrm rot="10800000">
          <a:off x="0" y="3801741"/>
          <a:ext cx="2112232" cy="1278778"/>
        </a:xfrm>
        <a:prstGeom prst="upArrowCallout">
          <a:avLst>
            <a:gd name="adj1" fmla="val 5000"/>
            <a:gd name="adj2" fmla="val 10000"/>
            <a:gd name="adj3" fmla="val 15000"/>
            <a:gd name="adj4" fmla="val 64977"/>
          </a:avLst>
        </a:prstGeom>
        <a:solidFill>
          <a:srgbClr val="9ACA7C"/>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84912" rIns="15022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Build</a:t>
          </a:r>
        </a:p>
      </dsp:txBody>
      <dsp:txXfrm rot="-10800000">
        <a:off x="0" y="3801741"/>
        <a:ext cx="2112232" cy="831206"/>
      </dsp:txXfrm>
    </dsp:sp>
    <dsp:sp modelId="{B5FC4712-423A-4EE5-89AC-DC851C3D1469}">
      <dsp:nvSpPr>
        <dsp:cNvPr id="0" name=""/>
        <dsp:cNvSpPr/>
      </dsp:nvSpPr>
      <dsp:spPr>
        <a:xfrm>
          <a:off x="2112232" y="3801741"/>
          <a:ext cx="6336697" cy="831206"/>
        </a:xfrm>
        <a:prstGeom prst="rect">
          <a:avLst/>
        </a:prstGeom>
        <a:solidFill>
          <a:schemeClr val="lt1">
            <a:alpha val="90000"/>
            <a:tint val="40000"/>
            <a:hueOff val="0"/>
            <a:satOff val="0"/>
            <a:lumOff val="0"/>
            <a:alphaOff val="0"/>
          </a:schemeClr>
        </a:solidFill>
        <a:ln w="22225"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Build an alliance through empathy, confidence, flexibility, genuineness, attentiveness, skill, and respect</a:t>
          </a:r>
        </a:p>
      </dsp:txBody>
      <dsp:txXfrm>
        <a:off x="2112232" y="3801741"/>
        <a:ext cx="6336697" cy="831206"/>
      </dsp:txXfrm>
    </dsp:sp>
    <dsp:sp modelId="{CF0EBEC6-58D5-4BD1-9023-4B17D399CA79}">
      <dsp:nvSpPr>
        <dsp:cNvPr id="0" name=""/>
        <dsp:cNvSpPr/>
      </dsp:nvSpPr>
      <dsp:spPr>
        <a:xfrm rot="10800000">
          <a:off x="0" y="2535434"/>
          <a:ext cx="2112232" cy="1278778"/>
        </a:xfrm>
        <a:prstGeom prst="upArrowCallout">
          <a:avLst>
            <a:gd name="adj1" fmla="val 5000"/>
            <a:gd name="adj2" fmla="val 10000"/>
            <a:gd name="adj3" fmla="val 15000"/>
            <a:gd name="adj4" fmla="val 64977"/>
          </a:avLst>
        </a:prstGeom>
        <a:solidFill>
          <a:srgbClr val="AAD391"/>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84912" rIns="15022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Explain</a:t>
          </a:r>
        </a:p>
      </dsp:txBody>
      <dsp:txXfrm rot="-10800000">
        <a:off x="0" y="2535434"/>
        <a:ext cx="2112232" cy="831206"/>
      </dsp:txXfrm>
    </dsp:sp>
    <dsp:sp modelId="{688982E2-8419-49A1-85AB-CA30957212D4}">
      <dsp:nvSpPr>
        <dsp:cNvPr id="0" name=""/>
        <dsp:cNvSpPr/>
      </dsp:nvSpPr>
      <dsp:spPr>
        <a:xfrm>
          <a:off x="2112232" y="2535434"/>
          <a:ext cx="6336697" cy="831206"/>
        </a:xfrm>
        <a:prstGeom prst="rect">
          <a:avLst/>
        </a:prstGeom>
        <a:solidFill>
          <a:schemeClr val="lt1">
            <a:alpha val="90000"/>
            <a:tint val="40000"/>
            <a:hueOff val="0"/>
            <a:satOff val="0"/>
            <a:lumOff val="0"/>
            <a:alphaOff val="0"/>
          </a:schemeClr>
        </a:solidFill>
        <a:ln w="22225"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Clearly explain to individual what they can expect at first appointment.</a:t>
          </a:r>
        </a:p>
      </dsp:txBody>
      <dsp:txXfrm>
        <a:off x="2112232" y="2535434"/>
        <a:ext cx="6336697" cy="831206"/>
      </dsp:txXfrm>
    </dsp:sp>
    <dsp:sp modelId="{F32E05FB-CA3B-43CF-B6AF-D1BF00646687}">
      <dsp:nvSpPr>
        <dsp:cNvPr id="0" name=""/>
        <dsp:cNvSpPr/>
      </dsp:nvSpPr>
      <dsp:spPr>
        <a:xfrm rot="10800000">
          <a:off x="0" y="1269128"/>
          <a:ext cx="2112232" cy="1278778"/>
        </a:xfrm>
        <a:prstGeom prst="upArrowCallout">
          <a:avLst>
            <a:gd name="adj1" fmla="val 5000"/>
            <a:gd name="adj2" fmla="val 10000"/>
            <a:gd name="adj3" fmla="val 15000"/>
            <a:gd name="adj4" fmla="val 64977"/>
          </a:avLst>
        </a:prstGeom>
        <a:solidFill>
          <a:srgbClr val="CFE5C1"/>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84912" rIns="15022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Be Deliberate</a:t>
          </a:r>
        </a:p>
      </dsp:txBody>
      <dsp:txXfrm rot="-10800000">
        <a:off x="0" y="1269128"/>
        <a:ext cx="2112232" cy="831206"/>
      </dsp:txXfrm>
    </dsp:sp>
    <dsp:sp modelId="{08A9DD99-C69A-48FF-86B3-7A80DF50727F}">
      <dsp:nvSpPr>
        <dsp:cNvPr id="0" name=""/>
        <dsp:cNvSpPr/>
      </dsp:nvSpPr>
      <dsp:spPr>
        <a:xfrm>
          <a:off x="2112232" y="1269128"/>
          <a:ext cx="6336697" cy="831206"/>
        </a:xfrm>
        <a:prstGeom prst="rect">
          <a:avLst/>
        </a:prstGeom>
        <a:solidFill>
          <a:schemeClr val="lt1">
            <a:alpha val="90000"/>
            <a:tint val="40000"/>
            <a:hueOff val="0"/>
            <a:satOff val="0"/>
            <a:lumOff val="0"/>
            <a:alphaOff val="0"/>
          </a:schemeClr>
        </a:solidFill>
        <a:ln w="22225"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28600" rIns="128538" bIns="22860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Be deliberate and systematic in using welcoming approaches</a:t>
          </a:r>
          <a:r>
            <a:rPr lang="en-US" sz="1500" kern="1200" dirty="0">
              <a:latin typeface="Calibri" panose="020F0502020204030204" pitchFamily="34" charset="0"/>
              <a:cs typeface="Calibri" panose="020F0502020204030204" pitchFamily="34" charset="0"/>
            </a:rPr>
            <a:t>.</a:t>
          </a:r>
        </a:p>
      </dsp:txBody>
      <dsp:txXfrm>
        <a:off x="2112232" y="1269128"/>
        <a:ext cx="6336697" cy="831206"/>
      </dsp:txXfrm>
    </dsp:sp>
    <dsp:sp modelId="{0A036B1C-8A46-419E-8F7F-0DD15EB518D7}">
      <dsp:nvSpPr>
        <dsp:cNvPr id="0" name=""/>
        <dsp:cNvSpPr/>
      </dsp:nvSpPr>
      <dsp:spPr>
        <a:xfrm rot="10800000">
          <a:off x="0" y="2821"/>
          <a:ext cx="2112232" cy="1278778"/>
        </a:xfrm>
        <a:prstGeom prst="upArrowCallout">
          <a:avLst>
            <a:gd name="adj1" fmla="val 5000"/>
            <a:gd name="adj2" fmla="val 10000"/>
            <a:gd name="adj3" fmla="val 15000"/>
            <a:gd name="adj4" fmla="val 64977"/>
          </a:avLst>
        </a:prstGeom>
        <a:solidFill>
          <a:schemeClr val="accent2">
            <a:lumMod val="20000"/>
            <a:lumOff val="80000"/>
          </a:schemeClr>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84912" rIns="15022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Reduce</a:t>
          </a:r>
        </a:p>
      </dsp:txBody>
      <dsp:txXfrm rot="-10800000">
        <a:off x="0" y="2821"/>
        <a:ext cx="2112232" cy="831206"/>
      </dsp:txXfrm>
    </dsp:sp>
    <dsp:sp modelId="{E85B0836-540A-4967-B1EF-AE22FB92719A}">
      <dsp:nvSpPr>
        <dsp:cNvPr id="0" name=""/>
        <dsp:cNvSpPr/>
      </dsp:nvSpPr>
      <dsp:spPr>
        <a:xfrm>
          <a:off x="2112232" y="2821"/>
          <a:ext cx="6336697" cy="831206"/>
        </a:xfrm>
        <a:prstGeom prst="rect">
          <a:avLst/>
        </a:prstGeom>
        <a:solidFill>
          <a:schemeClr val="lt1">
            <a:alpha val="90000"/>
            <a:tint val="40000"/>
            <a:hueOff val="0"/>
            <a:satOff val="0"/>
            <a:lumOff val="0"/>
            <a:alphaOff val="0"/>
          </a:schemeClr>
        </a:solidFill>
        <a:ln w="22225"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28600" rIns="128538" bIns="22860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Reduce waiting times for appointments. </a:t>
          </a:r>
        </a:p>
      </dsp:txBody>
      <dsp:txXfrm>
        <a:off x="2112232" y="2821"/>
        <a:ext cx="6336697" cy="8312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7377B-BD40-4A55-8563-45A440411F04}">
      <dsp:nvSpPr>
        <dsp:cNvPr id="0" name=""/>
        <dsp:cNvSpPr/>
      </dsp:nvSpPr>
      <dsp:spPr>
        <a:xfrm>
          <a:off x="0" y="5068048"/>
          <a:ext cx="2112232" cy="831455"/>
        </a:xfrm>
        <a:prstGeom prst="rect">
          <a:avLst/>
        </a:prstGeom>
        <a:solidFill>
          <a:srgbClr val="FFD13F"/>
        </a:solidFill>
        <a:ln w="22225"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206248" rIns="150222" bIns="206248"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libri" panose="020F0502020204030204" pitchFamily="34" charset="0"/>
              <a:cs typeface="Calibri" panose="020F0502020204030204" pitchFamily="34" charset="0"/>
            </a:rPr>
            <a:t>Support</a:t>
          </a:r>
        </a:p>
      </dsp:txBody>
      <dsp:txXfrm>
        <a:off x="0" y="5068048"/>
        <a:ext cx="2112232" cy="831455"/>
      </dsp:txXfrm>
    </dsp:sp>
    <dsp:sp modelId="{F937EAF4-134B-448F-928B-51F8F6399B6C}">
      <dsp:nvSpPr>
        <dsp:cNvPr id="0" name=""/>
        <dsp:cNvSpPr/>
      </dsp:nvSpPr>
      <dsp:spPr>
        <a:xfrm>
          <a:off x="2112232" y="5070869"/>
          <a:ext cx="6336697" cy="831455"/>
        </a:xfrm>
        <a:prstGeom prst="rect">
          <a:avLst/>
        </a:prstGeom>
        <a:solidFill>
          <a:schemeClr val="lt1">
            <a:alpha val="90000"/>
            <a:tint val="40000"/>
            <a:hueOff val="0"/>
            <a:satOff val="0"/>
            <a:lumOff val="0"/>
            <a:alphaOff val="0"/>
          </a:schemeClr>
        </a:solidFill>
        <a:ln w="22225" cap="rnd"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n-US" sz="1600" kern="1200" dirty="0">
              <a:uFillTx/>
              <a:latin typeface="Calibri" panose="020F0502020204030204" pitchFamily="34" charset="0"/>
              <a:cs typeface="Calibri" panose="020F0502020204030204" pitchFamily="34" charset="0"/>
            </a:rPr>
            <a:t>Use peer services when appropriate and available to help diminish barriers and increase engagement in services.</a:t>
          </a:r>
          <a:endParaRPr lang="en-US" sz="1600" kern="1200" dirty="0">
            <a:latin typeface="Calibri" panose="020F0502020204030204" pitchFamily="34" charset="0"/>
            <a:cs typeface="Calibri" panose="020F0502020204030204" pitchFamily="34" charset="0"/>
          </a:endParaRPr>
        </a:p>
      </dsp:txBody>
      <dsp:txXfrm>
        <a:off x="2112232" y="5070869"/>
        <a:ext cx="6336697" cy="831455"/>
      </dsp:txXfrm>
    </dsp:sp>
    <dsp:sp modelId="{0D88318D-1BA2-4C34-80C6-567E9A6D0699}">
      <dsp:nvSpPr>
        <dsp:cNvPr id="0" name=""/>
        <dsp:cNvSpPr/>
      </dsp:nvSpPr>
      <dsp:spPr>
        <a:xfrm rot="10800000">
          <a:off x="0" y="3801741"/>
          <a:ext cx="2112232" cy="1278778"/>
        </a:xfrm>
        <a:prstGeom prst="upArrowCallout">
          <a:avLst>
            <a:gd name="adj1" fmla="val 5000"/>
            <a:gd name="adj2" fmla="val 10000"/>
            <a:gd name="adj3" fmla="val 15000"/>
            <a:gd name="adj4" fmla="val 64977"/>
          </a:avLst>
        </a:prstGeom>
        <a:solidFill>
          <a:srgbClr val="FFDC6D"/>
        </a:solidFill>
        <a:ln w="22225"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206248" rIns="150222" bIns="206248"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libri" panose="020F0502020204030204" pitchFamily="34" charset="0"/>
              <a:cs typeface="Calibri" panose="020F0502020204030204" pitchFamily="34" charset="0"/>
            </a:rPr>
            <a:t>Enhance</a:t>
          </a:r>
        </a:p>
      </dsp:txBody>
      <dsp:txXfrm rot="-10800000">
        <a:off x="0" y="3801741"/>
        <a:ext cx="2112232" cy="831206"/>
      </dsp:txXfrm>
    </dsp:sp>
    <dsp:sp modelId="{B5FC4712-423A-4EE5-89AC-DC851C3D1469}">
      <dsp:nvSpPr>
        <dsp:cNvPr id="0" name=""/>
        <dsp:cNvSpPr/>
      </dsp:nvSpPr>
      <dsp:spPr>
        <a:xfrm>
          <a:off x="2112232" y="3801741"/>
          <a:ext cx="6336697" cy="831206"/>
        </a:xfrm>
        <a:prstGeom prst="rect">
          <a:avLst/>
        </a:prstGeom>
        <a:solidFill>
          <a:schemeClr val="lt1">
            <a:alpha val="90000"/>
            <a:tint val="40000"/>
            <a:hueOff val="0"/>
            <a:satOff val="0"/>
            <a:lumOff val="0"/>
            <a:alphaOff val="0"/>
          </a:schemeClr>
        </a:solidFill>
        <a:ln w="22225" cap="rnd"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n-US" sz="1600" kern="1200" dirty="0">
              <a:uFillTx/>
              <a:latin typeface="Calibri" panose="020F0502020204030204" pitchFamily="34" charset="0"/>
              <a:cs typeface="Calibri" panose="020F0502020204030204" pitchFamily="34" charset="0"/>
            </a:rPr>
            <a:t>Use technology-based resources to enhance access to education, outreach, and direct therapeutic services.</a:t>
          </a:r>
          <a:endParaRPr lang="en-US" sz="1600" kern="1200" dirty="0">
            <a:latin typeface="Calibri" panose="020F0502020204030204" pitchFamily="34" charset="0"/>
            <a:cs typeface="Calibri" panose="020F0502020204030204" pitchFamily="34" charset="0"/>
          </a:endParaRPr>
        </a:p>
      </dsp:txBody>
      <dsp:txXfrm>
        <a:off x="2112232" y="3801741"/>
        <a:ext cx="6336697" cy="831206"/>
      </dsp:txXfrm>
    </dsp:sp>
    <dsp:sp modelId="{CF0EBEC6-58D5-4BD1-9023-4B17D399CA79}">
      <dsp:nvSpPr>
        <dsp:cNvPr id="0" name=""/>
        <dsp:cNvSpPr/>
      </dsp:nvSpPr>
      <dsp:spPr>
        <a:xfrm rot="10800000">
          <a:off x="0" y="2535434"/>
          <a:ext cx="2112232" cy="1278778"/>
        </a:xfrm>
        <a:prstGeom prst="upArrowCallout">
          <a:avLst>
            <a:gd name="adj1" fmla="val 5000"/>
            <a:gd name="adj2" fmla="val 10000"/>
            <a:gd name="adj3" fmla="val 15000"/>
            <a:gd name="adj4" fmla="val 64977"/>
          </a:avLst>
        </a:prstGeom>
        <a:solidFill>
          <a:srgbClr val="FFE389"/>
        </a:solidFill>
        <a:ln w="22225"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206248" rIns="150222" bIns="206248"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libri" panose="020F0502020204030204" pitchFamily="34" charset="0"/>
              <a:cs typeface="Calibri" panose="020F0502020204030204" pitchFamily="34" charset="0"/>
            </a:rPr>
            <a:t>Collaborate</a:t>
          </a:r>
        </a:p>
      </dsp:txBody>
      <dsp:txXfrm rot="-10800000">
        <a:off x="0" y="2535434"/>
        <a:ext cx="2112232" cy="831206"/>
      </dsp:txXfrm>
    </dsp:sp>
    <dsp:sp modelId="{688982E2-8419-49A1-85AB-CA30957212D4}">
      <dsp:nvSpPr>
        <dsp:cNvPr id="0" name=""/>
        <dsp:cNvSpPr/>
      </dsp:nvSpPr>
      <dsp:spPr>
        <a:xfrm>
          <a:off x="2112232" y="2535434"/>
          <a:ext cx="6336697" cy="831206"/>
        </a:xfrm>
        <a:prstGeom prst="rect">
          <a:avLst/>
        </a:prstGeom>
        <a:solidFill>
          <a:schemeClr val="lt1">
            <a:alpha val="90000"/>
            <a:tint val="40000"/>
            <a:hueOff val="0"/>
            <a:satOff val="0"/>
            <a:lumOff val="0"/>
            <a:alphaOff val="0"/>
          </a:schemeClr>
        </a:solidFill>
        <a:ln w="22225" cap="rnd"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n-US" sz="1600" kern="1200" dirty="0">
              <a:uFillTx/>
              <a:latin typeface="Calibri" panose="020F0502020204030204" pitchFamily="34" charset="0"/>
              <a:cs typeface="Calibri" panose="020F0502020204030204" pitchFamily="34" charset="0"/>
            </a:rPr>
            <a:t>Collaborate with other community agencies and providers to offer comprehensive care, as needed.</a:t>
          </a:r>
          <a:endParaRPr lang="en-US" sz="1600" kern="1200" dirty="0">
            <a:latin typeface="Calibri" panose="020F0502020204030204" pitchFamily="34" charset="0"/>
            <a:cs typeface="Calibri" panose="020F0502020204030204" pitchFamily="34" charset="0"/>
          </a:endParaRPr>
        </a:p>
      </dsp:txBody>
      <dsp:txXfrm>
        <a:off x="2112232" y="2535434"/>
        <a:ext cx="6336697" cy="831206"/>
      </dsp:txXfrm>
    </dsp:sp>
    <dsp:sp modelId="{F32E05FB-CA3B-43CF-B6AF-D1BF00646687}">
      <dsp:nvSpPr>
        <dsp:cNvPr id="0" name=""/>
        <dsp:cNvSpPr/>
      </dsp:nvSpPr>
      <dsp:spPr>
        <a:xfrm rot="10800000">
          <a:off x="0" y="1269128"/>
          <a:ext cx="2112232" cy="1278778"/>
        </a:xfrm>
        <a:prstGeom prst="upArrowCallout">
          <a:avLst>
            <a:gd name="adj1" fmla="val 5000"/>
            <a:gd name="adj2" fmla="val 10000"/>
            <a:gd name="adj3" fmla="val 15000"/>
            <a:gd name="adj4" fmla="val 64977"/>
          </a:avLst>
        </a:prstGeom>
        <a:solidFill>
          <a:srgbClr val="FFEBAB"/>
        </a:solidFill>
        <a:ln w="22225"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206248" rIns="150222" bIns="206248"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libri" panose="020F0502020204030204" pitchFamily="34" charset="0"/>
              <a:cs typeface="Calibri" panose="020F0502020204030204" pitchFamily="34" charset="0"/>
            </a:rPr>
            <a:t>Partner</a:t>
          </a:r>
        </a:p>
      </dsp:txBody>
      <dsp:txXfrm rot="-10800000">
        <a:off x="0" y="1269128"/>
        <a:ext cx="2112232" cy="831206"/>
      </dsp:txXfrm>
    </dsp:sp>
    <dsp:sp modelId="{08A9DD99-C69A-48FF-86B3-7A80DF50727F}">
      <dsp:nvSpPr>
        <dsp:cNvPr id="0" name=""/>
        <dsp:cNvSpPr/>
      </dsp:nvSpPr>
      <dsp:spPr>
        <a:xfrm>
          <a:off x="2112232" y="1269128"/>
          <a:ext cx="6336697" cy="831206"/>
        </a:xfrm>
        <a:prstGeom prst="rect">
          <a:avLst/>
        </a:prstGeom>
        <a:solidFill>
          <a:schemeClr val="lt1">
            <a:alpha val="90000"/>
            <a:tint val="40000"/>
            <a:hueOff val="0"/>
            <a:satOff val="0"/>
            <a:lumOff val="0"/>
            <a:alphaOff val="0"/>
          </a:schemeClr>
        </a:solidFill>
        <a:ln w="22225" cap="rnd"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n-US" sz="1600" kern="1200" dirty="0">
              <a:uFillTx/>
              <a:latin typeface="Calibri" panose="020F0502020204030204" pitchFamily="34" charset="0"/>
              <a:cs typeface="Calibri" panose="020F0502020204030204" pitchFamily="34" charset="0"/>
            </a:rPr>
            <a:t>Engage persons served as active partners in determining the treatment they will receive and the treatment team that will deliver services.</a:t>
          </a:r>
          <a:endParaRPr lang="en-US" sz="1600" kern="1200" dirty="0">
            <a:latin typeface="Calibri" panose="020F0502020204030204" pitchFamily="34" charset="0"/>
            <a:cs typeface="Calibri" panose="020F0502020204030204" pitchFamily="34" charset="0"/>
          </a:endParaRPr>
        </a:p>
      </dsp:txBody>
      <dsp:txXfrm>
        <a:off x="2112232" y="1269128"/>
        <a:ext cx="6336697" cy="831206"/>
      </dsp:txXfrm>
    </dsp:sp>
    <dsp:sp modelId="{0A036B1C-8A46-419E-8F7F-0DD15EB518D7}">
      <dsp:nvSpPr>
        <dsp:cNvPr id="0" name=""/>
        <dsp:cNvSpPr/>
      </dsp:nvSpPr>
      <dsp:spPr>
        <a:xfrm rot="10800000">
          <a:off x="0" y="2821"/>
          <a:ext cx="2112232" cy="1278778"/>
        </a:xfrm>
        <a:prstGeom prst="upArrowCallout">
          <a:avLst>
            <a:gd name="adj1" fmla="val 5000"/>
            <a:gd name="adj2" fmla="val 10000"/>
            <a:gd name="adj3" fmla="val 15000"/>
            <a:gd name="adj4" fmla="val 64977"/>
          </a:avLst>
        </a:prstGeom>
        <a:solidFill>
          <a:schemeClr val="accent5">
            <a:lumMod val="20000"/>
            <a:lumOff val="80000"/>
          </a:schemeClr>
        </a:solidFill>
        <a:ln w="22225"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206248" rIns="150222" bIns="206248"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libri" panose="020F0502020204030204" pitchFamily="34" charset="0"/>
              <a:cs typeface="Calibri" panose="020F0502020204030204" pitchFamily="34" charset="0"/>
            </a:rPr>
            <a:t>Focus</a:t>
          </a:r>
        </a:p>
      </dsp:txBody>
      <dsp:txXfrm rot="-10800000">
        <a:off x="0" y="2821"/>
        <a:ext cx="2112232" cy="831206"/>
      </dsp:txXfrm>
    </dsp:sp>
    <dsp:sp modelId="{E85B0836-540A-4967-B1EF-AE22FB92719A}">
      <dsp:nvSpPr>
        <dsp:cNvPr id="0" name=""/>
        <dsp:cNvSpPr/>
      </dsp:nvSpPr>
      <dsp:spPr>
        <a:xfrm>
          <a:off x="2112232" y="2821"/>
          <a:ext cx="6336697" cy="831206"/>
        </a:xfrm>
        <a:prstGeom prst="rect">
          <a:avLst/>
        </a:prstGeom>
        <a:solidFill>
          <a:schemeClr val="lt1">
            <a:alpha val="90000"/>
            <a:tint val="40000"/>
            <a:hueOff val="0"/>
            <a:satOff val="0"/>
            <a:lumOff val="0"/>
            <a:alphaOff val="0"/>
          </a:schemeClr>
        </a:solidFill>
        <a:ln w="22225" cap="rnd"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n-US" sz="1600" kern="1200" dirty="0">
              <a:uFillTx/>
              <a:latin typeface="Calibri" panose="020F0502020204030204" pitchFamily="34" charset="0"/>
              <a:cs typeface="Calibri" panose="020F0502020204030204" pitchFamily="34" charset="0"/>
            </a:rPr>
            <a:t>Focus on the whole person including their goals, strengths, and interests to strengthen and enhance recovery efforts. Use active problem-solving.</a:t>
          </a:r>
          <a:endParaRPr lang="en-US" sz="1600" kern="1200" dirty="0">
            <a:latin typeface="Calibri" panose="020F0502020204030204" pitchFamily="34" charset="0"/>
            <a:cs typeface="Calibri" panose="020F0502020204030204" pitchFamily="34" charset="0"/>
          </a:endParaRPr>
        </a:p>
      </dsp:txBody>
      <dsp:txXfrm>
        <a:off x="2112232" y="2821"/>
        <a:ext cx="6336697" cy="8312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F48D2B-DBF7-4AF3-BFE5-5817B6F597CA}">
      <dsp:nvSpPr>
        <dsp:cNvPr id="0" name=""/>
        <dsp:cNvSpPr/>
      </dsp:nvSpPr>
      <dsp:spPr>
        <a:xfrm>
          <a:off x="694" y="1120166"/>
          <a:ext cx="1503085" cy="977005"/>
        </a:xfrm>
        <a:prstGeom prst="roundRect">
          <a:avLst/>
        </a:prstGeom>
        <a:solidFill>
          <a:schemeClr val="accent2">
            <a:hueOff val="0"/>
            <a:satOff val="0"/>
            <a:lumOff val="0"/>
            <a:alphaOff val="0"/>
          </a:schemeClr>
        </a:solidFill>
        <a:ln>
          <a:noFill/>
        </a:ln>
        <a:effectLst>
          <a:outerShdw blurRad="38100" dist="25400" dir="5400000" rotWithShape="0">
            <a:srgbClr val="000000">
              <a:alpha val="5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sp3d extrusionH="28000" prstMaterial="matte"/>
        </a:bodyPr>
        <a:lstStyle/>
        <a:p>
          <a:pPr marL="0" lvl="0" indent="0" algn="ctr" defTabSz="622300">
            <a:lnSpc>
              <a:spcPct val="90000"/>
            </a:lnSpc>
            <a:spcBef>
              <a:spcPct val="0"/>
            </a:spcBef>
            <a:spcAft>
              <a:spcPct val="35000"/>
            </a:spcAft>
            <a:buNone/>
          </a:pPr>
          <a:r>
            <a:rPr lang="en-US" sz="1400" kern="1200" dirty="0"/>
            <a:t>Recovery-Oriented Principles (CONNECT)</a:t>
          </a:r>
        </a:p>
      </dsp:txBody>
      <dsp:txXfrm>
        <a:off x="48387" y="1167859"/>
        <a:ext cx="1407699" cy="881619"/>
      </dsp:txXfrm>
    </dsp:sp>
    <dsp:sp modelId="{C082DE15-48F9-4042-821A-0E5F138766A7}">
      <dsp:nvSpPr>
        <dsp:cNvPr id="0" name=""/>
        <dsp:cNvSpPr/>
      </dsp:nvSpPr>
      <dsp:spPr>
        <a:xfrm>
          <a:off x="752237" y="779036"/>
          <a:ext cx="1659265" cy="1659265"/>
        </a:xfrm>
        <a:custGeom>
          <a:avLst/>
          <a:gdLst/>
          <a:ahLst/>
          <a:cxnLst/>
          <a:rect l="0" t="0" r="0" b="0"/>
          <a:pathLst>
            <a:path>
              <a:moveTo>
                <a:pt x="349009" y="153398"/>
              </a:moveTo>
              <a:arcTo wR="829632" hR="829632" stAng="14075836" swAng="4248328"/>
            </a:path>
          </a:pathLst>
        </a:custGeom>
        <a:noFill/>
        <a:ln w="12700" cap="rnd" cmpd="sng" algn="ctr">
          <a:solidFill>
            <a:schemeClr val="accent2">
              <a:hueOff val="0"/>
              <a:satOff val="0"/>
              <a:lumOff val="0"/>
              <a:alphaOff val="0"/>
            </a:schemeClr>
          </a:solidFill>
          <a:prstDash val="solid"/>
          <a:tailEnd type="arrow"/>
        </a:ln>
        <a:effectLst/>
        <a:sp3d z="-227350" prstMaterial="matte"/>
      </dsp:spPr>
      <dsp:style>
        <a:lnRef idx="1">
          <a:scrgbClr r="0" g="0" b="0"/>
        </a:lnRef>
        <a:fillRef idx="0">
          <a:scrgbClr r="0" g="0" b="0"/>
        </a:fillRef>
        <a:effectRef idx="0">
          <a:scrgbClr r="0" g="0" b="0"/>
        </a:effectRef>
        <a:fontRef idx="minor"/>
      </dsp:style>
    </dsp:sp>
    <dsp:sp modelId="{57234914-A8CF-4EBA-985E-EB65AACFCDEC}">
      <dsp:nvSpPr>
        <dsp:cNvPr id="0" name=""/>
        <dsp:cNvSpPr/>
      </dsp:nvSpPr>
      <dsp:spPr>
        <a:xfrm>
          <a:off x="1659959" y="1120166"/>
          <a:ext cx="1503085" cy="977005"/>
        </a:xfrm>
        <a:prstGeom prst="roundRect">
          <a:avLst/>
        </a:prstGeom>
        <a:solidFill>
          <a:schemeClr val="accent3">
            <a:hueOff val="0"/>
            <a:satOff val="0"/>
            <a:lumOff val="0"/>
            <a:alphaOff val="0"/>
          </a:schemeClr>
        </a:solidFill>
        <a:ln>
          <a:noFill/>
        </a:ln>
        <a:effectLst>
          <a:outerShdw blurRad="38100" dist="25400" dir="5400000" rotWithShape="0">
            <a:srgbClr val="000000">
              <a:alpha val="5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sp3d extrusionH="28000" prstMaterial="matte"/>
        </a:bodyPr>
        <a:lstStyle/>
        <a:p>
          <a:pPr marL="0" lvl="0" indent="0" algn="ctr" defTabSz="622300">
            <a:lnSpc>
              <a:spcPct val="90000"/>
            </a:lnSpc>
            <a:spcBef>
              <a:spcPct val="0"/>
            </a:spcBef>
            <a:spcAft>
              <a:spcPct val="35000"/>
            </a:spcAft>
            <a:buNone/>
          </a:pPr>
          <a:r>
            <a:rPr lang="en-US" sz="1400" kern="1200" dirty="0"/>
            <a:t>Practices (HOPE)</a:t>
          </a:r>
        </a:p>
      </dsp:txBody>
      <dsp:txXfrm>
        <a:off x="1707652" y="1167859"/>
        <a:ext cx="1407699" cy="881619"/>
      </dsp:txXfrm>
    </dsp:sp>
    <dsp:sp modelId="{A0FEDE47-928E-40EA-A091-A5700EF5A1E1}">
      <dsp:nvSpPr>
        <dsp:cNvPr id="0" name=""/>
        <dsp:cNvSpPr/>
      </dsp:nvSpPr>
      <dsp:spPr>
        <a:xfrm>
          <a:off x="752237" y="779036"/>
          <a:ext cx="1659265" cy="1659265"/>
        </a:xfrm>
        <a:custGeom>
          <a:avLst/>
          <a:gdLst/>
          <a:ahLst/>
          <a:cxnLst/>
          <a:rect l="0" t="0" r="0" b="0"/>
          <a:pathLst>
            <a:path>
              <a:moveTo>
                <a:pt x="1310255" y="1505866"/>
              </a:moveTo>
              <a:arcTo wR="829632" hR="829632" stAng="3275836" swAng="4248328"/>
            </a:path>
          </a:pathLst>
        </a:custGeom>
        <a:noFill/>
        <a:ln w="12700" cap="rnd" cmpd="sng" algn="ctr">
          <a:solidFill>
            <a:schemeClr val="accent3">
              <a:hueOff val="0"/>
              <a:satOff val="0"/>
              <a:lumOff val="0"/>
              <a:alphaOff val="0"/>
            </a:schemeClr>
          </a:solidFill>
          <a:prstDash val="solid"/>
          <a:tailEnd type="arrow"/>
        </a:ln>
        <a:effectLst/>
        <a:sp3d z="-22735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1">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151EFB99-1B56-4C3B-A920-C9F63568B3B5}">
          <dgm:prSet phldrT="1"/>
          <dgm:t>
            <a:bodyPr/>
            <a:lstStyle/>
            <a:p>
              <a:r>
                <a:t>1</a:t>
              </a:r>
            </a:p>
          </dgm:t>
        </dgm:pt>
        <dgm:pt modelId="201" type="sibTrans" cxnId="{86ABC99C-FE52-4C54-9A6D-3953E335B0E7}">
          <dgm:prSet phldrT="2"/>
          <dgm:t>
            <a:bodyPr/>
            <a:lstStyle/>
            <a:p>
              <a:r>
                <a:t>2</a:t>
              </a:r>
            </a:p>
          </dgm:t>
        </dgm:pt>
        <dgm:pt modelId="301" type="sibTrans" cxnId="{1BCC6BCE-EC6C-445D-BA79-A177C90174D5}">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6D37A0-F398-4276-AAF6-E62AA90BC9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96B402-FD6E-4995-8160-C6DD76DAAC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A37F7A-782D-430C-B7DE-046B665BEF14}" type="datetimeFigureOut">
              <a:rPr lang="en-US" smtClean="0"/>
              <a:t>7/18/2022</a:t>
            </a:fld>
            <a:endParaRPr lang="en-US" dirty="0"/>
          </a:p>
        </p:txBody>
      </p:sp>
      <p:sp>
        <p:nvSpPr>
          <p:cNvPr id="4" name="Footer Placeholder 3">
            <a:extLst>
              <a:ext uri="{FF2B5EF4-FFF2-40B4-BE49-F238E27FC236}">
                <a16:creationId xmlns:a16="http://schemas.microsoft.com/office/drawing/2014/main" id="{67BA7967-B488-405D-84A2-64F6D9128F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65115A-3EB4-4B47-8F4B-4F42519BF9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0885D5-D443-4228-8B2C-B9DF9A30D578}" type="slidenum">
              <a:rPr lang="en-US" smtClean="0"/>
              <a:t>‹#›</a:t>
            </a:fld>
            <a:endParaRPr lang="en-US" dirty="0"/>
          </a:p>
        </p:txBody>
      </p:sp>
    </p:spTree>
    <p:extLst>
      <p:ext uri="{BB962C8B-B14F-4D97-AF65-F5344CB8AC3E}">
        <p14:creationId xmlns:p14="http://schemas.microsoft.com/office/powerpoint/2010/main" val="4147891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CCEED-E5F4-4698-B012-83262916D7BD}" type="datetimeFigureOut">
              <a:rPr lang="en-US" noProof="0" smtClean="0"/>
              <a:t>7/18/2022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F9AB-3C90-481E-8C34-4F549BF455D7}" type="slidenum">
              <a:rPr lang="en-US" noProof="0" smtClean="0"/>
              <a:t>‹#›</a:t>
            </a:fld>
            <a:endParaRPr lang="en-US" noProof="0" dirty="0"/>
          </a:p>
        </p:txBody>
      </p:sp>
    </p:spTree>
    <p:extLst>
      <p:ext uri="{BB962C8B-B14F-4D97-AF65-F5344CB8AC3E}">
        <p14:creationId xmlns:p14="http://schemas.microsoft.com/office/powerpoint/2010/main" val="3891717947"/>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ncbi.nlm.nih.gov/pmc/articles/PMC4409728/"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cbi.nlm.nih.gov/pmc/articles/PMC478030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pmc/articles/PMC478030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t>MODULE 2 EXPLORES </a:t>
            </a:r>
            <a:r>
              <a:rPr lang="en-US" sz="1200" b="1" i="1" baseline="0" dirty="0"/>
              <a:t>THE IMPORTANCE OF ENGAGEMENT IN PROMOTING A POSITIVE SERVICE CULTURE.</a:t>
            </a:r>
            <a:endParaRPr lang="en-US" sz="1200" b="1" i="1" dirty="0"/>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1</a:t>
            </a:fld>
            <a:endParaRPr lang="en-US" dirty="0"/>
          </a:p>
        </p:txBody>
      </p:sp>
    </p:spTree>
    <p:extLst>
      <p:ext uri="{BB962C8B-B14F-4D97-AF65-F5344CB8AC3E}">
        <p14:creationId xmlns:p14="http://schemas.microsoft.com/office/powerpoint/2010/main" val="61691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Recovery orientation across the continuum is aligning with the principles and approaches across the continuum.  The system as a whole makes a strong and honest commitment to engagement strategies across the continuum.</a:t>
            </a:r>
          </a:p>
          <a:p>
            <a:endParaRPr lang="en-US" sz="1200" dirty="0"/>
          </a:p>
          <a:p>
            <a:r>
              <a:rPr lang="en-US" sz="1200" dirty="0"/>
              <a:t>Dixon, LB., </a:t>
            </a:r>
            <a:r>
              <a:rPr lang="en-US" sz="1200" dirty="0" err="1"/>
              <a:t>Holoshiz</a:t>
            </a:r>
            <a:r>
              <a:rPr lang="en-US" sz="1200" dirty="0"/>
              <a:t>, Y.  &amp; </a:t>
            </a:r>
            <a:r>
              <a:rPr lang="en-US" sz="1200" dirty="0" err="1"/>
              <a:t>Nossel</a:t>
            </a:r>
            <a:r>
              <a:rPr lang="en-US" sz="1200" dirty="0"/>
              <a:t>, I. (2016).Treatment engagement of individuals experiencing mental illness: review and update World Psychiatry, 15(1), 13-20.</a:t>
            </a:r>
          </a:p>
          <a:p>
            <a:endParaRPr lang="en-US" sz="1800" dirty="0"/>
          </a:p>
        </p:txBody>
      </p:sp>
      <p:sp>
        <p:nvSpPr>
          <p:cNvPr id="4" name="Slide Number Placeholder 3"/>
          <p:cNvSpPr>
            <a:spLocks noGrp="1"/>
          </p:cNvSpPr>
          <p:nvPr>
            <p:ph type="sldNum" sz="quarter" idx="5"/>
          </p:nvPr>
        </p:nvSpPr>
        <p:spPr/>
        <p:txBody>
          <a:bodyPr/>
          <a:lstStyle/>
          <a:p>
            <a:fld id="{69D2F9AB-3C90-481E-8C34-4F549BF455D7}" type="slidenum">
              <a:rPr lang="en-US" smtClean="0"/>
              <a:t>10</a:t>
            </a:fld>
            <a:endParaRPr lang="en-US" dirty="0"/>
          </a:p>
        </p:txBody>
      </p:sp>
    </p:spTree>
    <p:extLst>
      <p:ext uri="{BB962C8B-B14F-4D97-AF65-F5344CB8AC3E}">
        <p14:creationId xmlns:p14="http://schemas.microsoft.com/office/powerpoint/2010/main" val="2944921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a:t>
            </a:r>
            <a:r>
              <a:rPr lang="en-US" sz="1200" b="1" baseline="0" dirty="0"/>
              <a:t> THIS NEXT SECTION WE ARE GOING TO EXPLORE THE VALUES AND ATTITUDES THAT ARE NECESSARY TO PROMOTE </a:t>
            </a:r>
            <a:r>
              <a:rPr lang="en-US" sz="1200" b="1" i="0" baseline="0" dirty="0"/>
              <a:t>THE CORE PRINCIPLE OF </a:t>
            </a:r>
            <a:r>
              <a:rPr lang="en-US" sz="1200" b="1" i="1" baseline="0" dirty="0"/>
              <a:t>ENGAGEMENT.</a:t>
            </a:r>
            <a:endParaRPr 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11</a:t>
            </a:fld>
            <a:endParaRPr lang="en-US" noProof="0" dirty="0"/>
          </a:p>
        </p:txBody>
      </p:sp>
    </p:spTree>
    <p:extLst>
      <p:ext uri="{BB962C8B-B14F-4D97-AF65-F5344CB8AC3E}">
        <p14:creationId xmlns:p14="http://schemas.microsoft.com/office/powerpoint/2010/main" val="492345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latin typeface="+mn-lt"/>
              </a:rPr>
              <a:t>Remember…</a:t>
            </a:r>
            <a:r>
              <a:rPr lang="en-US" sz="1200" dirty="0">
                <a:effectLst/>
                <a:latin typeface="+mn-lt"/>
                <a:ea typeface="Calibri" panose="020F0502020204030204" pitchFamily="34" charset="0"/>
                <a:cs typeface="Times New Roman" panose="02020603050405020304" pitchFamily="18" charset="0"/>
              </a:rPr>
              <a:t>Under the framework of recovery, the primary goal of behavioral health services is to support individuals in their journey towards overall health, well-being and social integration.</a:t>
            </a:r>
            <a:r>
              <a:rPr lang="en-US" sz="1200" baseline="0" dirty="0">
                <a:effectLst/>
                <a:latin typeface="+mn-lt"/>
                <a:ea typeface="Calibri" panose="020F0502020204030204" pitchFamily="34" charset="0"/>
                <a:cs typeface="Times New Roman" panose="02020603050405020304" pitchFamily="18" charset="0"/>
              </a:rPr>
              <a:t> </a:t>
            </a:r>
            <a:r>
              <a:rPr lang="en-US" sz="1200" dirty="0">
                <a:effectLst/>
                <a:latin typeface="+mn-lt"/>
                <a:ea typeface="Calibri" panose="020F0502020204030204" pitchFamily="34" charset="0"/>
                <a:cs typeface="Times New Roman" panose="02020603050405020304" pitchFamily="18" charset="0"/>
              </a:rPr>
              <a:t>The overarching themes of dignity, hope, resilience, relationships, creating meaning of one’s life, and self-efficacy in each person’s unique and evolving journey are the guiding principles of the recovery perspective. </a:t>
            </a: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Sustaining engagement over time, so that individuals can benefit from those services, requires </a:t>
            </a:r>
            <a:r>
              <a:rPr lang="en-US" sz="1200" b="1" i="1" dirty="0">
                <a:effectLst/>
                <a:latin typeface="+mn-lt"/>
                <a:ea typeface="Calibri" panose="020F0502020204030204" pitchFamily="34" charset="0"/>
                <a:cs typeface="Times New Roman" panose="02020603050405020304" pitchFamily="18" charset="0"/>
              </a:rPr>
              <a:t>developing respectful, honest, and collaborative relationships</a:t>
            </a:r>
            <a:r>
              <a:rPr lang="en-US" sz="1200" dirty="0">
                <a:effectLst/>
                <a:latin typeface="+mn-lt"/>
                <a:ea typeface="Calibri" panose="020F0502020204030204" pitchFamily="34" charset="0"/>
                <a:cs typeface="Times New Roman" panose="02020603050405020304" pitchFamily="18" charset="0"/>
              </a:rPr>
              <a:t> with each and every person.</a:t>
            </a:r>
            <a:r>
              <a:rPr lang="en-US" sz="1200" baseline="0" dirty="0">
                <a:effectLst/>
                <a:latin typeface="+mn-lt"/>
                <a:ea typeface="Calibri" panose="020F0502020204030204" pitchFamily="34" charset="0"/>
                <a:cs typeface="Times New Roman" panose="02020603050405020304" pitchFamily="18" charset="0"/>
              </a:rPr>
              <a:t> </a:t>
            </a:r>
            <a:r>
              <a:rPr lang="en-US" sz="1200" dirty="0">
                <a:effectLst/>
                <a:latin typeface="+mn-lt"/>
                <a:ea typeface="Calibri" panose="020F0502020204030204" pitchFamily="34" charset="0"/>
                <a:cs typeface="Times New Roman" panose="02020603050405020304" pitchFamily="18" charset="0"/>
              </a:rPr>
              <a:t>There is a greater likelihood of engagement when organizations take steps to enhance their relationships with individuals seeking services. Creating trusting relationships, increasing accessibility to facilities and services, and providing diverse opportunities to become involved, are key actions that reflect on organizational attitudes and values about developing equitable and sustainable engagement.</a:t>
            </a:r>
            <a:r>
              <a:rPr lang="en-US" sz="1200" baseline="30000" dirty="0">
                <a:effectLst/>
                <a:latin typeface="+mn-lt"/>
                <a:ea typeface="Calibri" panose="020F0502020204030204" pitchFamily="34"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SAMHSA (2015). Practicing Recovery: Outreach and Engagement, Issue 4,  p. 8. Accessed at https://www.ahpnet.com/files/Newsletter_4_Sept_2015.pdf</a:t>
            </a: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Dixon, L. B., </a:t>
            </a:r>
            <a:r>
              <a:rPr lang="en-US" sz="1200" dirty="0" err="1">
                <a:effectLst/>
                <a:latin typeface="+mn-lt"/>
                <a:ea typeface="Calibri" panose="020F0502020204030204" pitchFamily="34" charset="0"/>
                <a:cs typeface="Times New Roman" panose="02020603050405020304" pitchFamily="18" charset="0"/>
              </a:rPr>
              <a:t>Holoshitz</a:t>
            </a:r>
            <a:r>
              <a:rPr lang="en-US" sz="1200" dirty="0">
                <a:effectLst/>
                <a:latin typeface="+mn-lt"/>
                <a:ea typeface="Calibri" panose="020F0502020204030204" pitchFamily="34" charset="0"/>
                <a:cs typeface="Times New Roman" panose="02020603050405020304" pitchFamily="18" charset="0"/>
              </a:rPr>
              <a:t>, Y. &amp; </a:t>
            </a:r>
            <a:r>
              <a:rPr lang="en-US" sz="1200" dirty="0" err="1">
                <a:effectLst/>
                <a:latin typeface="+mn-lt"/>
                <a:ea typeface="Calibri" panose="020F0502020204030204" pitchFamily="34" charset="0"/>
                <a:cs typeface="Times New Roman" panose="02020603050405020304" pitchFamily="18" charset="0"/>
              </a:rPr>
              <a:t>Nossel</a:t>
            </a:r>
            <a:r>
              <a:rPr lang="en-US" sz="1200" dirty="0">
                <a:effectLst/>
                <a:latin typeface="+mn-lt"/>
                <a:ea typeface="Calibri" panose="020F0502020204030204" pitchFamily="34" charset="0"/>
                <a:cs typeface="Times New Roman" panose="02020603050405020304" pitchFamily="18" charset="0"/>
              </a:rPr>
              <a:t>, I. (2016). Treatment engagement of individuals experiencing mental illness: review and update. </a:t>
            </a:r>
            <a:r>
              <a:rPr lang="en-US" sz="1200" i="1" dirty="0">
                <a:effectLst/>
                <a:latin typeface="+mn-lt"/>
                <a:ea typeface="Calibri" panose="020F0502020204030204" pitchFamily="34" charset="0"/>
                <a:cs typeface="Times New Roman" panose="02020603050405020304" pitchFamily="18" charset="0"/>
              </a:rPr>
              <a:t>World Psychiatry, 15</a:t>
            </a:r>
            <a:r>
              <a:rPr lang="en-US" sz="1200" dirty="0">
                <a:effectLst/>
                <a:latin typeface="+mn-lt"/>
                <a:ea typeface="Calibri" panose="020F0502020204030204" pitchFamily="34" charset="0"/>
                <a:cs typeface="Times New Roman" panose="02020603050405020304" pitchFamily="18" charset="0"/>
              </a:rPr>
              <a:t>(1), 13-20.</a:t>
            </a:r>
          </a:p>
          <a:p>
            <a:endParaRPr lang="en-US"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12</a:t>
            </a:fld>
            <a:endParaRPr lang="en-US" noProof="0" dirty="0"/>
          </a:p>
        </p:txBody>
      </p:sp>
    </p:spTree>
    <p:extLst>
      <p:ext uri="{BB962C8B-B14F-4D97-AF65-F5344CB8AC3E}">
        <p14:creationId xmlns:p14="http://schemas.microsoft.com/office/powerpoint/2010/main" val="3995883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rgbClr val="202124"/>
                </a:solidFill>
                <a:effectLst/>
                <a:latin typeface="+mn-lt"/>
              </a:rPr>
              <a:t>Review the values on the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rgbClr val="202124"/>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202124"/>
                </a:solidFill>
                <a:effectLst/>
                <a:latin typeface="+mn-lt"/>
              </a:rPr>
              <a:t>Emphasize that engagement with the individuals served requires integrity be applied at every phase of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rgbClr val="202124"/>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202124"/>
                </a:solidFill>
                <a:effectLst/>
                <a:latin typeface="+mn-lt"/>
              </a:rPr>
              <a:t>Share that organizations are committed to establish long-term relationships.</a:t>
            </a:r>
          </a:p>
          <a:p>
            <a:pPr marL="171450" indent="-171450">
              <a:buFont typeface="Arial" panose="020B0604020202020204" pitchFamily="34" charset="0"/>
              <a:buChar char="•"/>
            </a:pPr>
            <a:endParaRPr lang="en-US" sz="1200" dirty="0">
              <a:latin typeface="+mn-lt"/>
            </a:endParaRPr>
          </a:p>
          <a:p>
            <a:pPr marL="171450" indent="-171450">
              <a:buFont typeface="Arial" panose="020B0604020202020204" pitchFamily="34" charset="0"/>
              <a:buChar char="•"/>
            </a:pPr>
            <a:r>
              <a:rPr lang="en-US" sz="1200" dirty="0">
                <a:latin typeface="+mn-lt"/>
              </a:rPr>
              <a:t>Share that there is equality for decision-making and choice.</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13</a:t>
            </a:fld>
            <a:endParaRPr lang="en-US" noProof="0" dirty="0"/>
          </a:p>
        </p:txBody>
      </p:sp>
    </p:spTree>
    <p:extLst>
      <p:ext uri="{BB962C8B-B14F-4D97-AF65-F5344CB8AC3E}">
        <p14:creationId xmlns:p14="http://schemas.microsoft.com/office/powerpoint/2010/main" val="2126893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Review the three main points on valuing the process of engagement.</a:t>
            </a:r>
          </a:p>
          <a:p>
            <a:pPr marL="0" indent="0">
              <a:buFont typeface="Arial" panose="020B0604020202020204" pitchFamily="34" charset="0"/>
              <a:buNone/>
            </a:pPr>
            <a:endParaRPr lang="en-US" sz="1200" dirty="0"/>
          </a:p>
          <a:p>
            <a:pPr marL="171450" indent="-171450">
              <a:buFont typeface="Arial" panose="020B0604020202020204" pitchFamily="34" charset="0"/>
              <a:buChar char="•"/>
            </a:pPr>
            <a:r>
              <a:rPr lang="en-US" sz="1200" dirty="0"/>
              <a:t>Highlight that we value the individual as the</a:t>
            </a:r>
            <a:r>
              <a:rPr lang="en-US" sz="1200" baseline="0" dirty="0"/>
              <a:t> driver</a:t>
            </a:r>
            <a:r>
              <a:rPr lang="en-US" sz="1200" dirty="0"/>
              <a:t> of their recovery.</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Emphasize that the individual drives their recovery </a:t>
            </a:r>
            <a:r>
              <a:rPr lang="en-US" sz="1200" i="1" dirty="0"/>
              <a:t>at their own pace.</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14</a:t>
            </a:fld>
            <a:endParaRPr lang="en-US" noProof="0" dirty="0"/>
          </a:p>
        </p:txBody>
      </p:sp>
    </p:spTree>
    <p:extLst>
      <p:ext uri="{BB962C8B-B14F-4D97-AF65-F5344CB8AC3E}">
        <p14:creationId xmlns:p14="http://schemas.microsoft.com/office/powerpoint/2010/main" val="1748662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reviewing this slide, emphasize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Key actions involve trust, patience, and respect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Creating</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a culture where e</a:t>
            </a:r>
            <a:r>
              <a:rPr lang="en-US" sz="1200" dirty="0">
                <a:effectLst/>
                <a:latin typeface="Calibri" panose="020F0502020204030204" pitchFamily="34" charset="0"/>
                <a:ea typeface="Calibri" panose="020F0502020204030204" pitchFamily="34" charset="0"/>
                <a:cs typeface="Times New Roman" panose="02020603050405020304" pitchFamily="18" charset="0"/>
              </a:rPr>
              <a:t>quitable and sustainable engagement is</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“the norm” relies on the staff “wanting” this to occur.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Dixon, L. B.,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Holoshitz</a:t>
            </a:r>
            <a:r>
              <a:rPr lang="en-US" sz="1200" dirty="0">
                <a:effectLst/>
                <a:latin typeface="Calibri" panose="020F0502020204030204" pitchFamily="34" charset="0"/>
                <a:ea typeface="Calibri" panose="020F0502020204030204" pitchFamily="34" charset="0"/>
                <a:cs typeface="Times New Roman" panose="02020603050405020304" pitchFamily="18" charset="0"/>
              </a:rPr>
              <a:t>, Y. &amp;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Nossel</a:t>
            </a:r>
            <a:r>
              <a:rPr lang="en-US" sz="1200" dirty="0">
                <a:effectLst/>
                <a:latin typeface="Calibri" panose="020F0502020204030204" pitchFamily="34" charset="0"/>
                <a:ea typeface="Calibri" panose="020F0502020204030204" pitchFamily="34" charset="0"/>
                <a:cs typeface="Times New Roman" panose="02020603050405020304" pitchFamily="18" charset="0"/>
              </a:rPr>
              <a:t>, I. (2016). Treatment engagement of individuals experiencing mental illness: review and update.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World Psychiatry, 15</a:t>
            </a:r>
            <a:r>
              <a:rPr lang="en-US" sz="1200" dirty="0">
                <a:effectLst/>
                <a:latin typeface="Calibri" panose="020F0502020204030204" pitchFamily="34" charset="0"/>
                <a:ea typeface="Calibri" panose="020F0502020204030204" pitchFamily="34" charset="0"/>
                <a:cs typeface="Times New Roman" panose="02020603050405020304" pitchFamily="18" charset="0"/>
              </a:rPr>
              <a:t>(1), 13-20.</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15</a:t>
            </a:fld>
            <a:endParaRPr lang="en-US" noProof="0" dirty="0"/>
          </a:p>
        </p:txBody>
      </p:sp>
    </p:spTree>
    <p:extLst>
      <p:ext uri="{BB962C8B-B14F-4D97-AF65-F5344CB8AC3E}">
        <p14:creationId xmlns:p14="http://schemas.microsoft.com/office/powerpoint/2010/main" val="1575059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a:t>
            </a:r>
            <a:r>
              <a:rPr lang="en-US" sz="1200" b="1" baseline="0" dirty="0"/>
              <a:t> THIS NEXT SECTION WE ARE GOING TO EXPLORE THE KNOWLEDGE BASE THAT IS NECESSARY TO PROMOTE </a:t>
            </a:r>
            <a:r>
              <a:rPr lang="en-US" sz="1200" b="1" i="0" baseline="0" dirty="0"/>
              <a:t>THE CORE PRINCIPLE OF </a:t>
            </a:r>
            <a:r>
              <a:rPr lang="en-US" sz="1200" b="1" i="1" baseline="0" dirty="0"/>
              <a:t>ENGAGEMENT.</a:t>
            </a:r>
            <a:endParaRPr lang="en-US" sz="1200" b="1" i="1"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16</a:t>
            </a:fld>
            <a:endParaRPr lang="en-US" noProof="0" dirty="0"/>
          </a:p>
        </p:txBody>
      </p:sp>
    </p:spTree>
    <p:extLst>
      <p:ext uri="{BB962C8B-B14F-4D97-AF65-F5344CB8AC3E}">
        <p14:creationId xmlns:p14="http://schemas.microsoft.com/office/powerpoint/2010/main" val="2795156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buFont typeface="Wingdings" panose="05000000000000000000" pitchFamily="2" charset="2"/>
              <a:buNone/>
            </a:pPr>
            <a:r>
              <a:rPr lang="en-US" sz="1200" b="1" dirty="0">
                <a:latin typeface="Calibri" panose="020F0502020204030204" pitchFamily="34" charset="0"/>
                <a:cs typeface="Calibri" panose="020F0502020204030204" pitchFamily="34" charset="0"/>
              </a:rPr>
              <a:t>Understand the individual and personal nature of recovery and recovery approaches.</a:t>
            </a:r>
          </a:p>
          <a:p>
            <a:pPr marL="285750" indent="-285750">
              <a:lnSpc>
                <a:spcPct val="90000"/>
              </a:lnSpc>
              <a:buFont typeface="Wingdings" panose="05000000000000000000" pitchFamily="2" charset="2"/>
              <a:buChar char="§"/>
            </a:pPr>
            <a:r>
              <a:rPr lang="en-US" sz="1200" b="0" dirty="0">
                <a:latin typeface="Calibri" panose="020F0502020204030204" pitchFamily="34" charset="0"/>
                <a:cs typeface="Calibri" panose="020F0502020204030204" pitchFamily="34" charset="0"/>
              </a:rPr>
              <a:t>There are many pathways to recovery making recovery personal and unique to each individual that we serve.</a:t>
            </a:r>
          </a:p>
          <a:p>
            <a:pPr marL="0" indent="0">
              <a:lnSpc>
                <a:spcPct val="90000"/>
              </a:lnSpc>
              <a:buFont typeface="Wingdings" panose="05000000000000000000" pitchFamily="2" charset="2"/>
              <a:buNone/>
            </a:pPr>
            <a:endParaRPr lang="en-US" sz="1200" b="0" dirty="0">
              <a:latin typeface="Calibri" panose="020F0502020204030204" pitchFamily="34" charset="0"/>
              <a:cs typeface="Calibri" panose="020F0502020204030204" pitchFamily="34" charset="0"/>
            </a:endParaRPr>
          </a:p>
          <a:p>
            <a:pPr marL="0" indent="0">
              <a:lnSpc>
                <a:spcPct val="90000"/>
              </a:lnSpc>
              <a:buFont typeface="Wingdings" panose="05000000000000000000" pitchFamily="2" charset="2"/>
              <a:buNone/>
            </a:pPr>
            <a:r>
              <a:rPr lang="en-US" sz="1200" b="1" dirty="0">
                <a:latin typeface="Calibri" panose="020F0502020204030204" pitchFamily="34" charset="0"/>
                <a:cs typeface="Calibri" panose="020F0502020204030204" pitchFamily="34" charset="0"/>
              </a:rPr>
              <a:t>Respect, learn from, and understand the approaches developed by people with lived experience.</a:t>
            </a:r>
          </a:p>
          <a:p>
            <a:pPr marL="285750" indent="-285750">
              <a:lnSpc>
                <a:spcPct val="90000"/>
              </a:lnSpc>
              <a:buFont typeface="Wingdings" panose="05000000000000000000" pitchFamily="2" charset="2"/>
              <a:buChar char="§"/>
            </a:pPr>
            <a:r>
              <a:rPr lang="en-US" sz="1200" b="0" dirty="0">
                <a:latin typeface="Calibri" panose="020F0502020204030204" pitchFamily="34" charset="0"/>
                <a:cs typeface="Calibri" panose="020F0502020204030204" pitchFamily="34" charset="0"/>
              </a:rPr>
              <a:t>Recovery approaches developed by individuals with lived experience will provide a different perspective into recovery and that perspective may meet one of the diverse needs of the individuals that we serve as well as explain an element in recovery that they could identify with and connect to.</a:t>
            </a:r>
          </a:p>
          <a:p>
            <a:pPr marL="0" indent="0">
              <a:lnSpc>
                <a:spcPct val="90000"/>
              </a:lnSpc>
              <a:buFont typeface="Wingdings" panose="05000000000000000000" pitchFamily="2" charset="2"/>
              <a:buNone/>
            </a:pPr>
            <a:endParaRPr lang="en-US" sz="1200" b="0" dirty="0">
              <a:latin typeface="Calibri" panose="020F0502020204030204" pitchFamily="34" charset="0"/>
              <a:cs typeface="Calibri" panose="020F0502020204030204" pitchFamily="34" charset="0"/>
            </a:endParaRPr>
          </a:p>
          <a:p>
            <a:pPr marL="0" indent="0">
              <a:lnSpc>
                <a:spcPct val="90000"/>
              </a:lnSpc>
              <a:buFont typeface="Wingdings" panose="05000000000000000000" pitchFamily="2" charset="2"/>
              <a:buNone/>
            </a:pPr>
            <a:r>
              <a:rPr lang="en-US" sz="1200" b="1" dirty="0">
                <a:latin typeface="Calibri" panose="020F0502020204030204" pitchFamily="34" charset="0"/>
                <a:cs typeface="Calibri" panose="020F0502020204030204" pitchFamily="34" charset="0"/>
              </a:rPr>
              <a:t>Understand the ways meeting basic needs could impact recovery.</a:t>
            </a:r>
          </a:p>
          <a:p>
            <a:pPr marL="285750" indent="-285750">
              <a:lnSpc>
                <a:spcPct val="90000"/>
              </a:lnSpc>
              <a:buFont typeface="Wingdings" panose="05000000000000000000" pitchFamily="2" charset="2"/>
              <a:buChar char="§"/>
            </a:pPr>
            <a:r>
              <a:rPr lang="en-US" sz="1200" b="0" dirty="0">
                <a:latin typeface="Calibri" panose="020F0502020204030204" pitchFamily="34" charset="0"/>
                <a:cs typeface="Calibri" panose="020F0502020204030204" pitchFamily="34" charset="0"/>
              </a:rPr>
              <a:t>Meeting basic needs will support the individual by removing environmental stressors that may otherwise negatively impact their recovery.</a:t>
            </a:r>
          </a:p>
          <a:p>
            <a:pPr marL="285750" indent="-285750">
              <a:lnSpc>
                <a:spcPct val="90000"/>
              </a:lnSpc>
              <a:buFont typeface="Wingdings" panose="05000000000000000000" pitchFamily="2" charset="2"/>
              <a:buChar char="§"/>
            </a:pPr>
            <a:endParaRPr lang="en-US" sz="1200" b="0" dirty="0">
              <a:latin typeface="Calibri" panose="020F0502020204030204" pitchFamily="34" charset="0"/>
              <a:cs typeface="Calibri" panose="020F0502020204030204" pitchFamily="34" charset="0"/>
            </a:endParaRPr>
          </a:p>
          <a:p>
            <a:pPr marL="0" indent="0">
              <a:lnSpc>
                <a:spcPct val="90000"/>
              </a:lnSpc>
              <a:buFont typeface="Wingdings" panose="05000000000000000000" pitchFamily="2" charset="2"/>
              <a:buNone/>
            </a:pPr>
            <a:r>
              <a:rPr lang="en-US" sz="1200" b="1" dirty="0">
                <a:latin typeface="Calibri" panose="020F0502020204030204" pitchFamily="34" charset="0"/>
                <a:cs typeface="Calibri" panose="020F0502020204030204" pitchFamily="34" charset="0"/>
              </a:rPr>
              <a:t>Learn how to assess for basic needs and strengths.</a:t>
            </a:r>
          </a:p>
          <a:p>
            <a:pPr marL="285750" indent="-285750">
              <a:lnSpc>
                <a:spcPct val="90000"/>
              </a:lnSpc>
              <a:buFont typeface="Wingdings" panose="05000000000000000000" pitchFamily="2" charset="2"/>
              <a:buChar char="§"/>
            </a:pPr>
            <a:r>
              <a:rPr lang="en-US" sz="1200" b="0" dirty="0">
                <a:effectLst/>
                <a:latin typeface="Calibri" panose="020F0502020204030204" pitchFamily="34" charset="0"/>
                <a:ea typeface="Calibri" panose="020F0502020204030204" pitchFamily="34" charset="0"/>
                <a:cs typeface="Calibri" panose="020F0502020204030204" pitchFamily="34" charset="0"/>
              </a:rPr>
              <a:t>Sometimes</a:t>
            </a:r>
            <a:r>
              <a:rPr lang="en-US" sz="1200" b="0" baseline="0" dirty="0">
                <a:effectLst/>
                <a:latin typeface="Calibri" panose="020F0502020204030204" pitchFamily="34" charset="0"/>
                <a:ea typeface="Calibri" panose="020F0502020204030204" pitchFamily="34" charset="0"/>
                <a:cs typeface="Calibri" panose="020F0502020204030204" pitchFamily="34" charset="0"/>
              </a:rPr>
              <a:t> even so-called “basic needs” are not readily apparent.</a:t>
            </a:r>
          </a:p>
          <a:p>
            <a:pPr marL="285750" indent="-285750">
              <a:lnSpc>
                <a:spcPct val="90000"/>
              </a:lnSpc>
              <a:buFont typeface="Wingdings" panose="05000000000000000000" pitchFamily="2" charset="2"/>
              <a:buChar char="§"/>
            </a:pPr>
            <a:r>
              <a:rPr lang="en-US" sz="1200" b="0" baseline="0" dirty="0">
                <a:effectLst/>
                <a:latin typeface="Calibri" panose="020F0502020204030204" pitchFamily="34" charset="0"/>
                <a:ea typeface="Calibri" panose="020F0502020204030204" pitchFamily="34" charset="0"/>
                <a:cs typeface="Calibri" panose="020F0502020204030204" pitchFamily="34" charset="0"/>
              </a:rPr>
              <a:t>Identifying and assessing an individual’s strengths </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17</a:t>
            </a:fld>
            <a:endParaRPr lang="en-US" noProof="0" dirty="0"/>
          </a:p>
        </p:txBody>
      </p:sp>
    </p:spTree>
    <p:extLst>
      <p:ext uri="{BB962C8B-B14F-4D97-AF65-F5344CB8AC3E}">
        <p14:creationId xmlns:p14="http://schemas.microsoft.com/office/powerpoint/2010/main" val="1334742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Calibri" panose="020F0502020204030204" pitchFamily="34" charset="0"/>
              </a:rPr>
              <a:t>Review the main points on Engagement.</a:t>
            </a:r>
          </a:p>
          <a:p>
            <a:pPr marL="0" marR="0" lvl="0" indent="0">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Share that this process is incremental.</a:t>
            </a:r>
          </a:p>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Highlight that this process is supported by the structure of policies that support a recovery-oriented organizational culture and values.</a:t>
            </a:r>
          </a:p>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Emphasize that transformation of services requires full participation among service practices and structure of the culture and values.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18</a:t>
            </a:fld>
            <a:endParaRPr lang="en-US" noProof="0" dirty="0"/>
          </a:p>
        </p:txBody>
      </p:sp>
    </p:spTree>
    <p:extLst>
      <p:ext uri="{BB962C8B-B14F-4D97-AF65-F5344CB8AC3E}">
        <p14:creationId xmlns:p14="http://schemas.microsoft.com/office/powerpoint/2010/main" val="3331479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120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Explain that creating a culture and language of hope tells a person that recovery is real, possible and personal.  </a:t>
            </a:r>
          </a:p>
          <a:p>
            <a:pPr marL="0" marR="0" lvl="0" indent="0">
              <a:lnSpc>
                <a:spcPct val="107000"/>
              </a:lnSpc>
              <a:spcBef>
                <a:spcPts val="0"/>
              </a:spcBef>
              <a:spcAft>
                <a:spcPts val="120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Explain that building a culture and language with hope as a foundation provides the essential and motivating message that people can and do overcome the internal and external challenges, barriers, and obstacles that confront recovery for a person.</a:t>
            </a:r>
          </a:p>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Explain that a person’s journey of recovery is built on hope.</a:t>
            </a:r>
          </a:p>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Highlight that in creating a culture and language of hope, we are accepting of the individual for who that individual is.</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19</a:t>
            </a:fld>
            <a:endParaRPr lang="en-US" dirty="0"/>
          </a:p>
        </p:txBody>
      </p:sp>
    </p:spTree>
    <p:extLst>
      <p:ext uri="{BB962C8B-B14F-4D97-AF65-F5344CB8AC3E}">
        <p14:creationId xmlns:p14="http://schemas.microsoft.com/office/powerpoint/2010/main" val="127915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2</a:t>
            </a:fld>
            <a:endParaRPr lang="en-US" noProof="0" dirty="0"/>
          </a:p>
        </p:txBody>
      </p:sp>
    </p:spTree>
    <p:extLst>
      <p:ext uri="{BB962C8B-B14F-4D97-AF65-F5344CB8AC3E}">
        <p14:creationId xmlns:p14="http://schemas.microsoft.com/office/powerpoint/2010/main" val="2560823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Emphasize the following:</a:t>
            </a:r>
          </a:p>
          <a:p>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Person-First Language is an established practice among mental and behavioral health organizations.</a:t>
            </a:r>
          </a:p>
          <a:p>
            <a:pPr marL="171450" indent="-17145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The individual is place above the disorder, symptoms and/or disabilities.</a:t>
            </a:r>
            <a:endParaRPr lang="en-US" sz="12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20</a:t>
            </a:fld>
            <a:endParaRPr lang="en-US" noProof="0" dirty="0"/>
          </a:p>
        </p:txBody>
      </p:sp>
    </p:spTree>
    <p:extLst>
      <p:ext uri="{BB962C8B-B14F-4D97-AF65-F5344CB8AC3E}">
        <p14:creationId xmlns:p14="http://schemas.microsoft.com/office/powerpoint/2010/main" val="380781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Emphasize the following:</a:t>
            </a:r>
          </a:p>
          <a:p>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Person-First Language is an established practice among mental and behavioral health organizations.</a:t>
            </a:r>
          </a:p>
          <a:p>
            <a:pPr marL="171450" indent="-17145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The individual is place above the disorder, symptoms and/or disabilities.</a:t>
            </a:r>
            <a:endParaRPr lang="en-US" sz="12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21</a:t>
            </a:fld>
            <a:endParaRPr lang="en-US" noProof="0" dirty="0"/>
          </a:p>
        </p:txBody>
      </p:sp>
    </p:spTree>
    <p:extLst>
      <p:ext uri="{BB962C8B-B14F-4D97-AF65-F5344CB8AC3E}">
        <p14:creationId xmlns:p14="http://schemas.microsoft.com/office/powerpoint/2010/main" val="4129774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a:t>
            </a:r>
            <a:r>
              <a:rPr lang="en-US" sz="1200" b="1" baseline="0" dirty="0"/>
              <a:t> THIS NEXT SECTION WE ARE GOING TO EXPLORE </a:t>
            </a:r>
            <a:r>
              <a:rPr lang="en-US" sz="1200" b="1" i="0" baseline="0" dirty="0"/>
              <a:t>HOW THE CORE PRINCIPLE OF </a:t>
            </a:r>
            <a:r>
              <a:rPr lang="en-US" sz="1200" b="1" i="1" baseline="0" dirty="0"/>
              <a:t>ENGAGMENT </a:t>
            </a:r>
            <a:r>
              <a:rPr lang="en-US" sz="1200" b="1" i="0" baseline="0" dirty="0"/>
              <a:t>IS PUT INTO PRACTICE.</a:t>
            </a:r>
            <a:endParaRPr lang="en-US" sz="1200"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22</a:t>
            </a:fld>
            <a:endParaRPr lang="en-US" noProof="0" dirty="0"/>
          </a:p>
        </p:txBody>
      </p:sp>
    </p:spTree>
    <p:extLst>
      <p:ext uri="{BB962C8B-B14F-4D97-AF65-F5344CB8AC3E}">
        <p14:creationId xmlns:p14="http://schemas.microsoft.com/office/powerpoint/2010/main" val="4152890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slide highlights the “mindsets” that underlie successful use of engagement strategies.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23</a:t>
            </a:fld>
            <a:endParaRPr lang="en-US" noProof="0" dirty="0"/>
          </a:p>
        </p:txBody>
      </p:sp>
    </p:spTree>
    <p:extLst>
      <p:ext uri="{BB962C8B-B14F-4D97-AF65-F5344CB8AC3E}">
        <p14:creationId xmlns:p14="http://schemas.microsoft.com/office/powerpoint/2010/main" val="865581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Review the following highlights:</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Explain that recovery is person-first and holistic.</a:t>
            </a:r>
          </a:p>
          <a:p>
            <a:pPr marL="342900" marR="0" lvl="0" indent="-342900">
              <a:lnSpc>
                <a:spcPct val="107000"/>
              </a:lnSpc>
              <a:spcBef>
                <a:spcPts val="0"/>
              </a:spcBef>
              <a:spcAft>
                <a:spcPts val="8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Explain that each of the individuals served brings special skills, qualities, values and experience and holds multiple roles and identities that fuel sense of personal agency and can be tapped into when identifying ways to support recovery (Mental Health Commission of Canada).</a:t>
            </a:r>
          </a:p>
        </p:txBody>
      </p:sp>
      <p:sp>
        <p:nvSpPr>
          <p:cNvPr id="4" name="Slide Number Placeholder 3"/>
          <p:cNvSpPr>
            <a:spLocks noGrp="1"/>
          </p:cNvSpPr>
          <p:nvPr>
            <p:ph type="sldNum" sz="quarter" idx="5"/>
          </p:nvPr>
        </p:nvSpPr>
        <p:spPr/>
        <p:txBody>
          <a:bodyPr/>
          <a:lstStyle/>
          <a:p>
            <a:fld id="{69D2F9AB-3C90-481E-8C34-4F549BF455D7}" type="slidenum">
              <a:rPr lang="en-US" smtClean="0"/>
              <a:t>24</a:t>
            </a:fld>
            <a:endParaRPr lang="en-US" dirty="0"/>
          </a:p>
        </p:txBody>
      </p:sp>
    </p:spTree>
    <p:extLst>
      <p:ext uri="{BB962C8B-B14F-4D97-AF65-F5344CB8AC3E}">
        <p14:creationId xmlns:p14="http://schemas.microsoft.com/office/powerpoint/2010/main" val="2258531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we truly want to maximize our engagement potential, we need to focus on individuals who need, but have not yet received, treatment or recovery support.  Many (if not most) of the individuals in our service areas have high mental health or substance use problem complexity, chronicity, and severity. They may lack family or social support, tangible assets like stable employment or housing or coping skills.  In addition, they may be living in high-risk, unsafe  environments, and have innumerable other personal and environmental obstacles to treatment and recovery.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We cannot expect individuals to navigate the often-complex treatment bureaucracies on their own, or “hit bottom” or appear at hospital emergency rooms or acute care facilities before we engage them in care. </a:t>
            </a:r>
            <a:r>
              <a:rPr lang="en-US" sz="1200" dirty="0">
                <a:effectLst/>
                <a:latin typeface="Calibri" panose="020F0502020204030204" pitchFamily="34" charset="0"/>
                <a:ea typeface="Calibri" panose="020F0502020204030204" pitchFamily="34" charset="0"/>
                <a:cs typeface="Times New Roman" panose="02020603050405020304" pitchFamily="18" charset="0"/>
              </a:rPr>
              <a:t>Outreach to people who, for whatever reason, are not using services—or who are hesitant to use services—is central to helping individuals make positive connections to treatment, services, and supports. </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25</a:t>
            </a:fld>
            <a:endParaRPr lang="en-US" noProof="0" dirty="0"/>
          </a:p>
        </p:txBody>
      </p:sp>
    </p:spTree>
    <p:extLst>
      <p:ext uri="{BB962C8B-B14F-4D97-AF65-F5344CB8AC3E}">
        <p14:creationId xmlns:p14="http://schemas.microsoft.com/office/powerpoint/2010/main" val="2136440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b="0" dirty="0">
                <a:effectLst/>
                <a:latin typeface="Calibri" panose="020F0502020204030204" pitchFamily="34" charset="0"/>
                <a:cs typeface="StempelSchneidler-Light"/>
              </a:rPr>
              <a:t>People with lived experience of a mental health or substance use condition commonly report feeling devalued and dismissed by many of the professionals with whom they come into contact. Key themes include feeling excluded from decisions, receiving subtle or overt threats of coercive treatment, being made to wait excessively long when seeking help, being given insufficient information about one’s condition or treatment options, being treated in a demeaning manner, being told they would never get well, and being spoken to or about using stigmatizing language.</a:t>
            </a:r>
            <a:r>
              <a:rPr lang="en-US" sz="1200" b="0" baseline="30000" dirty="0">
                <a:effectLst/>
                <a:latin typeface="Calibri" panose="020F0502020204030204" pitchFamily="34" charset="0"/>
                <a:cs typeface="StempelSchneidler-Light"/>
              </a:rPr>
              <a:t>,</a:t>
            </a:r>
            <a:r>
              <a:rPr lang="en-US" sz="1200" b="0" dirty="0">
                <a:effectLst/>
                <a:latin typeface="Calibri" panose="020F0502020204030204" pitchFamily="34" charset="0"/>
                <a:cs typeface="StempelSchneidler-Light"/>
              </a:rPr>
              <a:t>  </a:t>
            </a:r>
          </a:p>
          <a:p>
            <a:pPr marL="0" marR="0">
              <a:lnSpc>
                <a:spcPct val="107000"/>
              </a:lnSpc>
              <a:spcBef>
                <a:spcPts val="0"/>
              </a:spcBef>
              <a:spcAft>
                <a:spcPts val="0"/>
              </a:spcAft>
            </a:pPr>
            <a:endParaRPr lang="en-US" sz="1200" b="0" dirty="0">
              <a:effectLst/>
              <a:latin typeface="Calibri" panose="020F0502020204030204" pitchFamily="34" charset="0"/>
              <a:cs typeface="StempelSchneidler-Light"/>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StempelSchneidler-Light"/>
              </a:rPr>
              <a:t>The first moments of interaction between a service provider and a person seeking care for a behavioral health condition can set the tone and course for treatment. This interaction can start a journey to recovery and a satisfying life—or it can leave a person unsure or even hopeless about their future and unwilling to continue treatment.</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b="0" dirty="0">
              <a:effectLst/>
              <a:latin typeface="Calibri" panose="020F0502020204030204" pitchFamily="34" charset="0"/>
              <a:cs typeface="StempelSchneidler-Light"/>
            </a:endParaRPr>
          </a:p>
          <a:p>
            <a:pPr marL="0" marR="0">
              <a:lnSpc>
                <a:spcPct val="107000"/>
              </a:lnSpc>
              <a:spcBef>
                <a:spcPts val="0"/>
              </a:spcBef>
              <a:spcAft>
                <a:spcPts val="0"/>
              </a:spcAft>
            </a:pPr>
            <a:endParaRPr lang="en-US" sz="1200" b="0" dirty="0">
              <a:effectLst/>
              <a:latin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StempelSchneidler-Light"/>
              </a:rPr>
              <a:t>Engagement is facilitated by a </a:t>
            </a:r>
            <a:r>
              <a:rPr lang="en-US" sz="1200" b="1" i="1" dirty="0">
                <a:solidFill>
                  <a:srgbClr val="000000"/>
                </a:solidFill>
                <a:effectLst/>
                <a:latin typeface="Calibri" panose="020F0502020204030204" pitchFamily="34" charset="0"/>
                <a:ea typeface="Calibri" panose="020F0502020204030204" pitchFamily="34" charset="0"/>
                <a:cs typeface="StempelSchneidler-Light"/>
              </a:rPr>
              <a:t>welcoming approach. </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Once individuals are in contact with the program, they stand on the far side of a yet-to-be-established therapeutic relationship. It is up to counselors and other staff members to bridge the gap. Handshakes, facial expressions, greetings, and small talk are simple gestures that establish a first impression and begin building the therapeutic relationship. Welcoming involves a deliberate approach in using these strategies as a “clinical practice” and to building a welcoming environment throughout our organizational culture. This needs to begin with a look at the “easy” or “routine” client/customer, and then progressing to evaluating the experience and improving the service for persons who have more complex issues. This requires staff to produce the “product” of welcoming, plus empowering the practice of welcoming with clients.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Cline, C. A. &amp; Minkoff, K. (2012). Inspiring a welcoming hopeful culture. In Hunter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McQuistion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Wesley E. Sowers, Jules M.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Ranz</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Jacqueline Maus Feldman (Eds.),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Handbook of Community Psychiatry</a:t>
            </a:r>
            <a:r>
              <a:rPr lang="en-US" sz="1200" dirty="0">
                <a:effectLst/>
                <a:latin typeface="Calibri" panose="020F0502020204030204" pitchFamily="34" charset="0"/>
                <a:ea typeface="Calibri" panose="020F0502020204030204" pitchFamily="34" charset="0"/>
                <a:cs typeface="Times New Roman" panose="02020603050405020304" pitchFamily="18" charset="0"/>
              </a:rPr>
              <a:t>, pp. 93-102. New York, NY: Springer.</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SAMHSA (2014).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Improving Cultural Competence. Treatment Improvement Protocol (TIP) Series No. 59</a:t>
            </a:r>
            <a:r>
              <a:rPr lang="en-US" sz="1200" dirty="0">
                <a:effectLst/>
                <a:latin typeface="Calibri" panose="020F0502020204030204" pitchFamily="34" charset="0"/>
                <a:ea typeface="Calibri" panose="020F0502020204030204" pitchFamily="34" charset="0"/>
                <a:cs typeface="Times New Roman" panose="02020603050405020304" pitchFamily="18" charset="0"/>
              </a:rPr>
              <a:t>. HHS Publication No. (SMA) 14-4849. Rockville, MD: Substance Abuse and Mental Health Services Administration.</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Hamilton, S., Pinfold, V.,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Cotney</a:t>
            </a:r>
            <a:r>
              <a:rPr lang="en-US" sz="1200" dirty="0">
                <a:effectLst/>
                <a:latin typeface="Calibri" panose="020F0502020204030204" pitchFamily="34" charset="0"/>
                <a:ea typeface="Calibri" panose="020F0502020204030204" pitchFamily="34" charset="0"/>
                <a:cs typeface="Times New Roman" panose="02020603050405020304" pitchFamily="18" charset="0"/>
              </a:rPr>
              <a:t>, J. et al. (2016). Qualitative analysis of mental health service users’ reported experiences of discrimination. Acta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Psychiatrica</a:t>
            </a:r>
            <a:r>
              <a:rPr lang="en-US" sz="1200" dirty="0">
                <a:effectLst/>
                <a:latin typeface="Calibri" panose="020F0502020204030204" pitchFamily="34" charset="0"/>
                <a:ea typeface="Calibri" panose="020F0502020204030204" pitchFamily="34" charset="0"/>
                <a:cs typeface="Times New Roman" panose="02020603050405020304" pitchFamily="18" charset="0"/>
              </a:rPr>
              <a:t> Scandinavica, 134(suppl 446):14-22.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Knaak, 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Mantler</a:t>
            </a:r>
            <a:r>
              <a:rPr lang="en-US" sz="1200" dirty="0">
                <a:effectLst/>
                <a:latin typeface="Calibri" panose="020F0502020204030204" pitchFamily="34" charset="0"/>
                <a:ea typeface="Calibri" panose="020F0502020204030204" pitchFamily="34" charset="0"/>
                <a:cs typeface="Times New Roman" panose="02020603050405020304" pitchFamily="18" charset="0"/>
              </a:rPr>
              <a:t>, E. &amp; Andrew Szeto, A. (2017). Mental illness-related stigma in healthcare: Barriers to access and care and evidence-based solutions.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Healthcare Management Forum, 30</a:t>
            </a:r>
            <a:r>
              <a:rPr lang="en-US" sz="1200" dirty="0">
                <a:effectLst/>
                <a:latin typeface="Calibri" panose="020F0502020204030204" pitchFamily="34" charset="0"/>
                <a:ea typeface="Calibri" panose="020F0502020204030204" pitchFamily="34" charset="0"/>
                <a:cs typeface="Times New Roman" panose="02020603050405020304" pitchFamily="18" charset="0"/>
              </a:rPr>
              <a:t>(2) 111-116.</a:t>
            </a:r>
          </a:p>
          <a:p>
            <a:endParaRPr lang="en-US" sz="12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26</a:t>
            </a:fld>
            <a:endParaRPr lang="en-US" noProof="0" dirty="0"/>
          </a:p>
        </p:txBody>
      </p:sp>
    </p:spTree>
    <p:extLst>
      <p:ext uri="{BB962C8B-B14F-4D97-AF65-F5344CB8AC3E}">
        <p14:creationId xmlns:p14="http://schemas.microsoft.com/office/powerpoint/2010/main" val="2040202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Many persons are new to treatment language or jargon, program expectations and schedules, and the intake and treatment process. Individuals from diverse racial and ethnic groups, in particular, can feel estranged and disconnected from treatment services when staff members fail to educate them and their families about treatment expectations or when they are not appropriately informed about the initial assessment and intake processes. By taking the time to acclimate clients and their families to these procedures, staff members are able to tackle one obstacle that could hinder treatment engagement.</a:t>
            </a:r>
          </a:p>
          <a:p>
            <a:pPr marL="0" marR="0">
              <a:lnSpc>
                <a:spcPct val="107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solidFill>
                  <a:srgbClr val="000000"/>
                </a:solidFill>
                <a:effectLst/>
                <a:latin typeface="+mn-lt"/>
                <a:ea typeface="Calibri" panose="020F0502020204030204" pitchFamily="34" charset="0"/>
                <a:cs typeface="Arial" panose="020B0604020202020204" pitchFamily="34" charset="0"/>
              </a:rPr>
              <a:t>Many persons are unfamiliar with the assessment and treatment planning process and how they can participate in it. Some may view the initial interview and assessment as intrusive if too much information is requested. The clinical staff can help decrease the influence of these issues in the interview process through a collaborative approach that allows time to: discuss the expectations of both the counselor and person seeking services; explain the interview, intake, and treatment planning processes; and, educate them about their role. From first contact, counselors should encourage persons served and their families to participate actively by</a:t>
            </a:r>
            <a:r>
              <a:rPr lang="en-US" sz="1200" dirty="0">
                <a:solidFill>
                  <a:srgbClr val="000000"/>
                </a:solidFill>
                <a:effectLst/>
                <a:latin typeface="+mn-lt"/>
                <a:ea typeface="Calibri" panose="020F0502020204030204" pitchFamily="34" charset="0"/>
              </a:rPr>
              <a:t> </a:t>
            </a:r>
            <a:r>
              <a:rPr lang="en-US" sz="1200" dirty="0">
                <a:solidFill>
                  <a:srgbClr val="000000"/>
                </a:solidFill>
                <a:effectLst/>
                <a:latin typeface="+mn-lt"/>
                <a:ea typeface="Calibri" panose="020F0502020204030204" pitchFamily="34" charset="0"/>
                <a:cs typeface="Arial" panose="020B0604020202020204" pitchFamily="34" charset="0"/>
              </a:rPr>
              <a:t>asking questions, voicing specific treatment needs, and being involved in all aspects of planning. </a:t>
            </a:r>
            <a:endParaRPr lang="en-US" sz="1200" dirty="0">
              <a:solidFill>
                <a:srgbClr val="000000"/>
              </a:solidFill>
              <a:effectLst/>
              <a:latin typeface="+mn-lt"/>
              <a:ea typeface="Calibri" panose="020F0502020204030204" pitchFamily="34" charset="0"/>
            </a:endParaRP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Review the specific strategies that can be used to facilitate service engagement.</a:t>
            </a: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SAMHSA (2014). </a:t>
            </a:r>
            <a:r>
              <a:rPr lang="en-US" sz="1200" i="1" dirty="0">
                <a:effectLst/>
                <a:latin typeface="+mn-lt"/>
                <a:ea typeface="Calibri" panose="020F0502020204030204" pitchFamily="34" charset="0"/>
                <a:cs typeface="Times New Roman" panose="02020603050405020304" pitchFamily="18" charset="0"/>
              </a:rPr>
              <a:t>Improving Cultural Competence. Treatment Improvement Protocol (TIP) Series No. 59</a:t>
            </a:r>
            <a:r>
              <a:rPr lang="en-US" sz="1200" dirty="0">
                <a:effectLst/>
                <a:latin typeface="+mn-lt"/>
                <a:ea typeface="Calibri" panose="020F0502020204030204" pitchFamily="34" charset="0"/>
                <a:cs typeface="Times New Roman" panose="02020603050405020304" pitchFamily="18" charset="0"/>
              </a:rPr>
              <a:t>. HHS Publication No. (SMA) 14-4849. Rockville, MD: Substance Abuse and Mental Health Services Administration.</a:t>
            </a: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27</a:t>
            </a:fld>
            <a:endParaRPr lang="en-US" noProof="0" dirty="0"/>
          </a:p>
        </p:txBody>
      </p:sp>
    </p:spTree>
    <p:extLst>
      <p:ext uri="{BB962C8B-B14F-4D97-AF65-F5344CB8AC3E}">
        <p14:creationId xmlns:p14="http://schemas.microsoft.com/office/powerpoint/2010/main" val="194443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There are many reasons why people do not stay engaged in care; however, their experience of the treatment process is one significant factor.  Service users for behavioral health treatment have attributed their disengagement from care to having poor alliances with care providers, including experiences of not being listened to and not being offered the opportunity to make decisions and collaborate in their own treatment.  Similarly, personal autonomy and opportunity to influence the course of treatment has been found to be crucial for retention of persons receiving substance use disorder treatment, and trust in staff skills and knowledge is important for their progress during treatment. </a:t>
            </a:r>
            <a:r>
              <a:rPr lang="en-US" sz="1200" dirty="0">
                <a:latin typeface="Calibri" panose="020F0502020204030204" pitchFamily="34" charset="0"/>
                <a:cs typeface="Calibri" panose="020F0502020204030204" pitchFamily="34" charset="0"/>
              </a:rPr>
              <a:t>Review the specific strategies that can be used to facilitate on-going and active participation in the array of services offered.</a:t>
            </a:r>
          </a:p>
          <a:p>
            <a:pPr marL="0" marR="0">
              <a:lnSpc>
                <a:spcPct val="107000"/>
              </a:lnSpc>
              <a:spcBef>
                <a:spcPts val="0"/>
              </a:spcBef>
              <a:spcAft>
                <a:spcPts val="0"/>
              </a:spcAft>
            </a:pP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Corrigan, P.W., Angell, B,. Davidson, L., Marcus, S.C., </a:t>
            </a:r>
            <a:r>
              <a:rPr lang="en-US" sz="1200" dirty="0" err="1">
                <a:effectLst/>
                <a:latin typeface="Calibri" panose="020F0502020204030204" pitchFamily="34" charset="0"/>
                <a:ea typeface="Calibri" panose="020F0502020204030204" pitchFamily="34" charset="0"/>
                <a:cs typeface="Calibri" panose="020F0502020204030204" pitchFamily="34" charset="0"/>
              </a:rPr>
              <a:t>Salzer</a:t>
            </a:r>
            <a:r>
              <a:rPr lang="en-US" sz="1200" dirty="0">
                <a:effectLst/>
                <a:latin typeface="Calibri" panose="020F0502020204030204" pitchFamily="34" charset="0"/>
                <a:ea typeface="Calibri" panose="020F0502020204030204" pitchFamily="34" charset="0"/>
                <a:cs typeface="Calibri" panose="020F0502020204030204" pitchFamily="34" charset="0"/>
              </a:rPr>
              <a:t>, M.S., </a:t>
            </a:r>
            <a:r>
              <a:rPr lang="en-US" sz="1200" dirty="0" err="1">
                <a:effectLst/>
                <a:latin typeface="Calibri" panose="020F0502020204030204" pitchFamily="34" charset="0"/>
                <a:ea typeface="Calibri" panose="020F0502020204030204" pitchFamily="34" charset="0"/>
                <a:cs typeface="Calibri" panose="020F0502020204030204" pitchFamily="34" charset="0"/>
              </a:rPr>
              <a:t>Kottsieper</a:t>
            </a:r>
            <a:r>
              <a:rPr lang="en-US" sz="1200" dirty="0">
                <a:effectLst/>
                <a:latin typeface="Calibri" panose="020F0502020204030204" pitchFamily="34" charset="0"/>
                <a:ea typeface="Calibri" panose="020F0502020204030204" pitchFamily="34" charset="0"/>
                <a:cs typeface="Calibri" panose="020F0502020204030204" pitchFamily="34" charset="0"/>
              </a:rPr>
              <a:t>, P., et al. (2012). From adherence to self-determination: evolution of a treatment paradigm for people with serious mental illnesses. </a:t>
            </a:r>
            <a:r>
              <a:rPr lang="en-US" sz="1200" i="1" dirty="0">
                <a:effectLst/>
                <a:latin typeface="Calibri" panose="020F0502020204030204" pitchFamily="34" charset="0"/>
                <a:ea typeface="Calibri" panose="020F0502020204030204" pitchFamily="34" charset="0"/>
                <a:cs typeface="Calibri" panose="020F0502020204030204" pitchFamily="34" charset="0"/>
              </a:rPr>
              <a:t>Psychiatric Services, 63,</a:t>
            </a:r>
            <a:r>
              <a:rPr lang="en-US" sz="1200" dirty="0">
                <a:effectLst/>
                <a:latin typeface="Calibri" panose="020F0502020204030204" pitchFamily="34" charset="0"/>
                <a:ea typeface="Calibri" panose="020F0502020204030204" pitchFamily="34" charset="0"/>
                <a:cs typeface="Calibri" panose="020F0502020204030204" pitchFamily="34" charset="0"/>
              </a:rPr>
              <a:t> 169–73.</a:t>
            </a:r>
            <a:br>
              <a:rPr lang="en-US" sz="1200" dirty="0">
                <a:effectLst/>
                <a:latin typeface="Calibri" panose="020F0502020204030204" pitchFamily="34" charset="0"/>
                <a:ea typeface="Calibri" panose="020F0502020204030204" pitchFamily="34" charset="0"/>
                <a:cs typeface="Calibri" panose="020F0502020204030204" pitchFamily="34" charset="0"/>
              </a:rPr>
            </a:b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Stanhope, V., </a:t>
            </a:r>
            <a:r>
              <a:rPr lang="en-US" sz="1200" dirty="0" err="1">
                <a:effectLst/>
                <a:latin typeface="Calibri" panose="020F0502020204030204" pitchFamily="34" charset="0"/>
                <a:ea typeface="Calibri" panose="020F0502020204030204" pitchFamily="34" charset="0"/>
                <a:cs typeface="Calibri" panose="020F0502020204030204" pitchFamily="34" charset="0"/>
              </a:rPr>
              <a:t>Tondora</a:t>
            </a:r>
            <a:r>
              <a:rPr lang="en-US" sz="1200" dirty="0">
                <a:effectLst/>
                <a:latin typeface="Calibri" panose="020F0502020204030204" pitchFamily="34" charset="0"/>
                <a:ea typeface="Calibri" panose="020F0502020204030204" pitchFamily="34" charset="0"/>
                <a:cs typeface="Calibri" panose="020F0502020204030204" pitchFamily="34" charset="0"/>
              </a:rPr>
              <a:t>, J., Davidson, L., et al. (2015).  Person-centered care planning and service engagement: a study protocol for a randomized controlled trial. </a:t>
            </a:r>
            <a:r>
              <a:rPr lang="en-US" sz="1200" i="1" dirty="0">
                <a:effectLst/>
                <a:latin typeface="Calibri" panose="020F0502020204030204" pitchFamily="34" charset="0"/>
                <a:ea typeface="Calibri" panose="020F0502020204030204" pitchFamily="34" charset="0"/>
                <a:cs typeface="Calibri" panose="020F0502020204030204" pitchFamily="34" charset="0"/>
              </a:rPr>
              <a:t>Trials, 16</a:t>
            </a:r>
            <a:r>
              <a:rPr lang="en-US" sz="1200" dirty="0">
                <a:effectLst/>
                <a:latin typeface="Calibri" panose="020F0502020204030204" pitchFamily="34" charset="0"/>
                <a:ea typeface="Calibri" panose="020F0502020204030204" pitchFamily="34" charset="0"/>
                <a:cs typeface="Calibri" panose="020F0502020204030204" pitchFamily="34" charset="0"/>
              </a:rPr>
              <a:t>, 180.  Retrieved from </a:t>
            </a:r>
            <a:r>
              <a:rPr lang="en-US" sz="1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https://www.ncbi.nlm.nih.gov/pmc/articles/PMC4409728/</a:t>
            </a:r>
            <a:r>
              <a:rPr lang="en-US" sz="1200" dirty="0">
                <a:effectLst/>
                <a:latin typeface="Calibri" panose="020F0502020204030204" pitchFamily="34" charset="0"/>
                <a:ea typeface="Calibri" panose="020F0502020204030204" pitchFamily="34" charset="0"/>
                <a:cs typeface="Calibri" panose="020F0502020204030204" pitchFamily="34" charset="0"/>
              </a:rPr>
              <a:t>. </a:t>
            </a:r>
            <a:br>
              <a:rPr lang="en-US" sz="1200" dirty="0">
                <a:effectLst/>
                <a:latin typeface="Calibri" panose="020F0502020204030204" pitchFamily="34" charset="0"/>
                <a:ea typeface="Calibri" panose="020F0502020204030204" pitchFamily="34" charset="0"/>
                <a:cs typeface="Calibri" panose="020F0502020204030204" pitchFamily="34" charset="0"/>
              </a:rPr>
            </a:b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Andersson, H.E., </a:t>
            </a:r>
            <a:r>
              <a:rPr lang="en-US" sz="1200" dirty="0" err="1">
                <a:effectLst/>
                <a:latin typeface="Calibri" panose="020F0502020204030204" pitchFamily="34" charset="0"/>
                <a:ea typeface="Calibri" panose="020F0502020204030204" pitchFamily="34" charset="0"/>
                <a:cs typeface="Calibri" panose="020F0502020204030204" pitchFamily="34" charset="0"/>
              </a:rPr>
              <a:t>Otterholt</a:t>
            </a:r>
            <a:r>
              <a:rPr lang="en-US" sz="1200" dirty="0">
                <a:effectLst/>
                <a:latin typeface="Calibri" panose="020F0502020204030204" pitchFamily="34" charset="0"/>
                <a:ea typeface="Calibri" panose="020F0502020204030204" pitchFamily="34" charset="0"/>
                <a:cs typeface="Calibri" panose="020F0502020204030204" pitchFamily="34" charset="0"/>
              </a:rPr>
              <a:t>, E., &amp; </a:t>
            </a:r>
            <a:r>
              <a:rPr lang="en-US" sz="1200" dirty="0" err="1">
                <a:effectLst/>
                <a:latin typeface="Calibri" panose="020F0502020204030204" pitchFamily="34" charset="0"/>
                <a:ea typeface="Calibri" panose="020F0502020204030204" pitchFamily="34" charset="0"/>
                <a:cs typeface="Calibri" panose="020F0502020204030204" pitchFamily="34" charset="0"/>
              </a:rPr>
              <a:t>Grawe</a:t>
            </a:r>
            <a:r>
              <a:rPr lang="en-US" sz="1200" dirty="0">
                <a:effectLst/>
                <a:latin typeface="Calibri" panose="020F0502020204030204" pitchFamily="34" charset="0"/>
                <a:ea typeface="Calibri" panose="020F0502020204030204" pitchFamily="34" charset="0"/>
                <a:cs typeface="Calibri" panose="020F0502020204030204" pitchFamily="34" charset="0"/>
              </a:rPr>
              <a:t>, R.W. (2017). Patient satisfaction with treatments and outcomes in residential addiction institutions. </a:t>
            </a:r>
            <a:br>
              <a:rPr lang="en-US" sz="1200" dirty="0">
                <a:effectLst/>
                <a:latin typeface="Calibri" panose="020F0502020204030204" pitchFamily="34" charset="0"/>
                <a:ea typeface="Calibri" panose="020F0502020204030204" pitchFamily="34" charset="0"/>
                <a:cs typeface="Calibri" panose="020F0502020204030204" pitchFamily="34" charset="0"/>
              </a:rPr>
            </a:br>
            <a:endParaRPr lang="en-US" sz="1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28</a:t>
            </a:fld>
            <a:endParaRPr lang="en-US" noProof="0" dirty="0"/>
          </a:p>
        </p:txBody>
      </p:sp>
    </p:spTree>
    <p:extLst>
      <p:ext uri="{BB962C8B-B14F-4D97-AF65-F5344CB8AC3E}">
        <p14:creationId xmlns:p14="http://schemas.microsoft.com/office/powerpoint/2010/main" val="1980542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a:t>
            </a:r>
            <a:r>
              <a:rPr lang="en-US" sz="1200" b="1" baseline="0" dirty="0"/>
              <a:t> THIS NEXT SECTION WE ARE GOING TO EXPLORE QUESTIONS FOR REFLECTION REGARDING </a:t>
            </a:r>
            <a:r>
              <a:rPr lang="en-US" sz="1200" b="1" i="0" baseline="0" dirty="0"/>
              <a:t>THE CORE PRINCIPLE OF </a:t>
            </a:r>
            <a:r>
              <a:rPr lang="en-US" sz="1200" b="1" i="1" baseline="0" dirty="0"/>
              <a:t>ENGAGMENT.</a:t>
            </a:r>
            <a:endParaRPr lang="en-US" sz="1200" b="1" i="1" dirty="0"/>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29</a:t>
            </a:fld>
            <a:endParaRPr lang="en-US" noProof="0" dirty="0"/>
          </a:p>
        </p:txBody>
      </p:sp>
    </p:spTree>
    <p:extLst>
      <p:ext uri="{BB962C8B-B14F-4D97-AF65-F5344CB8AC3E}">
        <p14:creationId xmlns:p14="http://schemas.microsoft.com/office/powerpoint/2010/main" val="1615537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a:t>
            </a:r>
            <a:r>
              <a:rPr lang="en-US" sz="1200" b="1" baseline="0" dirty="0"/>
              <a:t> THIS NEXT SECTION WE ARE GOING TO EXPLORE </a:t>
            </a:r>
            <a:r>
              <a:rPr lang="en-US" sz="1200" b="1" i="0" baseline="0" dirty="0"/>
              <a:t>THE CORE PRINCIPLE OF </a:t>
            </a:r>
            <a:r>
              <a:rPr lang="en-US" sz="1200" b="1" i="1" baseline="0" dirty="0"/>
              <a:t>ENGAGEMENT.</a:t>
            </a:r>
            <a:endParaRPr lang="en-US" sz="1200" b="1" i="1"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a:t>
            </a:fld>
            <a:endParaRPr lang="en-US" noProof="0" dirty="0"/>
          </a:p>
        </p:txBody>
      </p:sp>
    </p:spTree>
    <p:extLst>
      <p:ext uri="{BB962C8B-B14F-4D97-AF65-F5344CB8AC3E}">
        <p14:creationId xmlns:p14="http://schemas.microsoft.com/office/powerpoint/2010/main" val="704836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30</a:t>
            </a:fld>
            <a:endParaRPr lang="en-US" dirty="0"/>
          </a:p>
        </p:txBody>
      </p:sp>
    </p:spTree>
    <p:extLst>
      <p:ext uri="{BB962C8B-B14F-4D97-AF65-F5344CB8AC3E}">
        <p14:creationId xmlns:p14="http://schemas.microsoft.com/office/powerpoint/2010/main" val="233783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r>
              <a:rPr lang="en-US" sz="1200" kern="1200" dirty="0">
                <a:solidFill>
                  <a:srgbClr val="404040"/>
                </a:solidFill>
                <a:effectLst/>
                <a:latin typeface="+mn-lt"/>
                <a:ea typeface="Times New Roman" panose="02020603050405020304" pitchFamily="18" charset="0"/>
                <a:cs typeface="Calibri" panose="020F0502020204030204" pitchFamily="34" charset="0"/>
              </a:rPr>
              <a:t>Review that the acronym CONNECT to HOPE</a:t>
            </a:r>
            <a:r>
              <a:rPr lang="en-US" sz="1200" kern="1200" baseline="0" dirty="0">
                <a:solidFill>
                  <a:srgbClr val="404040"/>
                </a:solidFill>
                <a:effectLst/>
                <a:latin typeface="+mn-lt"/>
                <a:ea typeface="Times New Roman" panose="02020603050405020304" pitchFamily="18" charset="0"/>
                <a:cs typeface="Calibri" panose="020F0502020204030204" pitchFamily="34" charset="0"/>
              </a:rPr>
              <a:t> </a:t>
            </a:r>
            <a:r>
              <a:rPr lang="en-US" sz="1200" kern="1200" dirty="0">
                <a:solidFill>
                  <a:srgbClr val="404040"/>
                </a:solidFill>
                <a:effectLst/>
                <a:latin typeface="+mn-lt"/>
                <a:ea typeface="Times New Roman" panose="02020603050405020304" pitchFamily="18" charset="0"/>
                <a:cs typeface="Calibri" panose="020F0502020204030204" pitchFamily="34" charset="0"/>
              </a:rPr>
              <a:t>anchors us in </a:t>
            </a:r>
            <a:r>
              <a:rPr lang="en-US" sz="1200" b="1" kern="1200" dirty="0">
                <a:solidFill>
                  <a:srgbClr val="404040"/>
                </a:solidFill>
                <a:effectLst/>
                <a:latin typeface="+mn-lt"/>
                <a:ea typeface="Times New Roman" panose="02020603050405020304" pitchFamily="18" charset="0"/>
                <a:cs typeface="Calibri" panose="020F0502020204030204" pitchFamily="34" charset="0"/>
              </a:rPr>
              <a:t>ENGAGEMENT!</a:t>
            </a:r>
            <a:endParaRPr lang="en-US" sz="1200" b="1" dirty="0">
              <a:effectLst/>
              <a:latin typeface="+mn-lt"/>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endParaRPr lang="en-US" sz="1200" dirty="0">
              <a:effectLst/>
              <a:latin typeface="+mn-lt"/>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n-US" sz="1200" dirty="0">
                <a:effectLst/>
                <a:latin typeface="+mn-lt"/>
                <a:ea typeface="Calibri" panose="020F0502020204030204" pitchFamily="34" charset="0"/>
                <a:cs typeface="Calibri" panose="020F0502020204030204" pitchFamily="34" charset="0"/>
              </a:rPr>
              <a:t>Highlight that the</a:t>
            </a:r>
            <a:r>
              <a:rPr lang="en-US" sz="1200" b="1" dirty="0">
                <a:effectLst/>
                <a:latin typeface="+mn-lt"/>
                <a:ea typeface="Calibri" panose="020F0502020204030204" pitchFamily="34" charset="0"/>
                <a:cs typeface="Calibri" panose="020F0502020204030204" pitchFamily="34" charset="0"/>
              </a:rPr>
              <a:t> principles </a:t>
            </a:r>
            <a:r>
              <a:rPr lang="en-US" sz="1200" dirty="0">
                <a:effectLst/>
                <a:latin typeface="+mn-lt"/>
                <a:ea typeface="Calibri" panose="020F0502020204030204" pitchFamily="34" charset="0"/>
                <a:cs typeface="Calibri" panose="020F0502020204030204" pitchFamily="34" charset="0"/>
              </a:rPr>
              <a:t>are</a:t>
            </a:r>
            <a:r>
              <a:rPr lang="en-US" sz="1200" baseline="0" dirty="0">
                <a:effectLst/>
                <a:latin typeface="+mn-lt"/>
                <a:ea typeface="Calibri" panose="020F0502020204030204" pitchFamily="34" charset="0"/>
                <a:cs typeface="Calibri" panose="020F0502020204030204" pitchFamily="34" charset="0"/>
              </a:rPr>
              <a:t> the essential components that reflect the beliefs and attitudes about a recovery-oriented system of care</a:t>
            </a:r>
          </a:p>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r>
              <a:rPr lang="en-US" sz="1200" baseline="0" dirty="0">
                <a:effectLst/>
                <a:latin typeface="+mn-lt"/>
                <a:ea typeface="Calibri" panose="020F0502020204030204" pitchFamily="34" charset="0"/>
                <a:cs typeface="Calibri" panose="020F0502020204030204" pitchFamily="34" charset="0"/>
              </a:rPr>
              <a:t>and</a:t>
            </a:r>
            <a:r>
              <a:rPr lang="en-US" sz="1200" dirty="0">
                <a:effectLst/>
                <a:latin typeface="+mn-lt"/>
                <a:ea typeface="Calibri" panose="020F0502020204030204" pitchFamily="34" charset="0"/>
                <a:cs typeface="Calibri" panose="020F0502020204030204" pitchFamily="34" charset="0"/>
              </a:rPr>
              <a:t> </a:t>
            </a: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n-US" sz="1200" dirty="0">
                <a:effectLst/>
                <a:latin typeface="+mn-lt"/>
                <a:ea typeface="Calibri" panose="020F0502020204030204" pitchFamily="34" charset="0"/>
                <a:cs typeface="Calibri" panose="020F0502020204030204" pitchFamily="34" charset="0"/>
              </a:rPr>
              <a:t>The </a:t>
            </a:r>
            <a:r>
              <a:rPr lang="en-US" sz="1200" b="1" dirty="0">
                <a:effectLst/>
                <a:latin typeface="+mn-lt"/>
                <a:ea typeface="Calibri" panose="020F0502020204030204" pitchFamily="34" charset="0"/>
                <a:cs typeface="Calibri" panose="020F0502020204030204" pitchFamily="34" charset="0"/>
              </a:rPr>
              <a:t>practices</a:t>
            </a:r>
            <a:r>
              <a:rPr lang="en-US" sz="1200" dirty="0">
                <a:effectLst/>
                <a:latin typeface="+mn-lt"/>
                <a:ea typeface="Calibri" panose="020F0502020204030204" pitchFamily="34" charset="0"/>
                <a:cs typeface="Calibri" panose="020F0502020204030204" pitchFamily="34" charset="0"/>
              </a:rPr>
              <a:t> are</a:t>
            </a:r>
            <a:r>
              <a:rPr lang="en-US" sz="1200" baseline="0" dirty="0">
                <a:effectLst/>
                <a:latin typeface="+mn-lt"/>
                <a:ea typeface="Calibri" panose="020F0502020204030204" pitchFamily="34" charset="0"/>
                <a:cs typeface="Calibri" panose="020F0502020204030204" pitchFamily="34" charset="0"/>
              </a:rPr>
              <a:t> how these principles “come to life” in order</a:t>
            </a:r>
            <a:r>
              <a:rPr lang="en-US" sz="1200" dirty="0">
                <a:effectLst/>
                <a:latin typeface="+mn-lt"/>
                <a:ea typeface="Calibri" panose="020F0502020204030204" pitchFamily="34" charset="0"/>
                <a:cs typeface="Calibri" panose="020F0502020204030204" pitchFamily="34" charset="0"/>
              </a:rPr>
              <a:t> to facilitate a recovery-oriented system of care.</a:t>
            </a:r>
          </a:p>
          <a:p>
            <a:pPr marL="0" marR="0" lvl="0" indent="0">
              <a:lnSpc>
                <a:spcPct val="90000"/>
              </a:lnSpc>
              <a:spcBef>
                <a:spcPts val="430"/>
              </a:spcBef>
              <a:spcAft>
                <a:spcPts val="600"/>
              </a:spcAft>
              <a:buFont typeface="Symbol" panose="05050102010706020507" pitchFamily="18" charset="2"/>
              <a:buNone/>
            </a:pPr>
            <a:endParaRPr lang="en-US" sz="1200" dirty="0">
              <a:effectLst/>
              <a:latin typeface="+mn-lt"/>
              <a:ea typeface="Times New Roman" panose="02020603050405020304" pitchFamily="18" charset="0"/>
              <a:cs typeface="Calibri" panose="020F0502020204030204" pitchFamily="34" charset="0"/>
            </a:endParaRPr>
          </a:p>
          <a:p>
            <a:pPr marL="0" marR="0" lvl="0" indent="0">
              <a:lnSpc>
                <a:spcPct val="90000"/>
              </a:lnSpc>
              <a:spcBef>
                <a:spcPts val="430"/>
              </a:spcBef>
              <a:spcAft>
                <a:spcPts val="600"/>
              </a:spcAft>
              <a:buFont typeface="Symbol" panose="05050102010706020507" pitchFamily="18" charset="2"/>
              <a:buNone/>
            </a:pPr>
            <a:r>
              <a:rPr lang="en-US" sz="1200" dirty="0">
                <a:effectLst/>
                <a:latin typeface="+mn-lt"/>
                <a:ea typeface="Times New Roman" panose="02020603050405020304" pitchFamily="18" charset="0"/>
                <a:cs typeface="Calibri" panose="020F0502020204030204" pitchFamily="34" charset="0"/>
              </a:rPr>
              <a:t>Review that </a:t>
            </a:r>
            <a:r>
              <a:rPr lang="en-US" sz="1200" kern="1200" dirty="0">
                <a:solidFill>
                  <a:srgbClr val="404040"/>
                </a:solidFill>
                <a:effectLst/>
                <a:latin typeface="+mn-lt"/>
                <a:ea typeface="Times New Roman" panose="02020603050405020304" pitchFamily="18" charset="0"/>
                <a:cs typeface="Calibri" panose="020F0502020204030204" pitchFamily="34" charset="0"/>
              </a:rPr>
              <a:t>The Recovery-Oriented Principles help us to connect to the individuals we serve by using meaningful engagement strategies and promoting a positive service culture</a:t>
            </a:r>
            <a:r>
              <a:rPr lang="en-US" sz="1200" kern="1200" baseline="0" dirty="0">
                <a:solidFill>
                  <a:srgbClr val="404040"/>
                </a:solidFill>
                <a:effectLst/>
                <a:latin typeface="+mn-lt"/>
                <a:ea typeface="Times New Roman" panose="02020603050405020304" pitchFamily="18" charset="0"/>
                <a:cs typeface="Calibri" panose="020F0502020204030204" pitchFamily="34" charset="0"/>
              </a:rPr>
              <a:t> </a:t>
            </a:r>
            <a:r>
              <a:rPr lang="en-US" sz="1200" i="1" kern="1200" baseline="0" dirty="0">
                <a:solidFill>
                  <a:srgbClr val="404040"/>
                </a:solidFill>
                <a:effectLst/>
                <a:latin typeface="+mn-lt"/>
                <a:ea typeface="Times New Roman" panose="02020603050405020304" pitchFamily="18" charset="0"/>
                <a:cs typeface="Calibri" panose="020F0502020204030204" pitchFamily="34" charset="0"/>
              </a:rPr>
              <a:t>focusing on….</a:t>
            </a:r>
            <a:endParaRPr lang="en-US" sz="1200" b="1" i="1" dirty="0">
              <a:solidFill>
                <a:schemeClr val="accent3">
                  <a:lumMod val="75000"/>
                </a:schemeClr>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r>
              <a:rPr lang="en-US" sz="1200" kern="1200" dirty="0">
                <a:solidFill>
                  <a:srgbClr val="404040"/>
                </a:solidFill>
                <a:effectLst/>
                <a:latin typeface="+mn-lt"/>
                <a:ea typeface="Times New Roman" panose="02020603050405020304" pitchFamily="18" charset="0"/>
              </a:rPr>
              <a:t>.</a:t>
            </a:r>
            <a:endParaRPr lang="en-US" sz="1200" dirty="0">
              <a:effectLst/>
              <a:latin typeface="+mn-lt"/>
              <a:ea typeface="Times New Roman" panose="02020603050405020304" pitchFamily="18" charset="0"/>
            </a:endParaRPr>
          </a:p>
          <a:p>
            <a:pPr marL="0" marR="0" lvl="0" indent="0">
              <a:lnSpc>
                <a:spcPct val="90000"/>
              </a:lnSpc>
              <a:spcBef>
                <a:spcPts val="430"/>
              </a:spcBef>
              <a:spcAft>
                <a:spcPts val="600"/>
              </a:spcAft>
              <a:buFont typeface="Symbol" panose="05050102010706020507" pitchFamily="18" charset="2"/>
              <a:buNone/>
            </a:pPr>
            <a:r>
              <a:rPr lang="en-US" sz="1200" b="1" dirty="0">
                <a:solidFill>
                  <a:schemeClr val="accent3">
                    <a:lumMod val="75000"/>
                  </a:schemeClr>
                </a:solidFill>
                <a:effectLst/>
                <a:latin typeface="+mn-lt"/>
                <a:ea typeface="Calibri" panose="020F0502020204030204" pitchFamily="34" charset="0"/>
                <a:cs typeface="Calibri" panose="020F0502020204030204" pitchFamily="34" charset="0"/>
              </a:rPr>
              <a:t>H</a:t>
            </a:r>
            <a:r>
              <a:rPr lang="en-US" sz="1200" b="1" dirty="0">
                <a:effectLst/>
                <a:latin typeface="+mn-lt"/>
                <a:ea typeface="Calibri" panose="020F0502020204030204" pitchFamily="34" charset="0"/>
                <a:cs typeface="Calibri" panose="020F0502020204030204" pitchFamily="34" charset="0"/>
              </a:rPr>
              <a:t>onor the differences and diverse needs of each individual served</a:t>
            </a: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n-US" sz="1200" b="0" dirty="0">
                <a:effectLst/>
                <a:latin typeface="+mn-lt"/>
                <a:ea typeface="Calibri" panose="020F0502020204030204" pitchFamily="34" charset="0"/>
                <a:cs typeface="Calibri" panose="020F0502020204030204" pitchFamily="34" charset="0"/>
              </a:rPr>
              <a:t>Basic needs are assessed and assistance in the areas where there are basic needs to be met will be provided.</a:t>
            </a: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n-US" sz="1200" b="0" dirty="0">
                <a:effectLst/>
                <a:latin typeface="+mn-lt"/>
                <a:ea typeface="Calibri" panose="020F0502020204030204" pitchFamily="34" charset="0"/>
                <a:cs typeface="Calibri" panose="020F0502020204030204" pitchFamily="34" charset="0"/>
              </a:rPr>
              <a:t>Strengths-based approach honors the differences and diverse needs by orienting treatment to the individual’s strengths rather than deficits.</a:t>
            </a:r>
          </a:p>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endParaRPr lang="en-US" sz="1200" b="1" dirty="0">
              <a:solidFill>
                <a:schemeClr val="tx1"/>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r>
              <a:rPr lang="en-US" sz="1200" b="1" dirty="0">
                <a:solidFill>
                  <a:schemeClr val="accent3">
                    <a:lumMod val="75000"/>
                  </a:schemeClr>
                </a:solidFill>
                <a:effectLst/>
                <a:latin typeface="+mn-lt"/>
                <a:ea typeface="Calibri" panose="020F0502020204030204" pitchFamily="34" charset="0"/>
                <a:cs typeface="Calibri" panose="020F0502020204030204" pitchFamily="34" charset="0"/>
              </a:rPr>
              <a:t>P</a:t>
            </a:r>
            <a:r>
              <a:rPr lang="en-US" sz="1200" b="1" dirty="0">
                <a:effectLst/>
                <a:latin typeface="+mn-lt"/>
                <a:ea typeface="Calibri" panose="020F0502020204030204" pitchFamily="34" charset="0"/>
                <a:cs typeface="Calibri" panose="020F0502020204030204" pitchFamily="34" charset="0"/>
              </a:rPr>
              <a:t>rovide an environment to encourage personal control</a:t>
            </a: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n-US" sz="1200" b="0" dirty="0">
                <a:effectLst/>
                <a:latin typeface="+mn-lt"/>
                <a:ea typeface="Calibri" panose="020F0502020204030204" pitchFamily="34" charset="0"/>
                <a:cs typeface="Calibri" panose="020F0502020204030204" pitchFamily="34" charset="0"/>
              </a:rPr>
              <a:t>Honoring the differences and diverse needs of each individual allows for customization and choice.</a:t>
            </a:r>
          </a:p>
          <a:p>
            <a:pPr marL="0" marR="0">
              <a:lnSpc>
                <a:spcPct val="107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1200"/>
              </a:spcAft>
              <a:buFont typeface="Symbol" panose="05050102010706020507" pitchFamily="18" charset="2"/>
              <a:buNone/>
            </a:pPr>
            <a:r>
              <a:rPr lang="en-US" sz="1200" b="1" dirty="0">
                <a:effectLst/>
                <a:latin typeface="+mn-lt"/>
                <a:ea typeface="Calibri" panose="020F0502020204030204" pitchFamily="34" charset="0"/>
                <a:cs typeface="Times New Roman" panose="02020603050405020304" pitchFamily="18" charset="0"/>
              </a:rPr>
              <a:t>Emphasize the importance of alignment between principles and practices and the essential role we play in creating a recovery-oriented system of care.</a:t>
            </a:r>
          </a:p>
          <a:p>
            <a:pPr marL="0" marR="0">
              <a:lnSpc>
                <a:spcPct val="107000"/>
              </a:lnSpc>
              <a:spcBef>
                <a:spcPts val="0"/>
              </a:spcBef>
              <a:spcAft>
                <a:spcPts val="800"/>
              </a:spcAft>
            </a:pPr>
            <a:r>
              <a:rPr lang="en-US" sz="1200" dirty="0">
                <a:effectLst/>
                <a:latin typeface="+mn-lt"/>
                <a:ea typeface="Calibri" panose="020F0502020204030204" pitchFamily="34" charset="0"/>
                <a:cs typeface="Times New Roman" panose="02020603050405020304" pitchFamily="18" charset="0"/>
              </a:rPr>
              <a:t> </a:t>
            </a:r>
            <a:endParaRPr lang="en-US" sz="1200" b="1" dirty="0">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69D2F9AB-3C90-481E-8C34-4F549BF455D7}" type="slidenum">
              <a:rPr lang="en-US" smtClean="0"/>
              <a:t>31</a:t>
            </a:fld>
            <a:endParaRPr lang="en-US" dirty="0"/>
          </a:p>
        </p:txBody>
      </p:sp>
    </p:spTree>
    <p:extLst>
      <p:ext uri="{BB962C8B-B14F-4D97-AF65-F5344CB8AC3E}">
        <p14:creationId xmlns:p14="http://schemas.microsoft.com/office/powerpoint/2010/main" val="2258531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32</a:t>
            </a:fld>
            <a:endParaRPr lang="en-US" noProof="0" dirty="0"/>
          </a:p>
        </p:txBody>
      </p:sp>
    </p:spTree>
    <p:extLst>
      <p:ext uri="{BB962C8B-B14F-4D97-AF65-F5344CB8AC3E}">
        <p14:creationId xmlns:p14="http://schemas.microsoft.com/office/powerpoint/2010/main" val="608093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33</a:t>
            </a:fld>
            <a:endParaRPr lang="en-US" noProof="0" dirty="0"/>
          </a:p>
        </p:txBody>
      </p:sp>
    </p:spTree>
    <p:extLst>
      <p:ext uri="{BB962C8B-B14F-4D97-AF65-F5344CB8AC3E}">
        <p14:creationId xmlns:p14="http://schemas.microsoft.com/office/powerpoint/2010/main" val="904596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34</a:t>
            </a:fld>
            <a:endParaRPr lang="en-US" dirty="0"/>
          </a:p>
        </p:txBody>
      </p:sp>
    </p:spTree>
    <p:extLst>
      <p:ext uri="{BB962C8B-B14F-4D97-AF65-F5344CB8AC3E}">
        <p14:creationId xmlns:p14="http://schemas.microsoft.com/office/powerpoint/2010/main" val="4250445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Highlight the following:</a:t>
            </a:r>
          </a:p>
          <a:p>
            <a:pPr marL="0" marR="0">
              <a:lnSpc>
                <a:spcPct val="107000"/>
              </a:lnSpc>
              <a:spcBef>
                <a:spcPts val="0"/>
              </a:spcBef>
              <a:spcAft>
                <a:spcPts val="0"/>
              </a:spcAft>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Engaging persons with mental health and substance use conditions in care and behavioral change is critical to their health and wellbeing. </a:t>
            </a:r>
          </a:p>
          <a:p>
            <a:pPr marL="285750" marR="0" indent="-285750">
              <a:lnSpc>
                <a:spcPct val="107000"/>
              </a:lnSpc>
              <a:spcBef>
                <a:spcPts val="0"/>
              </a:spcBef>
              <a:spcAft>
                <a:spcPts val="0"/>
              </a:spcAft>
              <a:buFont typeface="Arial" panose="020B0604020202020204" pitchFamily="34" charset="0"/>
              <a:buChar char="•"/>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Individuals living with mental health and substance use conditions are often difficult to engage and retain in ongoing treatment. </a:t>
            </a:r>
          </a:p>
          <a:p>
            <a:pPr marL="285750" marR="0" indent="-285750">
              <a:lnSpc>
                <a:spcPct val="107000"/>
              </a:lnSpc>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Unsuccessful engagement may lead to poor clinical outcomes and a return to symptoms or substance use. </a:t>
            </a:r>
          </a:p>
          <a:p>
            <a:pPr marL="285750" marR="0" indent="-285750">
              <a:lnSpc>
                <a:spcPct val="107000"/>
              </a:lnSpc>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Many variables may affect level of treatment engagement, including therapeutic alliance, accessibility of care, and the trust of the person served that treatment will address his/her own unique goals.  </a:t>
            </a:r>
          </a:p>
          <a:p>
            <a:pPr marL="285750" marR="0" indent="-285750">
              <a:lnSpc>
                <a:spcPct val="107000"/>
              </a:lnSpc>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first moments of interaction between a service provider and a person seeking care can set the tone and course of treatment. </a:t>
            </a:r>
          </a:p>
          <a:p>
            <a:pPr marL="285750" marR="0" indent="-285750">
              <a:lnSpc>
                <a:spcPct val="107000"/>
              </a:lnSpc>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first interaction can start a journey to recovery and a satisfying life—or it can leave a person unsure or even hopeless about their future and unwilling to go back a second time.</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Dixon, L. B.,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Holoshitz</a:t>
            </a:r>
            <a:r>
              <a:rPr lang="en-US" sz="1200" dirty="0">
                <a:effectLst/>
                <a:latin typeface="Calibri" panose="020F0502020204030204" pitchFamily="34" charset="0"/>
                <a:ea typeface="Calibri" panose="020F0502020204030204" pitchFamily="34" charset="0"/>
                <a:cs typeface="Times New Roman" panose="02020603050405020304" pitchFamily="18" charset="0"/>
              </a:rPr>
              <a:t>, Y. &amp;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Nossel</a:t>
            </a:r>
            <a:r>
              <a:rPr lang="en-US" sz="1200" dirty="0">
                <a:effectLst/>
                <a:latin typeface="Calibri" panose="020F0502020204030204" pitchFamily="34" charset="0"/>
                <a:ea typeface="Calibri" panose="020F0502020204030204" pitchFamily="34" charset="0"/>
                <a:cs typeface="Times New Roman" panose="02020603050405020304" pitchFamily="18" charset="0"/>
              </a:rPr>
              <a:t>, I. (2016). Treatment engagement of individuals experiencing mental illness: review and update.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World Psychiatry, 15</a:t>
            </a:r>
            <a:r>
              <a:rPr lang="en-US" sz="1200" dirty="0">
                <a:effectLst/>
                <a:latin typeface="Calibri" panose="020F0502020204030204" pitchFamily="34" charset="0"/>
                <a:ea typeface="Calibri" panose="020F0502020204030204" pitchFamily="34" charset="0"/>
                <a:cs typeface="Times New Roman" panose="02020603050405020304" pitchFamily="18" charset="0"/>
              </a:rPr>
              <a:t>(1), 13-20. Retrieved from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https://www.ncbi.nlm.nih.gov/pmc/articles/PMC4780300/</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National Alliance on Mental Illness (NAMI, 2016).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Engagement: A new standard for mental health care</a:t>
            </a:r>
            <a:r>
              <a:rPr lang="en-US" sz="1200" dirty="0">
                <a:effectLst/>
                <a:latin typeface="Calibri" panose="020F0502020204030204" pitchFamily="34" charset="0"/>
                <a:ea typeface="Calibri" panose="020F0502020204030204" pitchFamily="34" charset="0"/>
                <a:cs typeface="Times New Roman" panose="02020603050405020304" pitchFamily="18" charset="0"/>
              </a:rPr>
              <a:t>.  Author.</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4</a:t>
            </a:fld>
            <a:endParaRPr lang="en-US" noProof="0" dirty="0"/>
          </a:p>
        </p:txBody>
      </p:sp>
    </p:spTree>
    <p:extLst>
      <p:ext uri="{BB962C8B-B14F-4D97-AF65-F5344CB8AC3E}">
        <p14:creationId xmlns:p14="http://schemas.microsoft.com/office/powerpoint/2010/main" val="1169098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1200"/>
              </a:spcAft>
              <a:buFont typeface="Arial" panose="020B0604020202020204" pitchFamily="34" charset="0"/>
              <a:buNone/>
            </a:pPr>
            <a:r>
              <a:rPr lang="en-US" sz="1200" dirty="0">
                <a:effectLst/>
                <a:latin typeface="+mn-lt"/>
                <a:ea typeface="Calibri" panose="020F0502020204030204" pitchFamily="34" charset="0"/>
                <a:cs typeface="Times New Roman" panose="02020603050405020304" pitchFamily="18" charset="0"/>
              </a:rPr>
              <a:t>Highlight the following points:</a:t>
            </a:r>
          </a:p>
          <a:p>
            <a:pPr marL="0" marR="0" lvl="0" indent="0">
              <a:lnSpc>
                <a:spcPct val="107000"/>
              </a:lnSpc>
              <a:spcBef>
                <a:spcPts val="0"/>
              </a:spcBef>
              <a:spcAft>
                <a:spcPts val="1200"/>
              </a:spcAft>
              <a:buFont typeface="Arial" panose="020B0604020202020204" pitchFamily="34" charset="0"/>
              <a:buNone/>
            </a:pPr>
            <a:endParaRPr lang="en-US" sz="12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Engagement is an overarching philosophy of care.  It crosses all types of services across the continuum of care. Without engagement in services, the likelihood of ongoing participation in services among persons with behavioral health conditions lessens significantly. </a:t>
            </a:r>
            <a:r>
              <a:rPr lang="en-US" sz="1200" dirty="0">
                <a:solidFill>
                  <a:srgbClr val="000000"/>
                </a:solidFill>
                <a:effectLst/>
                <a:latin typeface="+mn-lt"/>
                <a:ea typeface="Calibri" panose="020F0502020204030204" pitchFamily="34" charset="0"/>
                <a:cs typeface="Times New Roman" panose="02020603050405020304" pitchFamily="18" charset="0"/>
              </a:rPr>
              <a:t> A c</a:t>
            </a:r>
            <a:r>
              <a:rPr lang="en-US" sz="1200" dirty="0">
                <a:solidFill>
                  <a:srgbClr val="000000"/>
                </a:solidFill>
                <a:effectLst/>
                <a:latin typeface="+mn-lt"/>
                <a:ea typeface="Times New Roman" panose="02020603050405020304" pitchFamily="18" charset="0"/>
                <a:cs typeface="Times New Roman" panose="02020603050405020304" pitchFamily="18" charset="0"/>
              </a:rPr>
              <a:t>ulture of engagement should be part of the entire behavioral health delivery system - not only in select programs</a:t>
            </a:r>
            <a:endParaRPr lang="en-US" sz="1200" i="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i="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NAMI (2016). </a:t>
            </a:r>
            <a:r>
              <a:rPr lang="en-US" sz="1200" i="1" dirty="0">
                <a:effectLst/>
                <a:latin typeface="+mn-lt"/>
                <a:ea typeface="Calibri" panose="020F0502020204030204" pitchFamily="34" charset="0"/>
                <a:cs typeface="Times New Roman" panose="02020603050405020304" pitchFamily="18" charset="0"/>
              </a:rPr>
              <a:t>Engagement: A New Standard for Mental Health Care</a:t>
            </a:r>
            <a:r>
              <a:rPr lang="en-US" sz="1200" dirty="0">
                <a:effectLst/>
                <a:latin typeface="+mn-lt"/>
                <a:ea typeface="Calibri" panose="020F0502020204030204" pitchFamily="34" charset="0"/>
                <a:cs typeface="Times New Roman" panose="02020603050405020304" pitchFamily="18" charset="0"/>
              </a:rPr>
              <a:t>.  Author.</a:t>
            </a:r>
          </a:p>
          <a:p>
            <a:pPr marL="0" marR="0" lvl="0" indent="0">
              <a:lnSpc>
                <a:spcPct val="107000"/>
              </a:lnSpc>
              <a:spcBef>
                <a:spcPts val="0"/>
              </a:spcBef>
              <a:spcAft>
                <a:spcPts val="1200"/>
              </a:spcAft>
              <a:buFont typeface="Arial" panose="020B0604020202020204" pitchFamily="34" charset="0"/>
              <a:buNone/>
            </a:pPr>
            <a:endParaRPr lang="en-US" sz="1200" dirty="0">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5</a:t>
            </a:fld>
            <a:endParaRPr lang="en-US" noProof="0" dirty="0"/>
          </a:p>
        </p:txBody>
      </p:sp>
    </p:spTree>
    <p:extLst>
      <p:ext uri="{BB962C8B-B14F-4D97-AF65-F5344CB8AC3E}">
        <p14:creationId xmlns:p14="http://schemas.microsoft.com/office/powerpoint/2010/main" val="2756311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Review the definition of engagement from NAMI</a:t>
            </a:r>
          </a:p>
          <a:p>
            <a:endParaRPr lang="en-US" sz="1200" dirty="0"/>
          </a:p>
          <a:p>
            <a:r>
              <a:rPr lang="en-US" sz="1200" dirty="0"/>
              <a:t>Highlight the following:</a:t>
            </a:r>
          </a:p>
          <a:p>
            <a:endParaRPr lang="en-US" sz="1200" dirty="0"/>
          </a:p>
          <a:p>
            <a:pPr marL="171450" indent="-171450">
              <a:buFont typeface="Arial" panose="020B0604020202020204" pitchFamily="34" charset="0"/>
              <a:buChar char="•"/>
            </a:pPr>
            <a:r>
              <a:rPr lang="en-US" sz="1200" dirty="0"/>
              <a:t>Engagement is a </a:t>
            </a:r>
            <a:r>
              <a:rPr lang="en-US" sz="1200" b="1" dirty="0"/>
              <a:t>strengths-based process.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Engagement in based on </a:t>
            </a:r>
            <a:r>
              <a:rPr lang="en-US" sz="1200" b="1" dirty="0"/>
              <a:t>connection</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6</a:t>
            </a:fld>
            <a:endParaRPr lang="en-US" noProof="0" dirty="0"/>
          </a:p>
        </p:txBody>
      </p:sp>
    </p:spTree>
    <p:extLst>
      <p:ext uri="{BB962C8B-B14F-4D97-AF65-F5344CB8AC3E}">
        <p14:creationId xmlns:p14="http://schemas.microsoft.com/office/powerpoint/2010/main" val="14458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Many innovative strategies are emerging to improve engagement. Engagement strategies focus on practical methods and tools. Implementing these strategies requires service providers to also feel engaged with the work they are doing. The new approaches call for open‐mindedness and flexibility about a shifting structure and delivery of care. </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Service providers must </a:t>
            </a:r>
            <a:r>
              <a:rPr lang="en-US" sz="1200" dirty="0">
                <a:effectLst/>
                <a:latin typeface="Calibri" panose="020F0502020204030204" pitchFamily="34" charset="0"/>
                <a:ea typeface="Calibri" panose="020F0502020204030204" pitchFamily="34" charset="0"/>
                <a:cs typeface="Times New Roman" panose="02020603050405020304" pitchFamily="18" charset="0"/>
              </a:rPr>
              <a:t>do better to proactively engage individuals.. NAMI defines engagement as a broader concept than compliance.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“It involves the participation of people who </a:t>
            </a:r>
            <a:r>
              <a:rPr lang="en-US" sz="1200" i="1" u="sng" dirty="0">
                <a:effectLst/>
                <a:latin typeface="Calibri" panose="020F0502020204030204" pitchFamily="34" charset="0"/>
                <a:ea typeface="Calibri" panose="020F0502020204030204" pitchFamily="34" charset="0"/>
                <a:cs typeface="Times New Roman" panose="02020603050405020304" pitchFamily="18" charset="0"/>
              </a:rPr>
              <a:t>both deliver and seek services</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With effective engagement, the likelihood of ongoing participation in services and supports increases. When care is respectful, compassionate and centered on an individual’s life goals, the likelihood of recovery is sharply increased.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NAMI (2016).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Engagement: A new standard for mental health care</a:t>
            </a:r>
            <a:r>
              <a:rPr lang="en-US" sz="1200" dirty="0">
                <a:effectLst/>
                <a:latin typeface="Calibri" panose="020F0502020204030204" pitchFamily="34" charset="0"/>
                <a:ea typeface="Calibri" panose="020F0502020204030204" pitchFamily="34" charset="0"/>
                <a:cs typeface="Times New Roman" panose="02020603050405020304" pitchFamily="18" charset="0"/>
              </a:rPr>
              <a:t>.  Author.</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7</a:t>
            </a:fld>
            <a:endParaRPr lang="en-US" noProof="0" dirty="0"/>
          </a:p>
        </p:txBody>
      </p:sp>
    </p:spTree>
    <p:extLst>
      <p:ext uri="{BB962C8B-B14F-4D97-AF65-F5344CB8AC3E}">
        <p14:creationId xmlns:p14="http://schemas.microsoft.com/office/powerpoint/2010/main" val="2399363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Highlight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 Engagement also goes beyond traditional medical goals of symptom reduction and functioning to include wellness and connection to family, friends, community, faith, school and work.</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concept of </a:t>
            </a:r>
            <a:r>
              <a:rPr lang="en-US" sz="12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recovery‐oriented care</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which prioritizes autonomy, empowerment and respect for the person receiving services, is a helpful framework in which to view tools and techniques to enhance engagement throughout the system of care.</a:t>
            </a:r>
            <a:endParaRPr lang="en-US" sz="1200" dirty="0">
              <a:latin typeface="Calibri" panose="020F0502020204030204" pitchFamily="34" charset="0"/>
              <a:cs typeface="Calibri" panose="020F0502020204030204" pitchFamily="34"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NAMI (2016). </a:t>
            </a:r>
            <a:r>
              <a:rPr lang="en-US" sz="1200" i="1" dirty="0">
                <a:effectLst/>
                <a:latin typeface="Calibri" panose="020F0502020204030204" pitchFamily="34" charset="0"/>
                <a:ea typeface="Calibri" panose="020F0502020204030204" pitchFamily="34" charset="0"/>
                <a:cs typeface="Calibri" panose="020F0502020204030204" pitchFamily="34" charset="0"/>
              </a:rPr>
              <a:t>Engagement: A new standard for mental health care</a:t>
            </a:r>
            <a:r>
              <a:rPr lang="en-US" sz="1200" dirty="0">
                <a:effectLst/>
                <a:latin typeface="Calibri" panose="020F0502020204030204" pitchFamily="34" charset="0"/>
                <a:ea typeface="Calibri" panose="020F0502020204030204" pitchFamily="34" charset="0"/>
                <a:cs typeface="Calibri" panose="020F0502020204030204" pitchFamily="34" charset="0"/>
              </a:rPr>
              <a:t>.  Author.</a:t>
            </a:r>
          </a:p>
          <a:p>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9D2F9AB-3C90-481E-8C34-4F549BF455D7}" type="slidenum">
              <a:rPr lang="en-US" smtClean="0"/>
              <a:t>8</a:t>
            </a:fld>
            <a:endParaRPr lang="en-US" dirty="0"/>
          </a:p>
        </p:txBody>
      </p:sp>
    </p:spTree>
    <p:extLst>
      <p:ext uri="{BB962C8B-B14F-4D97-AF65-F5344CB8AC3E}">
        <p14:creationId xmlns:p14="http://schemas.microsoft.com/office/powerpoint/2010/main" val="554688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sz="1200" dirty="0">
                <a:solidFill>
                  <a:schemeClr val="tx1">
                    <a:lumMod val="75000"/>
                    <a:lumOff val="25000"/>
                  </a:schemeClr>
                </a:solidFill>
                <a:effectLst/>
                <a:latin typeface="+mn-lt"/>
                <a:cs typeface="Calibri" panose="020F0502020204030204" pitchFamily="34" charset="0"/>
              </a:rPr>
              <a:t>Review the slide and highlight the following:</a:t>
            </a:r>
          </a:p>
          <a:p>
            <a:pPr marL="0" marR="0" lvl="0" indent="0">
              <a:spcBef>
                <a:spcPts val="0"/>
              </a:spcBef>
              <a:spcAft>
                <a:spcPts val="0"/>
              </a:spcAft>
              <a:buFont typeface="Symbol" panose="05050102010706020507" pitchFamily="18" charset="2"/>
              <a:buNone/>
            </a:pPr>
            <a:endParaRPr lang="en-US" sz="1200" kern="1200" dirty="0">
              <a:solidFill>
                <a:schemeClr val="tx1">
                  <a:lumMod val="75000"/>
                  <a:lumOff val="25000"/>
                </a:schemeClr>
              </a:solidFill>
              <a:effectLst/>
              <a:latin typeface="+mn-lt"/>
              <a:ea typeface="Times New Roman" panose="02020603050405020304" pitchFamily="18" charset="0"/>
              <a:cs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n-US" sz="1200" kern="1200" dirty="0">
                <a:solidFill>
                  <a:schemeClr val="tx1">
                    <a:lumMod val="75000"/>
                    <a:lumOff val="25000"/>
                  </a:schemeClr>
                </a:solidFill>
                <a:effectLst/>
                <a:latin typeface="+mn-lt"/>
                <a:ea typeface="Times New Roman" panose="02020603050405020304" pitchFamily="18" charset="0"/>
                <a:cs typeface="Calibri" panose="020F0502020204030204" pitchFamily="34" charset="0"/>
              </a:rPr>
              <a:t>Engagement requires </a:t>
            </a:r>
            <a:r>
              <a:rPr lang="en-US" sz="1200" kern="1200" dirty="0">
                <a:solidFill>
                  <a:srgbClr val="000000"/>
                </a:solidFill>
                <a:effectLst/>
                <a:latin typeface="+mn-lt"/>
                <a:ea typeface="Times New Roman" panose="02020603050405020304" pitchFamily="18" charset="0"/>
                <a:cs typeface="Calibri" panose="020F0502020204030204" pitchFamily="34" charset="0"/>
              </a:rPr>
              <a:t>identifying</a:t>
            </a:r>
            <a:r>
              <a:rPr lang="en-US" sz="1200" kern="1200" dirty="0">
                <a:solidFill>
                  <a:srgbClr val="000000"/>
                </a:solidFill>
                <a:effectLst/>
                <a:latin typeface="+mn-lt"/>
                <a:ea typeface="Times New Roman" panose="02020603050405020304" pitchFamily="18" charset="0"/>
              </a:rPr>
              <a:t> service areas that emerge from the individual’s values. </a:t>
            </a:r>
            <a:endParaRPr lang="en-US" sz="1200" kern="1200" dirty="0">
              <a:solidFill>
                <a:schemeClr val="tx1"/>
              </a:solidFill>
              <a:effectLst/>
              <a:latin typeface="+mn-lt"/>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kern="1200" dirty="0">
                <a:solidFill>
                  <a:srgbClr val="000000"/>
                </a:solidFill>
                <a:effectLst/>
                <a:latin typeface="+mn-lt"/>
                <a:ea typeface="Times New Roman" panose="02020603050405020304" pitchFamily="18" charset="0"/>
              </a:rPr>
              <a:t>Alliance and trust between the service provider and the individual served.</a:t>
            </a:r>
            <a:endParaRPr lang="en-US" sz="1200" dirty="0">
              <a:effectLst/>
              <a:latin typeface="+mn-lt"/>
              <a:ea typeface="Times New Roman" panose="02020603050405020304" pitchFamily="18" charset="0"/>
            </a:endParaRPr>
          </a:p>
          <a:p>
            <a:endParaRPr lang="en-US" sz="1200" dirty="0">
              <a:solidFill>
                <a:schemeClr val="tx1">
                  <a:lumMod val="75000"/>
                  <a:lumOff val="25000"/>
                </a:schemeClr>
              </a:solidFill>
              <a:effectLst/>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cs typeface="Times New Roman" panose="02020603050405020304" pitchFamily="18" charset="0"/>
              </a:rPr>
              <a:t>NAMI (2016). </a:t>
            </a:r>
            <a:r>
              <a:rPr lang="en-US" sz="1200" i="1" dirty="0">
                <a:effectLst/>
                <a:latin typeface="+mn-lt"/>
                <a:ea typeface="Calibri" panose="020F0502020204030204" pitchFamily="34" charset="0"/>
                <a:cs typeface="Times New Roman" panose="02020603050405020304" pitchFamily="18" charset="0"/>
              </a:rPr>
              <a:t>Engagement: A new standard for mental health care</a:t>
            </a:r>
            <a:r>
              <a:rPr lang="en-US" sz="1200" dirty="0">
                <a:effectLst/>
                <a:latin typeface="+mn-lt"/>
                <a:ea typeface="Calibri" panose="020F0502020204030204" pitchFamily="34" charset="0"/>
                <a:cs typeface="Times New Roman" panose="02020603050405020304" pitchFamily="18" charset="0"/>
              </a:rPr>
              <a:t>.  Author.</a:t>
            </a:r>
          </a:p>
          <a:p>
            <a:endParaRPr lang="en-US" sz="1200" dirty="0">
              <a:solidFill>
                <a:schemeClr val="tx1">
                  <a:lumMod val="75000"/>
                  <a:lumOff val="25000"/>
                </a:schemeClr>
              </a:solidFill>
              <a:effectLst/>
              <a:latin typeface="+mn-lt"/>
              <a:cs typeface="Calibri" panose="020F0502020204030204" pitchFamily="34" charset="0"/>
            </a:endParaRPr>
          </a:p>
          <a:p>
            <a:r>
              <a:rPr lang="en-US" sz="1200" dirty="0">
                <a:solidFill>
                  <a:schemeClr val="tx1">
                    <a:lumMod val="75000"/>
                    <a:lumOff val="25000"/>
                  </a:schemeClr>
                </a:solidFill>
                <a:effectLst/>
                <a:latin typeface="+mn-lt"/>
                <a:cs typeface="Calibri" panose="020F0502020204030204" pitchFamily="34" charset="0"/>
              </a:rPr>
              <a:t>Dixon, L. B., </a:t>
            </a:r>
            <a:r>
              <a:rPr lang="en-US" sz="1200" dirty="0" err="1">
                <a:solidFill>
                  <a:schemeClr val="tx1">
                    <a:lumMod val="75000"/>
                    <a:lumOff val="25000"/>
                  </a:schemeClr>
                </a:solidFill>
                <a:effectLst/>
                <a:latin typeface="+mn-lt"/>
                <a:cs typeface="Calibri" panose="020F0502020204030204" pitchFamily="34" charset="0"/>
              </a:rPr>
              <a:t>Holoshitz</a:t>
            </a:r>
            <a:r>
              <a:rPr lang="en-US" sz="1200" dirty="0">
                <a:solidFill>
                  <a:schemeClr val="tx1">
                    <a:lumMod val="75000"/>
                    <a:lumOff val="25000"/>
                  </a:schemeClr>
                </a:solidFill>
                <a:effectLst/>
                <a:latin typeface="+mn-lt"/>
                <a:cs typeface="Calibri" panose="020F0502020204030204" pitchFamily="34" charset="0"/>
              </a:rPr>
              <a:t>, Y. &amp; </a:t>
            </a:r>
            <a:r>
              <a:rPr lang="en-US" sz="1200" dirty="0" err="1">
                <a:solidFill>
                  <a:schemeClr val="tx1">
                    <a:lumMod val="75000"/>
                    <a:lumOff val="25000"/>
                  </a:schemeClr>
                </a:solidFill>
                <a:effectLst/>
                <a:latin typeface="+mn-lt"/>
                <a:cs typeface="Calibri" panose="020F0502020204030204" pitchFamily="34" charset="0"/>
              </a:rPr>
              <a:t>Nossel</a:t>
            </a:r>
            <a:r>
              <a:rPr lang="en-US" sz="1200" dirty="0">
                <a:solidFill>
                  <a:schemeClr val="tx1">
                    <a:lumMod val="75000"/>
                    <a:lumOff val="25000"/>
                  </a:schemeClr>
                </a:solidFill>
                <a:effectLst/>
                <a:latin typeface="+mn-lt"/>
                <a:cs typeface="Calibri" panose="020F0502020204030204" pitchFamily="34" charset="0"/>
              </a:rPr>
              <a:t>, I. (2016). Treatment engagement of individuals experiencing mental illness: review and update. </a:t>
            </a:r>
            <a:r>
              <a:rPr lang="en-US" sz="1200" i="1" dirty="0">
                <a:solidFill>
                  <a:schemeClr val="tx1">
                    <a:lumMod val="75000"/>
                    <a:lumOff val="25000"/>
                  </a:schemeClr>
                </a:solidFill>
                <a:effectLst/>
                <a:latin typeface="+mn-lt"/>
                <a:cs typeface="Calibri" panose="020F0502020204030204" pitchFamily="34" charset="0"/>
              </a:rPr>
              <a:t>World Psychiatry, 15</a:t>
            </a:r>
            <a:r>
              <a:rPr lang="en-US" sz="1200" dirty="0">
                <a:solidFill>
                  <a:schemeClr val="tx1">
                    <a:lumMod val="75000"/>
                    <a:lumOff val="25000"/>
                  </a:schemeClr>
                </a:solidFill>
                <a:effectLst/>
                <a:latin typeface="+mn-lt"/>
                <a:cs typeface="Calibri" panose="020F0502020204030204" pitchFamily="34" charset="0"/>
              </a:rPr>
              <a:t>(1), 13-20. Retrieved from </a:t>
            </a:r>
            <a:r>
              <a:rPr lang="en-US" sz="1200" u="sng" dirty="0">
                <a:solidFill>
                  <a:schemeClr val="tx1">
                    <a:lumMod val="75000"/>
                    <a:lumOff val="25000"/>
                  </a:schemeClr>
                </a:solidFill>
                <a:effectLst/>
                <a:latin typeface="+mn-lt"/>
                <a:cs typeface="Calibri" panose="020F0502020204030204" pitchFamily="34" charset="0"/>
                <a:hlinkClick r:id="rId3"/>
              </a:rPr>
              <a:t>https://www.ncbi.nlm.nih.gov/pmc/articles/PMC4780300/</a:t>
            </a:r>
            <a:endParaRPr lang="en-US" sz="1200"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9</a:t>
            </a:fld>
            <a:endParaRPr lang="en-US" noProof="0" dirty="0"/>
          </a:p>
        </p:txBody>
      </p:sp>
    </p:spTree>
    <p:extLst>
      <p:ext uri="{BB962C8B-B14F-4D97-AF65-F5344CB8AC3E}">
        <p14:creationId xmlns:p14="http://schemas.microsoft.com/office/powerpoint/2010/main" val="1171058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nchor="ctr"/>
          <a:lstStyle>
            <a:lvl1pPr algn="l">
              <a:defRPr>
                <a:solidFill>
                  <a:schemeClr val="bg1"/>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230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581192" y="5262296"/>
            <a:ext cx="4909445" cy="689514"/>
          </a:xfrm>
        </p:spPr>
        <p:txBody>
          <a:bodyPr anchor="ctr"/>
          <a:lstStyle>
            <a:lvl1pPr algn="l">
              <a:defRPr sz="2000" b="0">
                <a:solidFill>
                  <a:schemeClr val="bg1"/>
                </a:solidFill>
              </a:defRPr>
            </a:lvl1pPr>
          </a:lstStyle>
          <a:p>
            <a:r>
              <a:rPr lang="en-US" noProof="0" dirty="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447816" y="601199"/>
            <a:ext cx="11292840" cy="4291311"/>
          </a:xfrm>
        </p:spPr>
        <p:txBody>
          <a:bodyPr anchor="ctr">
            <a:normAutofit/>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1402279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008106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242275"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358529"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4" name="Text Placeholder 3">
            <a:extLst>
              <a:ext uri="{FF2B5EF4-FFF2-40B4-BE49-F238E27FC236}">
                <a16:creationId xmlns:a16="http://schemas.microsoft.com/office/drawing/2014/main" id="{9AC935A1-3DFF-457D-8C70-E337C3D84F5A}"/>
              </a:ext>
            </a:extLst>
          </p:cNvPr>
          <p:cNvSpPr>
            <a:spLocks noGrp="1"/>
          </p:cNvSpPr>
          <p:nvPr>
            <p:ph type="body" sz="half" idx="2"/>
          </p:nvPr>
        </p:nvSpPr>
        <p:spPr>
          <a:xfrm>
            <a:off x="358529" y="2057400"/>
            <a:ext cx="3790884" cy="3811588"/>
          </a:xfrm>
        </p:spPr>
        <p:txBody>
          <a:bodyPr/>
          <a:lstStyle>
            <a:lvl1pPr marL="216000" indent="-216000">
              <a:lnSpc>
                <a:spcPct val="90000"/>
              </a:lnSpc>
              <a:buFont typeface="Wingdings" panose="05000000000000000000" pitchFamily="2" charset="2"/>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Footer Placeholder 5">
            <a:extLst>
              <a:ext uri="{FF2B5EF4-FFF2-40B4-BE49-F238E27FC236}">
                <a16:creationId xmlns:a16="http://schemas.microsoft.com/office/drawing/2014/main" id="{A620A17C-5577-4021-9044-146DC609ECC5}"/>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Tree>
    <p:extLst>
      <p:ext uri="{BB962C8B-B14F-4D97-AF65-F5344CB8AC3E}">
        <p14:creationId xmlns:p14="http://schemas.microsoft.com/office/powerpoint/2010/main" val="2686224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4144457"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4144457" y="2057400"/>
            <a:ext cx="3791456" cy="38623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1445521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Picture with Caption_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4244562"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8355530" y="457200"/>
            <a:ext cx="357739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8355530" y="2057400"/>
            <a:ext cx="3577934" cy="4333162"/>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Click to 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Second level</a:t>
            </a:r>
          </a:p>
        </p:txBody>
      </p:sp>
      <p:sp>
        <p:nvSpPr>
          <p:cNvPr id="9" name="Footer Placeholder 5">
            <a:extLst>
              <a:ext uri="{FF2B5EF4-FFF2-40B4-BE49-F238E27FC236}">
                <a16:creationId xmlns:a16="http://schemas.microsoft.com/office/drawing/2014/main" id="{FE695AAC-8311-4518-A219-DE58BF92AEA9}"/>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917956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_1">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119868" y="5356067"/>
            <a:ext cx="3625595" cy="1000782"/>
          </a:xfrm>
          <a:solidFill>
            <a:srgbClr val="465359"/>
          </a:solidFill>
        </p:spPr>
        <p:txBody>
          <a:bodyPr lIns="91440" tIns="0" rIns="91440" bIns="0">
            <a:normAutofit/>
          </a:bodyPr>
          <a:lstStyle>
            <a:lvl1pPr marL="0" indent="0" algn="ctr">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8119869" y="453642"/>
            <a:ext cx="3625595" cy="4826023"/>
          </a:xfrm>
          <a:solidFill>
            <a:schemeClr val="accent1"/>
          </a:solidFill>
        </p:spPr>
        <p:txBody>
          <a:bodyPr tIns="0" bIns="0" anchor="ctr" anchorCtr="0">
            <a:noAutofit/>
          </a:bodyPr>
          <a:lstStyle>
            <a:lvl1pPr algn="ct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39766" y="453642"/>
            <a:ext cx="7602421" cy="5903207"/>
          </a:xfrm>
          <a:solidFill>
            <a:schemeClr val="bg1">
              <a:lumMod val="85000"/>
            </a:schemeClr>
          </a:solidFill>
        </p:spPr>
        <p:txBody>
          <a:bodyPr lIns="457200" tIns="457200"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Footer Placeholder 5"/>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7" name="Slide Number Placeholder 6"/>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1790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F13A5-61B9-419A-9B13-8BD37BE2841E}"/>
              </a:ext>
            </a:extLst>
          </p:cNvPr>
          <p:cNvSpPr/>
          <p:nvPr userDrawn="1"/>
        </p:nvSpPr>
        <p:spPr>
          <a:xfrm>
            <a:off x="446532" y="4199467"/>
            <a:ext cx="11296732" cy="2191098"/>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1059226" y="4262316"/>
            <a:ext cx="9391524" cy="988332"/>
          </a:xfrm>
        </p:spPr>
        <p:txBody>
          <a:bodyPr>
            <a:normAutofit/>
          </a:bodyPr>
          <a:lstStyle>
            <a:lvl1pPr>
              <a:defRPr sz="3600">
                <a:solidFill>
                  <a:schemeClr val="bg1"/>
                </a:solidFill>
              </a:defRPr>
            </a:lvl1pPr>
          </a:lstStyle>
          <a:p>
            <a:r>
              <a:rPr lang="en-US" noProof="0"/>
              <a:t>Click to edit Master title style</a:t>
            </a:r>
          </a:p>
        </p:txBody>
      </p:sp>
      <p:sp>
        <p:nvSpPr>
          <p:cNvPr id="4" name="Picture Placeholder 3">
            <a:extLst>
              <a:ext uri="{FF2B5EF4-FFF2-40B4-BE49-F238E27FC236}">
                <a16:creationId xmlns:a16="http://schemas.microsoft.com/office/drawing/2014/main" id="{5B084B74-38B3-42C8-B8E4-A0D13B059E92}"/>
              </a:ext>
            </a:extLst>
          </p:cNvPr>
          <p:cNvSpPr>
            <a:spLocks noGrp="1"/>
          </p:cNvSpPr>
          <p:nvPr>
            <p:ph type="pic" sz="quarter" idx="13"/>
          </p:nvPr>
        </p:nvSpPr>
        <p:spPr>
          <a:xfrm>
            <a:off x="441325" y="606425"/>
            <a:ext cx="11304588" cy="3536950"/>
          </a:xfrm>
        </p:spPr>
        <p:txBody>
          <a:bodyPr/>
          <a:lstStyle>
            <a:lvl1pPr marL="0" indent="0" algn="ctr">
              <a:buNone/>
              <a:defRPr/>
            </a:lvl1pPr>
          </a:lstStyle>
          <a:p>
            <a:r>
              <a:rPr lang="en-US" noProof="0"/>
              <a:t>Click icon to add picture</a:t>
            </a:r>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7" name="Text Placeholder 6">
            <a:extLst>
              <a:ext uri="{FF2B5EF4-FFF2-40B4-BE49-F238E27FC236}">
                <a16:creationId xmlns:a16="http://schemas.microsoft.com/office/drawing/2014/main" id="{85EB5327-3B98-4D40-987B-863866194FFC}"/>
              </a:ext>
            </a:extLst>
          </p:cNvPr>
          <p:cNvSpPr>
            <a:spLocks noGrp="1"/>
          </p:cNvSpPr>
          <p:nvPr>
            <p:ph type="body" sz="quarter" idx="14"/>
          </p:nvPr>
        </p:nvSpPr>
        <p:spPr>
          <a:xfrm>
            <a:off x="1058863" y="5303610"/>
            <a:ext cx="9391888" cy="614363"/>
          </a:xfrm>
        </p:spPr>
        <p:txBody>
          <a:bodyPr>
            <a:normAutofit/>
          </a:bodyPr>
          <a:lstStyle>
            <a:lvl1pPr marL="0" indent="0">
              <a:buNone/>
              <a:defRPr sz="1600">
                <a:solidFill>
                  <a:schemeClr val="bg2">
                    <a:lumMod val="75000"/>
                  </a:schemeClr>
                </a:solidFill>
              </a:defRPr>
            </a:lvl1pPr>
            <a:lvl2pPr marL="324000" indent="0">
              <a:buNone/>
              <a:defRPr/>
            </a:lvl2pPr>
          </a:lstStyle>
          <a:p>
            <a:pPr lvl="0"/>
            <a:r>
              <a:rPr lang="en-US" noProof="0"/>
              <a:t>Click to edit Master text styles</a:t>
            </a:r>
          </a:p>
        </p:txBody>
      </p:sp>
    </p:spTree>
    <p:extLst>
      <p:ext uri="{BB962C8B-B14F-4D97-AF65-F5344CB8AC3E}">
        <p14:creationId xmlns:p14="http://schemas.microsoft.com/office/powerpoint/2010/main" val="2130529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440286" y="6371614"/>
            <a:ext cx="6818262" cy="365125"/>
          </a:xfrm>
        </p:spPr>
        <p:txBody>
          <a:bodyPr/>
          <a:lstStyle>
            <a:lvl1pPr>
              <a:defRPr/>
            </a:lvl1pPr>
          </a:lstStyle>
          <a:p>
            <a:r>
              <a:rPr lang="en-US" dirty="0"/>
              <a:t>Recovery management</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nchor="ctr"/>
          <a:lstStyle>
            <a:lvl1pPr>
              <a:defRPr>
                <a:solidFill>
                  <a:schemeClr val="bg1"/>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9753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8494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3FB45199-F13E-4CB5-AF62-71432CD4898C}"/>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Tree>
    <p:extLst>
      <p:ext uri="{BB962C8B-B14F-4D97-AF65-F5344CB8AC3E}">
        <p14:creationId xmlns:p14="http://schemas.microsoft.com/office/powerpoint/2010/main" val="3800925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440286" y="6371614"/>
            <a:ext cx="6818262" cy="365125"/>
          </a:xfrm>
        </p:spPr>
        <p:txBody>
          <a:bodyPr/>
          <a:lstStyle>
            <a:lvl1pPr>
              <a:defRPr/>
            </a:lvl1pPr>
          </a:lstStyle>
          <a:p>
            <a:r>
              <a:rPr lang="en-US" dirty="0"/>
              <a:t>Recovery management</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lstStyle>
            <a:lvl1pPr>
              <a:defRPr>
                <a:solidFill>
                  <a:schemeClr val="bg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9753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8494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a:t>Click to edit Master text styles</a:t>
            </a: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dirty="0"/>
              <a:t>Recovery management</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noProof="0" smtClean="0"/>
              <a:t>‹#›</a:t>
            </a:fld>
            <a:endParaRPr lang="en-US" noProof="0" dirty="0"/>
          </a:p>
        </p:txBody>
      </p:sp>
    </p:spTree>
    <p:extLst>
      <p:ext uri="{BB962C8B-B14F-4D97-AF65-F5344CB8AC3E}">
        <p14:creationId xmlns:p14="http://schemas.microsoft.com/office/powerpoint/2010/main" val="3707033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230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2AC1173-613F-48B1-B860-00397875FEEA}"/>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0" name="Footer Placeholder 5">
            <a:extLst>
              <a:ext uri="{FF2B5EF4-FFF2-40B4-BE49-F238E27FC236}">
                <a16:creationId xmlns:a16="http://schemas.microsoft.com/office/drawing/2014/main" id="{94036C93-814B-4155-A748-7731CA60AC88}"/>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
        <p:nvSpPr>
          <p:cNvPr id="11" name="Rectangle 10">
            <a:extLst>
              <a:ext uri="{FF2B5EF4-FFF2-40B4-BE49-F238E27FC236}">
                <a16:creationId xmlns:a16="http://schemas.microsoft.com/office/drawing/2014/main" id="{DA4EE69F-D906-40FA-8109-46DF1B1A16FA}"/>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id="{7DC41C5E-3615-4EA8-B8E6-E2B196256B1C}"/>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noProof="0"/>
              <a:t>Click to edit Master title style</a:t>
            </a:r>
          </a:p>
        </p:txBody>
      </p:sp>
      <p:sp>
        <p:nvSpPr>
          <p:cNvPr id="13" name="Text Placeholder 2">
            <a:extLst>
              <a:ext uri="{FF2B5EF4-FFF2-40B4-BE49-F238E27FC236}">
                <a16:creationId xmlns:a16="http://schemas.microsoft.com/office/drawing/2014/main" id="{9555D9C2-1EA2-4557-9496-E7AEA7A128B8}"/>
              </a:ext>
            </a:extLst>
          </p:cNvPr>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4" name="Content Placeholder 3">
            <a:extLst>
              <a:ext uri="{FF2B5EF4-FFF2-40B4-BE49-F238E27FC236}">
                <a16:creationId xmlns:a16="http://schemas.microsoft.com/office/drawing/2014/main" id="{A464C6A4-3497-4DA5-945D-7A771E383ACF}"/>
              </a:ext>
            </a:extLst>
          </p:cNvPr>
          <p:cNvSpPr>
            <a:spLocks noGrp="1"/>
          </p:cNvSpPr>
          <p:nvPr>
            <p:ph sz="half" idx="2"/>
          </p:nvPr>
        </p:nvSpPr>
        <p:spPr>
          <a:xfrm>
            <a:off x="581194" y="2926052"/>
            <a:ext cx="5393100" cy="3325394"/>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4">
            <a:extLst>
              <a:ext uri="{FF2B5EF4-FFF2-40B4-BE49-F238E27FC236}">
                <a16:creationId xmlns:a16="http://schemas.microsoft.com/office/drawing/2014/main" id="{91C3F39A-C070-4EEB-9285-4EFBEE5FB54A}"/>
              </a:ext>
            </a:extLst>
          </p:cNvPr>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Content Placeholder 5">
            <a:extLst>
              <a:ext uri="{FF2B5EF4-FFF2-40B4-BE49-F238E27FC236}">
                <a16:creationId xmlns:a16="http://schemas.microsoft.com/office/drawing/2014/main" id="{07E4AC67-32FA-4B42-9340-5E57C82F7437}"/>
              </a:ext>
            </a:extLst>
          </p:cNvPr>
          <p:cNvSpPr>
            <a:spLocks noGrp="1"/>
          </p:cNvSpPr>
          <p:nvPr>
            <p:ph sz="quarter" idx="4"/>
          </p:nvPr>
        </p:nvSpPr>
        <p:spPr>
          <a:xfrm>
            <a:off x="6217709" y="2926052"/>
            <a:ext cx="5393100" cy="3350471"/>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3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575894" y="729658"/>
            <a:ext cx="11029616" cy="988332"/>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300412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noProof="0" smtClean="0"/>
              <a:t>‹#›</a:t>
            </a:fld>
            <a:endParaRPr lang="en-US" noProof="0" dirty="0"/>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2902114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accent1"/>
                </a:solidFill>
              </a:defRPr>
            </a:lvl1pPr>
          </a:lstStyle>
          <a:p>
            <a:r>
              <a:rPr lang="en-US" dirty="0"/>
              <a:t>Recovery management</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pPr/>
              <a:t>‹#›</a:t>
            </a:fld>
            <a:endParaRPr lang="en-US" dirty="0"/>
          </a:p>
        </p:txBody>
      </p:sp>
      <p:sp>
        <p:nvSpPr>
          <p:cNvPr id="9" name="Rectangle 8"/>
          <p:cNvSpPr/>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93872371"/>
      </p:ext>
    </p:extLst>
  </p:cSld>
  <p:clrMap bg1="lt1" tx1="dk1" bg2="lt2" tx2="dk2" accent1="accent1" accent2="accent2" accent3="accent3" accent4="accent4" accent5="accent5" accent6="accent6" hlink="hlink" folHlink="folHlink"/>
  <p:sldLayoutIdLst>
    <p:sldLayoutId id="2147483746" r:id="rId1"/>
    <p:sldLayoutId id="2147483745" r:id="rId2"/>
    <p:sldLayoutId id="2147483714" r:id="rId3"/>
    <p:sldLayoutId id="2147483728" r:id="rId4"/>
    <p:sldLayoutId id="2147483743" r:id="rId5"/>
    <p:sldLayoutId id="2147483726" r:id="rId6"/>
    <p:sldLayoutId id="2147483734" r:id="rId7"/>
    <p:sldLayoutId id="2147483735" r:id="rId8"/>
    <p:sldLayoutId id="2147483736" r:id="rId9"/>
    <p:sldLayoutId id="2147483737" r:id="rId10"/>
    <p:sldLayoutId id="2147483738" r:id="rId11"/>
    <p:sldLayoutId id="2147483740" r:id="rId12"/>
    <p:sldLayoutId id="2147483741" r:id="rId13"/>
    <p:sldLayoutId id="2147483742" r:id="rId14"/>
    <p:sldLayoutId id="2147483739" r:id="rId15"/>
    <p:sldLayoutId id="2147483744" r:id="rId16"/>
  </p:sldLayoutIdLst>
  <p:hf hd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s://www.ncbi.nlm.nih.gov/pmc/articles/PMC4780300/"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ahpnet.com/files/Newsletter_4_Sept_2015.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ncbi.nlm.nih.gov/pmc/articles/PMC4409728/"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48224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367338"/>
            <a:ext cx="3618828" cy="98951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3AA242D-B507-4381-A8CB-EFA346570379}"/>
              </a:ext>
            </a:extLst>
          </p:cNvPr>
          <p:cNvSpPr>
            <a:spLocks noGrp="1"/>
          </p:cNvSpPr>
          <p:nvPr>
            <p:ph type="ctrTitle"/>
          </p:nvPr>
        </p:nvSpPr>
        <p:spPr>
          <a:xfrm>
            <a:off x="8239125" y="850791"/>
            <a:ext cx="3335614" cy="4198288"/>
          </a:xfrm>
        </p:spPr>
        <p:txBody>
          <a:bodyPr anchor="ctr">
            <a:normAutofit/>
          </a:bodyPr>
          <a:lstStyle/>
          <a:p>
            <a:pPr algn="ctr"/>
            <a:r>
              <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Using Meaningful Engagement Strategies and Promoting a Positive Service Culture</a:t>
            </a:r>
            <a:endParaRPr lang="en-US" sz="2800" dirty="0">
              <a:solidFill>
                <a:schemeClr val="bg1"/>
              </a:solidFill>
            </a:endParaRPr>
          </a:p>
        </p:txBody>
      </p:sp>
      <p:sp>
        <p:nvSpPr>
          <p:cNvPr id="3" name="Subtitle 2">
            <a:extLst>
              <a:ext uri="{FF2B5EF4-FFF2-40B4-BE49-F238E27FC236}">
                <a16:creationId xmlns:a16="http://schemas.microsoft.com/office/drawing/2014/main" id="{A4F4068D-37AE-4B7D-BC75-216B123A6C44}"/>
              </a:ext>
            </a:extLst>
          </p:cNvPr>
          <p:cNvSpPr>
            <a:spLocks noGrp="1"/>
          </p:cNvSpPr>
          <p:nvPr>
            <p:ph type="subTitle" idx="1"/>
          </p:nvPr>
        </p:nvSpPr>
        <p:spPr>
          <a:xfrm>
            <a:off x="8372723" y="5545331"/>
            <a:ext cx="3202016" cy="649222"/>
          </a:xfrm>
          <a:noFill/>
        </p:spPr>
        <p:txBody>
          <a:bodyPr anchor="ctr">
            <a:normAutofit/>
          </a:bodyPr>
          <a:lstStyle/>
          <a:p>
            <a:pPr algn="ctr"/>
            <a:r>
              <a:rPr lang="en-US" sz="2400" b="1" dirty="0">
                <a:solidFill>
                  <a:schemeClr val="tx2">
                    <a:lumMod val="25000"/>
                    <a:lumOff val="75000"/>
                    <a:alpha val="75000"/>
                  </a:schemeClr>
                </a:solidFill>
                <a:latin typeface="Calibri" panose="020F0502020204030204" pitchFamily="34" charset="0"/>
                <a:cs typeface="Calibri" panose="020F0502020204030204" pitchFamily="34" charset="0"/>
              </a:rPr>
              <a:t>Module 2</a:t>
            </a:r>
          </a:p>
        </p:txBody>
      </p:sp>
      <p:pic>
        <p:nvPicPr>
          <p:cNvPr id="8" name="Picture 7" descr="A picture containing person, people, group&#10;&#10;Description automatically generated">
            <a:extLst>
              <a:ext uri="{FF2B5EF4-FFF2-40B4-BE49-F238E27FC236}">
                <a16:creationId xmlns:a16="http://schemas.microsoft.com/office/drawing/2014/main" id="{E0F026B8-FCB8-4B75-B792-5B68B1A03805}"/>
              </a:ext>
            </a:extLst>
          </p:cNvPr>
          <p:cNvPicPr>
            <a:picLocks noChangeAspect="1"/>
          </p:cNvPicPr>
          <p:nvPr/>
        </p:nvPicPr>
        <p:blipFill>
          <a:blip r:embed="rId3"/>
          <a:stretch>
            <a:fillRect/>
          </a:stretch>
        </p:blipFill>
        <p:spPr>
          <a:xfrm>
            <a:off x="182879" y="465207"/>
            <a:ext cx="7821171" cy="5895423"/>
          </a:xfrm>
          <a:prstGeom prst="rect">
            <a:avLst/>
          </a:prstGeom>
        </p:spPr>
      </p:pic>
    </p:spTree>
    <p:extLst>
      <p:ext uri="{BB962C8B-B14F-4D97-AF65-F5344CB8AC3E}">
        <p14:creationId xmlns:p14="http://schemas.microsoft.com/office/powerpoint/2010/main" val="4209711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logo&#10;&#10;Description automatically generated">
            <a:extLst>
              <a:ext uri="{FF2B5EF4-FFF2-40B4-BE49-F238E27FC236}">
                <a16:creationId xmlns:a16="http://schemas.microsoft.com/office/drawing/2014/main" id="{66D1398E-61A7-44B1-9CDA-D3ED43735EC5}"/>
              </a:ext>
            </a:extLst>
          </p:cNvPr>
          <p:cNvPicPr>
            <a:picLocks noGrp="1" noChangeAspect="1"/>
          </p:cNvPicPr>
          <p:nvPr>
            <p:ph sz="half" idx="1"/>
          </p:nvPr>
        </p:nvPicPr>
        <p:blipFill>
          <a:blip r:embed="rId3">
            <a:alphaModFix amt="70000"/>
          </a:blip>
          <a:stretch>
            <a:fillRect/>
          </a:stretch>
        </p:blipFill>
        <p:spPr>
          <a:xfrm>
            <a:off x="-339436" y="2041235"/>
            <a:ext cx="7135447" cy="4816765"/>
          </a:xfrm>
        </p:spPr>
      </p:pic>
      <p:sp>
        <p:nvSpPr>
          <p:cNvPr id="5" name="Slide Number Placeholder 4">
            <a:extLst>
              <a:ext uri="{FF2B5EF4-FFF2-40B4-BE49-F238E27FC236}">
                <a16:creationId xmlns:a16="http://schemas.microsoft.com/office/drawing/2014/main" id="{356A56D1-9BF1-4F99-93F1-B4EF92D8D45A}"/>
              </a:ext>
            </a:extLst>
          </p:cNvPr>
          <p:cNvSpPr>
            <a:spLocks noGrp="1"/>
          </p:cNvSpPr>
          <p:nvPr>
            <p:ph type="sldNum" sz="quarter" idx="12"/>
          </p:nvPr>
        </p:nvSpPr>
        <p:spPr>
          <a:xfrm>
            <a:off x="10795362" y="6423914"/>
            <a:ext cx="1052510" cy="365125"/>
          </a:xfrm>
        </p:spPr>
        <p:txBody>
          <a:bodyPr vert="horz" lIns="91440" tIns="45720" rIns="91440" bIns="45720" rtlCol="0" anchor="ctr">
            <a:normAutofit/>
          </a:bodyPr>
          <a:lstStyle/>
          <a:p>
            <a:pPr defTabSz="457200">
              <a:spcAft>
                <a:spcPts val="600"/>
              </a:spcAft>
            </a:pPr>
            <a:fld id="{3A98EE3D-8CD1-4C3F-BD1C-C98C9596463C}" type="slidenum">
              <a:rPr lang="en-US"/>
              <a:pPr defTabSz="457200">
                <a:spcAft>
                  <a:spcPts val="600"/>
                </a:spcAft>
              </a:pPr>
              <a:t>10</a:t>
            </a:fld>
            <a:endParaRPr lang="en-US"/>
          </a:p>
        </p:txBody>
      </p:sp>
      <p:sp>
        <p:nvSpPr>
          <p:cNvPr id="4" name="Footer Placeholder 3">
            <a:extLst>
              <a:ext uri="{FF2B5EF4-FFF2-40B4-BE49-F238E27FC236}">
                <a16:creationId xmlns:a16="http://schemas.microsoft.com/office/drawing/2014/main" id="{94E186FA-5C4C-4ED3-90C4-8DB38BD9C85F}"/>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defTabSz="457200">
              <a:spcAft>
                <a:spcPts val="600"/>
              </a:spcAft>
            </a:pPr>
            <a:r>
              <a:rPr lang="en-US"/>
              <a:t>Recovery Management</a:t>
            </a:r>
            <a:endParaRPr lang="en-US" kern="1200" cap="all"/>
          </a:p>
        </p:txBody>
      </p:sp>
      <p:sp>
        <p:nvSpPr>
          <p:cNvPr id="2" name="Title 1">
            <a:extLst>
              <a:ext uri="{FF2B5EF4-FFF2-40B4-BE49-F238E27FC236}">
                <a16:creationId xmlns:a16="http://schemas.microsoft.com/office/drawing/2014/main" id="{87071E00-ABE1-44FD-92BD-2769C2C9C727}"/>
              </a:ext>
            </a:extLst>
          </p:cNvPr>
          <p:cNvSpPr>
            <a:spLocks noGrp="1"/>
          </p:cNvSpPr>
          <p:nvPr>
            <p:ph type="title"/>
          </p:nvPr>
        </p:nvSpPr>
        <p:spPr>
          <a:xfrm>
            <a:off x="581193" y="539158"/>
            <a:ext cx="11029616" cy="988332"/>
          </a:xfrm>
        </p:spPr>
        <p:txBody>
          <a:bodyPr vert="horz" lIns="91440" tIns="45720" rIns="91440" bIns="45720" rtlCol="0" anchor="b">
            <a:normAutofit/>
          </a:bodyPr>
          <a:lstStyle/>
          <a:p>
            <a:r>
              <a:rPr lang="en-US" dirty="0">
                <a:latin typeface="Calibri" panose="020F0502020204030204" pitchFamily="34" charset="0"/>
                <a:cs typeface="Calibri" panose="020F0502020204030204" pitchFamily="34" charset="0"/>
              </a:rPr>
              <a:t>Engagement ACROSS the continuum of care</a:t>
            </a:r>
          </a:p>
        </p:txBody>
      </p:sp>
      <p:sp>
        <p:nvSpPr>
          <p:cNvPr id="3" name="Content Placeholder 2">
            <a:extLst>
              <a:ext uri="{FF2B5EF4-FFF2-40B4-BE49-F238E27FC236}">
                <a16:creationId xmlns:a16="http://schemas.microsoft.com/office/drawing/2014/main" id="{6A7BD30D-629F-49D4-AE04-2D99B365E4B8}"/>
              </a:ext>
            </a:extLst>
          </p:cNvPr>
          <p:cNvSpPr>
            <a:spLocks noGrp="1"/>
          </p:cNvSpPr>
          <p:nvPr>
            <p:ph sz="half" idx="2"/>
          </p:nvPr>
        </p:nvSpPr>
        <p:spPr>
          <a:xfrm>
            <a:off x="5624945" y="2041235"/>
            <a:ext cx="5985864" cy="2724729"/>
          </a:xfrm>
        </p:spPr>
        <p:txBody>
          <a:bodyPr vert="horz" lIns="91440" tIns="45720" rIns="91440" bIns="45720" rtlCol="0" anchor="t">
            <a:normAutofit/>
          </a:bodyPr>
          <a:lstStyle/>
          <a:p>
            <a:pPr marL="216000" indent="-216000">
              <a:lnSpc>
                <a:spcPct val="150000"/>
              </a:lnSpc>
              <a:spcBef>
                <a:spcPts val="0"/>
              </a:spcBef>
            </a:pPr>
            <a:r>
              <a:rPr lang="en-US" sz="2600" dirty="0">
                <a:latin typeface="Calibri" panose="020F0502020204030204" pitchFamily="34" charset="0"/>
                <a:cs typeface="Calibri" panose="020F0502020204030204" pitchFamily="34" charset="0"/>
              </a:rPr>
              <a:t>Outreach/Pretreatment</a:t>
            </a:r>
          </a:p>
          <a:p>
            <a:pPr marL="216000" indent="-216000">
              <a:lnSpc>
                <a:spcPct val="150000"/>
              </a:lnSpc>
              <a:spcBef>
                <a:spcPts val="0"/>
              </a:spcBef>
            </a:pPr>
            <a:r>
              <a:rPr lang="en-US" sz="2600" dirty="0">
                <a:latin typeface="Calibri" panose="020F0502020204030204" pitchFamily="34" charset="0"/>
                <a:cs typeface="Calibri" panose="020F0502020204030204" pitchFamily="34" charset="0"/>
              </a:rPr>
              <a:t>Initiation of Services</a:t>
            </a:r>
          </a:p>
          <a:p>
            <a:pPr marL="216000" indent="-216000">
              <a:lnSpc>
                <a:spcPct val="150000"/>
              </a:lnSpc>
              <a:spcBef>
                <a:spcPts val="0"/>
              </a:spcBef>
            </a:pPr>
            <a:r>
              <a:rPr lang="en-US" sz="2600" dirty="0">
                <a:latin typeface="Calibri" panose="020F0502020204030204" pitchFamily="34" charset="0"/>
                <a:cs typeface="Calibri" panose="020F0502020204030204" pitchFamily="34" charset="0"/>
              </a:rPr>
              <a:t>Treatment Level</a:t>
            </a:r>
          </a:p>
          <a:p>
            <a:pPr marL="216000" indent="-216000">
              <a:lnSpc>
                <a:spcPct val="150000"/>
              </a:lnSpc>
              <a:spcBef>
                <a:spcPts val="0"/>
              </a:spcBef>
            </a:pPr>
            <a:r>
              <a:rPr lang="en-US" sz="2600" dirty="0">
                <a:latin typeface="Calibri" panose="020F0502020204030204" pitchFamily="34" charset="0"/>
                <a:cs typeface="Calibri" panose="020F0502020204030204" pitchFamily="34" charset="0"/>
              </a:rPr>
              <a:t>Continuing Care/Recovery Support</a:t>
            </a:r>
          </a:p>
        </p:txBody>
      </p:sp>
      <p:sp>
        <p:nvSpPr>
          <p:cNvPr id="6" name="TextBox 5"/>
          <p:cNvSpPr txBox="1"/>
          <p:nvPr/>
        </p:nvSpPr>
        <p:spPr>
          <a:xfrm>
            <a:off x="5746749" y="4765964"/>
            <a:ext cx="5864060" cy="1692771"/>
          </a:xfrm>
          <a:prstGeom prst="rect">
            <a:avLst/>
          </a:prstGeom>
          <a:noFill/>
        </p:spPr>
        <p:txBody>
          <a:bodyPr wrap="square" rtlCol="0">
            <a:spAutoFit/>
          </a:bodyPr>
          <a:lstStyle/>
          <a:p>
            <a:r>
              <a:rPr lang="en-US" sz="2600" b="1" dirty="0">
                <a:solidFill>
                  <a:schemeClr val="accent1">
                    <a:lumMod val="75000"/>
                  </a:schemeClr>
                </a:solidFill>
                <a:latin typeface="Calibri" panose="020F0502020204030204" pitchFamily="34" charset="0"/>
                <a:cs typeface="Calibri" panose="020F0502020204030204" pitchFamily="34" charset="0"/>
              </a:rPr>
              <a:t>Engagement across the continuum of care fosters dignity, hope, resilience, relationships, creating meaning in one’s life, and self-efficacy. </a:t>
            </a:r>
          </a:p>
        </p:txBody>
      </p:sp>
    </p:spTree>
    <p:extLst>
      <p:ext uri="{BB962C8B-B14F-4D97-AF65-F5344CB8AC3E}">
        <p14:creationId xmlns:p14="http://schemas.microsoft.com/office/powerpoint/2010/main" val="1789873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145032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05182" y="2996240"/>
            <a:ext cx="11029615" cy="1497507"/>
          </a:xfrm>
        </p:spPr>
        <p:txBody>
          <a:bodyPr/>
          <a:lstStyle/>
          <a:p>
            <a:r>
              <a:rPr lang="en-US" sz="4000" dirty="0"/>
              <a:t>Values &amp; attitudes</a:t>
            </a:r>
            <a:endParaRPr lang="en-US" dirty="0"/>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4" y="4493747"/>
            <a:ext cx="10981633" cy="600556"/>
          </a:xfrm>
        </p:spPr>
        <p:txBody>
          <a:bodyPr>
            <a:normAutofit/>
          </a:bodyPr>
          <a:lstStyle/>
          <a:p>
            <a:r>
              <a:rPr lang="en-US" sz="3200" b="1" dirty="0">
                <a:solidFill>
                  <a:schemeClr val="tx1">
                    <a:lumMod val="75000"/>
                    <a:lumOff val="25000"/>
                  </a:schemeClr>
                </a:solidFill>
                <a:ea typeface="Open Sans Semibold" panose="020B0706030804020204" pitchFamily="34" charset="0"/>
                <a:cs typeface="Open Sans Semibold" panose="020B0706030804020204" pitchFamily="34" charset="0"/>
              </a:rPr>
              <a:t>Engagement</a:t>
            </a: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pPr algn="l"/>
            <a:r>
              <a:rPr lang="en-US"/>
              <a:t>Recovery management</a:t>
            </a:r>
            <a:endParaRPr lang="en-US" noProof="0"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noProof="0" smtClean="0"/>
              <a:t>11</a:t>
            </a:fld>
            <a:endParaRPr lang="en-US" noProof="0" dirty="0"/>
          </a:p>
        </p:txBody>
      </p:sp>
    </p:spTree>
    <p:extLst>
      <p:ext uri="{BB962C8B-B14F-4D97-AF65-F5344CB8AC3E}">
        <p14:creationId xmlns:p14="http://schemas.microsoft.com/office/powerpoint/2010/main" val="3527492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5CC31F-A10F-45C8-8A71-EF79A4764552}"/>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12</a:t>
            </a:fld>
            <a:endParaRPr lang="en-US"/>
          </a:p>
        </p:txBody>
      </p:sp>
      <p:sp>
        <p:nvSpPr>
          <p:cNvPr id="3" name="Footer Placeholder 2">
            <a:extLst>
              <a:ext uri="{FF2B5EF4-FFF2-40B4-BE49-F238E27FC236}">
                <a16:creationId xmlns:a16="http://schemas.microsoft.com/office/drawing/2014/main" id="{5FDF90B5-C4A5-40B2-87D3-102C1809F4DC}"/>
              </a:ext>
            </a:extLst>
          </p:cNvPr>
          <p:cNvSpPr>
            <a:spLocks noGrp="1"/>
          </p:cNvSpPr>
          <p:nvPr>
            <p:ph type="ftr" sz="quarter" idx="11"/>
          </p:nvPr>
        </p:nvSpPr>
        <p:spPr>
          <a:xfrm>
            <a:off x="355101" y="6423914"/>
            <a:ext cx="6818262" cy="365125"/>
          </a:xfrm>
        </p:spPr>
        <p:txBody>
          <a:bodyPr anchor="ctr">
            <a:normAutofit/>
          </a:bodyPr>
          <a:lstStyle/>
          <a:p>
            <a:pPr>
              <a:spcAft>
                <a:spcPts val="600"/>
              </a:spcAft>
            </a:pPr>
            <a:r>
              <a:rPr lang="en-US" dirty="0"/>
              <a:t>Recovery management</a:t>
            </a:r>
            <a:endParaRPr lang="en-US"/>
          </a:p>
        </p:txBody>
      </p:sp>
      <p:sp>
        <p:nvSpPr>
          <p:cNvPr id="4" name="Title 3">
            <a:extLst>
              <a:ext uri="{FF2B5EF4-FFF2-40B4-BE49-F238E27FC236}">
                <a16:creationId xmlns:a16="http://schemas.microsoft.com/office/drawing/2014/main" id="{8083E45C-A47F-43D4-B707-F1740EBF503D}"/>
              </a:ext>
            </a:extLst>
          </p:cNvPr>
          <p:cNvSpPr>
            <a:spLocks noGrp="1"/>
          </p:cNvSpPr>
          <p:nvPr>
            <p:ph type="title"/>
          </p:nvPr>
        </p:nvSpPr>
        <p:spPr>
          <a:xfrm>
            <a:off x="552618" y="510583"/>
            <a:ext cx="11029616" cy="988332"/>
          </a:xfrm>
        </p:spPr>
        <p:txBody>
          <a:bodyPr anchor="b">
            <a:normAutofit/>
          </a:bodyPr>
          <a:lstStyle/>
          <a:p>
            <a:r>
              <a:rPr lang="en-US" dirty="0">
                <a:latin typeface="Calibri" panose="020F0502020204030204" pitchFamily="34" charset="0"/>
                <a:cs typeface="Calibri" panose="020F0502020204030204" pitchFamily="34" charset="0"/>
              </a:rPr>
              <a:t>Values and attitudes of providers</a:t>
            </a:r>
          </a:p>
        </p:txBody>
      </p:sp>
      <p:graphicFrame>
        <p:nvGraphicFramePr>
          <p:cNvPr id="7" name="Content Placeholder 4">
            <a:extLst>
              <a:ext uri="{FF2B5EF4-FFF2-40B4-BE49-F238E27FC236}">
                <a16:creationId xmlns:a16="http://schemas.microsoft.com/office/drawing/2014/main" id="{4246708C-C7D7-4490-B0D4-24EBFCB10247}"/>
              </a:ext>
            </a:extLst>
          </p:cNvPr>
          <p:cNvGraphicFramePr>
            <a:graphicFrameLocks noGrp="1"/>
          </p:cNvGraphicFramePr>
          <p:nvPr>
            <p:ph sz="half" idx="2"/>
            <p:extLst>
              <p:ext uri="{D42A27DB-BD31-4B8C-83A1-F6EECF244321}">
                <p14:modId xmlns:p14="http://schemas.microsoft.com/office/powerpoint/2010/main" val="1821522518"/>
              </p:ext>
            </p:extLst>
          </p:nvPr>
        </p:nvGraphicFramePr>
        <p:xfrm>
          <a:off x="3990975" y="2476500"/>
          <a:ext cx="7727695" cy="40576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Content Placeholder 8" descr="A person holding a sign&#10;&#10;Description automatically generated with medium confidence">
            <a:extLst>
              <a:ext uri="{FF2B5EF4-FFF2-40B4-BE49-F238E27FC236}">
                <a16:creationId xmlns:a16="http://schemas.microsoft.com/office/drawing/2014/main" id="{E9430809-2497-4BA0-8D62-99044A73D45F}"/>
              </a:ext>
            </a:extLst>
          </p:cNvPr>
          <p:cNvPicPr>
            <a:picLocks noGrp="1" noChangeAspect="1"/>
          </p:cNvPicPr>
          <p:nvPr>
            <p:ph sz="half" idx="1"/>
          </p:nvPr>
        </p:nvPicPr>
        <p:blipFill>
          <a:blip r:embed="rId8"/>
          <a:stretch>
            <a:fillRect/>
          </a:stretch>
        </p:blipFill>
        <p:spPr>
          <a:xfrm rot="20619058">
            <a:off x="714509" y="3076910"/>
            <a:ext cx="2917057" cy="19992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85846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B28489-2DB2-4EA2-889E-970A557BECD3}"/>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13</a:t>
            </a:fld>
            <a:endParaRPr lang="en-US"/>
          </a:p>
        </p:txBody>
      </p:sp>
      <p:sp>
        <p:nvSpPr>
          <p:cNvPr id="3" name="Footer Placeholder 2">
            <a:extLst>
              <a:ext uri="{FF2B5EF4-FFF2-40B4-BE49-F238E27FC236}">
                <a16:creationId xmlns:a16="http://schemas.microsoft.com/office/drawing/2014/main" id="{F220842B-28EC-4539-8ED0-1829A3447FD0}"/>
              </a:ext>
            </a:extLst>
          </p:cNvPr>
          <p:cNvSpPr>
            <a:spLocks noGrp="1"/>
          </p:cNvSpPr>
          <p:nvPr>
            <p:ph type="ftr" sz="quarter" idx="11"/>
          </p:nvPr>
        </p:nvSpPr>
        <p:spPr>
          <a:xfrm>
            <a:off x="355101" y="6423914"/>
            <a:ext cx="6818262" cy="365125"/>
          </a:xfrm>
        </p:spPr>
        <p:txBody>
          <a:bodyPr anchor="ctr">
            <a:normAutofit/>
          </a:bodyPr>
          <a:lstStyle/>
          <a:p>
            <a:pPr>
              <a:spcAft>
                <a:spcPts val="600"/>
              </a:spcAft>
            </a:pPr>
            <a:r>
              <a:rPr lang="en-US"/>
              <a:t>Recovery management</a:t>
            </a:r>
          </a:p>
        </p:txBody>
      </p:sp>
      <p:sp>
        <p:nvSpPr>
          <p:cNvPr id="4" name="Title 3">
            <a:extLst>
              <a:ext uri="{FF2B5EF4-FFF2-40B4-BE49-F238E27FC236}">
                <a16:creationId xmlns:a16="http://schemas.microsoft.com/office/drawing/2014/main" id="{B6E5CCF9-7799-463A-9C68-F7C122B6CCB4}"/>
              </a:ext>
            </a:extLst>
          </p:cNvPr>
          <p:cNvSpPr>
            <a:spLocks noGrp="1"/>
          </p:cNvSpPr>
          <p:nvPr>
            <p:ph type="title"/>
          </p:nvPr>
        </p:nvSpPr>
        <p:spPr>
          <a:xfrm>
            <a:off x="581193" y="780213"/>
            <a:ext cx="11029616" cy="988332"/>
          </a:xfrm>
        </p:spPr>
        <p:txBody>
          <a:bodyPr anchor="ctr">
            <a:normAutofit/>
          </a:bodyPr>
          <a:lstStyle/>
          <a:p>
            <a:r>
              <a:rPr lang="en-US" dirty="0">
                <a:latin typeface="Calibri" panose="020F0502020204030204" pitchFamily="34" charset="0"/>
                <a:cs typeface="Calibri" panose="020F0502020204030204" pitchFamily="34" charset="0"/>
              </a:rPr>
              <a:t>Values and Attitudes in Engagement</a:t>
            </a:r>
          </a:p>
        </p:txBody>
      </p:sp>
      <p:graphicFrame>
        <p:nvGraphicFramePr>
          <p:cNvPr id="7" name="Content Placeholder 4">
            <a:extLst>
              <a:ext uri="{FF2B5EF4-FFF2-40B4-BE49-F238E27FC236}">
                <a16:creationId xmlns:a16="http://schemas.microsoft.com/office/drawing/2014/main" id="{3E05F454-5D19-23BF-B963-F374EDE396D5}"/>
              </a:ext>
            </a:extLst>
          </p:cNvPr>
          <p:cNvGraphicFramePr>
            <a:graphicFrameLocks noGrp="1"/>
          </p:cNvGraphicFramePr>
          <p:nvPr>
            <p:ph sz="half" idx="2"/>
            <p:extLst>
              <p:ext uri="{D42A27DB-BD31-4B8C-83A1-F6EECF244321}">
                <p14:modId xmlns:p14="http://schemas.microsoft.com/office/powerpoint/2010/main" val="16818465"/>
              </p:ext>
            </p:extLst>
          </p:nvPr>
        </p:nvGraphicFramePr>
        <p:xfrm>
          <a:off x="1813331" y="2264382"/>
          <a:ext cx="8323912" cy="4333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6671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A96A77-1A75-4E39-B336-B8760D62409E}"/>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noProof="0" smtClean="0"/>
              <a:pPr>
                <a:spcAft>
                  <a:spcPts val="600"/>
                </a:spcAft>
              </a:pPr>
              <a:t>14</a:t>
            </a:fld>
            <a:endParaRPr lang="en-US" noProof="0"/>
          </a:p>
        </p:txBody>
      </p:sp>
      <p:sp>
        <p:nvSpPr>
          <p:cNvPr id="3" name="Footer Placeholder 2">
            <a:extLst>
              <a:ext uri="{FF2B5EF4-FFF2-40B4-BE49-F238E27FC236}">
                <a16:creationId xmlns:a16="http://schemas.microsoft.com/office/drawing/2014/main" id="{38CF7458-492D-49B8-8DE6-EF8510D3C74F}"/>
              </a:ext>
            </a:extLst>
          </p:cNvPr>
          <p:cNvSpPr>
            <a:spLocks noGrp="1"/>
          </p:cNvSpPr>
          <p:nvPr>
            <p:ph type="ftr" sz="quarter" idx="11"/>
          </p:nvPr>
        </p:nvSpPr>
        <p:spPr>
          <a:xfrm>
            <a:off x="440286" y="6371614"/>
            <a:ext cx="6818262" cy="365125"/>
          </a:xfrm>
        </p:spPr>
        <p:txBody>
          <a:bodyPr vert="horz" lIns="91440" tIns="45720" rIns="91440" bIns="45720" rtlCol="0" anchor="ctr">
            <a:normAutofit/>
          </a:bodyPr>
          <a:lstStyle/>
          <a:p>
            <a:pPr>
              <a:spcAft>
                <a:spcPts val="600"/>
              </a:spcAft>
            </a:pPr>
            <a:r>
              <a:rPr lang="en-US" kern="1200" cap="all">
                <a:latin typeface="+mn-lt"/>
                <a:ea typeface="+mn-ea"/>
                <a:cs typeface="+mn-cs"/>
              </a:rPr>
              <a:t>Recovery management</a:t>
            </a:r>
          </a:p>
        </p:txBody>
      </p:sp>
      <p:sp>
        <p:nvSpPr>
          <p:cNvPr id="4" name="Title 3">
            <a:extLst>
              <a:ext uri="{FF2B5EF4-FFF2-40B4-BE49-F238E27FC236}">
                <a16:creationId xmlns:a16="http://schemas.microsoft.com/office/drawing/2014/main" id="{680690E6-A417-49F0-ACC2-0C4ABE08EF47}"/>
              </a:ext>
            </a:extLst>
          </p:cNvPr>
          <p:cNvSpPr>
            <a:spLocks noGrp="1"/>
          </p:cNvSpPr>
          <p:nvPr>
            <p:ph type="title"/>
          </p:nvPr>
        </p:nvSpPr>
        <p:spPr>
          <a:xfrm>
            <a:off x="581192" y="454506"/>
            <a:ext cx="11029616" cy="1013800"/>
          </a:xfrm>
        </p:spPr>
        <p:txBody>
          <a:bodyPr vert="horz" lIns="91440" tIns="45720" rIns="91440" bIns="45720" rtlCol="0" anchor="b">
            <a:normAutofit/>
          </a:bodyPr>
          <a:lstStyle/>
          <a:p>
            <a:r>
              <a:rPr lang="en-US" b="0" kern="1200" cap="all" dirty="0">
                <a:latin typeface="Calibri" panose="020F0502020204030204" pitchFamily="34" charset="0"/>
                <a:cs typeface="Calibri" panose="020F0502020204030204" pitchFamily="34" charset="0"/>
              </a:rPr>
              <a:t>When we Value the process of Engagement, We…</a:t>
            </a:r>
          </a:p>
        </p:txBody>
      </p:sp>
      <p:graphicFrame>
        <p:nvGraphicFramePr>
          <p:cNvPr id="8" name="TextBox 5">
            <a:extLst>
              <a:ext uri="{FF2B5EF4-FFF2-40B4-BE49-F238E27FC236}">
                <a16:creationId xmlns:a16="http://schemas.microsoft.com/office/drawing/2014/main" id="{338918B4-E9B7-5783-CFB8-2482729C35E1}"/>
              </a:ext>
            </a:extLst>
          </p:cNvPr>
          <p:cNvGraphicFramePr/>
          <p:nvPr>
            <p:extLst>
              <p:ext uri="{D42A27DB-BD31-4B8C-83A1-F6EECF244321}">
                <p14:modId xmlns:p14="http://schemas.microsoft.com/office/powerpoint/2010/main" val="3280945782"/>
              </p:ext>
            </p:extLst>
          </p:nvPr>
        </p:nvGraphicFramePr>
        <p:xfrm>
          <a:off x="581192" y="2180496"/>
          <a:ext cx="11029615" cy="3975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5656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818805-4DC9-4838-944B-0F3819CAC765}"/>
              </a:ext>
            </a:extLst>
          </p:cNvPr>
          <p:cNvSpPr>
            <a:spLocks noGrp="1"/>
          </p:cNvSpPr>
          <p:nvPr>
            <p:ph type="sldNum" sz="quarter" idx="12"/>
          </p:nvPr>
        </p:nvSpPr>
        <p:spPr/>
        <p:txBody>
          <a:bodyPr/>
          <a:lstStyle/>
          <a:p>
            <a:fld id="{F603CDE5-C1D8-4EDD-870F-A498BAFA520F}" type="slidenum">
              <a:rPr lang="en-US" noProof="0" smtClean="0"/>
              <a:t>15</a:t>
            </a:fld>
            <a:endParaRPr lang="en-US" noProof="0" dirty="0"/>
          </a:p>
        </p:txBody>
      </p:sp>
      <p:sp>
        <p:nvSpPr>
          <p:cNvPr id="3" name="Footer Placeholder 2">
            <a:extLst>
              <a:ext uri="{FF2B5EF4-FFF2-40B4-BE49-F238E27FC236}">
                <a16:creationId xmlns:a16="http://schemas.microsoft.com/office/drawing/2014/main" id="{F29AC8A1-360C-4F29-A813-C40A344969B1}"/>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102BAE0A-FAA4-4851-9BD8-1CEEAB44894B}"/>
              </a:ext>
            </a:extLst>
          </p:cNvPr>
          <p:cNvSpPr>
            <a:spLocks noGrp="1"/>
          </p:cNvSpPr>
          <p:nvPr>
            <p:ph type="title"/>
          </p:nvPr>
        </p:nvSpPr>
        <p:spPr>
          <a:xfrm>
            <a:off x="528663" y="520995"/>
            <a:ext cx="11029616" cy="988332"/>
          </a:xfrm>
        </p:spPr>
        <p:txBody>
          <a:bodyPr>
            <a:norm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organizational attitudes and values</a:t>
            </a:r>
            <a:endParaRPr lang="en-US"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2839B62-95CC-4864-B0B0-248CA71250AF}"/>
              </a:ext>
            </a:extLst>
          </p:cNvPr>
          <p:cNvSpPr txBox="1"/>
          <p:nvPr/>
        </p:nvSpPr>
        <p:spPr>
          <a:xfrm>
            <a:off x="848616" y="2069324"/>
            <a:ext cx="10709663" cy="4354590"/>
          </a:xfrm>
          <a:prstGeom prst="rect">
            <a:avLst/>
          </a:prstGeom>
          <a:noFill/>
        </p:spPr>
        <p:txBody>
          <a:bodyPr wrap="square">
            <a:spAutoFit/>
          </a:bodyPr>
          <a:lstStyle/>
          <a:p>
            <a:pPr marL="342900" marR="0" indent="-342900">
              <a:lnSpc>
                <a:spcPct val="107000"/>
              </a:lnSpc>
              <a:spcBef>
                <a:spcPts val="0"/>
              </a:spcBef>
              <a:spcAft>
                <a:spcPts val="0"/>
              </a:spcAft>
              <a:buClr>
                <a:schemeClr val="accent1"/>
              </a:buClr>
              <a:buSzPct val="120000"/>
              <a:buFont typeface="Wingdings" panose="05000000000000000000" pitchFamily="2" charset="2"/>
              <a:buChar char="§"/>
            </a:pPr>
            <a:r>
              <a:rPr lang="en-US" sz="2600" dirty="0">
                <a:latin typeface="Calibri" panose="020F0502020204030204" pitchFamily="34" charset="0"/>
                <a:ea typeface="Calibri" panose="020F0502020204030204" pitchFamily="34" charset="0"/>
                <a:cs typeface="Times New Roman" panose="02020603050405020304" pitchFamily="18" charset="0"/>
              </a:rPr>
              <a:t>Valuing</a:t>
            </a:r>
            <a:r>
              <a:rPr lang="en-US" sz="2600" dirty="0">
                <a:effectLst/>
                <a:latin typeface="Calibri" panose="020F0502020204030204" pitchFamily="34" charset="0"/>
                <a:ea typeface="Calibri" panose="020F0502020204030204" pitchFamily="34" charset="0"/>
                <a:cs typeface="Times New Roman" panose="02020603050405020304" pitchFamily="18" charset="0"/>
              </a:rPr>
              <a:t> respectful and honest collaborative relationships</a:t>
            </a: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r>
              <a:rPr lang="en-US" sz="2600" dirty="0">
                <a:latin typeface="Calibri" panose="020F0502020204030204" pitchFamily="34" charset="0"/>
                <a:ea typeface="Calibri" panose="020F0502020204030204" pitchFamily="34" charset="0"/>
                <a:cs typeface="Times New Roman" panose="02020603050405020304" pitchFamily="18" charset="0"/>
              </a:rPr>
              <a:t>Enhancing </a:t>
            </a:r>
            <a:r>
              <a:rPr lang="en-US" sz="2600" dirty="0">
                <a:effectLst/>
                <a:latin typeface="Calibri" panose="020F0502020204030204" pitchFamily="34" charset="0"/>
                <a:ea typeface="Calibri" panose="020F0502020204030204" pitchFamily="34" charset="0"/>
                <a:cs typeface="Times New Roman" panose="02020603050405020304" pitchFamily="18" charset="0"/>
              </a:rPr>
              <a:t>relationships with individuals served</a:t>
            </a: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r>
              <a:rPr lang="en-US" sz="2600" dirty="0">
                <a:effectLst/>
                <a:latin typeface="Calibri" panose="020F0502020204030204" pitchFamily="34" charset="0"/>
                <a:ea typeface="Calibri" panose="020F0502020204030204" pitchFamily="34" charset="0"/>
                <a:cs typeface="Times New Roman" panose="02020603050405020304" pitchFamily="18" charset="0"/>
              </a:rPr>
              <a:t>Creating trusting relationships</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r>
              <a:rPr lang="en-US" sz="2600" dirty="0">
                <a:latin typeface="Calibri" panose="020F0502020204030204" pitchFamily="34" charset="0"/>
                <a:ea typeface="Calibri" panose="020F0502020204030204" pitchFamily="34" charset="0"/>
                <a:cs typeface="Times New Roman" panose="02020603050405020304" pitchFamily="18" charset="0"/>
              </a:rPr>
              <a:t>I</a:t>
            </a:r>
            <a:r>
              <a:rPr lang="en-US" sz="2600" dirty="0">
                <a:effectLst/>
                <a:latin typeface="Calibri" panose="020F0502020204030204" pitchFamily="34" charset="0"/>
                <a:ea typeface="Calibri" panose="020F0502020204030204" pitchFamily="34" charset="0"/>
                <a:cs typeface="Times New Roman" panose="02020603050405020304" pitchFamily="18" charset="0"/>
              </a:rPr>
              <a:t>ncreasing access to services</a:t>
            </a: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r>
              <a:rPr lang="en-US" sz="2600" dirty="0">
                <a:latin typeface="Calibri" panose="020F0502020204030204" pitchFamily="34" charset="0"/>
                <a:ea typeface="Calibri" panose="020F0502020204030204" pitchFamily="34" charset="0"/>
                <a:cs typeface="Times New Roman" panose="02020603050405020304" pitchFamily="18" charset="0"/>
              </a:rPr>
              <a:t>P</a:t>
            </a:r>
            <a:r>
              <a:rPr lang="en-US" sz="2600" dirty="0">
                <a:effectLst/>
                <a:latin typeface="Calibri" panose="020F0502020204030204" pitchFamily="34" charset="0"/>
                <a:ea typeface="Calibri" panose="020F0502020204030204" pitchFamily="34" charset="0"/>
                <a:cs typeface="Times New Roman" panose="02020603050405020304" pitchFamily="18" charset="0"/>
              </a:rPr>
              <a:t>roviding diverse opportunities for the individuals to become more involved in their recovery support services and activities</a:t>
            </a:r>
            <a:endParaRPr lang="en-US" sz="2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008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76126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05182" y="2996240"/>
            <a:ext cx="11029615" cy="1497507"/>
          </a:xfrm>
        </p:spPr>
        <p:txBody>
          <a:bodyPr>
            <a:normAutofit/>
          </a:bodyPr>
          <a:lstStyle/>
          <a:p>
            <a:r>
              <a:rPr lang="en-US" sz="4000" dirty="0"/>
              <a:t>What we know</a:t>
            </a:r>
            <a:br>
              <a:rPr lang="en-US" sz="4000" dirty="0"/>
            </a:br>
            <a:r>
              <a:rPr lang="en-US" sz="4000" dirty="0"/>
              <a:t>from research</a:t>
            </a: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4" y="4493747"/>
            <a:ext cx="10981633" cy="600556"/>
          </a:xfrm>
        </p:spPr>
        <p:txBody>
          <a:bodyPr>
            <a:normAutofit/>
          </a:bodyPr>
          <a:lstStyle/>
          <a:p>
            <a:r>
              <a:rPr lang="en-US" sz="3200" b="1" dirty="0">
                <a:solidFill>
                  <a:schemeClr val="tx1">
                    <a:lumMod val="75000"/>
                    <a:lumOff val="25000"/>
                  </a:schemeClr>
                </a:solidFill>
                <a:ea typeface="Open Sans Semibold" panose="020B0706030804020204" pitchFamily="34" charset="0"/>
                <a:cs typeface="Open Sans Semibold" panose="020B0706030804020204" pitchFamily="34" charset="0"/>
              </a:rPr>
              <a:t>Engagement</a:t>
            </a: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pPr algn="l"/>
            <a:r>
              <a:rPr lang="en-US"/>
              <a:t>Recovery management</a:t>
            </a:r>
            <a:endParaRPr lang="en-US" noProof="0"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noProof="0" smtClean="0"/>
              <a:t>16</a:t>
            </a:fld>
            <a:endParaRPr lang="en-US" noProof="0" dirty="0"/>
          </a:p>
        </p:txBody>
      </p:sp>
    </p:spTree>
    <p:extLst>
      <p:ext uri="{BB962C8B-B14F-4D97-AF65-F5344CB8AC3E}">
        <p14:creationId xmlns:p14="http://schemas.microsoft.com/office/powerpoint/2010/main" val="1143747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17</a:t>
            </a:fld>
            <a:endParaRPr lang="en-US"/>
          </a:p>
        </p:txBody>
      </p:sp>
      <p:sp>
        <p:nvSpPr>
          <p:cNvPr id="5" name="Footer Placeholder 4"/>
          <p:cNvSpPr>
            <a:spLocks noGrp="1"/>
          </p:cNvSpPr>
          <p:nvPr>
            <p:ph type="ftr" sz="quarter" idx="11"/>
          </p:nvPr>
        </p:nvSpPr>
        <p:spPr>
          <a:xfrm>
            <a:off x="355101" y="6423914"/>
            <a:ext cx="6818262" cy="365125"/>
          </a:xfrm>
        </p:spPr>
        <p:txBody>
          <a:bodyPr anchor="ctr">
            <a:normAutofit/>
          </a:bodyPr>
          <a:lstStyle/>
          <a:p>
            <a:pPr>
              <a:spcAft>
                <a:spcPts val="600"/>
              </a:spcAft>
            </a:pPr>
            <a:r>
              <a:rPr lang="en-US"/>
              <a:t>Recovery management</a:t>
            </a:r>
          </a:p>
        </p:txBody>
      </p:sp>
      <p:sp>
        <p:nvSpPr>
          <p:cNvPr id="7" name="Title 6"/>
          <p:cNvSpPr>
            <a:spLocks noGrp="1"/>
          </p:cNvSpPr>
          <p:nvPr>
            <p:ph type="title"/>
          </p:nvPr>
        </p:nvSpPr>
        <p:spPr>
          <a:xfrm>
            <a:off x="581193" y="544025"/>
            <a:ext cx="11029616" cy="988332"/>
          </a:xfrm>
        </p:spPr>
        <p:txBody>
          <a:bodyPr anchor="b">
            <a:normAutofit/>
          </a:bodyPr>
          <a:lstStyle/>
          <a:p>
            <a:r>
              <a:rPr lang="en-US" dirty="0">
                <a:latin typeface="Calibri" panose="020F0502020204030204" pitchFamily="34" charset="0"/>
                <a:cs typeface="Calibri" panose="020F0502020204030204" pitchFamily="34" charset="0"/>
              </a:rPr>
              <a:t>Required Knowledge base that is needed</a:t>
            </a:r>
          </a:p>
        </p:txBody>
      </p:sp>
      <p:pic>
        <p:nvPicPr>
          <p:cNvPr id="10" name="Picture 9" descr="Person with idea concept">
            <a:extLst>
              <a:ext uri="{FF2B5EF4-FFF2-40B4-BE49-F238E27FC236}">
                <a16:creationId xmlns:a16="http://schemas.microsoft.com/office/drawing/2014/main" id="{DF61E08F-D581-C63B-08C1-C8E9074C3885}"/>
              </a:ext>
            </a:extLst>
          </p:cNvPr>
          <p:cNvPicPr>
            <a:picLocks noChangeAspect="1"/>
          </p:cNvPicPr>
          <p:nvPr/>
        </p:nvPicPr>
        <p:blipFill rotWithShape="1">
          <a:blip r:embed="rId3"/>
          <a:srcRect l="9252" r="789"/>
          <a:stretch/>
        </p:blipFill>
        <p:spPr>
          <a:xfrm>
            <a:off x="581193" y="2651616"/>
            <a:ext cx="3427328" cy="2543096"/>
          </a:xfrm>
          <a:prstGeom prst="rect">
            <a:avLst/>
          </a:prstGeom>
          <a:noFill/>
        </p:spPr>
      </p:pic>
      <p:sp>
        <p:nvSpPr>
          <p:cNvPr id="8" name="Content Placeholder 7"/>
          <p:cNvSpPr>
            <a:spLocks noGrp="1"/>
          </p:cNvSpPr>
          <p:nvPr>
            <p:ph sz="half" idx="2"/>
          </p:nvPr>
        </p:nvSpPr>
        <p:spPr>
          <a:xfrm>
            <a:off x="4057649" y="2179877"/>
            <a:ext cx="7553159" cy="4244037"/>
          </a:xfrm>
        </p:spPr>
        <p:txBody>
          <a:bodyPr anchor="t">
            <a:normAutofit/>
          </a:bodyPr>
          <a:lstStyle/>
          <a:p>
            <a:pPr marL="0" indent="0">
              <a:lnSpc>
                <a:spcPct val="90000"/>
              </a:lnSpc>
              <a:buNone/>
            </a:pPr>
            <a:r>
              <a:rPr lang="en-US" sz="2400" dirty="0">
                <a:latin typeface="Calibri" panose="020F0502020204030204" pitchFamily="34" charset="0"/>
                <a:cs typeface="Calibri" panose="020F0502020204030204" pitchFamily="34" charset="0"/>
              </a:rPr>
              <a:t>Practicing person-first approaches and recognizing diversity of needs requires us to:</a:t>
            </a:r>
            <a:endParaRPr lang="en-US" sz="2200" dirty="0">
              <a:latin typeface="Calibri" panose="020F0502020204030204" pitchFamily="34" charset="0"/>
              <a:cs typeface="Calibri" panose="020F0502020204030204" pitchFamily="34" charset="0"/>
            </a:endParaRPr>
          </a:p>
          <a:p>
            <a:pPr marL="285750" indent="-285750">
              <a:lnSpc>
                <a:spcPct val="90000"/>
              </a:lnSpc>
              <a:buFont typeface="Wingdings" panose="05000000000000000000" pitchFamily="2" charset="2"/>
              <a:buChar char="§"/>
            </a:pPr>
            <a:r>
              <a:rPr lang="en-US" sz="2400" dirty="0">
                <a:latin typeface="Calibri" panose="020F0502020204030204" pitchFamily="34" charset="0"/>
                <a:cs typeface="Calibri" panose="020F0502020204030204" pitchFamily="34" charset="0"/>
              </a:rPr>
              <a:t>Understand the individual and personal nature of recovery and recovery approaches.</a:t>
            </a:r>
          </a:p>
          <a:p>
            <a:pPr marL="285750" indent="-285750">
              <a:lnSpc>
                <a:spcPct val="90000"/>
              </a:lnSpc>
              <a:buFont typeface="Wingdings" panose="05000000000000000000" pitchFamily="2" charset="2"/>
              <a:buChar char="§"/>
            </a:pPr>
            <a:r>
              <a:rPr lang="en-US" sz="2400" dirty="0">
                <a:latin typeface="Calibri" panose="020F0502020204030204" pitchFamily="34" charset="0"/>
                <a:cs typeface="Calibri" panose="020F0502020204030204" pitchFamily="34" charset="0"/>
              </a:rPr>
              <a:t>Respect, learn from, and understand the approaches developed by people with lived experience.</a:t>
            </a:r>
          </a:p>
          <a:p>
            <a:pPr marL="285750" indent="-285750">
              <a:lnSpc>
                <a:spcPct val="90000"/>
              </a:lnSpc>
              <a:buFont typeface="Wingdings" panose="05000000000000000000" pitchFamily="2" charset="2"/>
              <a:buChar char="§"/>
            </a:pPr>
            <a:r>
              <a:rPr lang="en-US" sz="2400" dirty="0">
                <a:latin typeface="Calibri" panose="020F0502020204030204" pitchFamily="34" charset="0"/>
                <a:cs typeface="Calibri" panose="020F0502020204030204" pitchFamily="34" charset="0"/>
              </a:rPr>
              <a:t>Understand how basic needs impact recovery.</a:t>
            </a:r>
          </a:p>
          <a:p>
            <a:pPr marL="285750" indent="-285750">
              <a:lnSpc>
                <a:spcPct val="90000"/>
              </a:lnSpc>
              <a:buFont typeface="Wingdings" panose="05000000000000000000" pitchFamily="2" charset="2"/>
              <a:buChar char="§"/>
            </a:pPr>
            <a:r>
              <a:rPr lang="en-US" sz="2400" dirty="0">
                <a:latin typeface="Calibri" panose="020F0502020204030204" pitchFamily="34" charset="0"/>
                <a:cs typeface="Calibri" panose="020F0502020204030204" pitchFamily="34" charset="0"/>
              </a:rPr>
              <a:t>Learn how to assess for basic needs and strengths.</a:t>
            </a:r>
          </a:p>
        </p:txBody>
      </p:sp>
    </p:spTree>
    <p:extLst>
      <p:ext uri="{BB962C8B-B14F-4D97-AF65-F5344CB8AC3E}">
        <p14:creationId xmlns:p14="http://schemas.microsoft.com/office/powerpoint/2010/main" val="3680874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082C26-20EF-41AE-976A-979892DCC790}"/>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noProof="0" smtClean="0"/>
              <a:pPr>
                <a:spcAft>
                  <a:spcPts val="600"/>
                </a:spcAft>
              </a:pPr>
              <a:t>18</a:t>
            </a:fld>
            <a:endParaRPr lang="en-US" noProof="0"/>
          </a:p>
        </p:txBody>
      </p:sp>
      <p:sp>
        <p:nvSpPr>
          <p:cNvPr id="3" name="Footer Placeholder 2">
            <a:extLst>
              <a:ext uri="{FF2B5EF4-FFF2-40B4-BE49-F238E27FC236}">
                <a16:creationId xmlns:a16="http://schemas.microsoft.com/office/drawing/2014/main" id="{6F896EE0-60D3-43CB-8CDF-C5E85975EAD4}"/>
              </a:ext>
            </a:extLst>
          </p:cNvPr>
          <p:cNvSpPr>
            <a:spLocks noGrp="1"/>
          </p:cNvSpPr>
          <p:nvPr>
            <p:ph type="ftr" sz="quarter" idx="11"/>
          </p:nvPr>
        </p:nvSpPr>
        <p:spPr>
          <a:xfrm>
            <a:off x="440286" y="6371614"/>
            <a:ext cx="6818262" cy="365125"/>
          </a:xfrm>
        </p:spPr>
        <p:txBody>
          <a:bodyPr vert="horz" lIns="91440" tIns="45720" rIns="91440" bIns="45720" rtlCol="0" anchor="ctr">
            <a:normAutofit/>
          </a:bodyPr>
          <a:lstStyle/>
          <a:p>
            <a:pPr>
              <a:spcAft>
                <a:spcPts val="600"/>
              </a:spcAft>
            </a:pPr>
            <a:r>
              <a:rPr lang="en-US" kern="1200" cap="all">
                <a:latin typeface="+mn-lt"/>
                <a:ea typeface="+mn-ea"/>
                <a:cs typeface="+mn-cs"/>
              </a:rPr>
              <a:t>Recovery management</a:t>
            </a:r>
            <a:endParaRPr lang="en-US" kern="1200" cap="all" noProof="0">
              <a:latin typeface="+mn-lt"/>
              <a:ea typeface="+mn-ea"/>
              <a:cs typeface="+mn-cs"/>
            </a:endParaRPr>
          </a:p>
        </p:txBody>
      </p:sp>
      <p:sp>
        <p:nvSpPr>
          <p:cNvPr id="5" name="TextBox 4">
            <a:extLst>
              <a:ext uri="{FF2B5EF4-FFF2-40B4-BE49-F238E27FC236}">
                <a16:creationId xmlns:a16="http://schemas.microsoft.com/office/drawing/2014/main" id="{4D3092A8-0403-48D7-BED2-FAE59C20DEE1}"/>
              </a:ext>
            </a:extLst>
          </p:cNvPr>
          <p:cNvSpPr txBox="1"/>
          <p:nvPr/>
        </p:nvSpPr>
        <p:spPr>
          <a:xfrm>
            <a:off x="581191" y="435456"/>
            <a:ext cx="11029616" cy="1013800"/>
          </a:xfrm>
          <a:prstGeom prst="rect">
            <a:avLst/>
          </a:prstGeom>
        </p:spPr>
        <p:txBody>
          <a:bodyPr vert="horz" lIns="91440" tIns="45720" rIns="91440" bIns="45720" rtlCol="0" anchor="b">
            <a:normAutofit/>
          </a:bodyPr>
          <a:lstStyle/>
          <a:p>
            <a:pPr defTabSz="457200">
              <a:spcBef>
                <a:spcPct val="0"/>
              </a:spcBef>
              <a:spcAft>
                <a:spcPts val="600"/>
              </a:spcAft>
            </a:pPr>
            <a:r>
              <a:rPr lang="en-US" sz="2800" b="0" kern="1200" cap="all" dirty="0">
                <a:solidFill>
                  <a:schemeClr val="bg1"/>
                </a:solidFill>
                <a:latin typeface="Calibri" panose="020F0502020204030204" pitchFamily="34" charset="0"/>
                <a:ea typeface="+mj-ea"/>
                <a:cs typeface="Calibri" panose="020F0502020204030204" pitchFamily="34" charset="0"/>
              </a:rPr>
              <a:t>En</a:t>
            </a:r>
            <a:r>
              <a:rPr lang="en-US" sz="2800" cap="all" dirty="0">
                <a:solidFill>
                  <a:schemeClr val="bg1"/>
                </a:solidFill>
                <a:latin typeface="Calibri" panose="020F0502020204030204" pitchFamily="34" charset="0"/>
                <a:ea typeface="+mj-ea"/>
                <a:cs typeface="Calibri" panose="020F0502020204030204" pitchFamily="34" charset="0"/>
              </a:rPr>
              <a:t>gagement</a:t>
            </a:r>
            <a:r>
              <a:rPr lang="en-US" sz="2600" cap="all" dirty="0">
                <a:solidFill>
                  <a:schemeClr val="bg1"/>
                </a:solidFill>
                <a:latin typeface="Calibri" panose="020F0502020204030204" pitchFamily="34" charset="0"/>
                <a:ea typeface="+mj-ea"/>
                <a:cs typeface="Calibri" panose="020F0502020204030204" pitchFamily="34" charset="0"/>
              </a:rPr>
              <a:t> </a:t>
            </a:r>
            <a:endParaRPr lang="en-US" sz="2600" b="0" kern="1200" cap="all" dirty="0">
              <a:solidFill>
                <a:schemeClr val="bg1"/>
              </a:solidFill>
              <a:latin typeface="Calibri" panose="020F0502020204030204" pitchFamily="34" charset="0"/>
              <a:ea typeface="+mj-ea"/>
              <a:cs typeface="Calibri" panose="020F0502020204030204" pitchFamily="34" charset="0"/>
            </a:endParaRPr>
          </a:p>
        </p:txBody>
      </p:sp>
      <p:graphicFrame>
        <p:nvGraphicFramePr>
          <p:cNvPr id="8" name="Content Placeholder 7">
            <a:extLst>
              <a:ext uri="{FF2B5EF4-FFF2-40B4-BE49-F238E27FC236}">
                <a16:creationId xmlns:a16="http://schemas.microsoft.com/office/drawing/2014/main" id="{A789024D-C982-48B2-8360-CF10FE786069}"/>
              </a:ext>
            </a:extLst>
          </p:cNvPr>
          <p:cNvGraphicFramePr/>
          <p:nvPr>
            <p:extLst>
              <p:ext uri="{D42A27DB-BD31-4B8C-83A1-F6EECF244321}">
                <p14:modId xmlns:p14="http://schemas.microsoft.com/office/powerpoint/2010/main" val="4089400192"/>
              </p:ext>
            </p:extLst>
          </p:nvPr>
        </p:nvGraphicFramePr>
        <p:xfrm>
          <a:off x="581192" y="2180496"/>
          <a:ext cx="11029615" cy="3975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9323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19</a:t>
            </a:fld>
            <a:endParaRPr lang="en-US"/>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a:xfrm>
            <a:off x="355101" y="6414389"/>
            <a:ext cx="6818262" cy="365125"/>
          </a:xfrm>
        </p:spPr>
        <p:txBody>
          <a:bodyPr anchor="ctr">
            <a:normAutofit/>
          </a:bodyPr>
          <a:lstStyle/>
          <a:p>
            <a:pPr>
              <a:spcAft>
                <a:spcPts val="600"/>
              </a:spcAft>
            </a:pPr>
            <a:r>
              <a:rPr lang="en-US" dirty="0"/>
              <a:t>Recovery Management</a:t>
            </a:r>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a:xfrm>
            <a:off x="581193" y="506155"/>
            <a:ext cx="11029616" cy="988332"/>
          </a:xfrm>
        </p:spPr>
        <p:txBody>
          <a:bodyPr anchor="b">
            <a:normAutofit/>
          </a:bodyPr>
          <a:lstStyle/>
          <a:p>
            <a:r>
              <a:rPr lang="en-US" dirty="0">
                <a:latin typeface="Calibri" panose="020F0502020204030204" pitchFamily="34" charset="0"/>
                <a:cs typeface="Calibri" panose="020F0502020204030204" pitchFamily="34" charset="0"/>
              </a:rPr>
              <a:t>Engagement Creates a culture and language of hope</a:t>
            </a:r>
            <a:endParaRPr lang="ru-RU" dirty="0">
              <a:latin typeface="Calibri" panose="020F0502020204030204" pitchFamily="34" charset="0"/>
              <a:cs typeface="Calibri" panose="020F0502020204030204" pitchFamily="34" charset="0"/>
            </a:endParaRPr>
          </a:p>
        </p:txBody>
      </p:sp>
      <p:sp>
        <p:nvSpPr>
          <p:cNvPr id="11" name="Content Placeholder 7">
            <a:extLst>
              <a:ext uri="{FF2B5EF4-FFF2-40B4-BE49-F238E27FC236}">
                <a16:creationId xmlns:a16="http://schemas.microsoft.com/office/drawing/2014/main" id="{DBAFD5F0-2562-4A33-92CD-6ACFF24003B6}"/>
              </a:ext>
            </a:extLst>
          </p:cNvPr>
          <p:cNvSpPr txBox="1">
            <a:spLocks/>
          </p:cNvSpPr>
          <p:nvPr/>
        </p:nvSpPr>
        <p:spPr>
          <a:xfrm>
            <a:off x="581191" y="3458089"/>
            <a:ext cx="5422392" cy="402344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n-US" dirty="0"/>
          </a:p>
        </p:txBody>
      </p:sp>
      <p:sp>
        <p:nvSpPr>
          <p:cNvPr id="12" name="Content Placeholder 7">
            <a:extLst>
              <a:ext uri="{FF2B5EF4-FFF2-40B4-BE49-F238E27FC236}">
                <a16:creationId xmlns:a16="http://schemas.microsoft.com/office/drawing/2014/main" id="{4F051EED-C592-4951-AD0D-62838FE6D3AC}"/>
              </a:ext>
            </a:extLst>
          </p:cNvPr>
          <p:cNvSpPr txBox="1">
            <a:spLocks/>
          </p:cNvSpPr>
          <p:nvPr/>
        </p:nvSpPr>
        <p:spPr>
          <a:xfrm>
            <a:off x="627400" y="2216024"/>
            <a:ext cx="10937201" cy="402344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600" dirty="0">
                <a:latin typeface="Calibri" panose="020F0502020204030204" pitchFamily="34" charset="0"/>
                <a:cs typeface="Calibri" panose="020F0502020204030204" pitchFamily="34" charset="0"/>
              </a:rPr>
              <a:t>Recovery is personal.</a:t>
            </a:r>
          </a:p>
          <a:p>
            <a:r>
              <a:rPr lang="en-US" sz="2600" dirty="0">
                <a:latin typeface="Calibri" panose="020F0502020204030204" pitchFamily="34" charset="0"/>
                <a:cs typeface="Calibri" panose="020F0502020204030204" pitchFamily="34" charset="0"/>
              </a:rPr>
              <a:t>The focus is on the individual receiving services. </a:t>
            </a:r>
          </a:p>
          <a:p>
            <a:r>
              <a:rPr lang="en-US" sz="2600" dirty="0">
                <a:latin typeface="Calibri" panose="020F0502020204030204" pitchFamily="34" charset="0"/>
                <a:cs typeface="Calibri" panose="020F0502020204030204" pitchFamily="34" charset="0"/>
              </a:rPr>
              <a:t>Values, hopes and dreams are included in planning and service delivery.</a:t>
            </a:r>
          </a:p>
          <a:p>
            <a:r>
              <a:rPr lang="en-US" sz="2600" dirty="0">
                <a:latin typeface="Calibri" panose="020F0502020204030204" pitchFamily="34" charset="0"/>
                <a:cs typeface="Calibri" panose="020F0502020204030204" pitchFamily="34" charset="0"/>
              </a:rPr>
              <a:t>Consider the impact of distress in every part of life.</a:t>
            </a:r>
          </a:p>
          <a:p>
            <a:r>
              <a:rPr lang="en-US" sz="2600" dirty="0">
                <a:latin typeface="Calibri" panose="020F0502020204030204" pitchFamily="34" charset="0"/>
                <a:cs typeface="Calibri" panose="020F0502020204030204" pitchFamily="34" charset="0"/>
              </a:rPr>
              <a:t>Accept the individual for who they are.</a:t>
            </a:r>
          </a:p>
          <a:p>
            <a:r>
              <a:rPr lang="en-US" sz="2600" dirty="0">
                <a:latin typeface="Calibri" panose="020F0502020204030204" pitchFamily="34" charset="0"/>
                <a:cs typeface="Calibri" panose="020F0502020204030204" pitchFamily="34" charset="0"/>
              </a:rPr>
              <a:t>A genuine belief that every individual has the potential to build a purposeful and meaningful life is needed.</a:t>
            </a:r>
          </a:p>
        </p:txBody>
      </p:sp>
    </p:spTree>
    <p:extLst>
      <p:ext uri="{BB962C8B-B14F-4D97-AF65-F5344CB8AC3E}">
        <p14:creationId xmlns:p14="http://schemas.microsoft.com/office/powerpoint/2010/main" val="3381857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98EE3D-8CD1-4C3F-BD1C-C98C9596463C}" type="slidenum">
              <a:rPr lang="en-US" smtClean="0"/>
              <a:t>2</a:t>
            </a:fld>
            <a:endParaRPr lang="en-US" dirty="0"/>
          </a:p>
        </p:txBody>
      </p:sp>
      <p:sp>
        <p:nvSpPr>
          <p:cNvPr id="3" name="Footer Placeholder 2"/>
          <p:cNvSpPr>
            <a:spLocks noGrp="1"/>
          </p:cNvSpPr>
          <p:nvPr>
            <p:ph type="ftr" sz="quarter" idx="11"/>
          </p:nvPr>
        </p:nvSpPr>
        <p:spPr/>
        <p:txBody>
          <a:bodyPr/>
          <a:lstStyle/>
          <a:p>
            <a:r>
              <a:rPr lang="en-US"/>
              <a:t>Recovery management</a:t>
            </a:r>
            <a:endParaRPr lang="en-US" dirty="0"/>
          </a:p>
        </p:txBody>
      </p:sp>
      <p:sp>
        <p:nvSpPr>
          <p:cNvPr id="4" name="Title 3"/>
          <p:cNvSpPr>
            <a:spLocks noGrp="1"/>
          </p:cNvSpPr>
          <p:nvPr>
            <p:ph type="title"/>
          </p:nvPr>
        </p:nvSpPr>
        <p:spPr/>
        <p:txBody>
          <a:bodyPr/>
          <a:lstStyle/>
          <a:p>
            <a:r>
              <a:rPr lang="en-US" dirty="0">
                <a:solidFill>
                  <a:srgbClr val="FFFEFF"/>
                </a:solidFill>
                <a:latin typeface="Calibri" panose="020F0502020204030204" pitchFamily="34" charset="0"/>
                <a:cs typeface="Calibri" panose="020F0502020204030204" pitchFamily="34" charset="0"/>
              </a:rPr>
              <a:t>Module 2 Outline</a:t>
            </a:r>
            <a:endParaRPr lang="en-US" dirty="0">
              <a:cs typeface="Calibri" panose="020F0502020204030204" pitchFamily="34" charset="0"/>
            </a:endParaRPr>
          </a:p>
        </p:txBody>
      </p:sp>
      <p:sp>
        <p:nvSpPr>
          <p:cNvPr id="9" name="Content Placeholder 8">
            <a:extLst>
              <a:ext uri="{FF2B5EF4-FFF2-40B4-BE49-F238E27FC236}">
                <a16:creationId xmlns:a16="http://schemas.microsoft.com/office/drawing/2014/main" id="{0590CAD7-B82A-489C-AFA7-1BC5D072F20A}"/>
              </a:ext>
            </a:extLst>
          </p:cNvPr>
          <p:cNvSpPr>
            <a:spLocks noGrp="1"/>
          </p:cNvSpPr>
          <p:nvPr>
            <p:ph idx="1"/>
          </p:nvPr>
        </p:nvSpPr>
        <p:spPr>
          <a:xfrm>
            <a:off x="494473" y="2233161"/>
            <a:ext cx="11029615" cy="3975348"/>
          </a:xfrm>
        </p:spPr>
        <p:txBody>
          <a:bodyPr>
            <a:normAutofit/>
          </a:bodyPr>
          <a:lstStyle/>
          <a:p>
            <a:endParaRPr lang="en-US" dirty="0"/>
          </a:p>
          <a:p>
            <a:endParaRPr lang="en-US" dirty="0"/>
          </a:p>
        </p:txBody>
      </p:sp>
      <p:graphicFrame>
        <p:nvGraphicFramePr>
          <p:cNvPr id="7" name="Content Placeholder 2" descr="SmartArt object">
            <a:extLst>
              <a:ext uri="{FF2B5EF4-FFF2-40B4-BE49-F238E27FC236}">
                <a16:creationId xmlns:a16="http://schemas.microsoft.com/office/drawing/2014/main" id="{59405A29-4A0F-429B-A6BA-2D3E9946C76A}"/>
              </a:ext>
            </a:extLst>
          </p:cNvPr>
          <p:cNvGraphicFramePr>
            <a:graphicFrameLocks/>
          </p:cNvGraphicFramePr>
          <p:nvPr>
            <p:extLst>
              <p:ext uri="{D42A27DB-BD31-4B8C-83A1-F6EECF244321}">
                <p14:modId xmlns:p14="http://schemas.microsoft.com/office/powerpoint/2010/main" val="3080518920"/>
              </p:ext>
            </p:extLst>
          </p:nvPr>
        </p:nvGraphicFramePr>
        <p:xfrm>
          <a:off x="440286" y="2089332"/>
          <a:ext cx="11288243" cy="3961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0645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9F6B3D-7D11-4D30-81B8-BC44528BF9F1}"/>
              </a:ext>
            </a:extLst>
          </p:cNvPr>
          <p:cNvSpPr>
            <a:spLocks noGrp="1"/>
          </p:cNvSpPr>
          <p:nvPr>
            <p:ph type="sldNum" sz="quarter" idx="12"/>
          </p:nvPr>
        </p:nvSpPr>
        <p:spPr/>
        <p:txBody>
          <a:bodyPr/>
          <a:lstStyle/>
          <a:p>
            <a:fld id="{3A98EE3D-8CD1-4C3F-BD1C-C98C9596463C}" type="slidenum">
              <a:rPr lang="en-US" smtClean="0"/>
              <a:t>20</a:t>
            </a:fld>
            <a:endParaRPr lang="en-US" dirty="0"/>
          </a:p>
        </p:txBody>
      </p:sp>
      <p:sp>
        <p:nvSpPr>
          <p:cNvPr id="3" name="Footer Placeholder 2">
            <a:extLst>
              <a:ext uri="{FF2B5EF4-FFF2-40B4-BE49-F238E27FC236}">
                <a16:creationId xmlns:a16="http://schemas.microsoft.com/office/drawing/2014/main" id="{ED8847CA-9370-4CD3-A404-0E0A4B67323D}"/>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90EB496C-2857-4E82-8B08-2BD6010F6654}"/>
              </a:ext>
            </a:extLst>
          </p:cNvPr>
          <p:cNvSpPr>
            <a:spLocks noGrp="1"/>
          </p:cNvSpPr>
          <p:nvPr>
            <p:ph type="title"/>
          </p:nvPr>
        </p:nvSpPr>
        <p:spPr>
          <a:xfrm>
            <a:off x="581191" y="444981"/>
            <a:ext cx="11029616" cy="1013800"/>
          </a:xfrm>
        </p:spPr>
        <p:txBody>
          <a:bodyPr/>
          <a:lstStyle/>
          <a:p>
            <a:r>
              <a:rPr lang="en-US" dirty="0">
                <a:latin typeface="Calibri" panose="020F0502020204030204" pitchFamily="34" charset="0"/>
                <a:cs typeface="Calibri" panose="020F0502020204030204" pitchFamily="34" charset="0"/>
              </a:rPr>
              <a:t>Person-First Language</a:t>
            </a:r>
          </a:p>
        </p:txBody>
      </p:sp>
      <p:sp>
        <p:nvSpPr>
          <p:cNvPr id="8" name="Content Placeholder 7">
            <a:extLst>
              <a:ext uri="{FF2B5EF4-FFF2-40B4-BE49-F238E27FC236}">
                <a16:creationId xmlns:a16="http://schemas.microsoft.com/office/drawing/2014/main" id="{C4C8073C-71BF-4E88-8770-B979FE3B8EA8}"/>
              </a:ext>
            </a:extLst>
          </p:cNvPr>
          <p:cNvSpPr>
            <a:spLocks noGrp="1"/>
          </p:cNvSpPr>
          <p:nvPr>
            <p:ph idx="1"/>
          </p:nvPr>
        </p:nvSpPr>
        <p:spPr>
          <a:xfrm>
            <a:off x="581192" y="2180496"/>
            <a:ext cx="11029615" cy="3718415"/>
          </a:xfrm>
        </p:spPr>
        <p:txBody>
          <a:bodyPr>
            <a:normAutofit/>
          </a:bodyPr>
          <a:lstStyle/>
          <a:p>
            <a:pPr>
              <a:spcAft>
                <a:spcPts val="1800"/>
              </a:spcAft>
            </a:pPr>
            <a:r>
              <a:rPr lang="en-US" dirty="0">
                <a:solidFill>
                  <a:schemeClr val="tx1"/>
                </a:solidFill>
                <a:latin typeface="Calibri" panose="020F0502020204030204" pitchFamily="34" charset="0"/>
                <a:cs typeface="Calibri" panose="020F0502020204030204" pitchFamily="34" charset="0"/>
              </a:rPr>
              <a:t>C</a:t>
            </a:r>
            <a:r>
              <a:rPr lang="en-US" b="0" i="0" dirty="0">
                <a:solidFill>
                  <a:schemeClr val="tx1"/>
                </a:solidFill>
                <a:effectLst/>
                <a:latin typeface="Calibri" panose="020F0502020204030204" pitchFamily="34" charset="0"/>
                <a:cs typeface="Calibri" panose="020F0502020204030204" pitchFamily="34" charset="0"/>
              </a:rPr>
              <a:t>onsciously recognizes people as individuals and uses respectful language that emphasizes the person rather than their disorders or disabilities.</a:t>
            </a:r>
            <a:r>
              <a:rPr lang="en-US" b="0" i="0" u="none" strike="noStrike" dirty="0">
                <a:solidFill>
                  <a:schemeClr val="tx1"/>
                </a:solidFill>
                <a:effectLst/>
                <a:latin typeface="Calibri" panose="020F0502020204030204" pitchFamily="34" charset="0"/>
                <a:cs typeface="Calibri" panose="020F0502020204030204" pitchFamily="34" charset="0"/>
              </a:rPr>
              <a:t>				                                                                                          </a:t>
            </a:r>
            <a:endParaRPr lang="en-US" dirty="0">
              <a:latin typeface="Calibri" panose="020F0502020204030204" pitchFamily="34" charset="0"/>
              <a:cs typeface="Times New Roman" panose="02020603050405020304" pitchFamily="18" charset="0"/>
            </a:endParaRPr>
          </a:p>
          <a:p>
            <a:pPr>
              <a:spcAft>
                <a:spcPts val="1800"/>
              </a:spcAft>
            </a:pPr>
            <a:r>
              <a:rPr lang="en-US" dirty="0">
                <a:latin typeface="Calibri" panose="020F0502020204030204" pitchFamily="34" charset="0"/>
                <a:ea typeface="Calibri" panose="020F0502020204030204" pitchFamily="34" charset="0"/>
                <a:cs typeface="Times New Roman" panose="02020603050405020304" pitchFamily="18" charset="0"/>
              </a:rPr>
              <a:t>Honors the individual’s</a:t>
            </a:r>
            <a:r>
              <a:rPr lang="en-US" dirty="0">
                <a:effectLst/>
                <a:latin typeface="Calibri" panose="020F0502020204030204" pitchFamily="34" charset="0"/>
                <a:ea typeface="Calibri" panose="020F0502020204030204" pitchFamily="34" charset="0"/>
                <a:cs typeface="Times New Roman" panose="02020603050405020304" pitchFamily="18" charset="0"/>
              </a:rPr>
              <a:t> special skills, qualities, values, and experience.</a:t>
            </a:r>
          </a:p>
          <a:p>
            <a:pPr>
              <a:spcAft>
                <a:spcPts val="1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Recognizes that the </a:t>
            </a:r>
            <a:r>
              <a:rPr lang="en-US" dirty="0">
                <a:latin typeface="Calibri" panose="020F0502020204030204" pitchFamily="34" charset="0"/>
                <a:ea typeface="Calibri" panose="020F0502020204030204" pitchFamily="34" charset="0"/>
                <a:cs typeface="Times New Roman" panose="02020603050405020304" pitchFamily="18" charset="0"/>
              </a:rPr>
              <a:t>individual </a:t>
            </a:r>
            <a:r>
              <a:rPr lang="en-US" dirty="0">
                <a:effectLst/>
                <a:latin typeface="Calibri" panose="020F0502020204030204" pitchFamily="34" charset="0"/>
                <a:ea typeface="Calibri" panose="020F0502020204030204" pitchFamily="34" charset="0"/>
                <a:cs typeface="Times New Roman" panose="02020603050405020304" pitchFamily="18" charset="0"/>
              </a:rPr>
              <a:t>holds multiple roles and identities that fuel a sense of personal agency and can be tapped into when identifying ways to support recovery.                                          </a:t>
            </a:r>
            <a:endParaRPr lang="en-US"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C43C88E-E3AC-CD8F-F214-17498808174C}"/>
              </a:ext>
            </a:extLst>
          </p:cNvPr>
          <p:cNvSpPr txBox="1"/>
          <p:nvPr/>
        </p:nvSpPr>
        <p:spPr>
          <a:xfrm>
            <a:off x="6799560" y="6036415"/>
            <a:ext cx="4393245" cy="338554"/>
          </a:xfrm>
          <a:prstGeom prst="rect">
            <a:avLst/>
          </a:prstGeom>
          <a:noFill/>
        </p:spPr>
        <p:txBody>
          <a:bodyPr wrap="square" rtlCol="0">
            <a:spAutoFit/>
          </a:bodyPr>
          <a:lstStyle/>
          <a:p>
            <a:pPr algn="r"/>
            <a:r>
              <a:rPr lang="en-US" sz="1600" dirty="0">
                <a:effectLst/>
                <a:latin typeface="Calibri" panose="020F0502020204030204" pitchFamily="34" charset="0"/>
                <a:ea typeface="Calibri" panose="020F0502020204030204" pitchFamily="34" charset="0"/>
                <a:cs typeface="Times New Roman" panose="02020603050405020304" pitchFamily="18" charset="0"/>
              </a:rPr>
              <a:t>(Mental Health Commission of Canada, 2015)</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2066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9F6B3D-7D11-4D30-81B8-BC44528BF9F1}"/>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21</a:t>
            </a:fld>
            <a:endParaRPr lang="en-US"/>
          </a:p>
        </p:txBody>
      </p:sp>
      <p:sp>
        <p:nvSpPr>
          <p:cNvPr id="3" name="Footer Placeholder 2">
            <a:extLst>
              <a:ext uri="{FF2B5EF4-FFF2-40B4-BE49-F238E27FC236}">
                <a16:creationId xmlns:a16="http://schemas.microsoft.com/office/drawing/2014/main" id="{ED8847CA-9370-4CD3-A404-0E0A4B67323D}"/>
              </a:ext>
            </a:extLst>
          </p:cNvPr>
          <p:cNvSpPr>
            <a:spLocks noGrp="1"/>
          </p:cNvSpPr>
          <p:nvPr>
            <p:ph type="ftr" sz="quarter" idx="11"/>
          </p:nvPr>
        </p:nvSpPr>
        <p:spPr>
          <a:xfrm>
            <a:off x="440286" y="6371614"/>
            <a:ext cx="6818262" cy="365125"/>
          </a:xfrm>
        </p:spPr>
        <p:txBody>
          <a:bodyPr anchor="ctr">
            <a:normAutofit/>
          </a:bodyPr>
          <a:lstStyle/>
          <a:p>
            <a:pPr>
              <a:spcAft>
                <a:spcPts val="600"/>
              </a:spcAft>
            </a:pPr>
            <a:r>
              <a:rPr lang="en-US"/>
              <a:t>Recovery management</a:t>
            </a:r>
          </a:p>
        </p:txBody>
      </p:sp>
      <p:sp>
        <p:nvSpPr>
          <p:cNvPr id="4" name="Title 3">
            <a:extLst>
              <a:ext uri="{FF2B5EF4-FFF2-40B4-BE49-F238E27FC236}">
                <a16:creationId xmlns:a16="http://schemas.microsoft.com/office/drawing/2014/main" id="{90EB496C-2857-4E82-8B08-2BD6010F6654}"/>
              </a:ext>
            </a:extLst>
          </p:cNvPr>
          <p:cNvSpPr>
            <a:spLocks noGrp="1"/>
          </p:cNvSpPr>
          <p:nvPr>
            <p:ph type="title"/>
          </p:nvPr>
        </p:nvSpPr>
        <p:spPr>
          <a:xfrm>
            <a:off x="581192" y="702156"/>
            <a:ext cx="11029616" cy="1013800"/>
          </a:xfrm>
        </p:spPr>
        <p:txBody>
          <a:bodyPr anchor="ctr">
            <a:normAutofit/>
          </a:bodyPr>
          <a:lstStyle/>
          <a:p>
            <a:r>
              <a:rPr lang="en-US" dirty="0">
                <a:latin typeface="Calibri" panose="020F0502020204030204" pitchFamily="34" charset="0"/>
                <a:cs typeface="Calibri" panose="020F0502020204030204" pitchFamily="34" charset="0"/>
              </a:rPr>
              <a:t>Person-First Language - examples</a:t>
            </a:r>
          </a:p>
        </p:txBody>
      </p:sp>
      <p:graphicFrame>
        <p:nvGraphicFramePr>
          <p:cNvPr id="11" name="Table 10">
            <a:extLst>
              <a:ext uri="{FF2B5EF4-FFF2-40B4-BE49-F238E27FC236}">
                <a16:creationId xmlns:a16="http://schemas.microsoft.com/office/drawing/2014/main" id="{66332F37-C97F-3A73-A353-8A5FED0A4F93}"/>
              </a:ext>
            </a:extLst>
          </p:cNvPr>
          <p:cNvGraphicFramePr>
            <a:graphicFrameLocks noGrp="1"/>
          </p:cNvGraphicFramePr>
          <p:nvPr>
            <p:extLst>
              <p:ext uri="{D42A27DB-BD31-4B8C-83A1-F6EECF244321}">
                <p14:modId xmlns:p14="http://schemas.microsoft.com/office/powerpoint/2010/main" val="1236604204"/>
              </p:ext>
            </p:extLst>
          </p:nvPr>
        </p:nvGraphicFramePr>
        <p:xfrm>
          <a:off x="440286" y="1900796"/>
          <a:ext cx="11311429" cy="4690920"/>
        </p:xfrm>
        <a:graphic>
          <a:graphicData uri="http://schemas.openxmlformats.org/drawingml/2006/table">
            <a:tbl>
              <a:tblPr firstRow="1" firstCol="1" bandRow="1"/>
              <a:tblGrid>
                <a:gridCol w="2962592">
                  <a:extLst>
                    <a:ext uri="{9D8B030D-6E8A-4147-A177-3AD203B41FA5}">
                      <a16:colId xmlns:a16="http://schemas.microsoft.com/office/drawing/2014/main" val="2727549980"/>
                    </a:ext>
                  </a:extLst>
                </a:gridCol>
                <a:gridCol w="4167511">
                  <a:extLst>
                    <a:ext uri="{9D8B030D-6E8A-4147-A177-3AD203B41FA5}">
                      <a16:colId xmlns:a16="http://schemas.microsoft.com/office/drawing/2014/main" val="2188096512"/>
                    </a:ext>
                  </a:extLst>
                </a:gridCol>
                <a:gridCol w="4181326">
                  <a:extLst>
                    <a:ext uri="{9D8B030D-6E8A-4147-A177-3AD203B41FA5}">
                      <a16:colId xmlns:a16="http://schemas.microsoft.com/office/drawing/2014/main" val="407825545"/>
                    </a:ext>
                  </a:extLst>
                </a:gridCol>
              </a:tblGrid>
              <a:tr h="587958">
                <a:tc>
                  <a:txBody>
                    <a:bodyPr/>
                    <a:lstStyle/>
                    <a:p>
                      <a:pPr marL="0" marR="0" algn="ctr">
                        <a:lnSpc>
                          <a:spcPct val="115000"/>
                        </a:lnSpc>
                        <a:spcBef>
                          <a:spcPts val="0"/>
                        </a:spcBef>
                        <a:spcAft>
                          <a:spcPts val="0"/>
                        </a:spcAft>
                      </a:pPr>
                      <a:r>
                        <a:rPr lang="en-US" sz="1700" b="1"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Stigmatizing Terminology</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nchor="ctr">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A8D08D"/>
                    </a:solidFill>
                  </a:tcPr>
                </a:tc>
                <a:tc>
                  <a:txBody>
                    <a:bodyPr/>
                    <a:lstStyle/>
                    <a:p>
                      <a:pPr marL="0" marR="0" algn="ctr">
                        <a:lnSpc>
                          <a:spcPct val="115000"/>
                        </a:lnSpc>
                        <a:spcBef>
                          <a:spcPts val="0"/>
                        </a:spcBef>
                        <a:spcAft>
                          <a:spcPts val="0"/>
                        </a:spcAft>
                      </a:pPr>
                      <a:r>
                        <a:rPr lang="en-US" sz="1700" b="1"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Appropriate Terminology</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nchor="ctr">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A8D08D"/>
                    </a:solidFill>
                  </a:tcPr>
                </a:tc>
                <a:tc>
                  <a:txBody>
                    <a:bodyPr/>
                    <a:lstStyle/>
                    <a:p>
                      <a:pPr marL="0" marR="0" algn="ctr">
                        <a:lnSpc>
                          <a:spcPct val="115000"/>
                        </a:lnSpc>
                        <a:spcBef>
                          <a:spcPts val="0"/>
                        </a:spcBef>
                        <a:spcAft>
                          <a:spcPts val="0"/>
                        </a:spcAft>
                      </a:pPr>
                      <a:r>
                        <a:rPr lang="en-US" sz="1700" b="1"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Why? This terminology…</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nchor="ctr">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A8D08D"/>
                    </a:solidFill>
                  </a:tcPr>
                </a:tc>
                <a:extLst>
                  <a:ext uri="{0D108BD9-81ED-4DB2-BD59-A6C34878D82A}">
                    <a16:rowId xmlns:a16="http://schemas.microsoft.com/office/drawing/2014/main" val="3854335859"/>
                  </a:ext>
                </a:extLst>
              </a:tr>
              <a:tr h="611574">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 person is “a schizophrenic” or “an anorexic”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 person who has or is being treated for schizophrenia or anorexia</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labels a person by their mental health condition.</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extLst>
                  <a:ext uri="{0D108BD9-81ED-4DB2-BD59-A6C34878D82A}">
                    <a16:rowId xmlns:a16="http://schemas.microsoft.com/office/drawing/2014/main" val="3571303291"/>
                  </a:ext>
                </a:extLst>
              </a:tr>
              <a:tr h="611574">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“addict” or “alcoholic”</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 person with a substance use disorder or a person with alcohol use disorder</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labels a person by their substance or substance use condition.</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extLst>
                  <a:ext uri="{0D108BD9-81ED-4DB2-BD59-A6C34878D82A}">
                    <a16:rowId xmlns:a16="http://schemas.microsoft.com/office/drawing/2014/main" val="4200781108"/>
                  </a:ext>
                </a:extLst>
              </a:tr>
              <a:tr h="587958">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suffering from mental illness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 person with a mental health condition</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suggests a lack of quality of life for people with mental health conditions.</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extLst>
                  <a:ext uri="{0D108BD9-81ED-4DB2-BD59-A6C34878D82A}">
                    <a16:rowId xmlns:a16="http://schemas.microsoft.com/office/drawing/2014/main" val="1427828149"/>
                  </a:ext>
                </a:extLst>
              </a:tr>
              <a:tr h="611574">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“crazed” “deranged”  “mad”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person’s behavior was unusual or erratic</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describes behavior that imply existence of mental a mental health conditions or is inaccurate.</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extLst>
                  <a:ext uri="{0D108BD9-81ED-4DB2-BD59-A6C34878D82A}">
                    <a16:rowId xmlns:a16="http://schemas.microsoft.com/office/drawing/2014/main" val="1914334432"/>
                  </a:ext>
                </a:extLst>
              </a:tr>
              <a:tr h="587958">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“dirty” drug screen</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testing positive for substance use</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conveys a judgmental attitude about  the test results.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extLst>
                  <a:ext uri="{0D108BD9-81ED-4DB2-BD59-A6C34878D82A}">
                    <a16:rowId xmlns:a16="http://schemas.microsoft.com/office/drawing/2014/main" val="525230274"/>
                  </a:ext>
                </a:extLst>
              </a:tr>
              <a:tr h="611574">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former addict</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 person in recovery or a person in long-term recovery</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perpetuates stigma and does not convey the nature of the recovery process.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extLst>
                  <a:ext uri="{0D108BD9-81ED-4DB2-BD59-A6C34878D82A}">
                    <a16:rowId xmlns:a16="http://schemas.microsoft.com/office/drawing/2014/main" val="2178606566"/>
                  </a:ext>
                </a:extLst>
              </a:tr>
            </a:tbl>
          </a:graphicData>
        </a:graphic>
      </p:graphicFrame>
    </p:spTree>
    <p:extLst>
      <p:ext uri="{BB962C8B-B14F-4D97-AF65-F5344CB8AC3E}">
        <p14:creationId xmlns:p14="http://schemas.microsoft.com/office/powerpoint/2010/main" val="1240916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501745"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05182" y="2996240"/>
            <a:ext cx="11029615" cy="1497507"/>
          </a:xfrm>
        </p:spPr>
        <p:txBody>
          <a:bodyPr>
            <a:normAutofit/>
          </a:bodyPr>
          <a:lstStyle/>
          <a:p>
            <a:r>
              <a:rPr lang="en-US" sz="4000" dirty="0">
                <a:latin typeface="Calibri" panose="020F0502020204030204" pitchFamily="34" charset="0"/>
                <a:cs typeface="Calibri" panose="020F0502020204030204" pitchFamily="34" charset="0"/>
              </a:rPr>
              <a:t>Application to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practice</a:t>
            </a: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4" y="4493747"/>
            <a:ext cx="10981633" cy="600556"/>
          </a:xfrm>
        </p:spPr>
        <p:txBody>
          <a:bodyPr>
            <a:normAutofit/>
          </a:bodyPr>
          <a:lstStyle/>
          <a:p>
            <a:r>
              <a:rPr lang="en-US" sz="3200" b="1" dirty="0">
                <a:solidFill>
                  <a:schemeClr val="tx1">
                    <a:lumMod val="75000"/>
                    <a:lumOff val="25000"/>
                  </a:schemeClr>
                </a:solidFill>
                <a:latin typeface="Calibri" panose="020F0502020204030204" pitchFamily="34" charset="0"/>
                <a:cs typeface="Calibri" panose="020F0502020204030204" pitchFamily="34" charset="0"/>
              </a:rPr>
              <a:t>Engagement</a:t>
            </a: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pPr algn="l"/>
            <a:r>
              <a:rPr lang="en-US"/>
              <a:t>Recovery management</a:t>
            </a:r>
            <a:endParaRPr lang="en-US" noProof="0"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noProof="0" smtClean="0"/>
              <a:t>22</a:t>
            </a:fld>
            <a:endParaRPr lang="en-US" noProof="0" dirty="0"/>
          </a:p>
        </p:txBody>
      </p:sp>
    </p:spTree>
    <p:extLst>
      <p:ext uri="{BB962C8B-B14F-4D97-AF65-F5344CB8AC3E}">
        <p14:creationId xmlns:p14="http://schemas.microsoft.com/office/powerpoint/2010/main" val="3578032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D498B1-C9F9-41EE-9C3B-15109289A534}"/>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smtClean="0"/>
              <a:pPr>
                <a:spcAft>
                  <a:spcPts val="600"/>
                </a:spcAft>
              </a:pPr>
              <a:t>23</a:t>
            </a:fld>
            <a:endParaRPr lang="en-US"/>
          </a:p>
        </p:txBody>
      </p:sp>
      <p:sp>
        <p:nvSpPr>
          <p:cNvPr id="3" name="Footer Placeholder 2">
            <a:extLst>
              <a:ext uri="{FF2B5EF4-FFF2-40B4-BE49-F238E27FC236}">
                <a16:creationId xmlns:a16="http://schemas.microsoft.com/office/drawing/2014/main" id="{2CF07191-D605-4346-84D6-05DB024315FD}"/>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a:spcAft>
                <a:spcPts val="600"/>
              </a:spcAft>
            </a:pPr>
            <a:r>
              <a:rPr lang="en-US"/>
              <a:t>Recovery management</a:t>
            </a:r>
          </a:p>
        </p:txBody>
      </p:sp>
      <p:sp>
        <p:nvSpPr>
          <p:cNvPr id="4" name="Title 3">
            <a:extLst>
              <a:ext uri="{FF2B5EF4-FFF2-40B4-BE49-F238E27FC236}">
                <a16:creationId xmlns:a16="http://schemas.microsoft.com/office/drawing/2014/main" id="{804557E3-3114-4B65-B750-C58ADBD5E3E8}"/>
              </a:ext>
            </a:extLst>
          </p:cNvPr>
          <p:cNvSpPr>
            <a:spLocks noGrp="1"/>
          </p:cNvSpPr>
          <p:nvPr>
            <p:ph type="title"/>
          </p:nvPr>
        </p:nvSpPr>
        <p:spPr>
          <a:xfrm>
            <a:off x="622223" y="5364613"/>
            <a:ext cx="10804488" cy="689514"/>
          </a:xfrm>
        </p:spPr>
        <p:txBody>
          <a:bodyPr vert="horz" lIns="91440" tIns="45720" rIns="91440" bIns="45720" rtlCol="0" anchor="ctr">
            <a:noAutofit/>
          </a:bodyPr>
          <a:lstStyle/>
          <a:p>
            <a:pPr algn="ctr">
              <a:spcAft>
                <a:spcPts val="600"/>
              </a:spcAft>
            </a:pPr>
            <a:r>
              <a:rPr lang="en-US" sz="2800" b="0" kern="1200" cap="all" dirty="0">
                <a:latin typeface="Calibri" panose="020F0502020204030204" pitchFamily="34" charset="0"/>
                <a:cs typeface="Calibri" panose="020F0502020204030204" pitchFamily="34" charset="0"/>
              </a:rPr>
              <a:t>Having an Engagement “Mindset”</a:t>
            </a:r>
          </a:p>
        </p:txBody>
      </p:sp>
      <p:sp>
        <p:nvSpPr>
          <p:cNvPr id="5" name="TextBox 4">
            <a:extLst>
              <a:ext uri="{FF2B5EF4-FFF2-40B4-BE49-F238E27FC236}">
                <a16:creationId xmlns:a16="http://schemas.microsoft.com/office/drawing/2014/main" id="{FEE740CC-27F3-443F-B597-0799C4E9D472}"/>
              </a:ext>
            </a:extLst>
          </p:cNvPr>
          <p:cNvSpPr txBox="1"/>
          <p:nvPr/>
        </p:nvSpPr>
        <p:spPr>
          <a:xfrm>
            <a:off x="5740823" y="5262296"/>
            <a:ext cx="5869987" cy="689515"/>
          </a:xfrm>
          <a:prstGeom prst="rect">
            <a:avLst/>
          </a:prstGeom>
        </p:spPr>
        <p:txBody>
          <a:bodyPr vert="horz" lIns="91440" tIns="45720" rIns="91440" bIns="45720" rtlCol="0" anchor="ctr">
            <a:normAutofit/>
          </a:bodyPr>
          <a:lstStyle/>
          <a:p>
            <a:pPr algn="r" defTabSz="457200">
              <a:spcBef>
                <a:spcPct val="20000"/>
              </a:spcBef>
              <a:spcAft>
                <a:spcPts val="600"/>
              </a:spcAft>
              <a:buClr>
                <a:schemeClr val="accent1"/>
              </a:buClr>
              <a:buSzPct val="92000"/>
            </a:pPr>
            <a:endParaRPr lang="en-US" sz="1100" kern="1200" dirty="0">
              <a:solidFill>
                <a:schemeClr val="bg1"/>
              </a:solidFill>
              <a:latin typeface="+mn-lt"/>
              <a:ea typeface="+mn-ea"/>
              <a:cs typeface="+mn-cs"/>
            </a:endParaRPr>
          </a:p>
        </p:txBody>
      </p:sp>
      <p:graphicFrame>
        <p:nvGraphicFramePr>
          <p:cNvPr id="8" name="TextBox 5">
            <a:extLst>
              <a:ext uri="{FF2B5EF4-FFF2-40B4-BE49-F238E27FC236}">
                <a16:creationId xmlns:a16="http://schemas.microsoft.com/office/drawing/2014/main" id="{CFF12B40-887D-7A64-FCF6-BB5FC101092E}"/>
              </a:ext>
            </a:extLst>
          </p:cNvPr>
          <p:cNvGraphicFramePr/>
          <p:nvPr>
            <p:extLst>
              <p:ext uri="{D42A27DB-BD31-4B8C-83A1-F6EECF244321}">
                <p14:modId xmlns:p14="http://schemas.microsoft.com/office/powerpoint/2010/main" val="4154402675"/>
              </p:ext>
            </p:extLst>
          </p:nvPr>
        </p:nvGraphicFramePr>
        <p:xfrm>
          <a:off x="447816" y="601199"/>
          <a:ext cx="11292840" cy="4291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5826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and person kissing&#10;&#10;Description automatically generated with low confidence">
            <a:extLst>
              <a:ext uri="{FF2B5EF4-FFF2-40B4-BE49-F238E27FC236}">
                <a16:creationId xmlns:a16="http://schemas.microsoft.com/office/drawing/2014/main" id="{88FA6053-BAE6-B4E9-796F-00C91A01E4C4}"/>
              </a:ext>
            </a:extLst>
          </p:cNvPr>
          <p:cNvPicPr>
            <a:picLocks noChangeAspect="1"/>
          </p:cNvPicPr>
          <p:nvPr/>
        </p:nvPicPr>
        <p:blipFill>
          <a:blip r:embed="rId3"/>
          <a:stretch>
            <a:fillRect/>
          </a:stretch>
        </p:blipFill>
        <p:spPr>
          <a:xfrm>
            <a:off x="6554956" y="3100754"/>
            <a:ext cx="5635870" cy="3757246"/>
          </a:xfrm>
          <a:prstGeom prst="rect">
            <a:avLst/>
          </a:prstGeom>
        </p:spPr>
      </p:pic>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24</a:t>
            </a:fld>
            <a:endParaRPr lang="en-US"/>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a:xfrm>
            <a:off x="355101" y="6423914"/>
            <a:ext cx="6818262" cy="365125"/>
          </a:xfrm>
        </p:spPr>
        <p:txBody>
          <a:bodyPr anchor="ctr">
            <a:normAutofit/>
          </a:bodyPr>
          <a:lstStyle/>
          <a:p>
            <a:pPr>
              <a:spcAft>
                <a:spcPts val="600"/>
              </a:spcAft>
            </a:pPr>
            <a:r>
              <a:rPr lang="en-US" dirty="0"/>
              <a:t>Recovery Management</a:t>
            </a:r>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a:xfrm>
            <a:off x="581191" y="505783"/>
            <a:ext cx="11029616" cy="988332"/>
          </a:xfrm>
        </p:spPr>
        <p:txBody>
          <a:bodyPr anchor="b">
            <a:normAutofit/>
          </a:bodyPr>
          <a:lstStyle/>
          <a:p>
            <a:r>
              <a:rPr lang="en-US" dirty="0">
                <a:latin typeface="Calibri" panose="020F0502020204030204" pitchFamily="34" charset="0"/>
                <a:cs typeface="Calibri" panose="020F0502020204030204" pitchFamily="34" charset="0"/>
              </a:rPr>
              <a:t>Applying Engagement Strategies along continuum of care</a:t>
            </a:r>
            <a:endParaRPr lang="ru-RU"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0EB1712A-5CBA-418F-9A60-FAD09D58C7C4}"/>
              </a:ext>
            </a:extLst>
          </p:cNvPr>
          <p:cNvSpPr>
            <a:spLocks noGrp="1"/>
          </p:cNvSpPr>
          <p:nvPr>
            <p:ph sz="half" idx="2"/>
          </p:nvPr>
        </p:nvSpPr>
        <p:spPr>
          <a:xfrm>
            <a:off x="468923" y="2030368"/>
            <a:ext cx="9718737" cy="4047299"/>
          </a:xfrm>
        </p:spPr>
        <p:txBody>
          <a:bodyPr>
            <a:normAutofit/>
          </a:bodyPr>
          <a:lstStyle/>
          <a:p>
            <a:pPr marL="0" indent="0">
              <a:lnSpc>
                <a:spcPct val="150000"/>
              </a:lnSpc>
              <a:buNone/>
            </a:pPr>
            <a:r>
              <a:rPr lang="en-US" dirty="0">
                <a:latin typeface="Calibri" panose="020F0502020204030204" pitchFamily="34" charset="0"/>
                <a:cs typeface="Calibri" panose="020F0502020204030204" pitchFamily="34" charset="0"/>
              </a:rPr>
              <a:t>Remember, throughout the continuum of care:</a:t>
            </a:r>
          </a:p>
          <a:p>
            <a:pPr lvl="1">
              <a:lnSpc>
                <a:spcPct val="150000"/>
              </a:lnSpc>
            </a:pPr>
            <a:r>
              <a:rPr lang="en-US" sz="2800" dirty="0">
                <a:latin typeface="Calibri" panose="020F0502020204030204" pitchFamily="34" charset="0"/>
                <a:cs typeface="Calibri" panose="020F0502020204030204" pitchFamily="34" charset="0"/>
              </a:rPr>
              <a:t>Become an extension of hope</a:t>
            </a:r>
          </a:p>
          <a:p>
            <a:pPr lvl="1">
              <a:lnSpc>
                <a:spcPct val="150000"/>
              </a:lnSpc>
            </a:pPr>
            <a:r>
              <a:rPr lang="en-US" sz="2800" dirty="0">
                <a:latin typeface="Calibri" panose="020F0502020204030204" pitchFamily="34" charset="0"/>
                <a:cs typeface="Calibri" panose="020F0502020204030204" pitchFamily="34" charset="0"/>
              </a:rPr>
              <a:t>Model what hope looks and feels like</a:t>
            </a:r>
          </a:p>
          <a:p>
            <a:pPr lvl="1">
              <a:lnSpc>
                <a:spcPct val="150000"/>
              </a:lnSpc>
            </a:pPr>
            <a:r>
              <a:rPr lang="en-US" sz="2800" dirty="0">
                <a:latin typeface="Calibri" panose="020F0502020204030204" pitchFamily="34" charset="0"/>
                <a:cs typeface="Calibri" panose="020F0502020204030204" pitchFamily="34" charset="0"/>
              </a:rPr>
              <a:t>Use hopeful language</a:t>
            </a:r>
          </a:p>
          <a:p>
            <a:pPr lvl="1">
              <a:lnSpc>
                <a:spcPct val="150000"/>
              </a:lnSpc>
            </a:pPr>
            <a:r>
              <a:rPr lang="en-US" sz="2800" dirty="0">
                <a:latin typeface="Calibri" panose="020F0502020204030204" pitchFamily="34" charset="0"/>
                <a:cs typeface="Calibri" panose="020F0502020204030204" pitchFamily="34" charset="0"/>
              </a:rPr>
              <a:t>Use person-first language</a:t>
            </a:r>
          </a:p>
        </p:txBody>
      </p:sp>
      <p:sp>
        <p:nvSpPr>
          <p:cNvPr id="11" name="Content Placeholder 7">
            <a:extLst>
              <a:ext uri="{FF2B5EF4-FFF2-40B4-BE49-F238E27FC236}">
                <a16:creationId xmlns:a16="http://schemas.microsoft.com/office/drawing/2014/main" id="{DBAFD5F0-2562-4A33-92CD-6ACFF24003B6}"/>
              </a:ext>
            </a:extLst>
          </p:cNvPr>
          <p:cNvSpPr txBox="1">
            <a:spLocks/>
          </p:cNvSpPr>
          <p:nvPr/>
        </p:nvSpPr>
        <p:spPr>
          <a:xfrm>
            <a:off x="581191" y="3458089"/>
            <a:ext cx="5422392" cy="402344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n-US" dirty="0"/>
          </a:p>
        </p:txBody>
      </p:sp>
    </p:spTree>
    <p:extLst>
      <p:ext uri="{BB962C8B-B14F-4D97-AF65-F5344CB8AC3E}">
        <p14:creationId xmlns:p14="http://schemas.microsoft.com/office/powerpoint/2010/main" val="3731890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B893F8-1004-4FEA-941F-94FCF96F17D4}"/>
              </a:ext>
            </a:extLst>
          </p:cNvPr>
          <p:cNvSpPr>
            <a:spLocks noGrp="1"/>
          </p:cNvSpPr>
          <p:nvPr>
            <p:ph type="sldNum" sz="quarter" idx="12"/>
          </p:nvPr>
        </p:nvSpPr>
        <p:spPr/>
        <p:txBody>
          <a:bodyPr/>
          <a:lstStyle/>
          <a:p>
            <a:fld id="{3A98EE3D-8CD1-4C3F-BD1C-C98C9596463C}" type="slidenum">
              <a:rPr lang="en-US" smtClean="0"/>
              <a:t>25</a:t>
            </a:fld>
            <a:endParaRPr lang="en-US" dirty="0"/>
          </a:p>
        </p:txBody>
      </p:sp>
      <p:sp>
        <p:nvSpPr>
          <p:cNvPr id="3" name="Footer Placeholder 2">
            <a:extLst>
              <a:ext uri="{FF2B5EF4-FFF2-40B4-BE49-F238E27FC236}">
                <a16:creationId xmlns:a16="http://schemas.microsoft.com/office/drawing/2014/main" id="{547AAC02-0FBE-26AB-679A-60AEE2A5F53E}"/>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A4968907-E160-11C3-94CD-3C7779C2767A}"/>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Engagement strategies for pre-service &amp; outreach</a:t>
            </a:r>
          </a:p>
        </p:txBody>
      </p:sp>
      <p:sp>
        <p:nvSpPr>
          <p:cNvPr id="5" name="Content Placeholder 4">
            <a:extLst>
              <a:ext uri="{FF2B5EF4-FFF2-40B4-BE49-F238E27FC236}">
                <a16:creationId xmlns:a16="http://schemas.microsoft.com/office/drawing/2014/main" id="{33975CEA-BA1A-7294-2EFD-F45F91A7694E}"/>
              </a:ext>
            </a:extLst>
          </p:cNvPr>
          <p:cNvSpPr>
            <a:spLocks noGrp="1"/>
          </p:cNvSpPr>
          <p:nvPr>
            <p:ph idx="1"/>
          </p:nvPr>
        </p:nvSpPr>
        <p:spPr/>
        <p:txBody>
          <a:bodyPr>
            <a:normAutofit lnSpcReduction="10000"/>
          </a:bodyPr>
          <a:lstStyle/>
          <a:p>
            <a:pPr marL="342900" marR="0" lvl="0" indent="-342900">
              <a:lnSpc>
                <a:spcPct val="107000"/>
              </a:lnSpc>
              <a:spcBef>
                <a:spcPts val="0"/>
              </a:spcBef>
              <a:spcAft>
                <a:spcPts val="1200"/>
              </a:spcAft>
              <a:buFont typeface="Symbol" panose="05050102010706020507" pitchFamily="18" charset="2"/>
              <a:buChar char=""/>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Make outreach an important and formal part of our care system; do not wait for individuals in need to come to us.</a:t>
            </a:r>
          </a:p>
          <a:p>
            <a:pPr marL="342900" marR="0" lvl="0" indent="-342900">
              <a:lnSpc>
                <a:spcPct val="107000"/>
              </a:lnSpc>
              <a:spcBef>
                <a:spcPts val="0"/>
              </a:spcBef>
              <a:spcAft>
                <a:spcPts val="1200"/>
              </a:spcAft>
              <a:buFont typeface="Symbol" panose="05050102010706020507" pitchFamily="18" charset="2"/>
              <a:buChar char=""/>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Work with the community to create strong and sustainable relationships, multidisciplinary teams, and partnerships.</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1200"/>
              </a:spcAft>
              <a:buFont typeface="Symbol" panose="05050102010706020507" pitchFamily="18" charset="2"/>
              <a:buChar char=""/>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Enhance relationships with underserved communities and populations.</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1200"/>
              </a:spcAft>
              <a:buFont typeface="Symbol" panose="05050102010706020507" pitchFamily="18" charset="2"/>
              <a:buChar char=""/>
            </a:pPr>
            <a:r>
              <a:rPr lang="en-US" sz="2400" dirty="0">
                <a:latin typeface="Calibri" panose="020F0502020204030204" pitchFamily="34" charset="0"/>
                <a:ea typeface="Times New Roman" panose="02020603050405020304" pitchFamily="18" charset="0"/>
                <a:cs typeface="Calibri" panose="020F0502020204030204" pitchFamily="34" charset="0"/>
              </a:rPr>
              <a:t>I</a:t>
            </a:r>
            <a:r>
              <a:rPr lang="en-US" sz="2400" dirty="0">
                <a:effectLst/>
                <a:latin typeface="Calibri" panose="020F0502020204030204" pitchFamily="34" charset="0"/>
                <a:ea typeface="Times New Roman" panose="02020603050405020304" pitchFamily="18" charset="0"/>
                <a:cs typeface="Calibri" panose="020F0502020204030204" pitchFamily="34" charset="0"/>
              </a:rPr>
              <a:t>ntegrate peers with lived experience with substance use or mental health disorders into all outreach activities.</a:t>
            </a:r>
          </a:p>
          <a:p>
            <a:pPr>
              <a:spcAft>
                <a:spcPts val="120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Take whatever time </a:t>
            </a: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is </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needed to build a trusting relationship with the people you serve and be upbeat, hopeful, and persistent every time</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6511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928B20-7F8B-F2AD-6846-EA3E37621692}"/>
              </a:ext>
            </a:extLst>
          </p:cNvPr>
          <p:cNvSpPr>
            <a:spLocks noGrp="1"/>
          </p:cNvSpPr>
          <p:nvPr>
            <p:ph type="sldNum" sz="quarter" idx="12"/>
          </p:nvPr>
        </p:nvSpPr>
        <p:spPr/>
        <p:txBody>
          <a:bodyPr/>
          <a:lstStyle/>
          <a:p>
            <a:fld id="{3A98EE3D-8CD1-4C3F-BD1C-C98C9596463C}" type="slidenum">
              <a:rPr lang="en-US" smtClean="0"/>
              <a:t>26</a:t>
            </a:fld>
            <a:endParaRPr lang="en-US" dirty="0"/>
          </a:p>
        </p:txBody>
      </p:sp>
      <p:sp>
        <p:nvSpPr>
          <p:cNvPr id="3" name="Footer Placeholder 2">
            <a:extLst>
              <a:ext uri="{FF2B5EF4-FFF2-40B4-BE49-F238E27FC236}">
                <a16:creationId xmlns:a16="http://schemas.microsoft.com/office/drawing/2014/main" id="{E4E9D024-5200-11FF-6645-DB34886CAF26}"/>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2341C4C1-DC73-2E8F-840C-1E77AF33F92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Engagement strategies – welcoming</a:t>
            </a:r>
          </a:p>
        </p:txBody>
      </p:sp>
      <p:sp>
        <p:nvSpPr>
          <p:cNvPr id="5" name="Content Placeholder 4">
            <a:extLst>
              <a:ext uri="{FF2B5EF4-FFF2-40B4-BE49-F238E27FC236}">
                <a16:creationId xmlns:a16="http://schemas.microsoft.com/office/drawing/2014/main" id="{40CFF571-BFB3-7BF0-DCF3-884BA57E34D2}"/>
              </a:ext>
            </a:extLst>
          </p:cNvPr>
          <p:cNvSpPr>
            <a:spLocks noGrp="1"/>
          </p:cNvSpPr>
          <p:nvPr>
            <p:ph idx="1"/>
          </p:nvPr>
        </p:nvSpPr>
        <p:spPr>
          <a:xfrm>
            <a:off x="4604892" y="2180496"/>
            <a:ext cx="7383342" cy="4243418"/>
          </a:xfrm>
        </p:spPr>
        <p:txBody>
          <a:bodyPr>
            <a:normAutofit fontScale="92500"/>
          </a:bodyPr>
          <a:lstStyle/>
          <a:p>
            <a:pPr marL="0" indent="0">
              <a:lnSpc>
                <a:spcPct val="107000"/>
              </a:lnSpc>
              <a:spcBef>
                <a:spcPts val="0"/>
              </a:spcBef>
              <a:spcAft>
                <a:spcPts val="1200"/>
              </a:spcAft>
              <a:buNone/>
            </a:pPr>
            <a:r>
              <a:rPr lang="en-US" sz="2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a:t>
            </a:r>
            <a:r>
              <a:rPr lang="en-US" sz="2600" b="1" i="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welcoming outreach </a:t>
            </a:r>
            <a:r>
              <a:rPr lang="en-US" sz="2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approach will:</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1200"/>
              </a:spcAft>
            </a:pPr>
            <a:r>
              <a:rPr lang="en-US" sz="2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Make the first contact personal and engaging.</a:t>
            </a:r>
          </a:p>
          <a:p>
            <a:pPr>
              <a:lnSpc>
                <a:spcPct val="107000"/>
              </a:lnSpc>
              <a:spcBef>
                <a:spcPts val="0"/>
              </a:spcBef>
              <a:spcAft>
                <a:spcPts val="1200"/>
              </a:spcAft>
            </a:pPr>
            <a:r>
              <a:rPr lang="en-US" sz="2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 deliberate and systematic in applying “welcoming” to clinical and non-clinical aspects of the organization.</a:t>
            </a:r>
          </a:p>
          <a:p>
            <a:pPr>
              <a:lnSpc>
                <a:spcPct val="107000"/>
              </a:lnSpc>
              <a:spcBef>
                <a:spcPts val="0"/>
              </a:spcBef>
              <a:spcAft>
                <a:spcPts val="1200"/>
              </a:spcAft>
            </a:pPr>
            <a:r>
              <a:rPr lang="en-US" sz="2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Treat all persons and their family members equally and with respect related to their ethnic, cultural, and linguistic diversity, sexual orientation and gender identity, religious and spiritual background, age and socioeconomic issues. </a:t>
            </a:r>
          </a:p>
          <a:p>
            <a:pPr marL="0" indent="0">
              <a:buNone/>
            </a:pPr>
            <a:endParaRPr lang="en-US" dirty="0"/>
          </a:p>
        </p:txBody>
      </p:sp>
      <p:sp>
        <p:nvSpPr>
          <p:cNvPr id="8" name="Oval 7">
            <a:extLst>
              <a:ext uri="{FF2B5EF4-FFF2-40B4-BE49-F238E27FC236}">
                <a16:creationId xmlns:a16="http://schemas.microsoft.com/office/drawing/2014/main" id="{CC7EF527-BC8D-2DAE-5DE4-D4F4F65FDA12}"/>
              </a:ext>
            </a:extLst>
          </p:cNvPr>
          <p:cNvSpPr/>
          <p:nvPr/>
        </p:nvSpPr>
        <p:spPr>
          <a:xfrm>
            <a:off x="307200" y="2591896"/>
            <a:ext cx="4144403" cy="302607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444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0674319-A858-913A-8B18-EE67B87F8DBD}"/>
              </a:ext>
            </a:extLst>
          </p:cNvPr>
          <p:cNvSpPr>
            <a:spLocks noGrp="1"/>
          </p:cNvSpPr>
          <p:nvPr>
            <p:ph type="body" sz="half" idx="2"/>
          </p:nvPr>
        </p:nvSpPr>
        <p:spPr>
          <a:xfrm>
            <a:off x="8868504" y="5304503"/>
            <a:ext cx="2888679" cy="811524"/>
          </a:xfrm>
        </p:spPr>
        <p:txBody>
          <a:bodyPr/>
          <a:lstStyle/>
          <a:p>
            <a:r>
              <a:rPr lang="en-US" dirty="0"/>
              <a:t> </a:t>
            </a:r>
          </a:p>
        </p:txBody>
      </p:sp>
      <p:sp>
        <p:nvSpPr>
          <p:cNvPr id="12" name="Title 11">
            <a:extLst>
              <a:ext uri="{FF2B5EF4-FFF2-40B4-BE49-F238E27FC236}">
                <a16:creationId xmlns:a16="http://schemas.microsoft.com/office/drawing/2014/main" id="{6E65E002-3ED0-70E8-A32E-09636E425E4A}"/>
              </a:ext>
            </a:extLst>
          </p:cNvPr>
          <p:cNvSpPr>
            <a:spLocks noGrp="1"/>
          </p:cNvSpPr>
          <p:nvPr>
            <p:ph type="title"/>
          </p:nvPr>
        </p:nvSpPr>
        <p:spPr>
          <a:xfrm>
            <a:off x="8856785" y="68962"/>
            <a:ext cx="2888679" cy="5210704"/>
          </a:xfrm>
        </p:spPr>
        <p:txBody>
          <a:bodyPr/>
          <a:lstStyle/>
          <a:p>
            <a:r>
              <a:rPr lang="en-US" sz="2800" dirty="0">
                <a:latin typeface="Calibri" panose="020F0502020204030204" pitchFamily="34" charset="0"/>
                <a:cs typeface="Calibri" panose="020F0502020204030204" pitchFamily="34" charset="0"/>
              </a:rPr>
              <a:t>Engagement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strategies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at service initiation</a:t>
            </a:r>
          </a:p>
        </p:txBody>
      </p:sp>
      <p:graphicFrame>
        <p:nvGraphicFramePr>
          <p:cNvPr id="7" name="Content Placeholder 4">
            <a:extLst>
              <a:ext uri="{FF2B5EF4-FFF2-40B4-BE49-F238E27FC236}">
                <a16:creationId xmlns:a16="http://schemas.microsoft.com/office/drawing/2014/main" id="{07189619-0871-1D52-BCAB-8EC5E9731585}"/>
              </a:ext>
            </a:extLst>
          </p:cNvPr>
          <p:cNvGraphicFramePr>
            <a:graphicFrameLocks noGrp="1"/>
          </p:cNvGraphicFramePr>
          <p:nvPr>
            <p:ph type="pic" idx="1"/>
            <p:extLst>
              <p:ext uri="{D42A27DB-BD31-4B8C-83A1-F6EECF244321}">
                <p14:modId xmlns:p14="http://schemas.microsoft.com/office/powerpoint/2010/main" val="520158368"/>
              </p:ext>
            </p:extLst>
          </p:nvPr>
        </p:nvGraphicFramePr>
        <p:xfrm>
          <a:off x="355101" y="213702"/>
          <a:ext cx="8448930" cy="5902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E4E9D024-5200-11FF-6645-DB34886CAF26}"/>
              </a:ext>
            </a:extLst>
          </p:cNvPr>
          <p:cNvSpPr>
            <a:spLocks noGrp="1"/>
          </p:cNvSpPr>
          <p:nvPr>
            <p:ph type="ftr" sz="quarter" idx="11"/>
          </p:nvPr>
        </p:nvSpPr>
        <p:spPr/>
        <p:txBody>
          <a:bodyPr/>
          <a:lstStyle/>
          <a:p>
            <a:r>
              <a:rPr lang="en-US" dirty="0"/>
              <a:t>Recovery management</a:t>
            </a:r>
          </a:p>
        </p:txBody>
      </p:sp>
      <p:sp>
        <p:nvSpPr>
          <p:cNvPr id="2" name="Slide Number Placeholder 1">
            <a:extLst>
              <a:ext uri="{FF2B5EF4-FFF2-40B4-BE49-F238E27FC236}">
                <a16:creationId xmlns:a16="http://schemas.microsoft.com/office/drawing/2014/main" id="{EE928B20-7F8B-F2AD-6846-EA3E37621692}"/>
              </a:ext>
            </a:extLst>
          </p:cNvPr>
          <p:cNvSpPr>
            <a:spLocks noGrp="1"/>
          </p:cNvSpPr>
          <p:nvPr>
            <p:ph type="sldNum" sz="quarter" idx="12"/>
          </p:nvPr>
        </p:nvSpPr>
        <p:spPr/>
        <p:txBody>
          <a:bodyPr/>
          <a:lstStyle/>
          <a:p>
            <a:fld id="{3A98EE3D-8CD1-4C3F-BD1C-C98C9596463C}" type="slidenum">
              <a:rPr lang="en-US" smtClean="0"/>
              <a:t>27</a:t>
            </a:fld>
            <a:endParaRPr lang="en-US" dirty="0"/>
          </a:p>
        </p:txBody>
      </p:sp>
    </p:spTree>
    <p:extLst>
      <p:ext uri="{BB962C8B-B14F-4D97-AF65-F5344CB8AC3E}">
        <p14:creationId xmlns:p14="http://schemas.microsoft.com/office/powerpoint/2010/main" val="4025939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0674319-A858-913A-8B18-EE67B87F8DBD}"/>
              </a:ext>
            </a:extLst>
          </p:cNvPr>
          <p:cNvSpPr>
            <a:spLocks noGrp="1"/>
          </p:cNvSpPr>
          <p:nvPr>
            <p:ph type="body" sz="half" idx="2"/>
          </p:nvPr>
        </p:nvSpPr>
        <p:spPr>
          <a:xfrm>
            <a:off x="8868504" y="5304503"/>
            <a:ext cx="2888679" cy="1000782"/>
          </a:xfrm>
        </p:spPr>
        <p:txBody>
          <a:bodyPr/>
          <a:lstStyle/>
          <a:p>
            <a:endParaRPr lang="en-US" dirty="0"/>
          </a:p>
        </p:txBody>
      </p:sp>
      <p:sp>
        <p:nvSpPr>
          <p:cNvPr id="12" name="Title 11">
            <a:extLst>
              <a:ext uri="{FF2B5EF4-FFF2-40B4-BE49-F238E27FC236}">
                <a16:creationId xmlns:a16="http://schemas.microsoft.com/office/drawing/2014/main" id="{6E65E002-3ED0-70E8-A32E-09636E425E4A}"/>
              </a:ext>
            </a:extLst>
          </p:cNvPr>
          <p:cNvSpPr>
            <a:spLocks noGrp="1"/>
          </p:cNvSpPr>
          <p:nvPr>
            <p:ph type="title"/>
          </p:nvPr>
        </p:nvSpPr>
        <p:spPr>
          <a:xfrm>
            <a:off x="8856785" y="68962"/>
            <a:ext cx="2888679" cy="5210704"/>
          </a:xfrm>
        </p:spPr>
        <p:txBody>
          <a:bodyPr/>
          <a:lstStyle/>
          <a:p>
            <a:pPr>
              <a:spcAft>
                <a:spcPts val="1200"/>
              </a:spcAft>
            </a:pPr>
            <a:r>
              <a:rPr lang="en-US" sz="2800" dirty="0">
                <a:latin typeface="Calibri" panose="020F0502020204030204" pitchFamily="34" charset="0"/>
                <a:cs typeface="Calibri" panose="020F0502020204030204" pitchFamily="34" charset="0"/>
              </a:rPr>
              <a:t>Engagement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strategies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During the course of treatment</a:t>
            </a:r>
          </a:p>
        </p:txBody>
      </p:sp>
      <p:graphicFrame>
        <p:nvGraphicFramePr>
          <p:cNvPr id="7" name="Content Placeholder 4">
            <a:extLst>
              <a:ext uri="{FF2B5EF4-FFF2-40B4-BE49-F238E27FC236}">
                <a16:creationId xmlns:a16="http://schemas.microsoft.com/office/drawing/2014/main" id="{07189619-0871-1D52-BCAB-8EC5E9731585}"/>
              </a:ext>
            </a:extLst>
          </p:cNvPr>
          <p:cNvGraphicFramePr>
            <a:graphicFrameLocks noGrp="1"/>
          </p:cNvGraphicFramePr>
          <p:nvPr>
            <p:ph type="pic" idx="1"/>
            <p:extLst>
              <p:ext uri="{D42A27DB-BD31-4B8C-83A1-F6EECF244321}">
                <p14:modId xmlns:p14="http://schemas.microsoft.com/office/powerpoint/2010/main" val="1105499182"/>
              </p:ext>
            </p:extLst>
          </p:nvPr>
        </p:nvGraphicFramePr>
        <p:xfrm>
          <a:off x="355101" y="213702"/>
          <a:ext cx="8448930" cy="5902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E4E9D024-5200-11FF-6645-DB34886CAF26}"/>
              </a:ext>
            </a:extLst>
          </p:cNvPr>
          <p:cNvSpPr>
            <a:spLocks noGrp="1"/>
          </p:cNvSpPr>
          <p:nvPr>
            <p:ph type="ftr" sz="quarter" idx="11"/>
          </p:nvPr>
        </p:nvSpPr>
        <p:spPr/>
        <p:txBody>
          <a:bodyPr/>
          <a:lstStyle/>
          <a:p>
            <a:r>
              <a:rPr lang="en-US"/>
              <a:t>Recovery management</a:t>
            </a:r>
            <a:endParaRPr lang="en-US" dirty="0"/>
          </a:p>
        </p:txBody>
      </p:sp>
      <p:sp>
        <p:nvSpPr>
          <p:cNvPr id="2" name="Slide Number Placeholder 1">
            <a:extLst>
              <a:ext uri="{FF2B5EF4-FFF2-40B4-BE49-F238E27FC236}">
                <a16:creationId xmlns:a16="http://schemas.microsoft.com/office/drawing/2014/main" id="{EE928B20-7F8B-F2AD-6846-EA3E37621692}"/>
              </a:ext>
            </a:extLst>
          </p:cNvPr>
          <p:cNvSpPr>
            <a:spLocks noGrp="1"/>
          </p:cNvSpPr>
          <p:nvPr>
            <p:ph type="sldNum" sz="quarter" idx="12"/>
          </p:nvPr>
        </p:nvSpPr>
        <p:spPr/>
        <p:txBody>
          <a:bodyPr/>
          <a:lstStyle/>
          <a:p>
            <a:fld id="{3A98EE3D-8CD1-4C3F-BD1C-C98C9596463C}" type="slidenum">
              <a:rPr lang="en-US" smtClean="0"/>
              <a:t>28</a:t>
            </a:fld>
            <a:endParaRPr lang="en-US" dirty="0"/>
          </a:p>
        </p:txBody>
      </p:sp>
    </p:spTree>
    <p:extLst>
      <p:ext uri="{BB962C8B-B14F-4D97-AF65-F5344CB8AC3E}">
        <p14:creationId xmlns:p14="http://schemas.microsoft.com/office/powerpoint/2010/main" val="2016863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501745"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05182" y="2996240"/>
            <a:ext cx="11029615" cy="1497507"/>
          </a:xfrm>
        </p:spPr>
        <p:txBody>
          <a:bodyPr>
            <a:normAutofit/>
          </a:bodyPr>
          <a:lstStyle/>
          <a:p>
            <a:r>
              <a:rPr lang="en-US" sz="4000" dirty="0">
                <a:latin typeface="Calibri" panose="020F0502020204030204" pitchFamily="34" charset="0"/>
                <a:cs typeface="Calibri" panose="020F0502020204030204" pitchFamily="34" charset="0"/>
              </a:rPr>
              <a:t>Questions for</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Reflection</a:t>
            </a: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4" y="4493747"/>
            <a:ext cx="10981633" cy="600556"/>
          </a:xfrm>
        </p:spPr>
        <p:txBody>
          <a:bodyPr>
            <a:normAutofit/>
          </a:bodyPr>
          <a:lstStyle/>
          <a:p>
            <a:r>
              <a:rPr lang="en-US" sz="32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rPr>
              <a:t>Engagement</a:t>
            </a: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pPr algn="l"/>
            <a:r>
              <a:rPr lang="en-US"/>
              <a:t>Recovery management</a:t>
            </a:r>
            <a:endParaRPr lang="en-US" noProof="0"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noProof="0" smtClean="0"/>
              <a:t>29</a:t>
            </a:fld>
            <a:endParaRPr lang="en-US" noProof="0" dirty="0"/>
          </a:p>
        </p:txBody>
      </p:sp>
    </p:spTree>
    <p:extLst>
      <p:ext uri="{BB962C8B-B14F-4D97-AF65-F5344CB8AC3E}">
        <p14:creationId xmlns:p14="http://schemas.microsoft.com/office/powerpoint/2010/main" val="653206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10">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76126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05182" y="2996240"/>
            <a:ext cx="11029615" cy="1497507"/>
          </a:xfrm>
        </p:spPr>
        <p:txBody>
          <a:bodyPr/>
          <a:lstStyle/>
          <a:p>
            <a:r>
              <a:rPr lang="en-US" sz="4000" dirty="0">
                <a:latin typeface="Calibri" panose="020F0502020204030204" pitchFamily="34" charset="0"/>
                <a:cs typeface="Calibri" panose="020F0502020204030204" pitchFamily="34" charset="0"/>
              </a:rPr>
              <a:t>Core principle</a:t>
            </a:r>
            <a:endParaRPr lang="en-US"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4" y="4493747"/>
            <a:ext cx="10981633" cy="600556"/>
          </a:xfrm>
        </p:spPr>
        <p:txBody>
          <a:bodyPr>
            <a:normAutofit/>
          </a:bodyPr>
          <a:lstStyle/>
          <a:p>
            <a:r>
              <a:rPr lang="en-US" sz="32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rPr>
              <a:t>Engagement</a:t>
            </a: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pPr algn="l"/>
            <a:r>
              <a:rPr lang="en-US"/>
              <a:t>Recovery management</a:t>
            </a:r>
            <a:endParaRPr lang="en-US" noProof="0"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noProof="0" smtClean="0"/>
              <a:t>3</a:t>
            </a:fld>
            <a:endParaRPr lang="en-US" noProof="0" dirty="0"/>
          </a:p>
        </p:txBody>
      </p:sp>
    </p:spTree>
    <p:extLst>
      <p:ext uri="{BB962C8B-B14F-4D97-AF65-F5344CB8AC3E}">
        <p14:creationId xmlns:p14="http://schemas.microsoft.com/office/powerpoint/2010/main" val="3683696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2B8B63-820C-4F4B-9D8C-FA49920100AA}"/>
              </a:ext>
            </a:extLst>
          </p:cNvPr>
          <p:cNvSpPr>
            <a:spLocks noGrp="1"/>
          </p:cNvSpPr>
          <p:nvPr>
            <p:ph type="title"/>
          </p:nvPr>
        </p:nvSpPr>
        <p:spPr>
          <a:xfrm>
            <a:off x="581193" y="3128790"/>
            <a:ext cx="11029616" cy="566738"/>
          </a:xfrm>
        </p:spPr>
        <p:txBody>
          <a:bodyPr>
            <a:normAutofit/>
          </a:bodyPr>
          <a:lstStyle/>
          <a:p>
            <a:pPr algn="ctr"/>
            <a:r>
              <a:rPr lang="en-US" sz="2800" dirty="0">
                <a:latin typeface="Calibri" panose="020F0502020204030204" pitchFamily="34" charset="0"/>
                <a:cs typeface="Calibri" panose="020F0502020204030204" pitchFamily="34" charset="0"/>
              </a:rPr>
              <a:t>Reflective practice</a:t>
            </a:r>
          </a:p>
        </p:txBody>
      </p:sp>
      <p:pic>
        <p:nvPicPr>
          <p:cNvPr id="12" name="Picture Placeholder 11" descr="Men is writing ">
            <a:extLst>
              <a:ext uri="{FF2B5EF4-FFF2-40B4-BE49-F238E27FC236}">
                <a16:creationId xmlns:a16="http://schemas.microsoft.com/office/drawing/2014/main" id="{29E16458-0C9B-4162-8A08-7C0E3BE746C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447817" y="601351"/>
            <a:ext cx="11290859" cy="2527439"/>
          </a:xfrm>
        </p:spPr>
      </p:pic>
      <p:sp>
        <p:nvSpPr>
          <p:cNvPr id="6" name="Text Placeholder 5">
            <a:extLst>
              <a:ext uri="{FF2B5EF4-FFF2-40B4-BE49-F238E27FC236}">
                <a16:creationId xmlns:a16="http://schemas.microsoft.com/office/drawing/2014/main" id="{EA58F096-46A3-4EB4-950C-04CC7361A037}"/>
              </a:ext>
            </a:extLst>
          </p:cNvPr>
          <p:cNvSpPr>
            <a:spLocks noGrp="1"/>
          </p:cNvSpPr>
          <p:nvPr>
            <p:ph type="body" sz="half" idx="2"/>
          </p:nvPr>
        </p:nvSpPr>
        <p:spPr>
          <a:xfrm>
            <a:off x="709059" y="3695527"/>
            <a:ext cx="11029617" cy="3245099"/>
          </a:xfrm>
        </p:spPr>
        <p:txBody>
          <a:bodyPr>
            <a:normAutofit/>
          </a:bodyPr>
          <a:lstStyle/>
          <a:p>
            <a:pPr marL="0" marR="0">
              <a:lnSpc>
                <a:spcPct val="107000"/>
              </a:lnSpc>
              <a:spcBef>
                <a:spcPts val="0"/>
              </a:spcBef>
              <a:spcAft>
                <a:spcPts val="1200"/>
              </a:spcAft>
            </a:pPr>
            <a:r>
              <a:rPr lang="en-US" sz="1800" dirty="0">
                <a:effectLst/>
                <a:latin typeface="Calibri" panose="020F0502020204030204" pitchFamily="34" charset="0"/>
                <a:ea typeface="Calibri" panose="020F0502020204030204" pitchFamily="34" charset="0"/>
                <a:cs typeface="Calibri" panose="020F0502020204030204" pitchFamily="34" charset="0"/>
              </a:rPr>
              <a:t>Please reflect on the following questions and write down your responses.</a:t>
            </a:r>
            <a:endParaRPr lang="en-US" sz="18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0"/>
              </a:spcBef>
              <a:spcAft>
                <a:spcPts val="1200"/>
              </a:spcAft>
            </a:pPr>
            <a:r>
              <a:rPr lang="en-US" sz="1800" b="1" u="sng" dirty="0">
                <a:effectLst/>
                <a:latin typeface="Calibri" panose="020F0502020204030204" pitchFamily="34" charset="0"/>
                <a:ea typeface="Calibri" panose="020F0502020204030204" pitchFamily="34" charset="0"/>
                <a:cs typeface="Calibri" panose="020F0502020204030204" pitchFamily="34" charset="0"/>
              </a:rPr>
              <a:t>Direct Service provider:</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What engagement strategies are you using?</a:t>
            </a:r>
          </a:p>
          <a:p>
            <a:pPr>
              <a:lnSpc>
                <a:spcPct val="107000"/>
              </a:lnSpc>
              <a:spcBef>
                <a:spcPts val="0"/>
              </a:spcBef>
              <a:spcAft>
                <a:spcPts val="1200"/>
              </a:spcAft>
            </a:pPr>
            <a:r>
              <a:rPr lang="en-US" sz="1800" b="1" u="sng" dirty="0">
                <a:effectLst/>
                <a:latin typeface="Calibri" panose="020F0502020204030204" pitchFamily="34" charset="0"/>
                <a:ea typeface="Calibri" panose="020F0502020204030204" pitchFamily="34" charset="0"/>
                <a:cs typeface="Calibri" panose="020F0502020204030204" pitchFamily="34" charset="0"/>
              </a:rPr>
              <a:t>Management:</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How do you ensure that engagement strategies are applied in all levels of care?</a:t>
            </a:r>
          </a:p>
          <a:p>
            <a:pPr>
              <a:lnSpc>
                <a:spcPct val="107000"/>
              </a:lnSpc>
              <a:spcBef>
                <a:spcPts val="0"/>
              </a:spcBef>
              <a:spcAft>
                <a:spcPts val="1200"/>
              </a:spcAft>
            </a:pPr>
            <a:r>
              <a:rPr lang="en-US" sz="1800" b="1" u="sng" dirty="0">
                <a:effectLst/>
                <a:latin typeface="Calibri" panose="020F0502020204030204" pitchFamily="34" charset="0"/>
                <a:ea typeface="Calibri" panose="020F0502020204030204" pitchFamily="34" charset="0"/>
                <a:cs typeface="Calibri" panose="020F0502020204030204" pitchFamily="34" charset="0"/>
              </a:rPr>
              <a:t>Administrative (to include support staff):</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How do you model person-first language?</a:t>
            </a:r>
          </a:p>
          <a:p>
            <a:endParaRPr lang="en-US" sz="1600" dirty="0"/>
          </a:p>
        </p:txBody>
      </p:sp>
      <p:sp>
        <p:nvSpPr>
          <p:cNvPr id="3" name="Footer Placeholder 2">
            <a:extLst>
              <a:ext uri="{FF2B5EF4-FFF2-40B4-BE49-F238E27FC236}">
                <a16:creationId xmlns:a16="http://schemas.microsoft.com/office/drawing/2014/main" id="{DE56713B-0B38-4782-9999-9C937C747C67}"/>
              </a:ext>
            </a:extLst>
          </p:cNvPr>
          <p:cNvSpPr>
            <a:spLocks noGrp="1"/>
          </p:cNvSpPr>
          <p:nvPr>
            <p:ph type="ftr" sz="quarter" idx="11"/>
          </p:nvPr>
        </p:nvSpPr>
        <p:spPr/>
        <p:txBody>
          <a:bodyPr/>
          <a:lstStyle/>
          <a:p>
            <a:pPr>
              <a:spcAft>
                <a:spcPts val="600"/>
              </a:spcAft>
            </a:pPr>
            <a:r>
              <a:rPr lang="en-US" dirty="0"/>
              <a:t>Recovery management</a:t>
            </a:r>
          </a:p>
        </p:txBody>
      </p:sp>
      <p:sp>
        <p:nvSpPr>
          <p:cNvPr id="2" name="Slide Number Placeholder 1">
            <a:extLst>
              <a:ext uri="{FF2B5EF4-FFF2-40B4-BE49-F238E27FC236}">
                <a16:creationId xmlns:a16="http://schemas.microsoft.com/office/drawing/2014/main" id="{7F2BD5CD-FE0A-435A-88F4-C85979451FBF}"/>
              </a:ext>
            </a:extLst>
          </p:cNvPr>
          <p:cNvSpPr>
            <a:spLocks noGrp="1"/>
          </p:cNvSpPr>
          <p:nvPr>
            <p:ph type="sldNum" sz="quarter" idx="12"/>
          </p:nvPr>
        </p:nvSpPr>
        <p:spPr/>
        <p:txBody>
          <a:bodyPr/>
          <a:lstStyle/>
          <a:p>
            <a:fld id="{F603CDE5-C1D8-4EDD-870F-A498BAFA520F}" type="slidenum">
              <a:rPr lang="en-US" smtClean="0"/>
              <a:t>30</a:t>
            </a:fld>
            <a:endParaRPr lang="en-US" dirty="0"/>
          </a:p>
        </p:txBody>
      </p:sp>
    </p:spTree>
    <p:extLst>
      <p:ext uri="{BB962C8B-B14F-4D97-AF65-F5344CB8AC3E}">
        <p14:creationId xmlns:p14="http://schemas.microsoft.com/office/powerpoint/2010/main" val="4224176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p:txBody>
          <a:bodyPr anchor="ctr">
            <a:normAutofit/>
          </a:bodyPr>
          <a:lstStyle/>
          <a:p>
            <a:pPr>
              <a:spcAft>
                <a:spcPts val="600"/>
              </a:spcAft>
            </a:pPr>
            <a:fld id="{3A98EE3D-8CD1-4C3F-BD1C-C98C9596463C}" type="slidenum">
              <a:rPr lang="en-US" smtClean="0"/>
              <a:pPr>
                <a:spcAft>
                  <a:spcPts val="600"/>
                </a:spcAft>
              </a:pPr>
              <a:t>31</a:t>
            </a:fld>
            <a:endParaRPr lang="en-US"/>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p:txBody>
          <a:bodyPr anchor="ctr">
            <a:normAutofit/>
          </a:bodyPr>
          <a:lstStyle/>
          <a:p>
            <a:pPr>
              <a:spcAft>
                <a:spcPts val="600"/>
              </a:spcAft>
            </a:pPr>
            <a:r>
              <a:rPr lang="en-US" dirty="0"/>
              <a:t>Recovery management</a:t>
            </a:r>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p:txBody>
          <a:bodyPr anchor="ctr">
            <a:normAutofit/>
          </a:bodyPr>
          <a:lstStyle/>
          <a:p>
            <a:r>
              <a:rPr lang="en-US" dirty="0">
                <a:latin typeface="Calibri" panose="020F0502020204030204" pitchFamily="34" charset="0"/>
                <a:cs typeface="Calibri" panose="020F0502020204030204" pitchFamily="34" charset="0"/>
              </a:rPr>
              <a:t>Connect To Hope</a:t>
            </a:r>
            <a:endParaRPr lang="ru-RU"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CE60D718-AF05-43B9-B478-C057FE5DF5E0}"/>
              </a:ext>
            </a:extLst>
          </p:cNvPr>
          <p:cNvSpPr>
            <a:spLocks noGrp="1"/>
          </p:cNvSpPr>
          <p:nvPr>
            <p:ph sz="half" idx="1"/>
          </p:nvPr>
        </p:nvSpPr>
        <p:spPr>
          <a:xfrm>
            <a:off x="581193" y="2194339"/>
            <a:ext cx="5422390" cy="4229575"/>
          </a:xfrm>
        </p:spPr>
        <p:txBody>
          <a:bodyPr numCol="1" spcCol="540000" anchor="t">
            <a:normAutofit/>
          </a:bodyPr>
          <a:lstStyle/>
          <a:p>
            <a:pPr marL="0" marR="0" indent="0" algn="ctr">
              <a:lnSpc>
                <a:spcPct val="110000"/>
              </a:lnSpc>
              <a:spcBef>
                <a:spcPts val="0"/>
              </a:spcBef>
              <a:buNone/>
            </a:pPr>
            <a:r>
              <a:rPr lang="en-US" sz="2400" b="1" dirty="0">
                <a:solidFill>
                  <a:schemeClr val="accent2"/>
                </a:solidFill>
                <a:latin typeface="Calibri" panose="020F0502020204030204" pitchFamily="34" charset="0"/>
                <a:cs typeface="Calibri" panose="020F0502020204030204" pitchFamily="34" charset="0"/>
              </a:rPr>
              <a:t>PRINCIPLES</a:t>
            </a:r>
          </a:p>
          <a:p>
            <a:pPr marL="0" marR="0" indent="0">
              <a:spcBef>
                <a:spcPts val="0"/>
              </a:spcBef>
              <a:buNone/>
            </a:pPr>
            <a:r>
              <a:rPr lang="en-US" sz="2200" b="1" dirty="0">
                <a:solidFill>
                  <a:schemeClr val="accent2"/>
                </a:solidFill>
                <a:latin typeface="Calibri" panose="020F0502020204030204" pitchFamily="34" charset="0"/>
                <a:cs typeface="Calibri" panose="020F0502020204030204" pitchFamily="34" charset="0"/>
              </a:rPr>
              <a:t>C</a:t>
            </a:r>
            <a:r>
              <a:rPr lang="en-US" sz="2200" dirty="0">
                <a:latin typeface="Calibri" panose="020F0502020204030204" pitchFamily="34" charset="0"/>
                <a:cs typeface="Calibri" panose="020F0502020204030204" pitchFamily="34" charset="0"/>
              </a:rPr>
              <a:t>reate a culture and language and hope</a:t>
            </a:r>
          </a:p>
          <a:p>
            <a:pPr marL="0" marR="0" indent="0">
              <a:spcBef>
                <a:spcPts val="0"/>
              </a:spcBef>
              <a:buNone/>
            </a:pPr>
            <a:r>
              <a:rPr lang="en-US" sz="2200" b="1" dirty="0">
                <a:solidFill>
                  <a:schemeClr val="accent2"/>
                </a:solidFill>
                <a:latin typeface="Calibri" panose="020F0502020204030204" pitchFamily="34" charset="0"/>
                <a:cs typeface="Calibri" panose="020F0502020204030204" pitchFamily="34" charset="0"/>
              </a:rPr>
              <a:t>O</a:t>
            </a:r>
            <a:r>
              <a:rPr lang="en-US" sz="2200" dirty="0">
                <a:latin typeface="Calibri" panose="020F0502020204030204" pitchFamily="34" charset="0"/>
                <a:cs typeface="Calibri" panose="020F0502020204030204" pitchFamily="34" charset="0"/>
              </a:rPr>
              <a:t>ffer a comprehensive and holistic service array</a:t>
            </a:r>
          </a:p>
          <a:p>
            <a:pPr marL="0" marR="0" indent="0">
              <a:spcBef>
                <a:spcPts val="0"/>
              </a:spcBef>
              <a:buNone/>
            </a:pPr>
            <a:r>
              <a:rPr lang="en-US" sz="2200" b="1" dirty="0">
                <a:solidFill>
                  <a:schemeClr val="accent2"/>
                </a:solidFill>
                <a:latin typeface="Calibri" panose="020F0502020204030204" pitchFamily="34" charset="0"/>
                <a:cs typeface="Calibri" panose="020F0502020204030204" pitchFamily="34" charset="0"/>
              </a:rPr>
              <a:t>N</a:t>
            </a:r>
            <a:r>
              <a:rPr lang="en-US" sz="2200" dirty="0">
                <a:latin typeface="Calibri" panose="020F0502020204030204" pitchFamily="34" charset="0"/>
                <a:cs typeface="Calibri" panose="020F0502020204030204" pitchFamily="34" charset="0"/>
              </a:rPr>
              <a:t>on-judgmental</a:t>
            </a:r>
          </a:p>
          <a:p>
            <a:pPr marL="0" marR="0" indent="0">
              <a:spcBef>
                <a:spcPts val="0"/>
              </a:spcBef>
              <a:buNone/>
            </a:pPr>
            <a:r>
              <a:rPr lang="en-US" sz="2200" b="1" dirty="0">
                <a:solidFill>
                  <a:schemeClr val="accent2"/>
                </a:solidFill>
                <a:latin typeface="Calibri" panose="020F0502020204030204" pitchFamily="34" charset="0"/>
                <a:cs typeface="Calibri" panose="020F0502020204030204" pitchFamily="34" charset="0"/>
              </a:rPr>
              <a:t>N</a:t>
            </a:r>
            <a:r>
              <a:rPr lang="en-US" sz="2200" dirty="0">
                <a:latin typeface="Calibri" panose="020F0502020204030204" pitchFamily="34" charset="0"/>
                <a:cs typeface="Calibri" panose="020F0502020204030204" pitchFamily="34" charset="0"/>
              </a:rPr>
              <a:t>avigating diverse needs</a:t>
            </a:r>
          </a:p>
          <a:p>
            <a:pPr marL="0" marR="0" indent="0">
              <a:spcBef>
                <a:spcPts val="0"/>
              </a:spcBef>
              <a:buNone/>
            </a:pPr>
            <a:r>
              <a:rPr lang="en-US" sz="2200" b="1" dirty="0">
                <a:solidFill>
                  <a:schemeClr val="accent2"/>
                </a:solidFill>
                <a:latin typeface="Calibri" panose="020F0502020204030204" pitchFamily="34" charset="0"/>
                <a:cs typeface="Calibri" panose="020F0502020204030204" pitchFamily="34" charset="0"/>
              </a:rPr>
              <a:t>E</a:t>
            </a:r>
            <a:r>
              <a:rPr lang="en-US" sz="2200" dirty="0">
                <a:latin typeface="Calibri" panose="020F0502020204030204" pitchFamily="34" charset="0"/>
                <a:cs typeface="Calibri" panose="020F0502020204030204" pitchFamily="34" charset="0"/>
              </a:rPr>
              <a:t>ngagement strategies             </a:t>
            </a:r>
          </a:p>
          <a:p>
            <a:pPr marL="0" marR="0" indent="0">
              <a:spcBef>
                <a:spcPts val="0"/>
              </a:spcBef>
              <a:buNone/>
            </a:pPr>
            <a:r>
              <a:rPr lang="en-US" sz="2200" b="1" dirty="0">
                <a:solidFill>
                  <a:schemeClr val="accent2"/>
                </a:solidFill>
                <a:latin typeface="Calibri" panose="020F0502020204030204" pitchFamily="34" charset="0"/>
                <a:cs typeface="Calibri" panose="020F0502020204030204" pitchFamily="34" charset="0"/>
              </a:rPr>
              <a:t>C</a:t>
            </a:r>
            <a:r>
              <a:rPr lang="en-US" sz="2200" dirty="0">
                <a:latin typeface="Calibri" panose="020F0502020204030204" pitchFamily="34" charset="0"/>
                <a:cs typeface="Calibri" panose="020F0502020204030204" pitchFamily="34" charset="0"/>
              </a:rPr>
              <a:t>ollaborative relationships and reflective practice</a:t>
            </a:r>
            <a:endParaRPr lang="en-US" sz="2200" b="1" dirty="0">
              <a:solidFill>
                <a:srgbClr val="ED7D31"/>
              </a:solidFill>
              <a:latin typeface="Calibri" panose="020F0502020204030204" pitchFamily="34" charset="0"/>
              <a:cs typeface="Calibri" panose="020F0502020204030204" pitchFamily="34" charset="0"/>
            </a:endParaRPr>
          </a:p>
          <a:p>
            <a:pPr marL="0" marR="0" indent="0">
              <a:spcBef>
                <a:spcPts val="0"/>
              </a:spcBef>
              <a:buNone/>
            </a:pPr>
            <a:r>
              <a:rPr lang="en-US" sz="2200" b="1" dirty="0">
                <a:solidFill>
                  <a:schemeClr val="accent2"/>
                </a:solidFill>
                <a:latin typeface="Calibri" panose="020F0502020204030204" pitchFamily="34" charset="0"/>
                <a:cs typeface="Calibri" panose="020F0502020204030204" pitchFamily="34" charset="0"/>
              </a:rPr>
              <a:t>T</a:t>
            </a:r>
            <a:r>
              <a:rPr lang="en-US" sz="2200" dirty="0">
                <a:latin typeface="Calibri" panose="020F0502020204030204" pitchFamily="34" charset="0"/>
                <a:cs typeface="Calibri" panose="020F0502020204030204" pitchFamily="34" charset="0"/>
              </a:rPr>
              <a:t>ransforming services and systems  </a:t>
            </a:r>
          </a:p>
        </p:txBody>
      </p:sp>
      <p:sp>
        <p:nvSpPr>
          <p:cNvPr id="10" name="Content Placeholder 9">
            <a:extLst>
              <a:ext uri="{FF2B5EF4-FFF2-40B4-BE49-F238E27FC236}">
                <a16:creationId xmlns:a16="http://schemas.microsoft.com/office/drawing/2014/main" id="{E79DCD8A-CD57-4927-89ED-C71097326022}"/>
              </a:ext>
            </a:extLst>
          </p:cNvPr>
          <p:cNvSpPr>
            <a:spLocks noGrp="1"/>
          </p:cNvSpPr>
          <p:nvPr>
            <p:ph sz="half" idx="2"/>
          </p:nvPr>
        </p:nvSpPr>
        <p:spPr>
          <a:xfrm>
            <a:off x="6273167" y="2194340"/>
            <a:ext cx="5422392" cy="4052082"/>
          </a:xfrm>
        </p:spPr>
        <p:txBody>
          <a:bodyPr>
            <a:noAutofit/>
          </a:bodyPr>
          <a:lstStyle/>
          <a:p>
            <a:pPr marL="0" indent="0" algn="ctr">
              <a:spcBef>
                <a:spcPts val="0"/>
              </a:spcBef>
              <a:buNone/>
            </a:pPr>
            <a:r>
              <a:rPr lang="en-US" sz="2400" b="1" dirty="0">
                <a:solidFill>
                  <a:schemeClr val="accent2"/>
                </a:solidFill>
                <a:latin typeface="Calibri" panose="020F0502020204030204" pitchFamily="34" charset="0"/>
                <a:cs typeface="Calibri" panose="020F0502020204030204" pitchFamily="34" charset="0"/>
              </a:rPr>
              <a:t>PRACTICES</a:t>
            </a:r>
            <a:endParaRPr lang="en-US" sz="2200" b="1"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buNone/>
            </a:pPr>
            <a:r>
              <a:rPr lang="en-US" sz="2200" b="1"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H</a:t>
            </a:r>
            <a:r>
              <a:rPr lang="en-US" sz="2200" b="1" dirty="0">
                <a:effectLst/>
                <a:latin typeface="Calibri" panose="020F0502020204030204" pitchFamily="34" charset="0"/>
                <a:ea typeface="Calibri" panose="020F0502020204030204" pitchFamily="34" charset="0"/>
                <a:cs typeface="Calibri" panose="020F0502020204030204" pitchFamily="34" charset="0"/>
              </a:rPr>
              <a:t>onor the differences and diverse needs of each individual served</a:t>
            </a:r>
          </a:p>
          <a:p>
            <a:pPr marL="0" marR="0" indent="0">
              <a:spcBef>
                <a:spcPts val="0"/>
              </a:spcBef>
              <a:buNone/>
            </a:pPr>
            <a:r>
              <a:rPr lang="en-US" sz="2200" b="1"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O</a:t>
            </a:r>
            <a:r>
              <a:rPr lang="en-US" sz="2200" dirty="0">
                <a:effectLst/>
                <a:latin typeface="Calibri" panose="020F0502020204030204" pitchFamily="34" charset="0"/>
                <a:ea typeface="Calibri" panose="020F0502020204030204" pitchFamily="34" charset="0"/>
                <a:cs typeface="Calibri" panose="020F0502020204030204" pitchFamily="34" charset="0"/>
              </a:rPr>
              <a:t>ffer various opportunities and resources that support the recovery journey</a:t>
            </a:r>
            <a:endParaRPr lang="en-US" sz="2200" dirty="0">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buNone/>
            </a:pPr>
            <a:r>
              <a:rPr lang="en-US" sz="2200" b="1"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P</a:t>
            </a:r>
            <a:r>
              <a:rPr lang="en-US" sz="2200" b="1" dirty="0">
                <a:effectLst/>
                <a:latin typeface="Calibri" panose="020F0502020204030204" pitchFamily="34" charset="0"/>
                <a:ea typeface="Calibri" panose="020F0502020204030204" pitchFamily="34" charset="0"/>
                <a:cs typeface="Calibri" panose="020F0502020204030204" pitchFamily="34" charset="0"/>
              </a:rPr>
              <a:t>rovide an environment to encourage personal control</a:t>
            </a:r>
          </a:p>
          <a:p>
            <a:pPr marL="0" marR="0" indent="0">
              <a:spcBef>
                <a:spcPts val="0"/>
              </a:spcBef>
              <a:buNone/>
            </a:pPr>
            <a:r>
              <a:rPr lang="en-US" sz="2200" b="1"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E</a:t>
            </a:r>
            <a:r>
              <a:rPr lang="en-US" sz="2200" dirty="0">
                <a:effectLst/>
                <a:latin typeface="Calibri" panose="020F0502020204030204" pitchFamily="34" charset="0"/>
                <a:ea typeface="Calibri" panose="020F0502020204030204" pitchFamily="34" charset="0"/>
                <a:cs typeface="Calibri" panose="020F0502020204030204" pitchFamily="34" charset="0"/>
              </a:rPr>
              <a:t>ngage in personal recovery by understanding personal recovery narrative in the treatment process and within the community</a:t>
            </a:r>
            <a:endParaRPr lang="en-US" sz="2200"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069270C0-B646-4EF4-860D-2A5EB41633CE}"/>
              </a:ext>
            </a:extLst>
          </p:cNvPr>
          <p:cNvSpPr/>
          <p:nvPr/>
        </p:nvSpPr>
        <p:spPr>
          <a:xfrm>
            <a:off x="6003583" y="2194339"/>
            <a:ext cx="45719" cy="431078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12" name="Diagram 11">
            <a:extLst>
              <a:ext uri="{FF2B5EF4-FFF2-40B4-BE49-F238E27FC236}">
                <a16:creationId xmlns:a16="http://schemas.microsoft.com/office/drawing/2014/main" id="{4D6808A3-3BCF-4671-8122-D712E4AA3121}"/>
              </a:ext>
            </a:extLst>
          </p:cNvPr>
          <p:cNvGraphicFramePr/>
          <p:nvPr>
            <p:extLst>
              <p:ext uri="{D42A27DB-BD31-4B8C-83A1-F6EECF244321}">
                <p14:modId xmlns:p14="http://schemas.microsoft.com/office/powerpoint/2010/main" val="1549200216"/>
              </p:ext>
            </p:extLst>
          </p:nvPr>
        </p:nvGraphicFramePr>
        <p:xfrm>
          <a:off x="8531819" y="-368391"/>
          <a:ext cx="3163740" cy="3217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6868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E0D561-B332-7E32-C4DC-EA49B8E81BE1}"/>
              </a:ext>
            </a:extLst>
          </p:cNvPr>
          <p:cNvSpPr>
            <a:spLocks noGrp="1"/>
          </p:cNvSpPr>
          <p:nvPr>
            <p:ph type="sldNum" sz="quarter" idx="12"/>
          </p:nvPr>
        </p:nvSpPr>
        <p:spPr/>
        <p:txBody>
          <a:bodyPr/>
          <a:lstStyle/>
          <a:p>
            <a:fld id="{F603CDE5-C1D8-4EDD-870F-A498BAFA520F}" type="slidenum">
              <a:rPr lang="en-US" noProof="0" smtClean="0"/>
              <a:t>32</a:t>
            </a:fld>
            <a:endParaRPr lang="en-US" noProof="0" dirty="0"/>
          </a:p>
        </p:txBody>
      </p:sp>
      <p:sp>
        <p:nvSpPr>
          <p:cNvPr id="3" name="Footer Placeholder 2">
            <a:extLst>
              <a:ext uri="{FF2B5EF4-FFF2-40B4-BE49-F238E27FC236}">
                <a16:creationId xmlns:a16="http://schemas.microsoft.com/office/drawing/2014/main" id="{DCC3D6F0-1562-29E4-2A46-ED8ADF3AC02D}"/>
              </a:ext>
            </a:extLst>
          </p:cNvPr>
          <p:cNvSpPr>
            <a:spLocks noGrp="1"/>
          </p:cNvSpPr>
          <p:nvPr>
            <p:ph type="ftr" sz="quarter" idx="11"/>
          </p:nvPr>
        </p:nvSpPr>
        <p:spPr/>
        <p:txBody>
          <a:bodyPr/>
          <a:lstStyle/>
          <a:p>
            <a:r>
              <a:rPr lang="en-US" dirty="0"/>
              <a:t>Recovery management</a:t>
            </a:r>
          </a:p>
        </p:txBody>
      </p:sp>
      <p:sp>
        <p:nvSpPr>
          <p:cNvPr id="7" name="Title 6">
            <a:extLst>
              <a:ext uri="{FF2B5EF4-FFF2-40B4-BE49-F238E27FC236}">
                <a16:creationId xmlns:a16="http://schemas.microsoft.com/office/drawing/2014/main" id="{5AB857E9-E183-4097-665D-BABC20DD673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references</a:t>
            </a:r>
          </a:p>
        </p:txBody>
      </p:sp>
      <p:sp>
        <p:nvSpPr>
          <p:cNvPr id="8" name="Content Placeholder 7">
            <a:extLst>
              <a:ext uri="{FF2B5EF4-FFF2-40B4-BE49-F238E27FC236}">
                <a16:creationId xmlns:a16="http://schemas.microsoft.com/office/drawing/2014/main" id="{D407D382-38CB-6529-C7FC-53CC3ABAF8F7}"/>
              </a:ext>
            </a:extLst>
          </p:cNvPr>
          <p:cNvSpPr>
            <a:spLocks noGrp="1"/>
          </p:cNvSpPr>
          <p:nvPr>
            <p:ph idx="1"/>
          </p:nvPr>
        </p:nvSpPr>
        <p:spPr>
          <a:xfrm>
            <a:off x="581192" y="1959558"/>
            <a:ext cx="11266681" cy="4604084"/>
          </a:xfrm>
        </p:spPr>
        <p:txBody>
          <a:bodyPr>
            <a:normAutofit lnSpcReduction="10000"/>
          </a:bodyPr>
          <a:lstStyle/>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Andersson, H.E., </a:t>
            </a:r>
            <a:r>
              <a:rPr lang="en-US" sz="1700" dirty="0" err="1">
                <a:latin typeface="Calibri" panose="020F0502020204030204" pitchFamily="34" charset="0"/>
                <a:ea typeface="Calibri" panose="020F0502020204030204" pitchFamily="34" charset="0"/>
                <a:cs typeface="Times New Roman" panose="02020603050405020304" pitchFamily="18" charset="0"/>
              </a:rPr>
              <a:t>Otterholt</a:t>
            </a:r>
            <a:r>
              <a:rPr lang="en-US" sz="1700" dirty="0">
                <a:latin typeface="Calibri" panose="020F0502020204030204" pitchFamily="34" charset="0"/>
                <a:ea typeface="Calibri" panose="020F0502020204030204" pitchFamily="34" charset="0"/>
                <a:cs typeface="Times New Roman" panose="02020603050405020304" pitchFamily="18" charset="0"/>
              </a:rPr>
              <a:t>, E., &amp; </a:t>
            </a:r>
            <a:r>
              <a:rPr lang="en-US" sz="1700" dirty="0" err="1">
                <a:latin typeface="Calibri" panose="020F0502020204030204" pitchFamily="34" charset="0"/>
                <a:ea typeface="Calibri" panose="020F0502020204030204" pitchFamily="34" charset="0"/>
                <a:cs typeface="Times New Roman" panose="02020603050405020304" pitchFamily="18" charset="0"/>
              </a:rPr>
              <a:t>Grawe</a:t>
            </a:r>
            <a:r>
              <a:rPr lang="en-US" sz="1700" dirty="0">
                <a:latin typeface="Calibri" panose="020F0502020204030204" pitchFamily="34" charset="0"/>
                <a:ea typeface="Calibri" panose="020F0502020204030204" pitchFamily="34" charset="0"/>
                <a:cs typeface="Times New Roman" panose="02020603050405020304" pitchFamily="18" charset="0"/>
              </a:rPr>
              <a:t>, R.W. (2017). Patient satisfaction with treatments and outcomes in residential addiction institutions. </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Cline, C. A. &amp; </a:t>
            </a:r>
            <a:r>
              <a:rPr lang="en-US" sz="1700" dirty="0" err="1">
                <a:latin typeface="Calibri" panose="020F0502020204030204" pitchFamily="34" charset="0"/>
                <a:ea typeface="Calibri" panose="020F0502020204030204" pitchFamily="34" charset="0"/>
                <a:cs typeface="Times New Roman" panose="02020603050405020304" pitchFamily="18" charset="0"/>
              </a:rPr>
              <a:t>Minkoff</a:t>
            </a:r>
            <a:r>
              <a:rPr lang="en-US" sz="1700" dirty="0">
                <a:latin typeface="Calibri" panose="020F0502020204030204" pitchFamily="34" charset="0"/>
                <a:ea typeface="Calibri" panose="020F0502020204030204" pitchFamily="34" charset="0"/>
                <a:cs typeface="Times New Roman" panose="02020603050405020304" pitchFamily="18" charset="0"/>
              </a:rPr>
              <a:t>, K. (2012). Inspiring a welcoming hopeful culture. In Hunter </a:t>
            </a:r>
            <a:r>
              <a:rPr lang="en-US" sz="1700" dirty="0" err="1">
                <a:latin typeface="Calibri" panose="020F0502020204030204" pitchFamily="34" charset="0"/>
                <a:ea typeface="Calibri" panose="020F0502020204030204" pitchFamily="34" charset="0"/>
                <a:cs typeface="Times New Roman" panose="02020603050405020304" pitchFamily="18" charset="0"/>
              </a:rPr>
              <a:t>McQuistion</a:t>
            </a:r>
            <a:r>
              <a:rPr lang="en-US" sz="1700" dirty="0">
                <a:latin typeface="Calibri" panose="020F0502020204030204" pitchFamily="34" charset="0"/>
                <a:ea typeface="Calibri" panose="020F0502020204030204" pitchFamily="34" charset="0"/>
                <a:cs typeface="Times New Roman" panose="02020603050405020304" pitchFamily="18" charset="0"/>
              </a:rPr>
              <a:t>, Wesley E. Sowers, Jules M. </a:t>
            </a:r>
            <a:r>
              <a:rPr lang="en-US" sz="1700" dirty="0" err="1">
                <a:latin typeface="Calibri" panose="020F0502020204030204" pitchFamily="34" charset="0"/>
                <a:ea typeface="Calibri" panose="020F0502020204030204" pitchFamily="34" charset="0"/>
                <a:cs typeface="Times New Roman" panose="02020603050405020304" pitchFamily="18" charset="0"/>
              </a:rPr>
              <a:t>Ranz</a:t>
            </a:r>
            <a:r>
              <a:rPr lang="en-US" sz="1700" dirty="0">
                <a:latin typeface="Calibri" panose="020F0502020204030204" pitchFamily="34" charset="0"/>
                <a:ea typeface="Calibri" panose="020F0502020204030204" pitchFamily="34" charset="0"/>
                <a:cs typeface="Times New Roman" panose="02020603050405020304" pitchFamily="18" charset="0"/>
              </a:rPr>
              <a:t>, and Jacqueline </a:t>
            </a:r>
            <a:r>
              <a:rPr lang="en-US" sz="1700" dirty="0" err="1">
                <a:latin typeface="Calibri" panose="020F0502020204030204" pitchFamily="34" charset="0"/>
                <a:ea typeface="Calibri" panose="020F0502020204030204" pitchFamily="34" charset="0"/>
                <a:cs typeface="Times New Roman" panose="02020603050405020304" pitchFamily="18" charset="0"/>
              </a:rPr>
              <a:t>Maus</a:t>
            </a:r>
            <a:r>
              <a:rPr lang="en-US" sz="1700" dirty="0">
                <a:latin typeface="Calibri" panose="020F0502020204030204" pitchFamily="34" charset="0"/>
                <a:ea typeface="Calibri" panose="020F0502020204030204" pitchFamily="34" charset="0"/>
                <a:cs typeface="Times New Roman" panose="02020603050405020304" pitchFamily="18" charset="0"/>
              </a:rPr>
              <a:t> Feldman (Eds.), Handbook of Community Psychiatry, pp. 93-102. New York, NY: Springer.</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Corrigan, P.W., Angell, B,. Davidson, L., Marcus, S.C., Salzer, M.S., </a:t>
            </a:r>
            <a:r>
              <a:rPr lang="en-US" sz="1700" dirty="0" err="1">
                <a:latin typeface="Calibri" panose="020F0502020204030204" pitchFamily="34" charset="0"/>
                <a:ea typeface="Calibri" panose="020F0502020204030204" pitchFamily="34" charset="0"/>
                <a:cs typeface="Times New Roman" panose="02020603050405020304" pitchFamily="18" charset="0"/>
              </a:rPr>
              <a:t>Kottsieper</a:t>
            </a:r>
            <a:r>
              <a:rPr lang="en-US" sz="1700" dirty="0">
                <a:latin typeface="Calibri" panose="020F0502020204030204" pitchFamily="34" charset="0"/>
                <a:ea typeface="Calibri" panose="020F0502020204030204" pitchFamily="34" charset="0"/>
                <a:cs typeface="Times New Roman" panose="02020603050405020304" pitchFamily="18" charset="0"/>
              </a:rPr>
              <a:t>, P., et al. (2012). </a:t>
            </a:r>
            <a:r>
              <a:rPr lang="en-US" sz="1700" i="1" dirty="0">
                <a:latin typeface="Calibri" panose="020F0502020204030204" pitchFamily="34" charset="0"/>
                <a:ea typeface="Calibri" panose="020F0502020204030204" pitchFamily="34" charset="0"/>
                <a:cs typeface="Times New Roman" panose="02020603050405020304" pitchFamily="18" charset="0"/>
              </a:rPr>
              <a:t>From adherence to self-determination: evolution of a treatment paradigm for people with serious mental illnesses. </a:t>
            </a:r>
            <a:r>
              <a:rPr lang="en-US" sz="1700" dirty="0">
                <a:latin typeface="Calibri" panose="020F0502020204030204" pitchFamily="34" charset="0"/>
                <a:ea typeface="Calibri" panose="020F0502020204030204" pitchFamily="34" charset="0"/>
                <a:cs typeface="Times New Roman" panose="02020603050405020304" pitchFamily="18" charset="0"/>
              </a:rPr>
              <a:t>Psychiatric Services, 63, 169–73.</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Dixon, L. B., </a:t>
            </a:r>
            <a:r>
              <a:rPr lang="en-US" sz="1700" dirty="0" err="1">
                <a:latin typeface="Calibri" panose="020F0502020204030204" pitchFamily="34" charset="0"/>
                <a:ea typeface="Calibri" panose="020F0502020204030204" pitchFamily="34" charset="0"/>
                <a:cs typeface="Times New Roman" panose="02020603050405020304" pitchFamily="18" charset="0"/>
              </a:rPr>
              <a:t>Holoshitz</a:t>
            </a:r>
            <a:r>
              <a:rPr lang="en-US" sz="1700" dirty="0">
                <a:latin typeface="Calibri" panose="020F0502020204030204" pitchFamily="34" charset="0"/>
                <a:ea typeface="Calibri" panose="020F0502020204030204" pitchFamily="34" charset="0"/>
                <a:cs typeface="Times New Roman" panose="02020603050405020304" pitchFamily="18" charset="0"/>
              </a:rPr>
              <a:t>, Y. &amp; </a:t>
            </a:r>
            <a:r>
              <a:rPr lang="en-US" sz="1700" dirty="0" err="1">
                <a:latin typeface="Calibri" panose="020F0502020204030204" pitchFamily="34" charset="0"/>
                <a:ea typeface="Calibri" panose="020F0502020204030204" pitchFamily="34" charset="0"/>
                <a:cs typeface="Times New Roman" panose="02020603050405020304" pitchFamily="18" charset="0"/>
              </a:rPr>
              <a:t>Nossel</a:t>
            </a:r>
            <a:r>
              <a:rPr lang="en-US" sz="1700" dirty="0">
                <a:latin typeface="Calibri" panose="020F0502020204030204" pitchFamily="34" charset="0"/>
                <a:ea typeface="Calibri" panose="020F0502020204030204" pitchFamily="34" charset="0"/>
                <a:cs typeface="Times New Roman" panose="02020603050405020304" pitchFamily="18" charset="0"/>
              </a:rPr>
              <a:t>, I. (2016). </a:t>
            </a:r>
            <a:r>
              <a:rPr lang="en-US" sz="1700" i="1" dirty="0">
                <a:latin typeface="Calibri" panose="020F0502020204030204" pitchFamily="34" charset="0"/>
                <a:ea typeface="Calibri" panose="020F0502020204030204" pitchFamily="34" charset="0"/>
                <a:cs typeface="Times New Roman" panose="02020603050405020304" pitchFamily="18" charset="0"/>
              </a:rPr>
              <a:t>Treatment engagement of individuals experiencing mental illness: review and update</a:t>
            </a:r>
            <a:r>
              <a:rPr lang="en-US" sz="1700" dirty="0">
                <a:latin typeface="Calibri" panose="020F0502020204030204" pitchFamily="34" charset="0"/>
                <a:ea typeface="Calibri" panose="020F0502020204030204" pitchFamily="34" charset="0"/>
                <a:cs typeface="Times New Roman" panose="02020603050405020304" pitchFamily="18" charset="0"/>
              </a:rPr>
              <a:t>. World Psychiatry, 15(1), 13-20. Retrieved from </a:t>
            </a:r>
            <a:r>
              <a:rPr lang="en-US" sz="1700" dirty="0">
                <a:latin typeface="Calibri" panose="020F0502020204030204" pitchFamily="34" charset="0"/>
                <a:ea typeface="Calibri" panose="020F0502020204030204" pitchFamily="34" charset="0"/>
                <a:cs typeface="Times New Roman" panose="02020603050405020304" pitchFamily="18" charset="0"/>
                <a:hlinkClick r:id="rId3"/>
              </a:rPr>
              <a:t>https://www.ncbi.nlm.nih.gov/pmc/articles/PMC4780300/</a:t>
            </a:r>
            <a:r>
              <a:rPr lang="en-US" sz="1700" dirty="0">
                <a:latin typeface="Calibri" panose="020F0502020204030204" pitchFamily="34" charset="0"/>
                <a:ea typeface="Calibri" panose="020F0502020204030204" pitchFamily="34" charset="0"/>
                <a:cs typeface="Times New Roman" panose="02020603050405020304" pitchFamily="18" charset="0"/>
              </a:rPr>
              <a:t>. </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Hamilton, S., Pinfold, V., </a:t>
            </a:r>
            <a:r>
              <a:rPr lang="en-US" sz="1700" dirty="0" err="1">
                <a:latin typeface="Calibri" panose="020F0502020204030204" pitchFamily="34" charset="0"/>
                <a:ea typeface="Calibri" panose="020F0502020204030204" pitchFamily="34" charset="0"/>
                <a:cs typeface="Times New Roman" panose="02020603050405020304" pitchFamily="18" charset="0"/>
              </a:rPr>
              <a:t>Cotney</a:t>
            </a:r>
            <a:r>
              <a:rPr lang="en-US" sz="1700" dirty="0">
                <a:latin typeface="Calibri" panose="020F0502020204030204" pitchFamily="34" charset="0"/>
                <a:ea typeface="Calibri" panose="020F0502020204030204" pitchFamily="34" charset="0"/>
                <a:cs typeface="Times New Roman" panose="02020603050405020304" pitchFamily="18" charset="0"/>
              </a:rPr>
              <a:t>, J. et al. (2016). Qualitative analysis of mental health service users’ reported experiences of discrimination. </a:t>
            </a:r>
            <a:r>
              <a:rPr lang="en-US" sz="1700" dirty="0" err="1">
                <a:latin typeface="Calibri" panose="020F0502020204030204" pitchFamily="34" charset="0"/>
                <a:ea typeface="Calibri" panose="020F0502020204030204" pitchFamily="34" charset="0"/>
                <a:cs typeface="Times New Roman" panose="02020603050405020304" pitchFamily="18" charset="0"/>
              </a:rPr>
              <a:t>Acta</a:t>
            </a:r>
            <a:r>
              <a:rPr lang="en-US" sz="1700" dirty="0">
                <a:latin typeface="Calibri" panose="020F0502020204030204" pitchFamily="34" charset="0"/>
                <a:ea typeface="Calibri" panose="020F0502020204030204" pitchFamily="34" charset="0"/>
                <a:cs typeface="Times New Roman" panose="02020603050405020304" pitchFamily="18" charset="0"/>
              </a:rPr>
              <a:t> </a:t>
            </a:r>
            <a:r>
              <a:rPr lang="en-US" sz="1700" dirty="0" err="1">
                <a:latin typeface="Calibri" panose="020F0502020204030204" pitchFamily="34" charset="0"/>
                <a:ea typeface="Calibri" panose="020F0502020204030204" pitchFamily="34" charset="0"/>
                <a:cs typeface="Times New Roman" panose="02020603050405020304" pitchFamily="18" charset="0"/>
              </a:rPr>
              <a:t>Psychiatrica</a:t>
            </a:r>
            <a:r>
              <a:rPr lang="en-US" sz="1700" dirty="0">
                <a:latin typeface="Calibri" panose="020F0502020204030204" pitchFamily="34" charset="0"/>
                <a:ea typeface="Calibri" panose="020F0502020204030204" pitchFamily="34" charset="0"/>
                <a:cs typeface="Times New Roman" panose="02020603050405020304" pitchFamily="18" charset="0"/>
              </a:rPr>
              <a:t> </a:t>
            </a:r>
            <a:r>
              <a:rPr lang="en-US" sz="1700" dirty="0" err="1">
                <a:latin typeface="Calibri" panose="020F0502020204030204" pitchFamily="34" charset="0"/>
                <a:ea typeface="Calibri" panose="020F0502020204030204" pitchFamily="34" charset="0"/>
                <a:cs typeface="Times New Roman" panose="02020603050405020304" pitchFamily="18" charset="0"/>
              </a:rPr>
              <a:t>Scandinavica</a:t>
            </a:r>
            <a:r>
              <a:rPr lang="en-US" sz="1700" dirty="0">
                <a:latin typeface="Calibri" panose="020F0502020204030204" pitchFamily="34" charset="0"/>
                <a:ea typeface="Calibri" panose="020F0502020204030204" pitchFamily="34" charset="0"/>
                <a:cs typeface="Times New Roman" panose="02020603050405020304" pitchFamily="18" charset="0"/>
              </a:rPr>
              <a:t>, 134(</a:t>
            </a:r>
            <a:r>
              <a:rPr lang="en-US" sz="1700" dirty="0" err="1">
                <a:latin typeface="Calibri" panose="020F0502020204030204" pitchFamily="34" charset="0"/>
                <a:ea typeface="Calibri" panose="020F0502020204030204" pitchFamily="34" charset="0"/>
                <a:cs typeface="Times New Roman" panose="02020603050405020304" pitchFamily="18" charset="0"/>
              </a:rPr>
              <a:t>suppl</a:t>
            </a:r>
            <a:r>
              <a:rPr lang="en-US" sz="1700" dirty="0">
                <a:latin typeface="Calibri" panose="020F0502020204030204" pitchFamily="34" charset="0"/>
                <a:ea typeface="Calibri" panose="020F0502020204030204" pitchFamily="34" charset="0"/>
                <a:cs typeface="Times New Roman" panose="02020603050405020304" pitchFamily="18" charset="0"/>
              </a:rPr>
              <a:t> 446):14-22. </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Knaak, S., </a:t>
            </a:r>
            <a:r>
              <a:rPr lang="en-US" sz="1700" dirty="0" err="1">
                <a:latin typeface="Calibri" panose="020F0502020204030204" pitchFamily="34" charset="0"/>
                <a:ea typeface="Calibri" panose="020F0502020204030204" pitchFamily="34" charset="0"/>
                <a:cs typeface="Times New Roman" panose="02020603050405020304" pitchFamily="18" charset="0"/>
              </a:rPr>
              <a:t>Mantler</a:t>
            </a:r>
            <a:r>
              <a:rPr lang="en-US" sz="1700" dirty="0">
                <a:latin typeface="Calibri" panose="020F0502020204030204" pitchFamily="34" charset="0"/>
                <a:ea typeface="Calibri" panose="020F0502020204030204" pitchFamily="34" charset="0"/>
                <a:cs typeface="Times New Roman" panose="02020603050405020304" pitchFamily="18" charset="0"/>
              </a:rPr>
              <a:t>, E. &amp; Andrew Szeto, A. (2017). Mental illness-related stigma in healthcare: Barriers to access and care and evidence-based solutions. Healthcare Management Forum, 30(2) 111-116.</a:t>
            </a:r>
          </a:p>
          <a:p>
            <a:pPr marR="0">
              <a:lnSpc>
                <a:spcPct val="115000"/>
              </a:lnSpc>
              <a:spcBef>
                <a:spcPts val="0"/>
              </a:spcBef>
              <a:spcAft>
                <a:spcPts val="1000"/>
              </a:spcAft>
              <a:buFont typeface="Arial" panose="020B0604020202020204" pitchFamily="34" charset="0"/>
              <a:buChar char="•"/>
            </a:pPr>
            <a:endParaRPr lang="en-US" sz="17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4208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E0D561-B332-7E32-C4DC-EA49B8E81BE1}"/>
              </a:ext>
            </a:extLst>
          </p:cNvPr>
          <p:cNvSpPr>
            <a:spLocks noGrp="1"/>
          </p:cNvSpPr>
          <p:nvPr>
            <p:ph type="sldNum" sz="quarter" idx="12"/>
          </p:nvPr>
        </p:nvSpPr>
        <p:spPr/>
        <p:txBody>
          <a:bodyPr/>
          <a:lstStyle/>
          <a:p>
            <a:fld id="{F603CDE5-C1D8-4EDD-870F-A498BAFA520F}" type="slidenum">
              <a:rPr lang="en-US" noProof="0" smtClean="0"/>
              <a:t>33</a:t>
            </a:fld>
            <a:endParaRPr lang="en-US" noProof="0" dirty="0"/>
          </a:p>
        </p:txBody>
      </p:sp>
      <p:sp>
        <p:nvSpPr>
          <p:cNvPr id="3" name="Footer Placeholder 2">
            <a:extLst>
              <a:ext uri="{FF2B5EF4-FFF2-40B4-BE49-F238E27FC236}">
                <a16:creationId xmlns:a16="http://schemas.microsoft.com/office/drawing/2014/main" id="{DCC3D6F0-1562-29E4-2A46-ED8ADF3AC02D}"/>
              </a:ext>
            </a:extLst>
          </p:cNvPr>
          <p:cNvSpPr>
            <a:spLocks noGrp="1"/>
          </p:cNvSpPr>
          <p:nvPr>
            <p:ph type="ftr" sz="quarter" idx="11"/>
          </p:nvPr>
        </p:nvSpPr>
        <p:spPr/>
        <p:txBody>
          <a:bodyPr/>
          <a:lstStyle/>
          <a:p>
            <a:r>
              <a:rPr lang="en-US" dirty="0"/>
              <a:t>Recovery management</a:t>
            </a:r>
          </a:p>
        </p:txBody>
      </p:sp>
      <p:sp>
        <p:nvSpPr>
          <p:cNvPr id="7" name="Title 6">
            <a:extLst>
              <a:ext uri="{FF2B5EF4-FFF2-40B4-BE49-F238E27FC236}">
                <a16:creationId xmlns:a16="http://schemas.microsoft.com/office/drawing/2014/main" id="{5AB857E9-E183-4097-665D-BABC20DD673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references</a:t>
            </a:r>
          </a:p>
        </p:txBody>
      </p:sp>
      <p:sp>
        <p:nvSpPr>
          <p:cNvPr id="8" name="Content Placeholder 7">
            <a:extLst>
              <a:ext uri="{FF2B5EF4-FFF2-40B4-BE49-F238E27FC236}">
                <a16:creationId xmlns:a16="http://schemas.microsoft.com/office/drawing/2014/main" id="{D407D382-38CB-6529-C7FC-53CC3ABAF8F7}"/>
              </a:ext>
            </a:extLst>
          </p:cNvPr>
          <p:cNvSpPr>
            <a:spLocks noGrp="1"/>
          </p:cNvSpPr>
          <p:nvPr>
            <p:ph idx="1"/>
          </p:nvPr>
        </p:nvSpPr>
        <p:spPr>
          <a:xfrm>
            <a:off x="581192" y="1950092"/>
            <a:ext cx="11266681" cy="4604084"/>
          </a:xfrm>
        </p:spPr>
        <p:txBody>
          <a:bodyPr>
            <a:normAutofit/>
          </a:bodyPr>
          <a:lstStyle/>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National Alliance on Mental Illness (NAMI, 2016). Engagement: A new standard for mental health care.  Author.</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SAMHSA (2014). </a:t>
            </a:r>
            <a:r>
              <a:rPr lang="en-US" sz="1700" i="1" dirty="0">
                <a:latin typeface="Calibri" panose="020F0502020204030204" pitchFamily="34" charset="0"/>
                <a:ea typeface="Calibri" panose="020F0502020204030204" pitchFamily="34" charset="0"/>
                <a:cs typeface="Times New Roman" panose="02020603050405020304" pitchFamily="18" charset="0"/>
              </a:rPr>
              <a:t>Improving Cultural Competence. Treatment Improvement Protocol (TIP) Series No. 59. </a:t>
            </a:r>
            <a:r>
              <a:rPr lang="en-US" sz="1700" dirty="0">
                <a:latin typeface="Calibri" panose="020F0502020204030204" pitchFamily="34" charset="0"/>
                <a:ea typeface="Calibri" panose="020F0502020204030204" pitchFamily="34" charset="0"/>
                <a:cs typeface="Times New Roman" panose="02020603050405020304" pitchFamily="18" charset="0"/>
              </a:rPr>
              <a:t>HHS Publication No. (SMA) 14-4849. Rockville, MD: Substance Abuse and Mental Health Services Administration.</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SAMHSA (2015). </a:t>
            </a:r>
            <a:r>
              <a:rPr lang="en-US" sz="1700" i="1" dirty="0">
                <a:latin typeface="Calibri" panose="020F0502020204030204" pitchFamily="34" charset="0"/>
                <a:ea typeface="Calibri" panose="020F0502020204030204" pitchFamily="34" charset="0"/>
                <a:cs typeface="Times New Roman" panose="02020603050405020304" pitchFamily="18" charset="0"/>
              </a:rPr>
              <a:t>Practicing Recovery: Outreach and Engagement</a:t>
            </a:r>
            <a:r>
              <a:rPr lang="en-US" sz="1700" dirty="0">
                <a:latin typeface="Calibri" panose="020F0502020204030204" pitchFamily="34" charset="0"/>
                <a:ea typeface="Calibri" panose="020F0502020204030204" pitchFamily="34" charset="0"/>
                <a:cs typeface="Times New Roman" panose="02020603050405020304" pitchFamily="18" charset="0"/>
              </a:rPr>
              <a:t>, Issue 4,  p. 8. Accessed at </a:t>
            </a:r>
            <a:r>
              <a:rPr lang="en-US" sz="1700" dirty="0">
                <a:latin typeface="Calibri" panose="020F0502020204030204" pitchFamily="34" charset="0"/>
                <a:ea typeface="Calibri" panose="020F0502020204030204" pitchFamily="34" charset="0"/>
                <a:cs typeface="Times New Roman" panose="02020603050405020304" pitchFamily="18" charset="0"/>
                <a:hlinkClick r:id="rId3"/>
              </a:rPr>
              <a:t>https://www.ahpnet.com/files/Newsletter_4_Sept_2015.pdf</a:t>
            </a:r>
            <a:r>
              <a:rPr lang="en-US" sz="1700" dirty="0">
                <a:latin typeface="Calibri" panose="020F0502020204030204" pitchFamily="34" charset="0"/>
                <a:ea typeface="Calibri" panose="020F0502020204030204" pitchFamily="34" charset="0"/>
                <a:cs typeface="Times New Roman" panose="02020603050405020304" pitchFamily="18" charset="0"/>
              </a:rPr>
              <a:t>. </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Stanhope, V., </a:t>
            </a:r>
            <a:r>
              <a:rPr lang="en-US" sz="1700" dirty="0" err="1">
                <a:latin typeface="Calibri" panose="020F0502020204030204" pitchFamily="34" charset="0"/>
                <a:ea typeface="Calibri" panose="020F0502020204030204" pitchFamily="34" charset="0"/>
                <a:cs typeface="Times New Roman" panose="02020603050405020304" pitchFamily="18" charset="0"/>
              </a:rPr>
              <a:t>Tondora</a:t>
            </a:r>
            <a:r>
              <a:rPr lang="en-US" sz="1700" dirty="0">
                <a:latin typeface="Calibri" panose="020F0502020204030204" pitchFamily="34" charset="0"/>
                <a:ea typeface="Calibri" panose="020F0502020204030204" pitchFamily="34" charset="0"/>
                <a:cs typeface="Times New Roman" panose="02020603050405020304" pitchFamily="18" charset="0"/>
              </a:rPr>
              <a:t>, J., Davidson, L., et al. (2015).  Person-centered care planning and service engagement: a study protocol for a randomized controlled trial. Trials, 16, 180.  Retrieved from </a:t>
            </a:r>
            <a:r>
              <a:rPr lang="en-US" sz="1700" dirty="0">
                <a:latin typeface="Calibri" panose="020F0502020204030204" pitchFamily="34" charset="0"/>
                <a:ea typeface="Calibri" panose="020F0502020204030204" pitchFamily="34" charset="0"/>
                <a:cs typeface="Times New Roman" panose="02020603050405020304" pitchFamily="18" charset="0"/>
                <a:hlinkClick r:id="rId4"/>
              </a:rPr>
              <a:t>https://www.ncbi.nlm.nih.gov/pmc/articles/PMC4409728/</a:t>
            </a:r>
            <a:r>
              <a:rPr lang="en-US" sz="17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237872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EC38A0-3DAB-4B29-9BBE-45A9EBDBF417}"/>
              </a:ext>
            </a:extLst>
          </p:cNvPr>
          <p:cNvSpPr>
            <a:spLocks noGrp="1"/>
          </p:cNvSpPr>
          <p:nvPr>
            <p:ph type="title"/>
          </p:nvPr>
        </p:nvSpPr>
        <p:spPr>
          <a:xfrm>
            <a:off x="724375" y="5005250"/>
            <a:ext cx="9391524" cy="988332"/>
          </a:xfrm>
        </p:spPr>
        <p:txBody>
          <a:bodyPr/>
          <a:lstStyle/>
          <a:p>
            <a:r>
              <a:rPr lang="en-US" dirty="0">
                <a:latin typeface="Calibri" panose="020F0502020204030204" pitchFamily="34" charset="0"/>
                <a:cs typeface="Calibri" panose="020F0502020204030204" pitchFamily="34" charset="0"/>
              </a:rPr>
              <a:t>THANK YOU!</a:t>
            </a:r>
            <a:endParaRPr lang="ru-RU"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FD26EF91-820B-4DA2-B398-3E168AFF17A9}"/>
              </a:ext>
            </a:extLst>
          </p:cNvPr>
          <p:cNvSpPr>
            <a:spLocks noGrp="1"/>
          </p:cNvSpPr>
          <p:nvPr>
            <p:ph type="body" sz="half" idx="4294967295"/>
          </p:nvPr>
        </p:nvSpPr>
        <p:spPr>
          <a:xfrm>
            <a:off x="9669612" y="5496932"/>
            <a:ext cx="1458674" cy="676894"/>
          </a:xfrm>
        </p:spPr>
        <p:txBody>
          <a:bodyPr vert="horz" lIns="91440" tIns="45720" rIns="91440" bIns="45720" rtlCol="0" anchor="t">
            <a:normAutofit/>
          </a:bodyPr>
          <a:lstStyle/>
          <a:p>
            <a:pPr marL="0" indent="0">
              <a:lnSpc>
                <a:spcPct val="120000"/>
              </a:lnSpc>
              <a:spcBef>
                <a:spcPct val="20000"/>
              </a:spcBef>
              <a:buNone/>
            </a:pPr>
            <a:r>
              <a:rPr lang="en-US" sz="1600" cap="all" dirty="0">
                <a:solidFill>
                  <a:schemeClr val="tx2">
                    <a:lumMod val="10000"/>
                    <a:lumOff val="90000"/>
                    <a:alpha val="75000"/>
                  </a:schemeClr>
                </a:solidFill>
                <a:latin typeface="Calibri" panose="020F0502020204030204" pitchFamily="34" charset="0"/>
                <a:cs typeface="Calibri" panose="020F0502020204030204" pitchFamily="34" charset="0"/>
              </a:rPr>
              <a:t>Questions?</a:t>
            </a:r>
          </a:p>
        </p:txBody>
      </p:sp>
      <p:pic>
        <p:nvPicPr>
          <p:cNvPr id="30" name="Picture Placeholder 29" descr="A group of people sitting on a couch&#10;&#10;Description automatically generated with medium confidence">
            <a:extLst>
              <a:ext uri="{FF2B5EF4-FFF2-40B4-BE49-F238E27FC236}">
                <a16:creationId xmlns:a16="http://schemas.microsoft.com/office/drawing/2014/main" id="{5CE3DE10-4CD6-45E2-8AAC-5106C325BAF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441325" y="606425"/>
            <a:ext cx="11304588" cy="4487863"/>
          </a:xfrm>
        </p:spPr>
      </p:pic>
    </p:spTree>
    <p:extLst>
      <p:ext uri="{BB962C8B-B14F-4D97-AF65-F5344CB8AC3E}">
        <p14:creationId xmlns:p14="http://schemas.microsoft.com/office/powerpoint/2010/main" val="4169483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4</a:t>
            </a:fld>
            <a:endParaRPr lang="en-US"/>
          </a:p>
        </p:txBody>
      </p:sp>
      <p:sp>
        <p:nvSpPr>
          <p:cNvPr id="5" name="Footer Placeholder 4"/>
          <p:cNvSpPr>
            <a:spLocks noGrp="1"/>
          </p:cNvSpPr>
          <p:nvPr>
            <p:ph type="ftr" sz="quarter" idx="11"/>
          </p:nvPr>
        </p:nvSpPr>
        <p:spPr>
          <a:xfrm>
            <a:off x="355101" y="6423914"/>
            <a:ext cx="6818262" cy="365125"/>
          </a:xfrm>
        </p:spPr>
        <p:txBody>
          <a:bodyPr anchor="ctr">
            <a:normAutofit/>
          </a:bodyPr>
          <a:lstStyle/>
          <a:p>
            <a:pPr>
              <a:spcAft>
                <a:spcPts val="600"/>
              </a:spcAft>
            </a:pPr>
            <a:r>
              <a:rPr lang="en-US" dirty="0"/>
              <a:t>Recovery management</a:t>
            </a:r>
          </a:p>
        </p:txBody>
      </p:sp>
      <p:sp>
        <p:nvSpPr>
          <p:cNvPr id="8" name="Content Placeholder 7"/>
          <p:cNvSpPr>
            <a:spLocks noGrp="1"/>
          </p:cNvSpPr>
          <p:nvPr>
            <p:ph sz="half" idx="1"/>
          </p:nvPr>
        </p:nvSpPr>
        <p:spPr>
          <a:xfrm>
            <a:off x="462437" y="2159955"/>
            <a:ext cx="11148372" cy="4068965"/>
          </a:xfrm>
        </p:spPr>
        <p:txBody>
          <a:bodyPr anchor="t">
            <a:normAutofit/>
          </a:bodyPr>
          <a:lstStyle/>
          <a:p>
            <a:pPr marL="0" indent="0">
              <a:lnSpc>
                <a:spcPct val="90000"/>
              </a:lnSpc>
              <a:buNone/>
            </a:pPr>
            <a:r>
              <a:rPr lang="en-US" sz="2600" dirty="0">
                <a:effectLst/>
                <a:latin typeface="Calibri" panose="020F0502020204030204" pitchFamily="34" charset="0"/>
                <a:cs typeface="Calibri" panose="020F0502020204030204" pitchFamily="34" charset="0"/>
              </a:rPr>
              <a:t>Individuals living with mental health and substance use conditions are often difficult to engage and retain in ongoing treatment. </a:t>
            </a:r>
          </a:p>
          <a:p>
            <a:pPr marL="609750" lvl="1" indent="-285750">
              <a:lnSpc>
                <a:spcPct val="90000"/>
              </a:lnSpc>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Unsuccessful engagement may lead to poor clinical outcomes and a return to symptoms or substance use. </a:t>
            </a:r>
            <a:endParaRPr lang="en-US" dirty="0">
              <a:latin typeface="Calibri" panose="020F0502020204030204" pitchFamily="34" charset="0"/>
              <a:cs typeface="Calibri" panose="020F0502020204030204" pitchFamily="34" charset="0"/>
            </a:endParaRPr>
          </a:p>
          <a:p>
            <a:pPr marL="324000" lvl="1" indent="0">
              <a:lnSpc>
                <a:spcPct val="90000"/>
              </a:lnSpc>
              <a:buNone/>
            </a:pPr>
            <a:endParaRPr lang="en-US" sz="1000" dirty="0">
              <a:effectLst/>
              <a:latin typeface="Calibri" panose="020F0502020204030204" pitchFamily="34" charset="0"/>
              <a:cs typeface="Calibri" panose="020F0502020204030204" pitchFamily="34" charset="0"/>
            </a:endParaRPr>
          </a:p>
          <a:p>
            <a:pPr marL="0" indent="0">
              <a:lnSpc>
                <a:spcPct val="90000"/>
              </a:lnSpc>
              <a:buNone/>
            </a:pPr>
            <a:r>
              <a:rPr lang="en-US" sz="2600" dirty="0">
                <a:effectLst/>
                <a:latin typeface="Calibri" panose="020F0502020204030204" pitchFamily="34" charset="0"/>
                <a:cs typeface="Calibri" panose="020F0502020204030204" pitchFamily="34" charset="0"/>
              </a:rPr>
              <a:t>The first moments of interaction between a service provider and a person seeking care can set the tone and course of treatment.</a:t>
            </a:r>
          </a:p>
          <a:p>
            <a:pPr marL="609750" lvl="1" indent="-285750">
              <a:lnSpc>
                <a:spcPct val="90000"/>
              </a:lnSpc>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This first interaction can start a journey to recovery and a satisfying life—or it can leave a person unsure or even hopeless about their future and unwilling to go back a second time.</a:t>
            </a:r>
          </a:p>
          <a:p>
            <a:pPr marL="609750" lvl="1" indent="-285750">
              <a:lnSpc>
                <a:spcPct val="90000"/>
              </a:lnSpc>
              <a:buFont typeface="Wingdings" panose="05000000000000000000" pitchFamily="2" charset="2"/>
              <a:buChar char="§"/>
            </a:pPr>
            <a:endParaRPr lang="en-US" sz="2200" dirty="0">
              <a:effectLst/>
              <a:latin typeface="Calibri" panose="020F0502020204030204" pitchFamily="34" charset="0"/>
              <a:cs typeface="Calibri" panose="020F0502020204030204" pitchFamily="34" charset="0"/>
            </a:endParaRPr>
          </a:p>
        </p:txBody>
      </p:sp>
      <p:sp>
        <p:nvSpPr>
          <p:cNvPr id="11" name="Title 3"/>
          <p:cNvSpPr>
            <a:spLocks noGrp="1"/>
          </p:cNvSpPr>
          <p:nvPr>
            <p:ph type="title"/>
          </p:nvPr>
        </p:nvSpPr>
        <p:spPr>
          <a:xfrm>
            <a:off x="581193" y="776584"/>
            <a:ext cx="11029616" cy="743872"/>
          </a:xfrm>
        </p:spPr>
        <p:txBody>
          <a:bodyPr/>
          <a:lstStyle/>
          <a:p>
            <a:r>
              <a:rPr lang="en-US" dirty="0">
                <a:latin typeface="Calibri" panose="020F0502020204030204" pitchFamily="34" charset="0"/>
                <a:cs typeface="Calibri" panose="020F0502020204030204" pitchFamily="34" charset="0"/>
              </a:rPr>
              <a:t>Why focus on engagement?</a:t>
            </a:r>
          </a:p>
        </p:txBody>
      </p:sp>
    </p:spTree>
    <p:extLst>
      <p:ext uri="{BB962C8B-B14F-4D97-AF65-F5344CB8AC3E}">
        <p14:creationId xmlns:p14="http://schemas.microsoft.com/office/powerpoint/2010/main" val="3599606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160C4E-3F81-4224-A085-2497E5330681}"/>
              </a:ext>
            </a:extLst>
          </p:cNvPr>
          <p:cNvSpPr>
            <a:spLocks noGrp="1"/>
          </p:cNvSpPr>
          <p:nvPr>
            <p:ph type="sldNum" sz="quarter" idx="12"/>
          </p:nvPr>
        </p:nvSpPr>
        <p:spPr/>
        <p:txBody>
          <a:bodyPr/>
          <a:lstStyle/>
          <a:p>
            <a:fld id="{3A98EE3D-8CD1-4C3F-BD1C-C98C9596463C}" type="slidenum">
              <a:rPr lang="en-US" smtClean="0"/>
              <a:t>5</a:t>
            </a:fld>
            <a:endParaRPr lang="en-US" dirty="0"/>
          </a:p>
        </p:txBody>
      </p:sp>
      <p:sp>
        <p:nvSpPr>
          <p:cNvPr id="3" name="Footer Placeholder 2">
            <a:extLst>
              <a:ext uri="{FF2B5EF4-FFF2-40B4-BE49-F238E27FC236}">
                <a16:creationId xmlns:a16="http://schemas.microsoft.com/office/drawing/2014/main" id="{0EE4B572-3C5E-4733-8D74-9F44EAB72E8D}"/>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E3893EAA-F7A6-4FAE-AD08-E8B2834ED779}"/>
              </a:ext>
            </a:extLst>
          </p:cNvPr>
          <p:cNvSpPr>
            <a:spLocks noGrp="1"/>
          </p:cNvSpPr>
          <p:nvPr>
            <p:ph type="title"/>
          </p:nvPr>
        </p:nvSpPr>
        <p:spPr>
          <a:xfrm>
            <a:off x="581192" y="787217"/>
            <a:ext cx="11029616" cy="726639"/>
          </a:xfrm>
        </p:spPr>
        <p:txBody>
          <a:bodyPr/>
          <a:lstStyle/>
          <a:p>
            <a:r>
              <a:rPr lang="en-US" dirty="0">
                <a:latin typeface="Calibri" panose="020F0502020204030204" pitchFamily="34" charset="0"/>
                <a:cs typeface="Calibri" panose="020F0502020204030204" pitchFamily="34" charset="0"/>
              </a:rPr>
              <a:t>Overarching philosophy of care</a:t>
            </a:r>
          </a:p>
        </p:txBody>
      </p:sp>
      <p:sp>
        <p:nvSpPr>
          <p:cNvPr id="8" name="Content Placeholder 7">
            <a:extLst>
              <a:ext uri="{FF2B5EF4-FFF2-40B4-BE49-F238E27FC236}">
                <a16:creationId xmlns:a16="http://schemas.microsoft.com/office/drawing/2014/main" id="{5994ED84-7973-4DB9-8F18-D656365F3C2D}"/>
              </a:ext>
            </a:extLst>
          </p:cNvPr>
          <p:cNvSpPr>
            <a:spLocks noGrp="1"/>
          </p:cNvSpPr>
          <p:nvPr>
            <p:ph idx="1"/>
          </p:nvPr>
        </p:nvSpPr>
        <p:spPr>
          <a:xfrm>
            <a:off x="2981325" y="3592471"/>
            <a:ext cx="6229350" cy="2726844"/>
          </a:xfrm>
        </p:spPr>
        <p:txBody>
          <a:bodyPr/>
          <a:lstStyle/>
          <a:p>
            <a:pPr algn="ctr"/>
            <a:r>
              <a:rPr lang="en-US" dirty="0">
                <a:effectLst/>
                <a:latin typeface="Calibri" panose="020F0502020204030204" pitchFamily="34" charset="0"/>
                <a:ea typeface="Calibri" panose="020F0502020204030204" pitchFamily="34" charset="0"/>
                <a:cs typeface="Times New Roman" panose="02020603050405020304" pitchFamily="18" charset="0"/>
              </a:rPr>
              <a:t>Is a recovery-oriented principle that should be infused in all strategies throughout the continuum of care</a:t>
            </a:r>
          </a:p>
          <a:p>
            <a:pPr algn="ctr"/>
            <a:r>
              <a:rPr lang="en-US" dirty="0">
                <a:latin typeface="Calibri" panose="020F0502020204030204" pitchFamily="34" charset="0"/>
                <a:ea typeface="Calibri" panose="020F0502020204030204" pitchFamily="34" charset="0"/>
                <a:cs typeface="Times New Roman" panose="02020603050405020304" pitchFamily="18" charset="0"/>
              </a:rPr>
              <a:t>Being </a:t>
            </a:r>
            <a:r>
              <a:rPr lang="en-US" i="1" dirty="0">
                <a:latin typeface="Calibri" panose="020F0502020204030204" pitchFamily="34" charset="0"/>
                <a:ea typeface="Calibri" panose="020F0502020204030204" pitchFamily="34" charset="0"/>
                <a:cs typeface="Times New Roman" panose="02020603050405020304" pitchFamily="18" charset="0"/>
              </a:rPr>
              <a:t>engaging</a:t>
            </a:r>
            <a:r>
              <a:rPr lang="en-US" dirty="0">
                <a:latin typeface="Calibri" panose="020F0502020204030204" pitchFamily="34" charset="0"/>
                <a:ea typeface="Calibri" panose="020F0502020204030204" pitchFamily="34" charset="0"/>
                <a:cs typeface="Times New Roman" panose="02020603050405020304" pitchFamily="18" charset="0"/>
              </a:rPr>
              <a:t> is synonymous         with being </a:t>
            </a:r>
            <a:r>
              <a:rPr lang="en-US" i="1" dirty="0">
                <a:latin typeface="Calibri" panose="020F0502020204030204" pitchFamily="34" charset="0"/>
                <a:ea typeface="Calibri" panose="020F0502020204030204" pitchFamily="34" charset="0"/>
                <a:cs typeface="Times New Roman" panose="02020603050405020304" pitchFamily="18" charset="0"/>
              </a:rPr>
              <a:t>recovery-oriented</a:t>
            </a:r>
            <a:endParaRPr lang="en-US"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9" name="Rectangle 8">
            <a:extLst>
              <a:ext uri="{FF2B5EF4-FFF2-40B4-BE49-F238E27FC236}">
                <a16:creationId xmlns:a16="http://schemas.microsoft.com/office/drawing/2014/main" id="{8FB97C65-C2AE-49CE-87DE-F4D20A8FD237}"/>
              </a:ext>
            </a:extLst>
          </p:cNvPr>
          <p:cNvSpPr/>
          <p:nvPr/>
        </p:nvSpPr>
        <p:spPr>
          <a:xfrm>
            <a:off x="727046" y="2985790"/>
            <a:ext cx="10737908" cy="2063691"/>
          </a:xfrm>
          <a:prstGeom prst="rect">
            <a:avLst/>
          </a:prstGeom>
          <a:noFill/>
        </p:spPr>
        <p:txBody>
          <a:bodyPr wrap="none" lIns="91440" tIns="45720" rIns="91440" bIns="45720">
            <a:prstTxWarp prst="textArchUp">
              <a:avLst/>
            </a:prstTxWarp>
            <a:spAutoFit/>
          </a:bodyPr>
          <a:lstStyle/>
          <a:p>
            <a:pPr algn="ctr"/>
            <a:r>
              <a:rPr lang="en-US" sz="5400" b="1" spc="200" dirty="0">
                <a:ln w="12700">
                  <a:solidFill>
                    <a:schemeClr val="accent1"/>
                  </a:solidFill>
                  <a:prstDash val="solid"/>
                </a:ln>
                <a:solidFill>
                  <a:schemeClr val="accent5"/>
                </a:solidFill>
                <a:effectLst>
                  <a:outerShdw dist="38100" dir="2640000" algn="bl" rotWithShape="0">
                    <a:schemeClr val="accent1"/>
                  </a:outerShdw>
                </a:effectLst>
              </a:rPr>
              <a:t>ENGAGEMENT</a:t>
            </a:r>
            <a:endParaRPr lang="en-US" sz="5400" b="1" cap="none" spc="200" dirty="0">
              <a:ln w="12700">
                <a:solidFill>
                  <a:schemeClr val="accent1"/>
                </a:solidFill>
                <a:prstDash val="solid"/>
              </a:ln>
              <a:solidFill>
                <a:schemeClr val="accent5"/>
              </a:solidFill>
              <a:effectLst>
                <a:outerShdw dist="38100" dir="2640000" algn="bl" rotWithShape="0">
                  <a:schemeClr val="accent1"/>
                </a:outerShdw>
              </a:effectLst>
            </a:endParaRPr>
          </a:p>
        </p:txBody>
      </p:sp>
      <p:sp>
        <p:nvSpPr>
          <p:cNvPr id="14" name="Oval 13">
            <a:extLst>
              <a:ext uri="{FF2B5EF4-FFF2-40B4-BE49-F238E27FC236}">
                <a16:creationId xmlns:a16="http://schemas.microsoft.com/office/drawing/2014/main" id="{C65CA995-B548-46C9-8215-C1C22635DA10}"/>
              </a:ext>
            </a:extLst>
          </p:cNvPr>
          <p:cNvSpPr/>
          <p:nvPr/>
        </p:nvSpPr>
        <p:spPr>
          <a:xfrm>
            <a:off x="1075641" y="1893947"/>
            <a:ext cx="10362433" cy="4712529"/>
          </a:xfrm>
          <a:prstGeom prst="ellipse">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0541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53BE62-29F7-4BD6-9D2C-4F2B66EF83A7}"/>
              </a:ext>
            </a:extLst>
          </p:cNvPr>
          <p:cNvSpPr>
            <a:spLocks noGrp="1"/>
          </p:cNvSpPr>
          <p:nvPr>
            <p:ph type="sldNum" sz="quarter" idx="12"/>
          </p:nvPr>
        </p:nvSpPr>
        <p:spPr/>
        <p:txBody>
          <a:bodyPr/>
          <a:lstStyle/>
          <a:p>
            <a:fld id="{3A98EE3D-8CD1-4C3F-BD1C-C98C9596463C}" type="slidenum">
              <a:rPr lang="en-US" smtClean="0"/>
              <a:t>6</a:t>
            </a:fld>
            <a:endParaRPr lang="en-US" dirty="0"/>
          </a:p>
        </p:txBody>
      </p:sp>
      <p:sp>
        <p:nvSpPr>
          <p:cNvPr id="3" name="Footer Placeholder 2">
            <a:extLst>
              <a:ext uri="{FF2B5EF4-FFF2-40B4-BE49-F238E27FC236}">
                <a16:creationId xmlns:a16="http://schemas.microsoft.com/office/drawing/2014/main" id="{82CB0B39-8121-4138-AA44-9672BA07AF2A}"/>
              </a:ext>
            </a:extLst>
          </p:cNvPr>
          <p:cNvSpPr>
            <a:spLocks noGrp="1"/>
          </p:cNvSpPr>
          <p:nvPr>
            <p:ph type="ftr" sz="quarter" idx="11"/>
          </p:nvPr>
        </p:nvSpPr>
        <p:spPr/>
        <p:txBody>
          <a:bodyPr/>
          <a:lstStyle/>
          <a:p>
            <a:pPr algn="l"/>
            <a:r>
              <a:rPr lang="en-US"/>
              <a:t>Recovery management</a:t>
            </a:r>
            <a:endParaRPr lang="en-US" dirty="0"/>
          </a:p>
        </p:txBody>
      </p:sp>
      <p:sp>
        <p:nvSpPr>
          <p:cNvPr id="4" name="Title 3">
            <a:extLst>
              <a:ext uri="{FF2B5EF4-FFF2-40B4-BE49-F238E27FC236}">
                <a16:creationId xmlns:a16="http://schemas.microsoft.com/office/drawing/2014/main" id="{62072594-04F0-410E-B89D-AC53B6F82EB2}"/>
              </a:ext>
            </a:extLst>
          </p:cNvPr>
          <p:cNvSpPr>
            <a:spLocks noGrp="1"/>
          </p:cNvSpPr>
          <p:nvPr>
            <p:ph type="title"/>
          </p:nvPr>
        </p:nvSpPr>
        <p:spPr>
          <a:xfrm>
            <a:off x="581193" y="519452"/>
            <a:ext cx="11029616" cy="988332"/>
          </a:xfrm>
        </p:spPr>
        <p:txBody>
          <a:bodyPr/>
          <a:lstStyle/>
          <a:p>
            <a:r>
              <a:rPr lang="en-US" dirty="0">
                <a:latin typeface="Calibri" panose="020F0502020204030204" pitchFamily="34" charset="0"/>
                <a:cs typeface="Calibri" panose="020F0502020204030204" pitchFamily="34" charset="0"/>
              </a:rPr>
              <a:t>Definition of Engagement</a:t>
            </a:r>
          </a:p>
        </p:txBody>
      </p:sp>
      <p:sp>
        <p:nvSpPr>
          <p:cNvPr id="5" name="Content Placeholder 4">
            <a:extLst>
              <a:ext uri="{FF2B5EF4-FFF2-40B4-BE49-F238E27FC236}">
                <a16:creationId xmlns:a16="http://schemas.microsoft.com/office/drawing/2014/main" id="{B3BC30BC-FB25-4E0C-BF29-C16E22A0473D}"/>
              </a:ext>
            </a:extLst>
          </p:cNvPr>
          <p:cNvSpPr>
            <a:spLocks noGrp="1"/>
          </p:cNvSpPr>
          <p:nvPr>
            <p:ph sz="half" idx="1"/>
          </p:nvPr>
        </p:nvSpPr>
        <p:spPr>
          <a:xfrm>
            <a:off x="488926" y="2351501"/>
            <a:ext cx="6550612" cy="2816169"/>
          </a:xfrm>
        </p:spPr>
        <p:txBody>
          <a:bodyPr/>
          <a:lstStyle/>
          <a:p>
            <a:pPr marL="0" indent="0" algn="ctr">
              <a:lnSpc>
                <a:spcPct val="108000"/>
              </a:lnSpc>
              <a:buNone/>
            </a:pPr>
            <a:r>
              <a:rPr lang="en-US" i="1" dirty="0">
                <a:latin typeface="Calibri" panose="020F0502020204030204" pitchFamily="34" charset="0"/>
                <a:cs typeface="Calibri" panose="020F0502020204030204" pitchFamily="34" charset="0"/>
              </a:rPr>
              <a:t>“Engagement is the strengths-based process through which individuals form a healing connection with people that support their recovery and wellness within the context of family, culture and community.”</a:t>
            </a:r>
          </a:p>
          <a:p>
            <a:pPr marL="0" indent="0" algn="r">
              <a:buNone/>
            </a:pPr>
            <a:r>
              <a:rPr lang="en-US" sz="1600" dirty="0">
                <a:latin typeface="Calibri" panose="020F0502020204030204" pitchFamily="34" charset="0"/>
                <a:cs typeface="Calibri" panose="020F0502020204030204" pitchFamily="34" charset="0"/>
              </a:rPr>
              <a:t>National Alliance on Mental Illness NAMI, 2016)</a:t>
            </a:r>
          </a:p>
        </p:txBody>
      </p:sp>
      <p:pic>
        <p:nvPicPr>
          <p:cNvPr id="8" name="Content Placeholder 7" descr="Colleagues gathered together for a group photo">
            <a:extLst>
              <a:ext uri="{FF2B5EF4-FFF2-40B4-BE49-F238E27FC236}">
                <a16:creationId xmlns:a16="http://schemas.microsoft.com/office/drawing/2014/main" id="{D34A380D-A258-4448-AA05-36A4220C8162}"/>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378700" y="3526465"/>
            <a:ext cx="4117809" cy="27452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95597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875510-365D-4839-8C63-3558019634CC}"/>
              </a:ext>
            </a:extLst>
          </p:cNvPr>
          <p:cNvSpPr>
            <a:spLocks noGrp="1"/>
          </p:cNvSpPr>
          <p:nvPr>
            <p:ph type="sldNum" sz="quarter" idx="12"/>
          </p:nvPr>
        </p:nvSpPr>
        <p:spPr/>
        <p:txBody>
          <a:bodyPr/>
          <a:lstStyle/>
          <a:p>
            <a:fld id="{3A98EE3D-8CD1-4C3F-BD1C-C98C9596463C}" type="slidenum">
              <a:rPr lang="en-US" smtClean="0"/>
              <a:t>7</a:t>
            </a:fld>
            <a:endParaRPr lang="en-US" dirty="0"/>
          </a:p>
        </p:txBody>
      </p:sp>
      <p:sp>
        <p:nvSpPr>
          <p:cNvPr id="3" name="Footer Placeholder 2">
            <a:extLst>
              <a:ext uri="{FF2B5EF4-FFF2-40B4-BE49-F238E27FC236}">
                <a16:creationId xmlns:a16="http://schemas.microsoft.com/office/drawing/2014/main" id="{A9E7703A-6240-4CA1-BAE5-F4B6F678283C}"/>
              </a:ext>
            </a:extLst>
          </p:cNvPr>
          <p:cNvSpPr>
            <a:spLocks noGrp="1"/>
          </p:cNvSpPr>
          <p:nvPr>
            <p:ph type="ftr" sz="quarter" idx="11"/>
          </p:nvPr>
        </p:nvSpPr>
        <p:spPr/>
        <p:txBody>
          <a:bodyPr/>
          <a:lstStyle/>
          <a:p>
            <a:pPr algn="l"/>
            <a:r>
              <a:rPr lang="en-US" dirty="0"/>
              <a:t>Recovery management</a:t>
            </a:r>
          </a:p>
        </p:txBody>
      </p:sp>
      <p:sp>
        <p:nvSpPr>
          <p:cNvPr id="7" name="Title 6">
            <a:extLst>
              <a:ext uri="{FF2B5EF4-FFF2-40B4-BE49-F238E27FC236}">
                <a16:creationId xmlns:a16="http://schemas.microsoft.com/office/drawing/2014/main" id="{9C70F97F-3DB8-4B58-990F-FCEB01BB8634}"/>
              </a:ext>
            </a:extLst>
          </p:cNvPr>
          <p:cNvSpPr>
            <a:spLocks noGrp="1"/>
          </p:cNvSpPr>
          <p:nvPr>
            <p:ph type="title"/>
          </p:nvPr>
        </p:nvSpPr>
        <p:spPr>
          <a:xfrm>
            <a:off x="581191" y="462364"/>
            <a:ext cx="11029616" cy="1013800"/>
          </a:xfrm>
        </p:spPr>
        <p:txBody>
          <a:bodyPr/>
          <a:lstStyle/>
          <a:p>
            <a:r>
              <a:rPr lang="en-US" dirty="0">
                <a:latin typeface="Calibri" panose="020F0502020204030204" pitchFamily="34" charset="0"/>
                <a:cs typeface="Calibri" panose="020F0502020204030204" pitchFamily="34" charset="0"/>
              </a:rPr>
              <a:t>engagement</a:t>
            </a:r>
          </a:p>
        </p:txBody>
      </p:sp>
      <p:sp>
        <p:nvSpPr>
          <p:cNvPr id="8" name="Content Placeholder 7">
            <a:extLst>
              <a:ext uri="{FF2B5EF4-FFF2-40B4-BE49-F238E27FC236}">
                <a16:creationId xmlns:a16="http://schemas.microsoft.com/office/drawing/2014/main" id="{990D8679-4724-4850-855A-7BF44995CA98}"/>
              </a:ext>
            </a:extLst>
          </p:cNvPr>
          <p:cNvSpPr>
            <a:spLocks noGrp="1"/>
          </p:cNvSpPr>
          <p:nvPr>
            <p:ph idx="1"/>
          </p:nvPr>
        </p:nvSpPr>
        <p:spPr>
          <a:xfrm>
            <a:off x="2086253" y="2026480"/>
            <a:ext cx="8193820" cy="3069684"/>
          </a:xfrm>
        </p:spPr>
        <p:txBody>
          <a:bodyPr/>
          <a:lstStyle/>
          <a:p>
            <a:pPr marL="0" indent="0" algn="ctr">
              <a:buNone/>
            </a:pPr>
            <a:r>
              <a:rPr lang="en-US" sz="2800" dirty="0">
                <a:effectLst/>
                <a:latin typeface="Calibri" panose="020F0502020204030204" pitchFamily="34" charset="0"/>
                <a:ea typeface="Calibri" panose="020F0502020204030204" pitchFamily="34" charset="0"/>
                <a:cs typeface="StempelSchneidler-Light"/>
              </a:rPr>
              <a:t>Engagement has multiple dimensions and must embrace the whole person in the context of </a:t>
            </a:r>
            <a:br>
              <a:rPr lang="en-US" sz="2800" dirty="0">
                <a:effectLst/>
                <a:latin typeface="Calibri" panose="020F0502020204030204" pitchFamily="34" charset="0"/>
                <a:ea typeface="Calibri" panose="020F0502020204030204" pitchFamily="34" charset="0"/>
                <a:cs typeface="StempelSchneidler-Light"/>
              </a:rPr>
            </a:br>
            <a:r>
              <a:rPr lang="en-US" sz="2800" i="1" dirty="0">
                <a:solidFill>
                  <a:schemeClr val="accent1"/>
                </a:solidFill>
                <a:effectLst/>
                <a:latin typeface="Calibri" panose="020F0502020204030204" pitchFamily="34" charset="0"/>
                <a:ea typeface="Calibri" panose="020F0502020204030204" pitchFamily="34" charset="0"/>
                <a:cs typeface="StempelSchneidler-Light"/>
              </a:rPr>
              <a:t>family, language, culture </a:t>
            </a:r>
            <a:r>
              <a:rPr lang="en-US" sz="2800" dirty="0">
                <a:effectLst/>
                <a:latin typeface="Calibri" panose="020F0502020204030204" pitchFamily="34" charset="0"/>
                <a:ea typeface="Calibri" panose="020F0502020204030204" pitchFamily="34" charset="0"/>
                <a:cs typeface="StempelSchneidler-Light"/>
              </a:rPr>
              <a:t>and </a:t>
            </a:r>
            <a:r>
              <a:rPr lang="en-US" sz="2800" i="1" dirty="0">
                <a:solidFill>
                  <a:schemeClr val="accent1"/>
                </a:solidFill>
                <a:effectLst/>
                <a:latin typeface="Calibri" panose="020F0502020204030204" pitchFamily="34" charset="0"/>
                <a:ea typeface="Calibri" panose="020F0502020204030204" pitchFamily="34" charset="0"/>
                <a:cs typeface="StempelSchneidler-Light"/>
              </a:rPr>
              <a:t>community</a:t>
            </a:r>
            <a:r>
              <a:rPr lang="en-US" sz="2800" dirty="0">
                <a:solidFill>
                  <a:schemeClr val="accent1"/>
                </a:solidFill>
                <a:effectLst/>
                <a:latin typeface="Calibri" panose="020F0502020204030204" pitchFamily="34" charset="0"/>
                <a:ea typeface="Calibri" panose="020F0502020204030204" pitchFamily="34" charset="0"/>
                <a:cs typeface="StempelSchneidler-Light"/>
              </a:rPr>
              <a:t>.</a:t>
            </a:r>
            <a:endParaRPr lang="en-US" dirty="0">
              <a:solidFill>
                <a:schemeClr val="accent1"/>
              </a:solidFill>
            </a:endParaRPr>
          </a:p>
        </p:txBody>
      </p:sp>
      <p:sp>
        <p:nvSpPr>
          <p:cNvPr id="9" name="Arrow: Down 8">
            <a:extLst>
              <a:ext uri="{FF2B5EF4-FFF2-40B4-BE49-F238E27FC236}">
                <a16:creationId xmlns:a16="http://schemas.microsoft.com/office/drawing/2014/main" id="{866BEAD4-0F4F-4463-9BC1-464FAF68BD9C}"/>
              </a:ext>
            </a:extLst>
          </p:cNvPr>
          <p:cNvSpPr/>
          <p:nvPr/>
        </p:nvSpPr>
        <p:spPr>
          <a:xfrm>
            <a:off x="5901689" y="3561322"/>
            <a:ext cx="388620" cy="610894"/>
          </a:xfrm>
          <a:prstGeom prst="downArrow">
            <a:avLst/>
          </a:prstGeom>
          <a:solidFill>
            <a:schemeClr val="accent1">
              <a:lumMod val="60000"/>
              <a:lumOff val="40000"/>
            </a:schemeClr>
          </a:solidFill>
          <a:ln>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TextBox 9">
            <a:extLst>
              <a:ext uri="{FF2B5EF4-FFF2-40B4-BE49-F238E27FC236}">
                <a16:creationId xmlns:a16="http://schemas.microsoft.com/office/drawing/2014/main" id="{ECF46711-BE50-4318-9A95-DF375CFED9F8}"/>
              </a:ext>
            </a:extLst>
          </p:cNvPr>
          <p:cNvSpPr txBox="1"/>
          <p:nvPr/>
        </p:nvSpPr>
        <p:spPr>
          <a:xfrm>
            <a:off x="852268" y="4284252"/>
            <a:ext cx="10487462" cy="2000548"/>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Hallmarks of RECOVERY-ORIENTED CARE</a:t>
            </a:r>
          </a:p>
          <a:p>
            <a:pPr algn="ctr"/>
            <a:endParaRPr lang="en-US" sz="1200" b="1" dirty="0">
              <a:latin typeface="Calibri" panose="020F0502020204030204" pitchFamily="34" charset="0"/>
              <a:cs typeface="Calibri" panose="020F0502020204030204" pitchFamily="34" charset="0"/>
            </a:endParaRPr>
          </a:p>
          <a:p>
            <a:pPr algn="ctr"/>
            <a:r>
              <a:rPr lang="en-US" sz="2800" i="1" dirty="0">
                <a:latin typeface="Calibri" panose="020F0502020204030204" pitchFamily="34" charset="0"/>
                <a:ea typeface="Calibri" panose="020F0502020204030204" pitchFamily="34" charset="0"/>
                <a:cs typeface="Calibri" panose="020F0502020204030204" pitchFamily="34" charset="0"/>
              </a:rPr>
              <a:t>“When care is respectful, compassionate and centered on an individual’s life goals, the likelihood of recovery is sharply increased.”           					</a:t>
            </a:r>
            <a:r>
              <a:rPr lang="en-US" sz="1600" i="1" dirty="0">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(NAMI, 2016</a:t>
            </a:r>
            <a:r>
              <a:rPr lang="en-US" sz="20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8898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914C34A-4469-3B01-0CC9-9B5D0237D98B}"/>
              </a:ext>
            </a:extLst>
          </p:cNvPr>
          <p:cNvPicPr>
            <a:picLocks noChangeAspect="1"/>
          </p:cNvPicPr>
          <p:nvPr/>
        </p:nvPicPr>
        <p:blipFill>
          <a:blip r:embed="rId3">
            <a:alphaModFix amt="85000"/>
          </a:blip>
          <a:stretch>
            <a:fillRect/>
          </a:stretch>
        </p:blipFill>
        <p:spPr>
          <a:xfrm>
            <a:off x="3052821" y="4280424"/>
            <a:ext cx="3880976" cy="2577576"/>
          </a:xfrm>
          <a:prstGeom prst="rect">
            <a:avLst/>
          </a:prstGeom>
        </p:spPr>
      </p:pic>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p:txBody>
          <a:bodyPr anchor="ctr">
            <a:normAutofit/>
          </a:bodyPr>
          <a:lstStyle/>
          <a:p>
            <a:pPr>
              <a:spcAft>
                <a:spcPts val="600"/>
              </a:spcAft>
            </a:pPr>
            <a:fld id="{3A98EE3D-8CD1-4C3F-BD1C-C98C9596463C}" type="slidenum">
              <a:rPr lang="en-US" smtClean="0"/>
              <a:pPr>
                <a:spcAft>
                  <a:spcPts val="600"/>
                </a:spcAft>
              </a:pPr>
              <a:t>8</a:t>
            </a:fld>
            <a:endParaRPr lang="en-US"/>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p:txBody>
          <a:bodyPr anchor="ctr">
            <a:normAutofit/>
          </a:bodyPr>
          <a:lstStyle/>
          <a:p>
            <a:pPr>
              <a:spcAft>
                <a:spcPts val="600"/>
              </a:spcAft>
            </a:pPr>
            <a:r>
              <a:rPr lang="en-US" dirty="0"/>
              <a:t>Recovery Management</a:t>
            </a:r>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a:xfrm>
            <a:off x="581191" y="791375"/>
            <a:ext cx="11029616" cy="709398"/>
          </a:xfrm>
        </p:spPr>
        <p:txBody>
          <a:bodyPr anchor="b">
            <a:normAutofit/>
          </a:bodyPr>
          <a:lstStyle/>
          <a:p>
            <a:r>
              <a:rPr lang="en-US" dirty="0">
                <a:latin typeface="Calibri" panose="020F0502020204030204" pitchFamily="34" charset="0"/>
                <a:cs typeface="Calibri" panose="020F0502020204030204" pitchFamily="34" charset="0"/>
              </a:rPr>
              <a:t>Engagement </a:t>
            </a:r>
            <a:endParaRPr lang="ru-RU" dirty="0">
              <a:latin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7BD855D1-F217-8FD4-1808-350CFCD4F453}"/>
              </a:ext>
            </a:extLst>
          </p:cNvPr>
          <p:cNvSpPr>
            <a:spLocks noGrp="1"/>
          </p:cNvSpPr>
          <p:nvPr>
            <p:ph sz="half" idx="1"/>
          </p:nvPr>
        </p:nvSpPr>
        <p:spPr>
          <a:xfrm>
            <a:off x="6229673" y="2241858"/>
            <a:ext cx="5422390" cy="2441958"/>
          </a:xfrm>
        </p:spPr>
        <p:txBody>
          <a:bodyPr/>
          <a:lstStyle/>
          <a:p>
            <a:r>
              <a:rPr lang="en-US" sz="2800" dirty="0">
                <a:latin typeface="Calibri" panose="020F0502020204030204" pitchFamily="34" charset="0"/>
                <a:cs typeface="Calibri" panose="020F0502020204030204" pitchFamily="34" charset="0"/>
              </a:rPr>
              <a:t>Recovery-oriented care is a helpful framework to provide tools and techniques to enhance engagement throughout the system of care.</a:t>
            </a:r>
          </a:p>
          <a:p>
            <a:endParaRPr lang="en-US" dirty="0"/>
          </a:p>
        </p:txBody>
      </p:sp>
      <p:sp>
        <p:nvSpPr>
          <p:cNvPr id="8" name="Content Placeholder 7">
            <a:extLst>
              <a:ext uri="{FF2B5EF4-FFF2-40B4-BE49-F238E27FC236}">
                <a16:creationId xmlns:a16="http://schemas.microsoft.com/office/drawing/2014/main" id="{0EB1712A-5CBA-418F-9A60-FAD09D58C7C4}"/>
              </a:ext>
            </a:extLst>
          </p:cNvPr>
          <p:cNvSpPr>
            <a:spLocks noGrp="1"/>
          </p:cNvSpPr>
          <p:nvPr>
            <p:ph sz="half" idx="2"/>
          </p:nvPr>
        </p:nvSpPr>
        <p:spPr>
          <a:xfrm>
            <a:off x="539936" y="2241856"/>
            <a:ext cx="5422392" cy="4023443"/>
          </a:xfrm>
        </p:spPr>
        <p:txBody>
          <a:bodyPr>
            <a:normAutofit lnSpcReduction="10000"/>
          </a:bodyPr>
          <a:lstStyle/>
          <a:p>
            <a:r>
              <a:rPr lang="en-US" sz="2600" dirty="0">
                <a:latin typeface="Calibri" panose="020F0502020204030204" pitchFamily="34" charset="0"/>
                <a:cs typeface="Calibri" panose="020F0502020204030204" pitchFamily="34" charset="0"/>
              </a:rPr>
              <a:t>Goes beyond traditional medical goals of symptom reduction and functioning to include </a:t>
            </a:r>
            <a:r>
              <a:rPr lang="en-US" sz="2600" i="1" dirty="0">
                <a:latin typeface="Calibri" panose="020F0502020204030204" pitchFamily="34" charset="0"/>
                <a:cs typeface="Calibri" panose="020F0502020204030204" pitchFamily="34" charset="0"/>
              </a:rPr>
              <a:t>wellness</a:t>
            </a:r>
            <a:r>
              <a:rPr lang="en-US" sz="2600" dirty="0">
                <a:latin typeface="Calibri" panose="020F0502020204030204" pitchFamily="34" charset="0"/>
                <a:cs typeface="Calibri" panose="020F0502020204030204" pitchFamily="34" charset="0"/>
              </a:rPr>
              <a:t> and </a:t>
            </a:r>
            <a:r>
              <a:rPr lang="en-US" sz="2600" i="1" dirty="0">
                <a:latin typeface="Calibri" panose="020F0502020204030204" pitchFamily="34" charset="0"/>
                <a:cs typeface="Calibri" panose="020F0502020204030204" pitchFamily="34" charset="0"/>
              </a:rPr>
              <a:t>connection</a:t>
            </a:r>
            <a:r>
              <a:rPr lang="en-US" sz="2600" dirty="0">
                <a:latin typeface="Calibri" panose="020F0502020204030204" pitchFamily="34" charset="0"/>
                <a:cs typeface="Calibri" panose="020F0502020204030204" pitchFamily="34" charset="0"/>
              </a:rPr>
              <a:t> to </a:t>
            </a:r>
          </a:p>
          <a:p>
            <a:pPr lvl="2">
              <a:lnSpc>
                <a:spcPct val="110000"/>
              </a:lnSpc>
              <a:spcBef>
                <a:spcPts val="0"/>
              </a:spcBef>
              <a:spcAft>
                <a:spcPts val="0"/>
              </a:spcAft>
              <a:buClr>
                <a:schemeClr val="accent2"/>
              </a:buClr>
            </a:pPr>
            <a:r>
              <a:rPr lang="en-US" sz="2400" dirty="0">
                <a:latin typeface="Calibri" panose="020F0502020204030204" pitchFamily="34" charset="0"/>
                <a:cs typeface="Calibri" panose="020F0502020204030204" pitchFamily="34" charset="0"/>
              </a:rPr>
              <a:t>family 						</a:t>
            </a:r>
          </a:p>
          <a:p>
            <a:pPr lvl="2">
              <a:lnSpc>
                <a:spcPct val="110000"/>
              </a:lnSpc>
              <a:spcBef>
                <a:spcPts val="0"/>
              </a:spcBef>
              <a:spcAft>
                <a:spcPts val="0"/>
              </a:spcAft>
              <a:buClr>
                <a:schemeClr val="accent2"/>
              </a:buClr>
            </a:pPr>
            <a:r>
              <a:rPr lang="en-US" sz="2400" dirty="0">
                <a:latin typeface="Calibri" panose="020F0502020204030204" pitchFamily="34" charset="0"/>
                <a:cs typeface="Calibri" panose="020F0502020204030204" pitchFamily="34" charset="0"/>
              </a:rPr>
              <a:t>friends </a:t>
            </a:r>
          </a:p>
          <a:p>
            <a:pPr lvl="2">
              <a:lnSpc>
                <a:spcPct val="110000"/>
              </a:lnSpc>
              <a:spcBef>
                <a:spcPts val="0"/>
              </a:spcBef>
              <a:spcAft>
                <a:spcPts val="0"/>
              </a:spcAft>
              <a:buClr>
                <a:schemeClr val="accent2"/>
              </a:buClr>
            </a:pPr>
            <a:r>
              <a:rPr lang="en-US" sz="2400" dirty="0">
                <a:latin typeface="Calibri" panose="020F0502020204030204" pitchFamily="34" charset="0"/>
                <a:cs typeface="Calibri" panose="020F0502020204030204" pitchFamily="34" charset="0"/>
              </a:rPr>
              <a:t>community </a:t>
            </a:r>
          </a:p>
          <a:p>
            <a:pPr lvl="2">
              <a:lnSpc>
                <a:spcPct val="110000"/>
              </a:lnSpc>
              <a:spcBef>
                <a:spcPts val="0"/>
              </a:spcBef>
              <a:spcAft>
                <a:spcPts val="0"/>
              </a:spcAft>
              <a:buClr>
                <a:schemeClr val="accent2"/>
              </a:buClr>
            </a:pPr>
            <a:r>
              <a:rPr lang="en-US" sz="2400" dirty="0">
                <a:latin typeface="Calibri" panose="020F0502020204030204" pitchFamily="34" charset="0"/>
                <a:cs typeface="Calibri" panose="020F0502020204030204" pitchFamily="34" charset="0"/>
              </a:rPr>
              <a:t>faith</a:t>
            </a:r>
          </a:p>
          <a:p>
            <a:pPr lvl="2">
              <a:lnSpc>
                <a:spcPct val="110000"/>
              </a:lnSpc>
              <a:spcBef>
                <a:spcPts val="0"/>
              </a:spcBef>
              <a:spcAft>
                <a:spcPts val="0"/>
              </a:spcAft>
              <a:buClr>
                <a:schemeClr val="accent2"/>
              </a:buClr>
            </a:pPr>
            <a:r>
              <a:rPr lang="en-US" sz="2400" dirty="0">
                <a:latin typeface="Calibri" panose="020F0502020204030204" pitchFamily="34" charset="0"/>
                <a:cs typeface="Calibri" panose="020F0502020204030204" pitchFamily="34" charset="0"/>
              </a:rPr>
              <a:t>school</a:t>
            </a:r>
          </a:p>
          <a:p>
            <a:pPr lvl="2">
              <a:lnSpc>
                <a:spcPct val="110000"/>
              </a:lnSpc>
              <a:spcBef>
                <a:spcPts val="0"/>
              </a:spcBef>
              <a:spcAft>
                <a:spcPts val="0"/>
              </a:spcAft>
              <a:buClr>
                <a:schemeClr val="accent2"/>
              </a:buClr>
            </a:pPr>
            <a:r>
              <a:rPr lang="en-US" sz="2400" dirty="0">
                <a:latin typeface="Calibri" panose="020F0502020204030204" pitchFamily="34" charset="0"/>
                <a:cs typeface="Calibri" panose="020F0502020204030204" pitchFamily="34" charset="0"/>
              </a:rPr>
              <a:t>work </a:t>
            </a:r>
          </a:p>
        </p:txBody>
      </p:sp>
      <p:sp>
        <p:nvSpPr>
          <p:cNvPr id="11" name="Content Placeholder 7">
            <a:extLst>
              <a:ext uri="{FF2B5EF4-FFF2-40B4-BE49-F238E27FC236}">
                <a16:creationId xmlns:a16="http://schemas.microsoft.com/office/drawing/2014/main" id="{DBAFD5F0-2562-4A33-92CD-6ACFF24003B6}"/>
              </a:ext>
            </a:extLst>
          </p:cNvPr>
          <p:cNvSpPr txBox="1">
            <a:spLocks/>
          </p:cNvSpPr>
          <p:nvPr/>
        </p:nvSpPr>
        <p:spPr>
          <a:xfrm>
            <a:off x="581191" y="3458089"/>
            <a:ext cx="5422392" cy="402344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n-US" dirty="0"/>
          </a:p>
        </p:txBody>
      </p:sp>
      <p:sp>
        <p:nvSpPr>
          <p:cNvPr id="7" name="TextBox 6">
            <a:extLst>
              <a:ext uri="{FF2B5EF4-FFF2-40B4-BE49-F238E27FC236}">
                <a16:creationId xmlns:a16="http://schemas.microsoft.com/office/drawing/2014/main" id="{AE66EF01-3C7E-6B97-78B2-2E69F4E384E2}"/>
              </a:ext>
            </a:extLst>
          </p:cNvPr>
          <p:cNvSpPr txBox="1"/>
          <p:nvPr/>
        </p:nvSpPr>
        <p:spPr>
          <a:xfrm>
            <a:off x="9808420" y="6010724"/>
            <a:ext cx="2028479"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(NAMI, 2016)</a:t>
            </a:r>
          </a:p>
        </p:txBody>
      </p:sp>
    </p:spTree>
    <p:extLst>
      <p:ext uri="{BB962C8B-B14F-4D97-AF65-F5344CB8AC3E}">
        <p14:creationId xmlns:p14="http://schemas.microsoft.com/office/powerpoint/2010/main" val="1399365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89332D-CBA7-4642-8433-6C75C2D77F88}"/>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3A98EE3D-8CD1-4C3F-BD1C-C98C9596463C}" type="slidenum">
              <a:rPr lang="en-US" smtClean="0"/>
              <a:pPr>
                <a:spcAft>
                  <a:spcPts val="600"/>
                </a:spcAft>
              </a:pPr>
              <a:t>9</a:t>
            </a:fld>
            <a:endParaRPr lang="en-US" dirty="0"/>
          </a:p>
        </p:txBody>
      </p:sp>
      <p:sp>
        <p:nvSpPr>
          <p:cNvPr id="4" name="Title 3">
            <a:extLst>
              <a:ext uri="{FF2B5EF4-FFF2-40B4-BE49-F238E27FC236}">
                <a16:creationId xmlns:a16="http://schemas.microsoft.com/office/drawing/2014/main" id="{38AFED0F-DECD-4AF9-8A1B-66082F089417}"/>
              </a:ext>
            </a:extLst>
          </p:cNvPr>
          <p:cNvSpPr>
            <a:spLocks noGrp="1"/>
          </p:cNvSpPr>
          <p:nvPr>
            <p:ph type="title"/>
          </p:nvPr>
        </p:nvSpPr>
        <p:spPr>
          <a:xfrm>
            <a:off x="581193" y="577258"/>
            <a:ext cx="11029616" cy="988332"/>
          </a:xfrm>
        </p:spPr>
        <p:txBody>
          <a:bodyPr vert="horz" lIns="91440" tIns="45720" rIns="91440" bIns="45720" rtlCol="0" anchor="b">
            <a:normAutofit/>
          </a:bodyPr>
          <a:lstStyle/>
          <a:p>
            <a:r>
              <a:rPr lang="en-US" b="0" kern="1200" cap="all" dirty="0">
                <a:latin typeface="Calibri" panose="020F0502020204030204" pitchFamily="34" charset="0"/>
                <a:cs typeface="Calibri" panose="020F0502020204030204" pitchFamily="34" charset="0"/>
              </a:rPr>
              <a:t>Why is Engagement Important?</a:t>
            </a:r>
          </a:p>
        </p:txBody>
      </p:sp>
      <p:sp>
        <p:nvSpPr>
          <p:cNvPr id="7" name="TextBox 6">
            <a:extLst>
              <a:ext uri="{FF2B5EF4-FFF2-40B4-BE49-F238E27FC236}">
                <a16:creationId xmlns:a16="http://schemas.microsoft.com/office/drawing/2014/main" id="{153BB42D-801D-4C65-95CE-A5EE160D1913}"/>
              </a:ext>
            </a:extLst>
          </p:cNvPr>
          <p:cNvSpPr txBox="1"/>
          <p:nvPr/>
        </p:nvSpPr>
        <p:spPr>
          <a:xfrm>
            <a:off x="581193" y="2228003"/>
            <a:ext cx="3942316" cy="4023443"/>
          </a:xfrm>
          <a:prstGeom prst="rect">
            <a:avLst/>
          </a:prstGeom>
        </p:spPr>
        <p:txBody>
          <a:bodyPr vert="horz" lIns="91440" tIns="45720" rIns="91440" bIns="45720" rtlCol="0" anchor="t">
            <a:normAutofit/>
          </a:bodyPr>
          <a:lstStyle/>
          <a:p>
            <a:pPr marL="0" marR="0" defTabSz="457200">
              <a:lnSpc>
                <a:spcPct val="90000"/>
              </a:lnSpc>
              <a:spcBef>
                <a:spcPct val="20000"/>
              </a:spcBef>
              <a:spcAft>
                <a:spcPts val="600"/>
              </a:spcAft>
            </a:pPr>
            <a:endParaRPr lang="en-US" sz="900" dirty="0">
              <a:solidFill>
                <a:schemeClr val="tx1">
                  <a:lumMod val="75000"/>
                  <a:lumOff val="25000"/>
                </a:schemeClr>
              </a:solidFill>
              <a:effectLst/>
            </a:endParaRPr>
          </a:p>
        </p:txBody>
      </p:sp>
      <p:sp>
        <p:nvSpPr>
          <p:cNvPr id="12" name="Content Placeholder 5">
            <a:extLst>
              <a:ext uri="{FF2B5EF4-FFF2-40B4-BE49-F238E27FC236}">
                <a16:creationId xmlns:a16="http://schemas.microsoft.com/office/drawing/2014/main" id="{70A4A5E3-AE70-2A75-11EF-54B4B461566A}"/>
              </a:ext>
            </a:extLst>
          </p:cNvPr>
          <p:cNvSpPr>
            <a:spLocks noGrp="1"/>
          </p:cNvSpPr>
          <p:nvPr>
            <p:ph sz="half" idx="2"/>
          </p:nvPr>
        </p:nvSpPr>
        <p:spPr>
          <a:xfrm>
            <a:off x="4876799" y="2228002"/>
            <a:ext cx="6829425" cy="4052739"/>
          </a:xfrm>
        </p:spPr>
        <p:txBody>
          <a:bodyPr>
            <a:noAutofit/>
          </a:bodyPr>
          <a:lstStyle/>
          <a:p>
            <a:pPr marR="0" defTabSz="457200">
              <a:lnSpc>
                <a:spcPct val="108000"/>
              </a:lnSpc>
              <a:spcBef>
                <a:spcPts val="0"/>
              </a:spcBef>
              <a:spcAft>
                <a:spcPts val="1200"/>
              </a:spcAft>
              <a:buFont typeface="Wingdings" panose="05000000000000000000" pitchFamily="2" charset="2"/>
              <a:buChar char="§"/>
            </a:pPr>
            <a:r>
              <a:rPr lang="en-US" sz="2600" dirty="0">
                <a:solidFill>
                  <a:schemeClr val="tx1">
                    <a:lumMod val="75000"/>
                    <a:lumOff val="25000"/>
                  </a:schemeClr>
                </a:solidFill>
                <a:effectLst/>
                <a:latin typeface="Calibri" panose="020F0502020204030204" pitchFamily="34" charset="0"/>
                <a:cs typeface="Calibri" panose="020F0502020204030204" pitchFamily="34" charset="0"/>
              </a:rPr>
              <a:t>Engaging persons with mental health and substance use conditions in care and behavioral change is critical to their health and wellbeing. </a:t>
            </a:r>
            <a:endParaRPr lang="en-US" sz="2600" dirty="0">
              <a:solidFill>
                <a:schemeClr val="tx1">
                  <a:lumMod val="75000"/>
                  <a:lumOff val="25000"/>
                </a:schemeClr>
              </a:solidFill>
              <a:latin typeface="Calibri" panose="020F0502020204030204" pitchFamily="34" charset="0"/>
              <a:cs typeface="Calibri" panose="020F0502020204030204" pitchFamily="34" charset="0"/>
            </a:endParaRPr>
          </a:p>
          <a:p>
            <a:pPr marR="0" defTabSz="457200">
              <a:lnSpc>
                <a:spcPct val="108000"/>
              </a:lnSpc>
              <a:spcBef>
                <a:spcPts val="0"/>
              </a:spcBef>
              <a:spcAft>
                <a:spcPts val="1200"/>
              </a:spcAft>
              <a:buFont typeface="Wingdings" panose="05000000000000000000" pitchFamily="2" charset="2"/>
              <a:buChar char="§"/>
            </a:pPr>
            <a:r>
              <a:rPr lang="en-US" sz="2600" dirty="0">
                <a:solidFill>
                  <a:schemeClr val="tx1">
                    <a:lumMod val="75000"/>
                    <a:lumOff val="25000"/>
                  </a:schemeClr>
                </a:solidFill>
                <a:effectLst/>
                <a:latin typeface="Calibri" panose="020F0502020204030204" pitchFamily="34" charset="0"/>
                <a:cs typeface="Calibri" panose="020F0502020204030204" pitchFamily="34" charset="0"/>
              </a:rPr>
              <a:t>Many variables may affect level of treatment engagement, including therapeutic alliance, accessibility of care, and the trust of the person served that treatment will address his/her own unique goals.</a:t>
            </a:r>
          </a:p>
        </p:txBody>
      </p:sp>
      <p:sp>
        <p:nvSpPr>
          <p:cNvPr id="3" name="TextBox 2">
            <a:extLst>
              <a:ext uri="{FF2B5EF4-FFF2-40B4-BE49-F238E27FC236}">
                <a16:creationId xmlns:a16="http://schemas.microsoft.com/office/drawing/2014/main" id="{16B2B48C-1D2D-4FA8-057E-CCA5C7FBF38F}"/>
              </a:ext>
            </a:extLst>
          </p:cNvPr>
          <p:cNvSpPr txBox="1"/>
          <p:nvPr/>
        </p:nvSpPr>
        <p:spPr>
          <a:xfrm>
            <a:off x="9621982" y="6096075"/>
            <a:ext cx="1420091" cy="338554"/>
          </a:xfrm>
          <a:prstGeom prst="rect">
            <a:avLst/>
          </a:prstGeom>
          <a:noFill/>
        </p:spPr>
        <p:txBody>
          <a:bodyPr wrap="square" rtlCol="0">
            <a:spAutoFit/>
          </a:bodyPr>
          <a:lstStyle/>
          <a:p>
            <a:pPr algn="r"/>
            <a:r>
              <a:rPr lang="en-US" sz="1600" dirty="0">
                <a:solidFill>
                  <a:schemeClr val="tx1">
                    <a:lumMod val="75000"/>
                    <a:lumOff val="25000"/>
                  </a:schemeClr>
                </a:solidFill>
                <a:effectLst/>
                <a:latin typeface="Calibri" panose="020F0502020204030204" pitchFamily="34" charset="0"/>
                <a:cs typeface="Calibri" panose="020F0502020204030204" pitchFamily="34" charset="0"/>
              </a:rPr>
              <a:t>(NAMI, 2016)</a:t>
            </a:r>
            <a:endParaRPr lang="en-US" sz="1600" dirty="0"/>
          </a:p>
        </p:txBody>
      </p:sp>
      <p:pic>
        <p:nvPicPr>
          <p:cNvPr id="13" name="Picture 12" descr="A person with his hand on his chin&#10;&#10;Description automatically generated with low confidence">
            <a:extLst>
              <a:ext uri="{FF2B5EF4-FFF2-40B4-BE49-F238E27FC236}">
                <a16:creationId xmlns:a16="http://schemas.microsoft.com/office/drawing/2014/main" id="{18596BFC-59FA-0B87-6258-DAEFFCF7D7AE}"/>
              </a:ext>
            </a:extLst>
          </p:cNvPr>
          <p:cNvPicPr>
            <a:picLocks noChangeAspect="1"/>
          </p:cNvPicPr>
          <p:nvPr/>
        </p:nvPicPr>
        <p:blipFill>
          <a:blip r:embed="rId3"/>
          <a:stretch>
            <a:fillRect/>
          </a:stretch>
        </p:blipFill>
        <p:spPr>
          <a:xfrm>
            <a:off x="644236" y="2657763"/>
            <a:ext cx="4055918" cy="2703945"/>
          </a:xfrm>
          <a:prstGeom prst="rect">
            <a:avLst/>
          </a:prstGeom>
          <a:effectLst>
            <a:outerShdw blurRad="152400" dist="317500" dir="5400000" sx="90000" sy="-19000" rotWithShape="0">
              <a:prstClr val="black">
                <a:alpha val="15000"/>
              </a:prstClr>
            </a:outerShdw>
          </a:effectLst>
        </p:spPr>
      </p:pic>
    </p:spTree>
    <p:extLst>
      <p:ext uri="{BB962C8B-B14F-4D97-AF65-F5344CB8AC3E}">
        <p14:creationId xmlns:p14="http://schemas.microsoft.com/office/powerpoint/2010/main" val="2085412659"/>
      </p:ext>
    </p:extLst>
  </p:cSld>
  <p:clrMapOvr>
    <a:masterClrMapping/>
  </p:clrMapOvr>
</p:sld>
</file>

<file path=ppt/theme/theme1.xml><?xml version="1.0" encoding="utf-8"?>
<a:theme xmlns:a="http://schemas.openxmlformats.org/drawingml/2006/main" name="DividendVTI">
  <a:themeElements>
    <a:clrScheme name="Custom 10">
      <a:dk1>
        <a:srgbClr val="000000"/>
      </a:dk1>
      <a:lt1>
        <a:sysClr val="window" lastClr="FFFFFF"/>
      </a:lt1>
      <a:dk2>
        <a:srgbClr val="5E5E5E"/>
      </a:dk2>
      <a:lt2>
        <a:srgbClr val="DDDDDD"/>
      </a:lt2>
      <a:accent1>
        <a:srgbClr val="155EA1"/>
      </a:accent1>
      <a:accent2>
        <a:srgbClr val="649E40"/>
      </a:accent2>
      <a:accent3>
        <a:srgbClr val="F69200"/>
      </a:accent3>
      <a:accent4>
        <a:srgbClr val="838383"/>
      </a:accent4>
      <a:accent5>
        <a:srgbClr val="FEC306"/>
      </a:accent5>
      <a:accent6>
        <a:srgbClr val="DF5327"/>
      </a:accent6>
      <a:hlink>
        <a:srgbClr val="F59E00"/>
      </a:hlink>
      <a:folHlink>
        <a:srgbClr val="B2B2B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00870617_win32_fixed.potx" id="{1E2B8DFA-E266-4D12-95DE-76C2876369F1}" vid="{8DEA66BB-F281-4FCE-9053-490C8E939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corporate teach a course</Template>
  <TotalTime>14502</TotalTime>
  <Words>5344</Words>
  <Application>Microsoft Office PowerPoint</Application>
  <PresentationFormat>Widescreen</PresentationFormat>
  <Paragraphs>485</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Courier New</vt:lpstr>
      <vt:lpstr>Gill Sans MT</vt:lpstr>
      <vt:lpstr>Symbol</vt:lpstr>
      <vt:lpstr>Wingdings</vt:lpstr>
      <vt:lpstr>Wingdings 2</vt:lpstr>
      <vt:lpstr>DividendVTI</vt:lpstr>
      <vt:lpstr>Using Meaningful Engagement Strategies and Promoting a Positive Service Culture</vt:lpstr>
      <vt:lpstr>Module 2 Outline</vt:lpstr>
      <vt:lpstr>Core principle</vt:lpstr>
      <vt:lpstr>Why focus on engagement?</vt:lpstr>
      <vt:lpstr>Overarching philosophy of care</vt:lpstr>
      <vt:lpstr>Definition of Engagement</vt:lpstr>
      <vt:lpstr>engagement</vt:lpstr>
      <vt:lpstr>Engagement </vt:lpstr>
      <vt:lpstr>Why is Engagement Important?</vt:lpstr>
      <vt:lpstr>Engagement ACROSS the continuum of care</vt:lpstr>
      <vt:lpstr>Values &amp; attitudes</vt:lpstr>
      <vt:lpstr>Values and attitudes of providers</vt:lpstr>
      <vt:lpstr>Values and Attitudes in Engagement</vt:lpstr>
      <vt:lpstr>When we Value the process of Engagement, We…</vt:lpstr>
      <vt:lpstr>organizational attitudes and values</vt:lpstr>
      <vt:lpstr>What we know from research</vt:lpstr>
      <vt:lpstr>Required Knowledge base that is needed</vt:lpstr>
      <vt:lpstr>PowerPoint Presentation</vt:lpstr>
      <vt:lpstr>Engagement Creates a culture and language of hope</vt:lpstr>
      <vt:lpstr>Person-First Language</vt:lpstr>
      <vt:lpstr>Person-First Language - examples</vt:lpstr>
      <vt:lpstr>Application to  practice</vt:lpstr>
      <vt:lpstr>Having an Engagement “Mindset”</vt:lpstr>
      <vt:lpstr>Applying Engagement Strategies along continuum of care</vt:lpstr>
      <vt:lpstr>Engagement strategies for pre-service &amp; outreach</vt:lpstr>
      <vt:lpstr>Engagement strategies – welcoming</vt:lpstr>
      <vt:lpstr>Engagement  strategies  at service initiation</vt:lpstr>
      <vt:lpstr>Engagement  strategies  During the course of treatment</vt:lpstr>
      <vt:lpstr>Questions for Reflection</vt:lpstr>
      <vt:lpstr>Reflective practice</vt:lpstr>
      <vt:lpstr>Connect To Hope</vt:lpstr>
      <vt:lpstr>references</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 a course</dc:title>
  <dc:creator>Pamela Waters</dc:creator>
  <cp:lastModifiedBy>Craig, Cynthia</cp:lastModifiedBy>
  <cp:revision>198</cp:revision>
  <dcterms:created xsi:type="dcterms:W3CDTF">2022-01-14T13:39:16Z</dcterms:created>
  <dcterms:modified xsi:type="dcterms:W3CDTF">2022-07-18T18:46:09Z</dcterms:modified>
</cp:coreProperties>
</file>