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1"/>
  </p:notesMasterIdLst>
  <p:handoutMasterIdLst>
    <p:handoutMasterId r:id="rId42"/>
  </p:handoutMasterIdLst>
  <p:sldIdLst>
    <p:sldId id="256" r:id="rId2"/>
    <p:sldId id="348" r:id="rId3"/>
    <p:sldId id="367" r:id="rId4"/>
    <p:sldId id="350" r:id="rId5"/>
    <p:sldId id="351" r:id="rId6"/>
    <p:sldId id="354" r:id="rId7"/>
    <p:sldId id="353" r:id="rId8"/>
    <p:sldId id="368" r:id="rId9"/>
    <p:sldId id="346" r:id="rId10"/>
    <p:sldId id="301" r:id="rId11"/>
    <p:sldId id="319" r:id="rId12"/>
    <p:sldId id="327" r:id="rId13"/>
    <p:sldId id="355" r:id="rId14"/>
    <p:sldId id="356" r:id="rId15"/>
    <p:sldId id="357" r:id="rId16"/>
    <p:sldId id="358" r:id="rId17"/>
    <p:sldId id="328" r:id="rId18"/>
    <p:sldId id="359" r:id="rId19"/>
    <p:sldId id="343" r:id="rId20"/>
    <p:sldId id="360" r:id="rId21"/>
    <p:sldId id="361" r:id="rId22"/>
    <p:sldId id="344" r:id="rId23"/>
    <p:sldId id="340" r:id="rId24"/>
    <p:sldId id="312" r:id="rId25"/>
    <p:sldId id="329" r:id="rId26"/>
    <p:sldId id="330" r:id="rId27"/>
    <p:sldId id="362" r:id="rId28"/>
    <p:sldId id="336" r:id="rId29"/>
    <p:sldId id="331" r:id="rId30"/>
    <p:sldId id="345" r:id="rId31"/>
    <p:sldId id="365" r:id="rId32"/>
    <p:sldId id="325" r:id="rId33"/>
    <p:sldId id="366" r:id="rId34"/>
    <p:sldId id="324" r:id="rId35"/>
    <p:sldId id="347" r:id="rId36"/>
    <p:sldId id="322" r:id="rId37"/>
    <p:sldId id="369" r:id="rId38"/>
    <p:sldId id="370" r:id="rId39"/>
    <p:sldId id="31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5" autoAdjust="0"/>
    <p:restoredTop sz="55065" autoAdjust="0"/>
  </p:normalViewPr>
  <p:slideViewPr>
    <p:cSldViewPr snapToGrid="0">
      <p:cViewPr varScale="1">
        <p:scale>
          <a:sx n="70" d="100"/>
          <a:sy n="70" d="100"/>
        </p:scale>
        <p:origin x="241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580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3d4" qsCatId="3D" csTypeId="urn:microsoft.com/office/officeart/2005/8/colors/colorful3" csCatId="colorful" phldr="1"/>
      <dgm:spPr/>
    </dgm:pt>
    <dgm:pt modelId="{02313F48-25DD-4C73-A0A2-DA30F9051F8E}">
      <dgm:prSet phldrT="[Text]"/>
      <dgm:spPr>
        <a:ln>
          <a:solidFill>
            <a:schemeClr val="accent1">
              <a:lumMod val="75000"/>
            </a:schemeClr>
          </a:solidFill>
        </a:ln>
      </dgm:spPr>
      <dgm:t>
        <a:bodyPr/>
        <a:lstStyle/>
        <a:p>
          <a:r>
            <a:rPr lang="en-US" dirty="0"/>
            <a:t>1. Recovery and Recovery Management</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custT="1"/>
      <dgm:spPr>
        <a:ln>
          <a:solidFill>
            <a:schemeClr val="accent5"/>
          </a:solidFill>
        </a:ln>
      </dgm:spPr>
      <dgm:t>
        <a:bodyPr/>
        <a:lstStyle/>
        <a:p>
          <a:r>
            <a:rPr lang="en-US" sz="1400" dirty="0"/>
            <a:t>2. Engagement</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custT="1"/>
      <dgm:spPr>
        <a:ln>
          <a:solidFill>
            <a:schemeClr val="accent6">
              <a:lumMod val="75000"/>
            </a:schemeClr>
          </a:solidFill>
        </a:ln>
      </dgm:spPr>
      <dgm:t>
        <a:bodyPr/>
        <a:lstStyle/>
        <a:p>
          <a:r>
            <a:rPr lang="en-US" sz="1400" dirty="0"/>
            <a:t>3. Affirming Autonomy and Self-Determination</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485DFBF2-9B84-4975-B2ED-865DF031EE5F}">
      <dgm:prSet phldrT="[Text]" custT="1"/>
      <dgm:spPr/>
      <dgm:t>
        <a:bodyPr/>
        <a:lstStyle/>
        <a:p>
          <a:r>
            <a:rPr lang="en-US" sz="1400" dirty="0"/>
            <a:t>4. Putting the Person First &amp; Respecting the Diversity of Needs</a:t>
          </a:r>
        </a:p>
      </dgm:t>
    </dgm:pt>
    <dgm:pt modelId="{EB7970DB-0487-4EAF-BA1C-62AEC2D0692B}" type="parTrans" cxnId="{B2DEB004-6072-4ED4-8207-B04112C5A44A}">
      <dgm:prSet/>
      <dgm:spPr/>
      <dgm:t>
        <a:bodyPr/>
        <a:lstStyle/>
        <a:p>
          <a:endParaRPr lang="en-US"/>
        </a:p>
      </dgm:t>
    </dgm:pt>
    <dgm:pt modelId="{4BB485B8-0F8C-488D-BE81-34114B65099A}" type="sibTrans" cxnId="{B2DEB004-6072-4ED4-8207-B04112C5A44A}">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4"/>
      <dgm:spPr>
        <a:solidFill>
          <a:schemeClr val="accent1"/>
        </a:solidFill>
      </dgm:spPr>
    </dgm:pt>
    <dgm:pt modelId="{21B62A5A-567B-4E80-84B0-E42206D940C4}" type="pres">
      <dgm:prSet presAssocID="{02313F48-25DD-4C73-A0A2-DA30F9051F8E}" presName="txNode" presStyleLbl="fgAcc1" presStyleIdx="0" presStyleCnt="4">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4"/>
      <dgm:spPr>
        <a:solidFill>
          <a:schemeClr val="accent5"/>
        </a:solidFill>
      </dgm:spPr>
    </dgm:pt>
    <dgm:pt modelId="{022DD040-1B57-4605-AD64-824693907EF4}" type="pres">
      <dgm:prSet presAssocID="{477B0011-B6D9-4282-85E4-8F9402D32420}" presName="txNode" presStyleLbl="fgAcc1" presStyleIdx="1" presStyleCnt="4">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4"/>
      <dgm:spPr>
        <a:solidFill>
          <a:schemeClr val="accent6">
            <a:lumMod val="75000"/>
          </a:schemeClr>
        </a:solidFill>
      </dgm:spPr>
    </dgm:pt>
    <dgm:pt modelId="{7766EABD-BF31-49EB-A258-AD6FABD5CFBB}" type="pres">
      <dgm:prSet presAssocID="{C5348F01-F6C1-479E-A896-20629613B083}" presName="txNode" presStyleLbl="fgAcc1" presStyleIdx="2" presStyleCnt="4">
        <dgm:presLayoutVars>
          <dgm:bulletEnabled val="1"/>
        </dgm:presLayoutVars>
      </dgm:prSet>
      <dgm:spPr/>
    </dgm:pt>
    <dgm:pt modelId="{39277189-B270-4112-A35C-96AC465DA336}" type="pres">
      <dgm:prSet presAssocID="{21862B06-CA7B-4184-BBBA-671E22926CE4}" presName="compositeSpace" presStyleCnt="0"/>
      <dgm:spPr/>
    </dgm:pt>
    <dgm:pt modelId="{63A11396-D094-4AEA-879E-95F8E3FF91F1}" type="pres">
      <dgm:prSet presAssocID="{485DFBF2-9B84-4975-B2ED-865DF031EE5F}" presName="composite" presStyleCnt="0"/>
      <dgm:spPr/>
    </dgm:pt>
    <dgm:pt modelId="{745072BC-889E-4B10-A955-5B1BA1B8B871}" type="pres">
      <dgm:prSet presAssocID="{485DFBF2-9B84-4975-B2ED-865DF031EE5F}" presName="bgChev" presStyleLbl="node1" presStyleIdx="3" presStyleCnt="4"/>
      <dgm:spPr/>
    </dgm:pt>
    <dgm:pt modelId="{D25624F7-3758-400B-A203-BC266D457792}" type="pres">
      <dgm:prSet presAssocID="{485DFBF2-9B84-4975-B2ED-865DF031EE5F}" presName="txNode" presStyleLbl="fgAcc1" presStyleIdx="3" presStyleCnt="4">
        <dgm:presLayoutVars>
          <dgm:bulletEnabled val="1"/>
        </dgm:presLayoutVars>
      </dgm:prSet>
      <dgm:spPr/>
    </dgm:pt>
  </dgm:ptLst>
  <dgm:cxnLst>
    <dgm:cxn modelId="{B2DEB004-6072-4ED4-8207-B04112C5A44A}" srcId="{36A2EF81-9D0F-4256-BBE7-0D6B40CA68FE}" destId="{485DFBF2-9B84-4975-B2ED-865DF031EE5F}" srcOrd="3" destOrd="0" parTransId="{EB7970DB-0487-4EAF-BA1C-62AEC2D0692B}" sibTransId="{4BB485B8-0F8C-488D-BE81-34114B65099A}"/>
    <dgm:cxn modelId="{A1235C4F-F5E4-4E35-B730-9B8B9C74DD98}" type="presOf" srcId="{485DFBF2-9B84-4975-B2ED-865DF031EE5F}" destId="{D25624F7-3758-400B-A203-BC266D457792}" srcOrd="0" destOrd="0" presId="urn:microsoft.com/office/officeart/2005/8/layout/chevronAccent+Icon"/>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 modelId="{55A1222D-ACF6-4885-99C1-15E23DDA70D7}" type="presParOf" srcId="{73266744-3D16-4297-8193-D63D7C21A90E}" destId="{39277189-B270-4112-A35C-96AC465DA336}" srcOrd="5" destOrd="0" presId="urn:microsoft.com/office/officeart/2005/8/layout/chevronAccent+Icon"/>
    <dgm:cxn modelId="{2D2CE485-75E2-4057-9FFA-ECDFE22FB96B}" type="presParOf" srcId="{73266744-3D16-4297-8193-D63D7C21A90E}" destId="{63A11396-D094-4AEA-879E-95F8E3FF91F1}" srcOrd="6" destOrd="0" presId="urn:microsoft.com/office/officeart/2005/8/layout/chevronAccent+Icon"/>
    <dgm:cxn modelId="{6B1615DA-DF2E-46DB-B8AF-890D5ED40DDF}" type="presParOf" srcId="{63A11396-D094-4AEA-879E-95F8E3FF91F1}" destId="{745072BC-889E-4B10-A955-5B1BA1B8B871}" srcOrd="0" destOrd="0" presId="urn:microsoft.com/office/officeart/2005/8/layout/chevronAccent+Icon"/>
    <dgm:cxn modelId="{6CA04EAE-3B4C-4943-ADE1-34504A881D62}" type="presParOf" srcId="{63A11396-D094-4AEA-879E-95F8E3FF91F1}" destId="{D25624F7-3758-400B-A203-BC266D45779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simple5" qsCatId="simple" csTypeId="urn:microsoft.com/office/officeart/2005/8/colors/colorful2" csCatId="colorful" phldr="1"/>
      <dgm:spPr/>
    </dgm:pt>
    <dgm:pt modelId="{02313F48-25DD-4C73-A0A2-DA30F9051F8E}">
      <dgm:prSet phldrT="[Text]"/>
      <dgm:spPr/>
      <dgm:t>
        <a:bodyPr/>
        <a:lstStyle/>
        <a:p>
          <a:r>
            <a:rPr lang="en-US" dirty="0"/>
            <a:t>5. Comprehensive &amp; Holistic Service Array</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dgm:spPr>
        <a:ln>
          <a:solidFill>
            <a:schemeClr val="accent2">
              <a:lumMod val="40000"/>
              <a:lumOff val="60000"/>
            </a:schemeClr>
          </a:solidFill>
        </a:ln>
      </dgm:spPr>
      <dgm:t>
        <a:bodyPr/>
        <a:lstStyle/>
        <a:p>
          <a:r>
            <a:rPr lang="en-US" dirty="0"/>
            <a:t>6. Focus on Strengths &amp; Personal Responsibility</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dgm:spPr/>
      <dgm:t>
        <a:bodyPr/>
        <a:lstStyle/>
        <a:p>
          <a:r>
            <a:rPr lang="en-US" dirty="0"/>
            <a:t>7. Supporting Social Inclusion &amp; Advocacy</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3"/>
      <dgm:spPr/>
    </dgm:pt>
    <dgm:pt modelId="{21B62A5A-567B-4E80-84B0-E42206D940C4}" type="pres">
      <dgm:prSet presAssocID="{02313F48-25DD-4C73-A0A2-DA30F9051F8E}" presName="txNode" presStyleLbl="fgAcc1" presStyleIdx="0" presStyleCnt="3">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3"/>
      <dgm:spPr/>
    </dgm:pt>
    <dgm:pt modelId="{022DD040-1B57-4605-AD64-824693907EF4}" type="pres">
      <dgm:prSet presAssocID="{477B0011-B6D9-4282-85E4-8F9402D32420}" presName="txNode" presStyleLbl="fgAcc1" presStyleIdx="1" presStyleCnt="3">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3"/>
      <dgm:spPr/>
    </dgm:pt>
    <dgm:pt modelId="{7766EABD-BF31-49EB-A258-AD6FABD5CFBB}" type="pres">
      <dgm:prSet presAssocID="{C5348F01-F6C1-479E-A896-20629613B083}" presName="txNode" presStyleLbl="fgAcc1" presStyleIdx="2" presStyleCnt="3">
        <dgm:presLayoutVars>
          <dgm:bulletEnabled val="1"/>
        </dgm:presLayoutVars>
      </dgm:prSet>
      <dgm:spPr/>
    </dgm:pt>
  </dgm:ptLst>
  <dgm:cxnLst>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Define recovery and explore recovery principles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EEA2C42F-B7FD-4F84-B5E3-ED2ABCBF1CE5}" type="presOf" srcId="{140952D0-0E1D-4F48-9F16-53581487CFA0}" destId="{7ACBA089-E576-4FF4-865F-C3BBF7659A23}" srcOrd="0" destOrd="0" presId="urn:microsoft.com/office/officeart/2016/7/layout/BasicLinearProcessNumbered#1"/>
    <dgm:cxn modelId="{8E02B034-A751-4731-ABFB-AC581DB36D5A}"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6E88E935-2ADB-486C-BB83-BFD36EA2CFDD}" type="presOf" srcId="{D0F07F19-1F50-4B42-A7A0-278DF9D25BB1}" destId="{C09B749D-9CF7-492C-B341-D9553818451B}" srcOrd="0" destOrd="0" presId="urn:microsoft.com/office/officeart/2016/7/layout/BasicLinearProcessNumbered#1"/>
    <dgm:cxn modelId="{6CB4855C-994B-4D50-85F2-67D569666983}" type="presOf" srcId="{22625139-F93A-4F3F-A7AA-4923A01AEDF3}" destId="{83253AE2-89B5-4ADC-817A-FEF4E0BC4B49}" srcOrd="0" destOrd="0" presId="urn:microsoft.com/office/officeart/2016/7/layout/BasicLinearProcessNumbered#1"/>
    <dgm:cxn modelId="{4E3F0548-1534-47F4-A0F4-277B4B6609A6}" type="presOf" srcId="{C99EBBB1-E916-471C-83C9-ABE85B42AC26}" destId="{94E9EF1A-1D07-4210-9402-6C559E90358A}" srcOrd="0" destOrd="0" presId="urn:microsoft.com/office/officeart/2016/7/layout/BasicLinearProcessNumbered#1"/>
    <dgm:cxn modelId="{DA90D77F-B2FD-416D-BF78-8D4542CC7CDB}" type="presOf" srcId="{752A7BD7-592A-4828-A160-1B898C5EFA73}" destId="{3EBFB89F-9498-48A7-B439-3463C1372F8F}" srcOrd="1" destOrd="0" presId="urn:microsoft.com/office/officeart/2016/7/layout/BasicLinearProcessNumbered#1"/>
    <dgm:cxn modelId="{7EEE6BBC-6E37-4B0A-8684-29FA2328E2E6}" type="presOf" srcId="{2EE95FC5-CD6B-4A50-9262-DC414E16C3EA}" destId="{815671D8-22AE-4967-8461-EBC1C9F97F94}" srcOrd="1" destOrd="0" presId="urn:microsoft.com/office/officeart/2016/7/layout/BasicLinearProcessNumbered#1"/>
    <dgm:cxn modelId="{420533C0-84D9-4C16-A657-F646C7376FC6}" type="presOf" srcId="{A8E2FA08-4DD4-4654-A85D-9A99162D6201}" destId="{82EE2C17-F664-4616-8F76-97637F08E124}" srcOrd="0" destOrd="0" presId="urn:microsoft.com/office/officeart/2016/7/layout/BasicLinearProcessNumbered#1"/>
    <dgm:cxn modelId="{3B992FC2-6816-485E-89BE-F3FCED60BB9E}" type="presOf" srcId="{2EE95FC5-CD6B-4A50-9262-DC414E16C3EA}" destId="{5947A689-FC4A-4FDF-BDDD-890A8474DEF9}" srcOrd="0" destOrd="0" presId="urn:microsoft.com/office/officeart/2016/7/layout/BasicLinearProcessNumbered#1"/>
    <dgm:cxn modelId="{59C43CC2-722F-446D-A861-26EF9F371297}"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A2B091D9-ADEB-4879-81E0-45538E1B804F}" type="presOf" srcId="{140952D0-0E1D-4F48-9F16-53581487CFA0}" destId="{64EF213D-B16C-4AC2-8183-B62F7FC17277}" srcOrd="1"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CE13C1F7-93D9-4F49-B266-CB5A76875FB7}" type="presOf" srcId="{2804F27C-9BA9-4D07-AB02-74BE7DFA2C0E}" destId="{3CBA3CC0-D70A-4B98-9329-64604EDF25F0}" srcOrd="0" destOrd="0" presId="urn:microsoft.com/office/officeart/2016/7/layout/BasicLinearProcessNumbered#1"/>
    <dgm:cxn modelId="{71A857FC-432F-4DC4-98DB-ABD6D2C2F706}" type="presOf" srcId="{6AB685D6-A4C8-4FC1-B1D3-5E5287230A0F}" destId="{64DEC11D-BC31-4708-AD6D-FCD869F29A77}" srcOrd="0" destOrd="0" presId="urn:microsoft.com/office/officeart/2016/7/layout/BasicLinearProcessNumbered#1"/>
    <dgm:cxn modelId="{4542EBEE-2861-469B-B56C-70DCEF2DC7F3}" type="presParOf" srcId="{C09B749D-9CF7-492C-B341-D9553818451B}" destId="{8EEF3829-836D-4E60-A9BC-8F0AD18883EE}" srcOrd="0" destOrd="0" presId="urn:microsoft.com/office/officeart/2016/7/layout/BasicLinearProcessNumbered#1"/>
    <dgm:cxn modelId="{D89E8560-B27D-4C57-927A-7311D0BE1471}" type="presParOf" srcId="{8EEF3829-836D-4E60-A9BC-8F0AD18883EE}" destId="{5947A689-FC4A-4FDF-BDDD-890A8474DEF9}" srcOrd="0" destOrd="0" presId="urn:microsoft.com/office/officeart/2016/7/layout/BasicLinearProcessNumbered#1"/>
    <dgm:cxn modelId="{1D36E6A2-96D8-44E6-BB71-A88AA45C0934}" type="presParOf" srcId="{8EEF3829-836D-4E60-A9BC-8F0AD18883EE}" destId="{94E9EF1A-1D07-4210-9402-6C559E90358A}" srcOrd="1" destOrd="0" presId="urn:microsoft.com/office/officeart/2016/7/layout/BasicLinearProcessNumbered#1"/>
    <dgm:cxn modelId="{B34C2A04-4267-4056-B165-DF2B698B49EC}" type="presParOf" srcId="{8EEF3829-836D-4E60-A9BC-8F0AD18883EE}" destId="{B9E74D06-8974-46A7-BDE8-CAC0846523DB}" srcOrd="2" destOrd="0" presId="urn:microsoft.com/office/officeart/2016/7/layout/BasicLinearProcessNumbered#1"/>
    <dgm:cxn modelId="{529435D5-B6F2-4E54-BE12-E9071C72493E}" type="presParOf" srcId="{8EEF3829-836D-4E60-A9BC-8F0AD18883EE}" destId="{815671D8-22AE-4967-8461-EBC1C9F97F94}" srcOrd="3" destOrd="0" presId="urn:microsoft.com/office/officeart/2016/7/layout/BasicLinearProcessNumbered#1"/>
    <dgm:cxn modelId="{7968BB67-6678-4ED0-ABD4-DA64B8844990}" type="presParOf" srcId="{C09B749D-9CF7-492C-B341-D9553818451B}" destId="{4345A606-3100-40DC-847D-F26F8DFFB0A4}" srcOrd="1" destOrd="0" presId="urn:microsoft.com/office/officeart/2016/7/layout/BasicLinearProcessNumbered#1"/>
    <dgm:cxn modelId="{DF0FD288-81B0-4AE8-A586-BA4B35B2BC31}" type="presParOf" srcId="{C09B749D-9CF7-492C-B341-D9553818451B}" destId="{B00A4622-AE0E-4076-85DB-EF0445408AE5}" srcOrd="2" destOrd="0" presId="urn:microsoft.com/office/officeart/2016/7/layout/BasicLinearProcessNumbered#1"/>
    <dgm:cxn modelId="{594EB9A0-F480-4DED-8F9F-DDFD1512F08B}" type="presParOf" srcId="{B00A4622-AE0E-4076-85DB-EF0445408AE5}" destId="{0C3F367E-8502-4FE8-BAE7-DD0216BBE5F4}" srcOrd="0" destOrd="0" presId="urn:microsoft.com/office/officeart/2016/7/layout/BasicLinearProcessNumbered#1"/>
    <dgm:cxn modelId="{42D848DA-D72B-4D82-8DC1-653A1D5DE48C}" type="presParOf" srcId="{B00A4622-AE0E-4076-85DB-EF0445408AE5}" destId="{64DEC11D-BC31-4708-AD6D-FCD869F29A77}" srcOrd="1" destOrd="0" presId="urn:microsoft.com/office/officeart/2016/7/layout/BasicLinearProcessNumbered#1"/>
    <dgm:cxn modelId="{D31094DB-450E-4812-B51E-D187C4A8DBF6}" type="presParOf" srcId="{B00A4622-AE0E-4076-85DB-EF0445408AE5}" destId="{E2B2538A-D96F-4DCA-8CF3-F0FB434F3801}" srcOrd="2" destOrd="0" presId="urn:microsoft.com/office/officeart/2016/7/layout/BasicLinearProcessNumbered#1"/>
    <dgm:cxn modelId="{D0E54AA8-646A-402A-A42D-C4C3EB72D703}" type="presParOf" srcId="{B00A4622-AE0E-4076-85DB-EF0445408AE5}" destId="{3EBFB89F-9498-48A7-B439-3463C1372F8F}" srcOrd="3" destOrd="0" presId="urn:microsoft.com/office/officeart/2016/7/layout/BasicLinearProcessNumbered#1"/>
    <dgm:cxn modelId="{37FF218B-F077-4EB3-B166-30CC9FF1434A}" type="presParOf" srcId="{C09B749D-9CF7-492C-B341-D9553818451B}" destId="{37BC4521-70B3-472D-803F-5906DF931374}" srcOrd="3" destOrd="0" presId="urn:microsoft.com/office/officeart/2016/7/layout/BasicLinearProcessNumbered#1"/>
    <dgm:cxn modelId="{F67BE8D2-7315-4DD1-825E-43E08934F592}" type="presParOf" srcId="{C09B749D-9CF7-492C-B341-D9553818451B}" destId="{5419C900-3474-4480-82CB-923AF8027A48}" srcOrd="4" destOrd="0" presId="urn:microsoft.com/office/officeart/2016/7/layout/BasicLinearProcessNumbered#1"/>
    <dgm:cxn modelId="{C993BAD5-B5B8-47B6-849A-29F17D025BD7}" type="presParOf" srcId="{5419C900-3474-4480-82CB-923AF8027A48}" destId="{83253AE2-89B5-4ADC-817A-FEF4E0BC4B49}" srcOrd="0" destOrd="0" presId="urn:microsoft.com/office/officeart/2016/7/layout/BasicLinearProcessNumbered#1"/>
    <dgm:cxn modelId="{47A95C49-6FB1-4579-9E11-D5C5678AD69E}" type="presParOf" srcId="{5419C900-3474-4480-82CB-923AF8027A48}" destId="{82EE2C17-F664-4616-8F76-97637F08E124}" srcOrd="1" destOrd="0" presId="urn:microsoft.com/office/officeart/2016/7/layout/BasicLinearProcessNumbered#1"/>
    <dgm:cxn modelId="{1B6E2BCD-5FDB-45D4-BBC5-2CC60BBA3C8C}" type="presParOf" srcId="{5419C900-3474-4480-82CB-923AF8027A48}" destId="{96383FDE-483E-4E6D-B151-4FC41C065094}" srcOrd="2" destOrd="0" presId="urn:microsoft.com/office/officeart/2016/7/layout/BasicLinearProcessNumbered#1"/>
    <dgm:cxn modelId="{BF4C8B17-6818-45BB-B977-0F2CC4BDE35D}" type="presParOf" srcId="{5419C900-3474-4480-82CB-923AF8027A48}" destId="{BBF86657-8EAE-46E6-B25A-D2056AE50973}" srcOrd="3" destOrd="0" presId="urn:microsoft.com/office/officeart/2016/7/layout/BasicLinearProcessNumbered#1"/>
    <dgm:cxn modelId="{84FE29E1-4905-4631-A089-50E6ADD462BD}" type="presParOf" srcId="{C09B749D-9CF7-492C-B341-D9553818451B}" destId="{8DC76FCE-F8A0-43BB-94B0-26867DA9F629}" srcOrd="5" destOrd="0" presId="urn:microsoft.com/office/officeart/2016/7/layout/BasicLinearProcessNumbered#1"/>
    <dgm:cxn modelId="{3B5841C6-CD09-4B27-87A6-A9F759CE6A67}" type="presParOf" srcId="{C09B749D-9CF7-492C-B341-D9553818451B}" destId="{46746BF8-8C13-403D-B74A-6BA79A7FA811}" srcOrd="6" destOrd="0" presId="urn:microsoft.com/office/officeart/2016/7/layout/BasicLinearProcessNumbered#1"/>
    <dgm:cxn modelId="{EC85C487-7BBC-4411-9407-A596C37E2748}" type="presParOf" srcId="{46746BF8-8C13-403D-B74A-6BA79A7FA811}" destId="{7ACBA089-E576-4FF4-865F-C3BBF7659A23}" srcOrd="0" destOrd="0" presId="urn:microsoft.com/office/officeart/2016/7/layout/BasicLinearProcessNumbered#1"/>
    <dgm:cxn modelId="{C5ED54C0-C0B8-4C0F-A726-4319765BD19D}" type="presParOf" srcId="{46746BF8-8C13-403D-B74A-6BA79A7FA811}" destId="{3CBA3CC0-D70A-4B98-9329-64604EDF25F0}" srcOrd="1" destOrd="0" presId="urn:microsoft.com/office/officeart/2016/7/layout/BasicLinearProcessNumbered#1"/>
    <dgm:cxn modelId="{A96E5626-38EE-4A93-A47B-E122914539F9}" type="presParOf" srcId="{46746BF8-8C13-403D-B74A-6BA79A7FA811}" destId="{5BE72261-3EB3-4585-8739-2FFBAED12B80}" srcOrd="2" destOrd="0" presId="urn:microsoft.com/office/officeart/2016/7/layout/BasicLinearProcessNumbered#1"/>
    <dgm:cxn modelId="{C8CF0496-A21A-4F63-A49B-67973142F00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58FB1-E35B-4D87-94AE-4DEFDC7BF5F6}"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30E23A5A-7116-484F-AA76-30D16880F1E2}">
      <dgm:prSet phldrT="[Text]" custT="1"/>
      <dgm:spPr/>
      <dgm:t>
        <a:bodyPr/>
        <a:lstStyle/>
        <a:p>
          <a:r>
            <a:rPr lang="en-US" sz="1600" b="1" dirty="0">
              <a:latin typeface="Calibri" panose="020F0502020204030204" pitchFamily="34" charset="0"/>
              <a:cs typeface="Calibri" panose="020F0502020204030204" pitchFamily="34" charset="0"/>
            </a:rPr>
            <a:t>1990s: </a:t>
          </a:r>
          <a:r>
            <a:rPr lang="en-US" sz="16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gm:t>
    </dgm:pt>
    <dgm:pt modelId="{179FF1A1-A01F-4D7D-8A67-4DF8B6959536}" type="parTrans" cxnId="{22EC0890-3FCD-49FB-BC5F-8CB8077C057C}">
      <dgm:prSet/>
      <dgm:spPr/>
      <dgm:t>
        <a:bodyPr/>
        <a:lstStyle/>
        <a:p>
          <a:endParaRPr lang="en-US"/>
        </a:p>
      </dgm:t>
    </dgm:pt>
    <dgm:pt modelId="{47C7AFA7-5E32-4DFB-A383-FBD0FB2F14A8}" type="sibTrans" cxnId="{22EC0890-3FCD-49FB-BC5F-8CB8077C057C}">
      <dgm:prSet/>
      <dgm:spPr/>
      <dgm:t>
        <a:bodyPr/>
        <a:lstStyle/>
        <a:p>
          <a:endParaRPr lang="en-US"/>
        </a:p>
      </dgm:t>
    </dgm:pt>
    <dgm:pt modelId="{059459C3-DAB4-4BB8-8E89-F15255E28E23}">
      <dgm:prSet phldrT="[Text]" custT="1"/>
      <dgm:spPr/>
      <dgm:t>
        <a:bodyPr/>
        <a:lstStyle/>
        <a:p>
          <a:r>
            <a:rPr lang="en-US" sz="1600" b="1" dirty="0">
              <a:latin typeface="Calibri" panose="020F0502020204030204" pitchFamily="34" charset="0"/>
              <a:cs typeface="Calibri" panose="020F0502020204030204" pitchFamily="34" charset="0"/>
            </a:rPr>
            <a:t>2002: </a:t>
          </a:r>
          <a:r>
            <a:rPr lang="en-US" sz="16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gm:t>
    </dgm:pt>
    <dgm:pt modelId="{51FAA43A-1397-41D0-8909-42AEDEA4B6CF}" type="parTrans" cxnId="{CD2D437E-B025-4A42-92A9-15FC7FD25DB1}">
      <dgm:prSet/>
      <dgm:spPr/>
      <dgm:t>
        <a:bodyPr/>
        <a:lstStyle/>
        <a:p>
          <a:endParaRPr lang="en-US"/>
        </a:p>
      </dgm:t>
    </dgm:pt>
    <dgm:pt modelId="{53FA6AD6-C8E6-4A0F-8168-E950173AE5BA}" type="sibTrans" cxnId="{CD2D437E-B025-4A42-92A9-15FC7FD25DB1}">
      <dgm:prSet/>
      <dgm:spPr/>
      <dgm:t>
        <a:bodyPr/>
        <a:lstStyle/>
        <a:p>
          <a:endParaRPr lang="en-US"/>
        </a:p>
      </dgm:t>
    </dgm:pt>
    <dgm:pt modelId="{230E0850-8D0B-4D95-BCFB-2548EDFDFA01}">
      <dgm:prSet phldrT="[Text]" custT="1"/>
      <dgm:spPr/>
      <dgm:t>
        <a:bodyPr/>
        <a:lstStyle/>
        <a:p>
          <a:r>
            <a:rPr lang="en-US" sz="1600" b="1" dirty="0">
              <a:latin typeface="Calibri" panose="020F0502020204030204" pitchFamily="34" charset="0"/>
              <a:cs typeface="Calibri" panose="020F0502020204030204" pitchFamily="34" charset="0"/>
            </a:rPr>
            <a:t>2010: </a:t>
          </a:r>
          <a:r>
            <a:rPr lang="en-US" sz="1600" b="0" dirty="0">
              <a:latin typeface="Calibri" panose="020F0502020204030204" pitchFamily="34" charset="0"/>
              <a:cs typeface="Calibri" panose="020F0502020204030204" pitchFamily="34" charset="0"/>
            </a:rPr>
            <a:t>The Substance Abuse and Mental Health Services Administration </a:t>
          </a:r>
          <a:r>
            <a:rPr lang="en-US" sz="1600" b="1" dirty="0">
              <a:latin typeface="Calibri" panose="020F0502020204030204" pitchFamily="34" charset="0"/>
              <a:cs typeface="Calibri" panose="020F0502020204030204" pitchFamily="34" charset="0"/>
            </a:rPr>
            <a:t>(</a:t>
          </a:r>
          <a:r>
            <a:rPr lang="en-US" sz="1600" b="0" dirty="0">
              <a:latin typeface="Calibri" panose="020F0502020204030204" pitchFamily="34" charset="0"/>
              <a:cs typeface="Calibri" panose="020F0502020204030204" pitchFamily="34" charset="0"/>
            </a:rPr>
            <a:t>SAMHSA) advances many activities to foster </a:t>
          </a:r>
          <a:r>
            <a:rPr lang="en-US" sz="16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dirty="0">
            <a:latin typeface="Calibri" panose="020F0502020204030204" pitchFamily="34" charset="0"/>
            <a:cs typeface="Calibri" panose="020F0502020204030204" pitchFamily="34" charset="0"/>
          </a:endParaRPr>
        </a:p>
      </dgm:t>
    </dgm:pt>
    <dgm:pt modelId="{836EC19E-90D9-49AE-95CC-E878EE8F7C48}" type="parTrans" cxnId="{1BE72C63-BCC4-431B-A000-A8E4FA2ECEF8}">
      <dgm:prSet/>
      <dgm:spPr/>
      <dgm:t>
        <a:bodyPr/>
        <a:lstStyle/>
        <a:p>
          <a:endParaRPr lang="en-US"/>
        </a:p>
      </dgm:t>
    </dgm:pt>
    <dgm:pt modelId="{64E3250A-E955-49F3-A0AB-9E60A6D09A02}" type="sibTrans" cxnId="{1BE72C63-BCC4-431B-A000-A8E4FA2ECEF8}">
      <dgm:prSet/>
      <dgm:spPr/>
      <dgm:t>
        <a:bodyPr/>
        <a:lstStyle/>
        <a:p>
          <a:endParaRPr lang="en-US"/>
        </a:p>
      </dgm:t>
    </dgm:pt>
    <dgm:pt modelId="{F90AB350-6589-437B-B777-A05DB400E960}">
      <dgm:prSet phldrT="[Text]" custT="1"/>
      <dgm:spPr/>
      <dgm:t>
        <a:bodyPr/>
        <a:lstStyle/>
        <a:p>
          <a:r>
            <a:rPr lang="en-US" sz="1600" b="1" dirty="0">
              <a:latin typeface="Calibri" panose="020F0502020204030204" pitchFamily="34" charset="0"/>
              <a:cs typeface="Calibri" panose="020F0502020204030204" pitchFamily="34" charset="0"/>
            </a:rPr>
            <a:t>2016: </a:t>
          </a:r>
          <a:r>
            <a:rPr lang="en-US" sz="1600" i="1" dirty="0">
              <a:latin typeface="Calibri" panose="020F0502020204030204" pitchFamily="34" charset="0"/>
              <a:cs typeface="Calibri" panose="020F0502020204030204" pitchFamily="34" charset="0"/>
            </a:rPr>
            <a:t>The Surgeon General’s Report on Alcohol, Drugs, and Health: Facing Addiction in America (2016) </a:t>
          </a:r>
          <a:r>
            <a:rPr lang="en-US" sz="1600" dirty="0">
              <a:latin typeface="Calibri" panose="020F0502020204030204" pitchFamily="34" charset="0"/>
              <a:cs typeface="Calibri" panose="020F0502020204030204" pitchFamily="34" charset="0"/>
            </a:rPr>
            <a:t>is the first report to address substance use disorders and bring a modern understanding of recovery.</a:t>
          </a:r>
        </a:p>
      </dgm:t>
    </dgm:pt>
    <dgm:pt modelId="{3C8DD8F8-CDFC-49B8-A76E-26D753DF66A9}" type="parTrans" cxnId="{08E1403A-117A-4A13-9422-D9DEBABB5875}">
      <dgm:prSet/>
      <dgm:spPr/>
      <dgm:t>
        <a:bodyPr/>
        <a:lstStyle/>
        <a:p>
          <a:endParaRPr lang="en-US"/>
        </a:p>
      </dgm:t>
    </dgm:pt>
    <dgm:pt modelId="{2A98F58B-8E37-4D7E-9B1F-666CCDC0FAB4}" type="sibTrans" cxnId="{08E1403A-117A-4A13-9422-D9DEBABB5875}">
      <dgm:prSet/>
      <dgm:spPr/>
      <dgm:t>
        <a:bodyPr/>
        <a:lstStyle/>
        <a:p>
          <a:endParaRPr lang="en-US"/>
        </a:p>
      </dgm:t>
    </dgm:pt>
    <dgm:pt modelId="{D86ED06A-7A1D-4766-81D1-EA1167BCD3C1}" type="pres">
      <dgm:prSet presAssocID="{F7258FB1-E35B-4D87-94AE-4DEFDC7BF5F6}" presName="linear" presStyleCnt="0">
        <dgm:presLayoutVars>
          <dgm:dir/>
          <dgm:animLvl val="lvl"/>
          <dgm:resizeHandles val="exact"/>
        </dgm:presLayoutVars>
      </dgm:prSet>
      <dgm:spPr/>
    </dgm:pt>
    <dgm:pt modelId="{59314028-3184-49B0-8C2E-85950297D85A}" type="pres">
      <dgm:prSet presAssocID="{30E23A5A-7116-484F-AA76-30D16880F1E2}" presName="parentLin" presStyleCnt="0"/>
      <dgm:spPr/>
    </dgm:pt>
    <dgm:pt modelId="{33F2BD39-64C6-45EF-B678-590AB7C48961}" type="pres">
      <dgm:prSet presAssocID="{30E23A5A-7116-484F-AA76-30D16880F1E2}" presName="parentLeftMargin" presStyleLbl="node1" presStyleIdx="0" presStyleCnt="4"/>
      <dgm:spPr/>
    </dgm:pt>
    <dgm:pt modelId="{10A33C4E-A616-40AE-BB46-2318BF971294}" type="pres">
      <dgm:prSet presAssocID="{30E23A5A-7116-484F-AA76-30D16880F1E2}" presName="parentText" presStyleLbl="node1" presStyleIdx="0" presStyleCnt="4" custScaleX="142272" custScaleY="151581" custLinFactNeighborX="91" custLinFactNeighborY="3198">
        <dgm:presLayoutVars>
          <dgm:chMax val="0"/>
          <dgm:bulletEnabled val="1"/>
        </dgm:presLayoutVars>
      </dgm:prSet>
      <dgm:spPr/>
    </dgm:pt>
    <dgm:pt modelId="{9807DBCE-1CB9-4868-B558-0833576FB094}" type="pres">
      <dgm:prSet presAssocID="{30E23A5A-7116-484F-AA76-30D16880F1E2}" presName="negativeSpace" presStyleCnt="0"/>
      <dgm:spPr/>
    </dgm:pt>
    <dgm:pt modelId="{BE5C666A-ED13-4927-A1EE-A122441E8B50}" type="pres">
      <dgm:prSet presAssocID="{30E23A5A-7116-484F-AA76-30D16880F1E2}" presName="childText" presStyleLbl="conFgAcc1" presStyleIdx="0" presStyleCnt="4">
        <dgm:presLayoutVars>
          <dgm:bulletEnabled val="1"/>
        </dgm:presLayoutVars>
      </dgm:prSet>
      <dgm:spPr/>
    </dgm:pt>
    <dgm:pt modelId="{FB32B61E-CB3C-4133-9776-05946B0E2C6C}" type="pres">
      <dgm:prSet presAssocID="{47C7AFA7-5E32-4DFB-A383-FBD0FB2F14A8}" presName="spaceBetweenRectangles" presStyleCnt="0"/>
      <dgm:spPr/>
    </dgm:pt>
    <dgm:pt modelId="{43EB3EA7-A604-43E9-B1B8-2F5C5E17E1FE}" type="pres">
      <dgm:prSet presAssocID="{059459C3-DAB4-4BB8-8E89-F15255E28E23}" presName="parentLin" presStyleCnt="0"/>
      <dgm:spPr/>
    </dgm:pt>
    <dgm:pt modelId="{0003458D-31E2-4250-BE76-E9513C1094C8}" type="pres">
      <dgm:prSet presAssocID="{059459C3-DAB4-4BB8-8E89-F15255E28E23}" presName="parentLeftMargin" presStyleLbl="node1" presStyleIdx="0" presStyleCnt="4"/>
      <dgm:spPr/>
    </dgm:pt>
    <dgm:pt modelId="{8C985363-4241-4384-A308-FCEDCCDBE23B}" type="pres">
      <dgm:prSet presAssocID="{059459C3-DAB4-4BB8-8E89-F15255E28E23}" presName="parentText" presStyleLbl="node1" presStyleIdx="1" presStyleCnt="4" custScaleX="139927">
        <dgm:presLayoutVars>
          <dgm:chMax val="0"/>
          <dgm:bulletEnabled val="1"/>
        </dgm:presLayoutVars>
      </dgm:prSet>
      <dgm:spPr/>
    </dgm:pt>
    <dgm:pt modelId="{1B4C5779-8961-467F-894F-AC5954F6B415}" type="pres">
      <dgm:prSet presAssocID="{059459C3-DAB4-4BB8-8E89-F15255E28E23}" presName="negativeSpace" presStyleCnt="0"/>
      <dgm:spPr/>
    </dgm:pt>
    <dgm:pt modelId="{DE3D9EA9-146C-44ED-89FC-75F8B550BB3C}" type="pres">
      <dgm:prSet presAssocID="{059459C3-DAB4-4BB8-8E89-F15255E28E23}" presName="childText" presStyleLbl="conFgAcc1" presStyleIdx="1" presStyleCnt="4">
        <dgm:presLayoutVars>
          <dgm:bulletEnabled val="1"/>
        </dgm:presLayoutVars>
      </dgm:prSet>
      <dgm:spPr/>
    </dgm:pt>
    <dgm:pt modelId="{5D4D86D0-33F7-438B-A708-17A65B1ACB5B}" type="pres">
      <dgm:prSet presAssocID="{53FA6AD6-C8E6-4A0F-8168-E950173AE5BA}" presName="spaceBetweenRectangles" presStyleCnt="0"/>
      <dgm:spPr/>
    </dgm:pt>
    <dgm:pt modelId="{248EEC14-CC1C-490E-BA59-12EC0692C65F}" type="pres">
      <dgm:prSet presAssocID="{230E0850-8D0B-4D95-BCFB-2548EDFDFA01}" presName="parentLin" presStyleCnt="0"/>
      <dgm:spPr/>
    </dgm:pt>
    <dgm:pt modelId="{040D0DE8-46AB-41A1-BC7E-1A89E3D8A74B}" type="pres">
      <dgm:prSet presAssocID="{230E0850-8D0B-4D95-BCFB-2548EDFDFA01}" presName="parentLeftMargin" presStyleLbl="node1" presStyleIdx="1" presStyleCnt="4"/>
      <dgm:spPr/>
    </dgm:pt>
    <dgm:pt modelId="{4C67D079-47B7-4B79-8CBD-9357E26E7FD4}" type="pres">
      <dgm:prSet presAssocID="{230E0850-8D0B-4D95-BCFB-2548EDFDFA01}" presName="parentText" presStyleLbl="node1" presStyleIdx="2" presStyleCnt="4" custScaleX="142857" custScaleY="138010">
        <dgm:presLayoutVars>
          <dgm:chMax val="0"/>
          <dgm:bulletEnabled val="1"/>
        </dgm:presLayoutVars>
      </dgm:prSet>
      <dgm:spPr/>
    </dgm:pt>
    <dgm:pt modelId="{04BED81A-657A-41E4-9313-4CB77CD86DD2}" type="pres">
      <dgm:prSet presAssocID="{230E0850-8D0B-4D95-BCFB-2548EDFDFA01}" presName="negativeSpace" presStyleCnt="0"/>
      <dgm:spPr/>
    </dgm:pt>
    <dgm:pt modelId="{5C6A7FE1-6F48-4B17-AA49-D68ABB91F02C}" type="pres">
      <dgm:prSet presAssocID="{230E0850-8D0B-4D95-BCFB-2548EDFDFA01}" presName="childText" presStyleLbl="conFgAcc1" presStyleIdx="2" presStyleCnt="4">
        <dgm:presLayoutVars>
          <dgm:bulletEnabled val="1"/>
        </dgm:presLayoutVars>
      </dgm:prSet>
      <dgm:spPr/>
    </dgm:pt>
    <dgm:pt modelId="{27367275-37FD-4A75-8953-552515074001}" type="pres">
      <dgm:prSet presAssocID="{64E3250A-E955-49F3-A0AB-9E60A6D09A02}" presName="spaceBetweenRectangles" presStyleCnt="0"/>
      <dgm:spPr/>
    </dgm:pt>
    <dgm:pt modelId="{213842DA-EF25-4067-B106-EFF2BA480F7F}" type="pres">
      <dgm:prSet presAssocID="{F90AB350-6589-437B-B777-A05DB400E960}" presName="parentLin" presStyleCnt="0"/>
      <dgm:spPr/>
    </dgm:pt>
    <dgm:pt modelId="{37992706-2BCB-4830-ACC4-82E18AE6F0D6}" type="pres">
      <dgm:prSet presAssocID="{F90AB350-6589-437B-B777-A05DB400E960}" presName="parentLeftMargin" presStyleLbl="node1" presStyleIdx="2" presStyleCnt="4"/>
      <dgm:spPr/>
    </dgm:pt>
    <dgm:pt modelId="{32AA5656-3928-437E-8C82-BAD57A69B686}" type="pres">
      <dgm:prSet presAssocID="{F90AB350-6589-437B-B777-A05DB400E960}" presName="parentText" presStyleLbl="node1" presStyleIdx="3" presStyleCnt="4" custScaleX="142857" custScaleY="117168">
        <dgm:presLayoutVars>
          <dgm:chMax val="0"/>
          <dgm:bulletEnabled val="1"/>
        </dgm:presLayoutVars>
      </dgm:prSet>
      <dgm:spPr/>
    </dgm:pt>
    <dgm:pt modelId="{57E0CAD6-F589-4D9E-86C0-2DADB83584DC}" type="pres">
      <dgm:prSet presAssocID="{F90AB350-6589-437B-B777-A05DB400E960}" presName="negativeSpace" presStyleCnt="0"/>
      <dgm:spPr/>
    </dgm:pt>
    <dgm:pt modelId="{364C6252-AFBA-4A98-8ECF-18C32D06BD54}" type="pres">
      <dgm:prSet presAssocID="{F90AB350-6589-437B-B777-A05DB400E960}" presName="childText" presStyleLbl="conFgAcc1" presStyleIdx="3" presStyleCnt="4">
        <dgm:presLayoutVars>
          <dgm:bulletEnabled val="1"/>
        </dgm:presLayoutVars>
      </dgm:prSet>
      <dgm:spPr/>
    </dgm:pt>
  </dgm:ptLst>
  <dgm:cxnLst>
    <dgm:cxn modelId="{22416305-4999-4523-AF5E-DC4C070E5C4D}" type="presOf" srcId="{30E23A5A-7116-484F-AA76-30D16880F1E2}" destId="{33F2BD39-64C6-45EF-B678-590AB7C48961}" srcOrd="0" destOrd="0" presId="urn:microsoft.com/office/officeart/2005/8/layout/list1"/>
    <dgm:cxn modelId="{BF347E0C-71C8-4D42-9A17-D7D817A26EF6}" type="presOf" srcId="{059459C3-DAB4-4BB8-8E89-F15255E28E23}" destId="{0003458D-31E2-4250-BE76-E9513C1094C8}" srcOrd="0" destOrd="0" presId="urn:microsoft.com/office/officeart/2005/8/layout/list1"/>
    <dgm:cxn modelId="{1B8EDB2D-D4F2-448D-9E1D-C6E39DCA0FC9}" type="presOf" srcId="{230E0850-8D0B-4D95-BCFB-2548EDFDFA01}" destId="{040D0DE8-46AB-41A1-BC7E-1A89E3D8A74B}" srcOrd="0" destOrd="0" presId="urn:microsoft.com/office/officeart/2005/8/layout/list1"/>
    <dgm:cxn modelId="{08E1403A-117A-4A13-9422-D9DEBABB5875}" srcId="{F7258FB1-E35B-4D87-94AE-4DEFDC7BF5F6}" destId="{F90AB350-6589-437B-B777-A05DB400E960}" srcOrd="3" destOrd="0" parTransId="{3C8DD8F8-CDFC-49B8-A76E-26D753DF66A9}" sibTransId="{2A98F58B-8E37-4D7E-9B1F-666CCDC0FAB4}"/>
    <dgm:cxn modelId="{1BE72C63-BCC4-431B-A000-A8E4FA2ECEF8}" srcId="{F7258FB1-E35B-4D87-94AE-4DEFDC7BF5F6}" destId="{230E0850-8D0B-4D95-BCFB-2548EDFDFA01}" srcOrd="2" destOrd="0" parTransId="{836EC19E-90D9-49AE-95CC-E878EE8F7C48}" sibTransId="{64E3250A-E955-49F3-A0AB-9E60A6D09A02}"/>
    <dgm:cxn modelId="{13CCF657-F08B-4768-A892-510EA2ED1542}" type="presOf" srcId="{F7258FB1-E35B-4D87-94AE-4DEFDC7BF5F6}" destId="{D86ED06A-7A1D-4766-81D1-EA1167BCD3C1}" srcOrd="0" destOrd="0" presId="urn:microsoft.com/office/officeart/2005/8/layout/list1"/>
    <dgm:cxn modelId="{035A2C58-7A10-47CC-AE4D-F4CA36568FCB}" type="presOf" srcId="{30E23A5A-7116-484F-AA76-30D16880F1E2}" destId="{10A33C4E-A616-40AE-BB46-2318BF971294}" srcOrd="1" destOrd="0" presId="urn:microsoft.com/office/officeart/2005/8/layout/list1"/>
    <dgm:cxn modelId="{166A507D-E776-4D4F-83D9-583A353A0812}" type="presOf" srcId="{F90AB350-6589-437B-B777-A05DB400E960}" destId="{37992706-2BCB-4830-ACC4-82E18AE6F0D6}" srcOrd="0" destOrd="0" presId="urn:microsoft.com/office/officeart/2005/8/layout/list1"/>
    <dgm:cxn modelId="{CD2D437E-B025-4A42-92A9-15FC7FD25DB1}" srcId="{F7258FB1-E35B-4D87-94AE-4DEFDC7BF5F6}" destId="{059459C3-DAB4-4BB8-8E89-F15255E28E23}" srcOrd="1" destOrd="0" parTransId="{51FAA43A-1397-41D0-8909-42AEDEA4B6CF}" sibTransId="{53FA6AD6-C8E6-4A0F-8168-E950173AE5BA}"/>
    <dgm:cxn modelId="{D0FEE685-4DFF-4C1E-B110-240B643FA605}" type="presOf" srcId="{F90AB350-6589-437B-B777-A05DB400E960}" destId="{32AA5656-3928-437E-8C82-BAD57A69B686}" srcOrd="1" destOrd="0" presId="urn:microsoft.com/office/officeart/2005/8/layout/list1"/>
    <dgm:cxn modelId="{5B25238D-129F-4F32-B9C1-CC7E9511D4C0}" type="presOf" srcId="{059459C3-DAB4-4BB8-8E89-F15255E28E23}" destId="{8C985363-4241-4384-A308-FCEDCCDBE23B}" srcOrd="1" destOrd="0" presId="urn:microsoft.com/office/officeart/2005/8/layout/list1"/>
    <dgm:cxn modelId="{22EC0890-3FCD-49FB-BC5F-8CB8077C057C}" srcId="{F7258FB1-E35B-4D87-94AE-4DEFDC7BF5F6}" destId="{30E23A5A-7116-484F-AA76-30D16880F1E2}" srcOrd="0" destOrd="0" parTransId="{179FF1A1-A01F-4D7D-8A67-4DF8B6959536}" sibTransId="{47C7AFA7-5E32-4DFB-A383-FBD0FB2F14A8}"/>
    <dgm:cxn modelId="{C58E78B4-6C2D-4426-AC10-28AFD636D7C0}" type="presOf" srcId="{230E0850-8D0B-4D95-BCFB-2548EDFDFA01}" destId="{4C67D079-47B7-4B79-8CBD-9357E26E7FD4}" srcOrd="1" destOrd="0" presId="urn:microsoft.com/office/officeart/2005/8/layout/list1"/>
    <dgm:cxn modelId="{A77D9777-A01C-4393-864A-17D6D3943918}" type="presParOf" srcId="{D86ED06A-7A1D-4766-81D1-EA1167BCD3C1}" destId="{59314028-3184-49B0-8C2E-85950297D85A}" srcOrd="0" destOrd="0" presId="urn:microsoft.com/office/officeart/2005/8/layout/list1"/>
    <dgm:cxn modelId="{45FA4105-DE09-462F-8044-BE26246E9FBE}" type="presParOf" srcId="{59314028-3184-49B0-8C2E-85950297D85A}" destId="{33F2BD39-64C6-45EF-B678-590AB7C48961}" srcOrd="0" destOrd="0" presId="urn:microsoft.com/office/officeart/2005/8/layout/list1"/>
    <dgm:cxn modelId="{8156D367-40FF-4CD0-B360-574BACC85D8B}" type="presParOf" srcId="{59314028-3184-49B0-8C2E-85950297D85A}" destId="{10A33C4E-A616-40AE-BB46-2318BF971294}" srcOrd="1" destOrd="0" presId="urn:microsoft.com/office/officeart/2005/8/layout/list1"/>
    <dgm:cxn modelId="{94FD3433-4DB3-4E90-9C71-43F84848C44C}" type="presParOf" srcId="{D86ED06A-7A1D-4766-81D1-EA1167BCD3C1}" destId="{9807DBCE-1CB9-4868-B558-0833576FB094}" srcOrd="1" destOrd="0" presId="urn:microsoft.com/office/officeart/2005/8/layout/list1"/>
    <dgm:cxn modelId="{6E7387BF-2A4B-4E4D-9E34-71876E6409FB}" type="presParOf" srcId="{D86ED06A-7A1D-4766-81D1-EA1167BCD3C1}" destId="{BE5C666A-ED13-4927-A1EE-A122441E8B50}" srcOrd="2" destOrd="0" presId="urn:microsoft.com/office/officeart/2005/8/layout/list1"/>
    <dgm:cxn modelId="{DC920528-23CF-4987-B85E-017B9F729B79}" type="presParOf" srcId="{D86ED06A-7A1D-4766-81D1-EA1167BCD3C1}" destId="{FB32B61E-CB3C-4133-9776-05946B0E2C6C}" srcOrd="3" destOrd="0" presId="urn:microsoft.com/office/officeart/2005/8/layout/list1"/>
    <dgm:cxn modelId="{EB11CFC5-F765-417A-9D9C-F55775261322}" type="presParOf" srcId="{D86ED06A-7A1D-4766-81D1-EA1167BCD3C1}" destId="{43EB3EA7-A604-43E9-B1B8-2F5C5E17E1FE}" srcOrd="4" destOrd="0" presId="urn:microsoft.com/office/officeart/2005/8/layout/list1"/>
    <dgm:cxn modelId="{E2D9CA45-E667-4E07-B72D-C4920DC6E2B1}" type="presParOf" srcId="{43EB3EA7-A604-43E9-B1B8-2F5C5E17E1FE}" destId="{0003458D-31E2-4250-BE76-E9513C1094C8}" srcOrd="0" destOrd="0" presId="urn:microsoft.com/office/officeart/2005/8/layout/list1"/>
    <dgm:cxn modelId="{E939F185-3453-4ABE-9F72-9D0896DB56F3}" type="presParOf" srcId="{43EB3EA7-A604-43E9-B1B8-2F5C5E17E1FE}" destId="{8C985363-4241-4384-A308-FCEDCCDBE23B}" srcOrd="1" destOrd="0" presId="urn:microsoft.com/office/officeart/2005/8/layout/list1"/>
    <dgm:cxn modelId="{9DC62C8A-253D-4276-B4AA-422B14762FE1}" type="presParOf" srcId="{D86ED06A-7A1D-4766-81D1-EA1167BCD3C1}" destId="{1B4C5779-8961-467F-894F-AC5954F6B415}" srcOrd="5" destOrd="0" presId="urn:microsoft.com/office/officeart/2005/8/layout/list1"/>
    <dgm:cxn modelId="{57305122-D881-4CA1-BF5E-DE046DB6D7A6}" type="presParOf" srcId="{D86ED06A-7A1D-4766-81D1-EA1167BCD3C1}" destId="{DE3D9EA9-146C-44ED-89FC-75F8B550BB3C}" srcOrd="6" destOrd="0" presId="urn:microsoft.com/office/officeart/2005/8/layout/list1"/>
    <dgm:cxn modelId="{1D932CDC-3AA8-409D-819C-FECFC5E3329B}" type="presParOf" srcId="{D86ED06A-7A1D-4766-81D1-EA1167BCD3C1}" destId="{5D4D86D0-33F7-438B-A708-17A65B1ACB5B}" srcOrd="7" destOrd="0" presId="urn:microsoft.com/office/officeart/2005/8/layout/list1"/>
    <dgm:cxn modelId="{886FCB8E-17EC-49A9-A74D-E700966EBCF0}" type="presParOf" srcId="{D86ED06A-7A1D-4766-81D1-EA1167BCD3C1}" destId="{248EEC14-CC1C-490E-BA59-12EC0692C65F}" srcOrd="8" destOrd="0" presId="urn:microsoft.com/office/officeart/2005/8/layout/list1"/>
    <dgm:cxn modelId="{19E09DF5-8435-457A-B7E0-DD441E835DFB}" type="presParOf" srcId="{248EEC14-CC1C-490E-BA59-12EC0692C65F}" destId="{040D0DE8-46AB-41A1-BC7E-1A89E3D8A74B}" srcOrd="0" destOrd="0" presId="urn:microsoft.com/office/officeart/2005/8/layout/list1"/>
    <dgm:cxn modelId="{56636E75-4FDF-4047-94AA-CE0784DF415F}" type="presParOf" srcId="{248EEC14-CC1C-490E-BA59-12EC0692C65F}" destId="{4C67D079-47B7-4B79-8CBD-9357E26E7FD4}" srcOrd="1" destOrd="0" presId="urn:microsoft.com/office/officeart/2005/8/layout/list1"/>
    <dgm:cxn modelId="{9EEFED00-2831-4001-8732-359DE8AE56DB}" type="presParOf" srcId="{D86ED06A-7A1D-4766-81D1-EA1167BCD3C1}" destId="{04BED81A-657A-41E4-9313-4CB77CD86DD2}" srcOrd="9" destOrd="0" presId="urn:microsoft.com/office/officeart/2005/8/layout/list1"/>
    <dgm:cxn modelId="{8BAF0AEC-C024-4D2F-8A7E-813CA0FE3992}" type="presParOf" srcId="{D86ED06A-7A1D-4766-81D1-EA1167BCD3C1}" destId="{5C6A7FE1-6F48-4B17-AA49-D68ABB91F02C}" srcOrd="10" destOrd="0" presId="urn:microsoft.com/office/officeart/2005/8/layout/list1"/>
    <dgm:cxn modelId="{A8A27EF7-1D93-4C82-92C5-1908FD5B0520}" type="presParOf" srcId="{D86ED06A-7A1D-4766-81D1-EA1167BCD3C1}" destId="{27367275-37FD-4A75-8953-552515074001}" srcOrd="11" destOrd="0" presId="urn:microsoft.com/office/officeart/2005/8/layout/list1"/>
    <dgm:cxn modelId="{97130FBB-87ED-4346-BB7E-B2297A0C9A29}" type="presParOf" srcId="{D86ED06A-7A1D-4766-81D1-EA1167BCD3C1}" destId="{213842DA-EF25-4067-B106-EFF2BA480F7F}" srcOrd="12" destOrd="0" presId="urn:microsoft.com/office/officeart/2005/8/layout/list1"/>
    <dgm:cxn modelId="{45947886-0DAD-43D8-A3A7-75E220647025}" type="presParOf" srcId="{213842DA-EF25-4067-B106-EFF2BA480F7F}" destId="{37992706-2BCB-4830-ACC4-82E18AE6F0D6}" srcOrd="0" destOrd="0" presId="urn:microsoft.com/office/officeart/2005/8/layout/list1"/>
    <dgm:cxn modelId="{C9C3DD7E-5111-421C-A332-821BE2EC28F0}" type="presParOf" srcId="{213842DA-EF25-4067-B106-EFF2BA480F7F}" destId="{32AA5656-3928-437E-8C82-BAD57A69B686}" srcOrd="1" destOrd="0" presId="urn:microsoft.com/office/officeart/2005/8/layout/list1"/>
    <dgm:cxn modelId="{C4155F0C-27F8-4601-9DC1-83AB978C6CE3}" type="presParOf" srcId="{D86ED06A-7A1D-4766-81D1-EA1167BCD3C1}" destId="{57E0CAD6-F589-4D9E-86C0-2DADB83584DC}" srcOrd="13" destOrd="0" presId="urn:microsoft.com/office/officeart/2005/8/layout/list1"/>
    <dgm:cxn modelId="{85243350-FAD7-491E-BA3F-D8A2FC232AF7}" type="presParOf" srcId="{D86ED06A-7A1D-4766-81D1-EA1167BCD3C1}" destId="{364C6252-AFBA-4A98-8ECF-18C32D06BD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7A1DD-C85D-4FE7-9732-778E7A1B8439}"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n-US"/>
        </a:p>
      </dgm:t>
    </dgm:pt>
    <dgm:pt modelId="{AD0EBFE4-D242-4369-93BD-4BBD0D061E1B}">
      <dgm:prSet/>
      <dgm:spPr/>
      <dgm:t>
        <a:bodyPr/>
        <a:lstStyle/>
        <a:p>
          <a:r>
            <a:rPr lang="en-US"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gm:t>
    </dgm:pt>
    <dgm:pt modelId="{A94D94FE-B305-46E8-8A64-FD833B7C3B71}" type="parTrans" cxnId="{A90EA4E4-88AA-45A4-AC92-658FE2834E6E}">
      <dgm:prSet/>
      <dgm:spPr/>
      <dgm:t>
        <a:bodyPr/>
        <a:lstStyle/>
        <a:p>
          <a:endParaRPr lang="en-US"/>
        </a:p>
      </dgm:t>
    </dgm:pt>
    <dgm:pt modelId="{B31C3DA5-6E85-4EC6-B05D-BEE3947A3527}" type="sibTrans" cxnId="{A90EA4E4-88AA-45A4-AC92-658FE2834E6E}">
      <dgm:prSet/>
      <dgm:spPr/>
      <dgm:t>
        <a:bodyPr/>
        <a:lstStyle/>
        <a:p>
          <a:endParaRPr lang="en-US"/>
        </a:p>
      </dgm:t>
    </dgm:pt>
    <dgm:pt modelId="{AFEA7568-5B5E-437F-85A8-CFB31598B339}">
      <dgm:prSet/>
      <dgm:spPr/>
      <dgm:t>
        <a:bodyPr/>
        <a:lstStyle/>
        <a:p>
          <a:r>
            <a:rPr lang="en-US"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gm:t>
    </dgm:pt>
    <dgm:pt modelId="{091F7450-6125-4B8A-A273-63C71916D902}" type="parTrans" cxnId="{259F8833-17BB-4E09-AAD1-BD220BBE82A6}">
      <dgm:prSet/>
      <dgm:spPr/>
      <dgm:t>
        <a:bodyPr/>
        <a:lstStyle/>
        <a:p>
          <a:endParaRPr lang="en-US"/>
        </a:p>
      </dgm:t>
    </dgm:pt>
    <dgm:pt modelId="{503DECA8-5D1D-4200-8D3F-ACAE2CCCC09F}" type="sibTrans" cxnId="{259F8833-17BB-4E09-AAD1-BD220BBE82A6}">
      <dgm:prSet/>
      <dgm:spPr/>
      <dgm:t>
        <a:bodyPr/>
        <a:lstStyle/>
        <a:p>
          <a:endParaRPr lang="en-US"/>
        </a:p>
      </dgm:t>
    </dgm:pt>
    <dgm:pt modelId="{5059C236-3A4A-412F-9138-BAE1D9D02734}">
      <dgm:prSet/>
      <dgm:spPr/>
      <dgm:t>
        <a:bodyPr/>
        <a:lstStyle/>
        <a:p>
          <a:r>
            <a:rPr lang="en-US"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gm:t>
    </dgm:pt>
    <dgm:pt modelId="{D03D78CB-10E0-4ABA-BB30-CE245A339BD5}" type="parTrans" cxnId="{E55E4A74-791E-4012-85EA-554F0DAD53E1}">
      <dgm:prSet/>
      <dgm:spPr/>
      <dgm:t>
        <a:bodyPr/>
        <a:lstStyle/>
        <a:p>
          <a:endParaRPr lang="en-US"/>
        </a:p>
      </dgm:t>
    </dgm:pt>
    <dgm:pt modelId="{F5888EC5-49F4-4041-A31A-F3D5F818F383}" type="sibTrans" cxnId="{E55E4A74-791E-4012-85EA-554F0DAD53E1}">
      <dgm:prSet/>
      <dgm:spPr/>
      <dgm:t>
        <a:bodyPr/>
        <a:lstStyle/>
        <a:p>
          <a:endParaRPr lang="en-US"/>
        </a:p>
      </dgm:t>
    </dgm:pt>
    <dgm:pt modelId="{EDA1B59B-7211-402A-BD1C-312DED4DA4D3}" type="pres">
      <dgm:prSet presAssocID="{3447A1DD-C85D-4FE7-9732-778E7A1B8439}" presName="linear" presStyleCnt="0">
        <dgm:presLayoutVars>
          <dgm:animLvl val="lvl"/>
          <dgm:resizeHandles val="exact"/>
        </dgm:presLayoutVars>
      </dgm:prSet>
      <dgm:spPr/>
    </dgm:pt>
    <dgm:pt modelId="{89B4D762-B9EB-4B9D-A9E2-F144D5AB12C3}" type="pres">
      <dgm:prSet presAssocID="{AD0EBFE4-D242-4369-93BD-4BBD0D061E1B}" presName="parentText" presStyleLbl="node1" presStyleIdx="0" presStyleCnt="3" custLinFactY="-10355" custLinFactNeighborX="0" custLinFactNeighborY="-100000">
        <dgm:presLayoutVars>
          <dgm:chMax val="0"/>
          <dgm:bulletEnabled val="1"/>
        </dgm:presLayoutVars>
      </dgm:prSet>
      <dgm:spPr/>
    </dgm:pt>
    <dgm:pt modelId="{39C2134C-F828-4E46-A54D-F4C8C10898ED}" type="pres">
      <dgm:prSet presAssocID="{B31C3DA5-6E85-4EC6-B05D-BEE3947A3527}" presName="spacer" presStyleCnt="0"/>
      <dgm:spPr/>
    </dgm:pt>
    <dgm:pt modelId="{E7EDDCD0-1A45-4B54-8E43-AE4D55F39571}" type="pres">
      <dgm:prSet presAssocID="{AFEA7568-5B5E-437F-85A8-CFB31598B339}" presName="parentText" presStyleLbl="node1" presStyleIdx="1" presStyleCnt="3" custLinFactY="-2258" custLinFactNeighborX="0" custLinFactNeighborY="-100000">
        <dgm:presLayoutVars>
          <dgm:chMax val="0"/>
          <dgm:bulletEnabled val="1"/>
        </dgm:presLayoutVars>
      </dgm:prSet>
      <dgm:spPr/>
    </dgm:pt>
    <dgm:pt modelId="{61CD4D98-CEF6-4340-A70D-15E43032E670}" type="pres">
      <dgm:prSet presAssocID="{503DECA8-5D1D-4200-8D3F-ACAE2CCCC09F}" presName="spacer" presStyleCnt="0"/>
      <dgm:spPr/>
    </dgm:pt>
    <dgm:pt modelId="{1178F517-29CF-49D2-8475-42B1D276F017}" type="pres">
      <dgm:prSet presAssocID="{5059C236-3A4A-412F-9138-BAE1D9D02734}" presName="parentText" presStyleLbl="node1" presStyleIdx="2" presStyleCnt="3" custLinFactNeighborY="-42599">
        <dgm:presLayoutVars>
          <dgm:chMax val="0"/>
          <dgm:bulletEnabled val="1"/>
        </dgm:presLayoutVars>
      </dgm:prSet>
      <dgm:spPr/>
    </dgm:pt>
  </dgm:ptLst>
  <dgm:cxnLst>
    <dgm:cxn modelId="{12678607-E299-413F-9392-1011122F06A1}" type="presOf" srcId="{5059C236-3A4A-412F-9138-BAE1D9D02734}" destId="{1178F517-29CF-49D2-8475-42B1D276F017}" srcOrd="0" destOrd="0" presId="urn:microsoft.com/office/officeart/2005/8/layout/vList2"/>
    <dgm:cxn modelId="{259F8833-17BB-4E09-AAD1-BD220BBE82A6}" srcId="{3447A1DD-C85D-4FE7-9732-778E7A1B8439}" destId="{AFEA7568-5B5E-437F-85A8-CFB31598B339}" srcOrd="1" destOrd="0" parTransId="{091F7450-6125-4B8A-A273-63C71916D902}" sibTransId="{503DECA8-5D1D-4200-8D3F-ACAE2CCCC09F}"/>
    <dgm:cxn modelId="{B98A2E36-8CD2-4147-AA30-04887DE005FF}" type="presOf" srcId="{AD0EBFE4-D242-4369-93BD-4BBD0D061E1B}" destId="{89B4D762-B9EB-4B9D-A9E2-F144D5AB12C3}" srcOrd="0" destOrd="0" presId="urn:microsoft.com/office/officeart/2005/8/layout/vList2"/>
    <dgm:cxn modelId="{E55E4A74-791E-4012-85EA-554F0DAD53E1}" srcId="{3447A1DD-C85D-4FE7-9732-778E7A1B8439}" destId="{5059C236-3A4A-412F-9138-BAE1D9D02734}" srcOrd="2" destOrd="0" parTransId="{D03D78CB-10E0-4ABA-BB30-CE245A339BD5}" sibTransId="{F5888EC5-49F4-4041-A31A-F3D5F818F383}"/>
    <dgm:cxn modelId="{1F97DF94-4B86-490D-A8E1-BBFEF1061817}" type="presOf" srcId="{3447A1DD-C85D-4FE7-9732-778E7A1B8439}" destId="{EDA1B59B-7211-402A-BD1C-312DED4DA4D3}" srcOrd="0" destOrd="0" presId="urn:microsoft.com/office/officeart/2005/8/layout/vList2"/>
    <dgm:cxn modelId="{3E49C2C2-59C0-44E7-979E-D695A48EA67F}" type="presOf" srcId="{AFEA7568-5B5E-437F-85A8-CFB31598B339}" destId="{E7EDDCD0-1A45-4B54-8E43-AE4D55F39571}" srcOrd="0" destOrd="0" presId="urn:microsoft.com/office/officeart/2005/8/layout/vList2"/>
    <dgm:cxn modelId="{A90EA4E4-88AA-45A4-AC92-658FE2834E6E}" srcId="{3447A1DD-C85D-4FE7-9732-778E7A1B8439}" destId="{AD0EBFE4-D242-4369-93BD-4BBD0D061E1B}" srcOrd="0" destOrd="0" parTransId="{A94D94FE-B305-46E8-8A64-FD833B7C3B71}" sibTransId="{B31C3DA5-6E85-4EC6-B05D-BEE3947A3527}"/>
    <dgm:cxn modelId="{BCC6113A-10C8-4EC9-910E-9ADFFB708173}" type="presParOf" srcId="{EDA1B59B-7211-402A-BD1C-312DED4DA4D3}" destId="{89B4D762-B9EB-4B9D-A9E2-F144D5AB12C3}" srcOrd="0" destOrd="0" presId="urn:microsoft.com/office/officeart/2005/8/layout/vList2"/>
    <dgm:cxn modelId="{405D5887-0FFD-4C5D-A73F-C149E37F06C8}" type="presParOf" srcId="{EDA1B59B-7211-402A-BD1C-312DED4DA4D3}" destId="{39C2134C-F828-4E46-A54D-F4C8C10898ED}" srcOrd="1" destOrd="0" presId="urn:microsoft.com/office/officeart/2005/8/layout/vList2"/>
    <dgm:cxn modelId="{EFA8E140-81AC-46CF-BF34-66D172515579}" type="presParOf" srcId="{EDA1B59B-7211-402A-BD1C-312DED4DA4D3}" destId="{E7EDDCD0-1A45-4B54-8E43-AE4D55F39571}" srcOrd="2" destOrd="0" presId="urn:microsoft.com/office/officeart/2005/8/layout/vList2"/>
    <dgm:cxn modelId="{BD8C42BF-F423-4A62-A5F8-6508D578ACF9}" type="presParOf" srcId="{EDA1B59B-7211-402A-BD1C-312DED4DA4D3}" destId="{61CD4D98-CEF6-4340-A70D-15E43032E670}" srcOrd="3" destOrd="0" presId="urn:microsoft.com/office/officeart/2005/8/layout/vList2"/>
    <dgm:cxn modelId="{1EE29774-B6F5-44EB-8315-FCB4091FD5E5}" type="presParOf" srcId="{EDA1B59B-7211-402A-BD1C-312DED4DA4D3}" destId="{1178F517-29CF-49D2-8475-42B1D276F0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None/>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dirty="0">
            <a:solidFill>
              <a:schemeClr val="bg1"/>
            </a:solidFill>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189" custScaleY="163692" custLinFactNeighborX="38490" custLinFactNeighborY="23069">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5300" custScaleY="172748" custLinFactNeighborX="71292" custLinFactNeighborY="4085">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7865863E-1BC2-47AE-BBFB-F40F27A905AE}" srcId="{592373DC-11B1-4708-92E2-E1B8EB8D76D8}" destId="{5A259F57-B5C4-40C5-939D-A7C21B16FB47}" srcOrd="2"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07D1F65C-7C41-4EB6-A133-CA7F29791640}" srcId="{592373DC-11B1-4708-92E2-E1B8EB8D76D8}" destId="{4786322A-3DB1-4B13-A039-9C2B4BD33902}" srcOrd="1" destOrd="0" parTransId="{4F3F2426-EA56-4F79-A02F-DE7A210D680D}" sibTransId="{7D0A801E-90E9-4D73-A31E-D58F04D3BBF2}"/>
    <dgm:cxn modelId="{87320787-FF34-4B70-A17A-F897C46501CA}" type="presOf" srcId="{5A259F57-B5C4-40C5-939D-A7C21B16FB47}" destId="{80F1F3E3-8580-4F0D-9C12-7910907CADF1}" srcOrd="0" destOrd="0" presId="urn:microsoft.com/office/officeart/2005/8/layout/list1"/>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C4EB5F-8AF5-4718-B33E-C51C4989FD51}"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32282E7-412B-411D-9E30-EA3AC25117F9}">
      <dgm:prSet custT="1"/>
      <dgm:spPr/>
      <dgm:t>
        <a:bodyPr/>
        <a:lstStyle/>
        <a:p>
          <a:pPr algn="l"/>
          <a:r>
            <a:rPr lang="en-US" sz="2200" b="1" i="1" dirty="0">
              <a:latin typeface="Calibri" panose="020F0502020204030204" pitchFamily="34" charset="0"/>
              <a:cs typeface="Calibri" panose="020F0502020204030204" pitchFamily="34" charset="0"/>
            </a:rPr>
            <a:t>Recovery Management</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gm:t>
    </dgm:pt>
    <dgm:pt modelId="{30FD9C8C-656E-4800-B1A2-882CB5CDBD8E}" type="parTrans" cxnId="{E0B578F9-F202-4162-8FDE-012A379746D3}">
      <dgm:prSet/>
      <dgm:spPr/>
      <dgm:t>
        <a:bodyPr/>
        <a:lstStyle/>
        <a:p>
          <a:endParaRPr lang="en-US"/>
        </a:p>
      </dgm:t>
    </dgm:pt>
    <dgm:pt modelId="{F51F3896-460C-455C-8026-46DD73C367DB}" type="sibTrans" cxnId="{E0B578F9-F202-4162-8FDE-012A379746D3}">
      <dgm:prSet/>
      <dgm:spPr/>
      <dgm:t>
        <a:bodyPr/>
        <a:lstStyle/>
        <a:p>
          <a:endParaRPr lang="en-US"/>
        </a:p>
      </dgm:t>
    </dgm:pt>
    <dgm:pt modelId="{AF1D06EA-4458-481D-8BD3-09D364005FE1}">
      <dgm:prSet custT="1"/>
      <dgm:spPr/>
      <dgm:t>
        <a:bodyPr/>
        <a:lstStyle/>
        <a:p>
          <a:pPr algn="l"/>
          <a:r>
            <a:rPr lang="en-US" sz="2200" b="1" i="1" dirty="0">
              <a:latin typeface="Calibri" panose="020F0502020204030204" pitchFamily="34" charset="0"/>
              <a:cs typeface="Calibri" panose="020F0502020204030204" pitchFamily="34" charset="0"/>
            </a:rPr>
            <a:t>Recovery Management </a:t>
          </a:r>
          <a:r>
            <a:rPr lang="en-US" sz="2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dirty="0">
              <a:latin typeface="Calibri" panose="020F0502020204030204" pitchFamily="34" charset="0"/>
              <a:cs typeface="Calibri" panose="020F0502020204030204" pitchFamily="34" charset="0"/>
            </a:rPr>
            <a:t>.</a:t>
          </a:r>
        </a:p>
      </dgm:t>
    </dgm:pt>
    <dgm:pt modelId="{8A1B695E-5F87-4866-86D1-2ACAAC185444}" type="parTrans" cxnId="{29FAFC29-F40A-4F9C-A1E2-9E3983506B74}">
      <dgm:prSet/>
      <dgm:spPr/>
      <dgm:t>
        <a:bodyPr/>
        <a:lstStyle/>
        <a:p>
          <a:endParaRPr lang="en-US"/>
        </a:p>
      </dgm:t>
    </dgm:pt>
    <dgm:pt modelId="{ACC9D3A2-2839-467C-A2AC-861FD01DB720}" type="sibTrans" cxnId="{29FAFC29-F40A-4F9C-A1E2-9E3983506B74}">
      <dgm:prSet/>
      <dgm:spPr/>
      <dgm:t>
        <a:bodyPr/>
        <a:lstStyle/>
        <a:p>
          <a:endParaRPr lang="en-US"/>
        </a:p>
      </dgm:t>
    </dgm:pt>
    <dgm:pt modelId="{EC397315-2472-4F73-BE55-4D6B2387919D}" type="pres">
      <dgm:prSet presAssocID="{81C4EB5F-8AF5-4718-B33E-C51C4989FD51}" presName="hierChild1" presStyleCnt="0">
        <dgm:presLayoutVars>
          <dgm:chPref val="1"/>
          <dgm:dir/>
          <dgm:animOne val="branch"/>
          <dgm:animLvl val="lvl"/>
          <dgm:resizeHandles/>
        </dgm:presLayoutVars>
      </dgm:prSet>
      <dgm:spPr/>
    </dgm:pt>
    <dgm:pt modelId="{8B7603C1-5FF2-4E7B-BC6C-955E301501F2}" type="pres">
      <dgm:prSet presAssocID="{A32282E7-412B-411D-9E30-EA3AC25117F9}" presName="hierRoot1" presStyleCnt="0"/>
      <dgm:spPr/>
    </dgm:pt>
    <dgm:pt modelId="{6EB35A34-52AF-4CC2-8313-2BA64F28E75E}" type="pres">
      <dgm:prSet presAssocID="{A32282E7-412B-411D-9E30-EA3AC25117F9}" presName="composite" presStyleCnt="0"/>
      <dgm:spPr/>
    </dgm:pt>
    <dgm:pt modelId="{ED3F126C-4035-4832-9202-A045C75447C7}" type="pres">
      <dgm:prSet presAssocID="{A32282E7-412B-411D-9E30-EA3AC25117F9}" presName="background" presStyleLbl="node0" presStyleIdx="0" presStyleCnt="2"/>
      <dgm:spPr/>
    </dgm:pt>
    <dgm:pt modelId="{0BC66E1E-6D50-4EB7-90EB-7FB87B82D7A7}" type="pres">
      <dgm:prSet presAssocID="{A32282E7-412B-411D-9E30-EA3AC25117F9}" presName="text" presStyleLbl="fgAcc0" presStyleIdx="0" presStyleCnt="2" custScaleY="103539">
        <dgm:presLayoutVars>
          <dgm:chPref val="3"/>
        </dgm:presLayoutVars>
      </dgm:prSet>
      <dgm:spPr/>
    </dgm:pt>
    <dgm:pt modelId="{0BC7BCDC-CDFC-4D96-ACB6-52797F9CEB30}" type="pres">
      <dgm:prSet presAssocID="{A32282E7-412B-411D-9E30-EA3AC25117F9}" presName="hierChild2" presStyleCnt="0"/>
      <dgm:spPr/>
    </dgm:pt>
    <dgm:pt modelId="{095061E9-ED28-4190-B728-FB04526472A5}" type="pres">
      <dgm:prSet presAssocID="{AF1D06EA-4458-481D-8BD3-09D364005FE1}" presName="hierRoot1" presStyleCnt="0"/>
      <dgm:spPr/>
    </dgm:pt>
    <dgm:pt modelId="{4B03019C-9E3A-4532-B499-2022606CAB54}" type="pres">
      <dgm:prSet presAssocID="{AF1D06EA-4458-481D-8BD3-09D364005FE1}" presName="composite" presStyleCnt="0"/>
      <dgm:spPr/>
    </dgm:pt>
    <dgm:pt modelId="{6ACFDC47-7B78-47D2-AAF6-24F87B70A241}" type="pres">
      <dgm:prSet presAssocID="{AF1D06EA-4458-481D-8BD3-09D364005FE1}" presName="background" presStyleLbl="node0" presStyleIdx="1" presStyleCnt="2"/>
      <dgm:spPr/>
    </dgm:pt>
    <dgm:pt modelId="{60CC06EF-C3ED-40E4-9BDD-1AE50665A4B0}" type="pres">
      <dgm:prSet presAssocID="{AF1D06EA-4458-481D-8BD3-09D364005FE1}" presName="text" presStyleLbl="fgAcc0" presStyleIdx="1" presStyleCnt="2">
        <dgm:presLayoutVars>
          <dgm:chPref val="3"/>
        </dgm:presLayoutVars>
      </dgm:prSet>
      <dgm:spPr/>
    </dgm:pt>
    <dgm:pt modelId="{C19EFA4E-05F6-4789-8048-4D7B4A9EAAC4}" type="pres">
      <dgm:prSet presAssocID="{AF1D06EA-4458-481D-8BD3-09D364005FE1}" presName="hierChild2" presStyleCnt="0"/>
      <dgm:spPr/>
    </dgm:pt>
  </dgm:ptLst>
  <dgm:cxnLst>
    <dgm:cxn modelId="{10F48622-40E2-47DB-AB7E-C4931B038730}" type="presOf" srcId="{AF1D06EA-4458-481D-8BD3-09D364005FE1}" destId="{60CC06EF-C3ED-40E4-9BDD-1AE50665A4B0}" srcOrd="0" destOrd="0" presId="urn:microsoft.com/office/officeart/2005/8/layout/hierarchy1"/>
    <dgm:cxn modelId="{29FAFC29-F40A-4F9C-A1E2-9E3983506B74}" srcId="{81C4EB5F-8AF5-4718-B33E-C51C4989FD51}" destId="{AF1D06EA-4458-481D-8BD3-09D364005FE1}" srcOrd="1" destOrd="0" parTransId="{8A1B695E-5F87-4866-86D1-2ACAAC185444}" sibTransId="{ACC9D3A2-2839-467C-A2AC-861FD01DB720}"/>
    <dgm:cxn modelId="{17B80989-FB37-4311-AA9D-8D3D9240542C}" type="presOf" srcId="{81C4EB5F-8AF5-4718-B33E-C51C4989FD51}" destId="{EC397315-2472-4F73-BE55-4D6B2387919D}" srcOrd="0" destOrd="0" presId="urn:microsoft.com/office/officeart/2005/8/layout/hierarchy1"/>
    <dgm:cxn modelId="{04F23D96-D556-4C6C-B7E3-1576FCC9262D}" type="presOf" srcId="{A32282E7-412B-411D-9E30-EA3AC25117F9}" destId="{0BC66E1E-6D50-4EB7-90EB-7FB87B82D7A7}" srcOrd="0" destOrd="0" presId="urn:microsoft.com/office/officeart/2005/8/layout/hierarchy1"/>
    <dgm:cxn modelId="{E0B578F9-F202-4162-8FDE-012A379746D3}" srcId="{81C4EB5F-8AF5-4718-B33E-C51C4989FD51}" destId="{A32282E7-412B-411D-9E30-EA3AC25117F9}" srcOrd="0" destOrd="0" parTransId="{30FD9C8C-656E-4800-B1A2-882CB5CDBD8E}" sibTransId="{F51F3896-460C-455C-8026-46DD73C367DB}"/>
    <dgm:cxn modelId="{1F5ADB8C-E261-4E7C-8C54-FAA9A8AB97C3}" type="presParOf" srcId="{EC397315-2472-4F73-BE55-4D6B2387919D}" destId="{8B7603C1-5FF2-4E7B-BC6C-955E301501F2}" srcOrd="0" destOrd="0" presId="urn:microsoft.com/office/officeart/2005/8/layout/hierarchy1"/>
    <dgm:cxn modelId="{FF8FA1AD-5E79-44D3-9EDC-C62EB902BDE2}" type="presParOf" srcId="{8B7603C1-5FF2-4E7B-BC6C-955E301501F2}" destId="{6EB35A34-52AF-4CC2-8313-2BA64F28E75E}" srcOrd="0" destOrd="0" presId="urn:microsoft.com/office/officeart/2005/8/layout/hierarchy1"/>
    <dgm:cxn modelId="{0AF54E0E-4476-4C9E-A8D2-2C15872700B5}" type="presParOf" srcId="{6EB35A34-52AF-4CC2-8313-2BA64F28E75E}" destId="{ED3F126C-4035-4832-9202-A045C75447C7}" srcOrd="0" destOrd="0" presId="urn:microsoft.com/office/officeart/2005/8/layout/hierarchy1"/>
    <dgm:cxn modelId="{65538EA3-CD94-4284-8D6E-67963D72A8BC}" type="presParOf" srcId="{6EB35A34-52AF-4CC2-8313-2BA64F28E75E}" destId="{0BC66E1E-6D50-4EB7-90EB-7FB87B82D7A7}" srcOrd="1" destOrd="0" presId="urn:microsoft.com/office/officeart/2005/8/layout/hierarchy1"/>
    <dgm:cxn modelId="{631788EA-9D94-4E8F-B373-CA3236B1E89A}" type="presParOf" srcId="{8B7603C1-5FF2-4E7B-BC6C-955E301501F2}" destId="{0BC7BCDC-CDFC-4D96-ACB6-52797F9CEB30}" srcOrd="1" destOrd="0" presId="urn:microsoft.com/office/officeart/2005/8/layout/hierarchy1"/>
    <dgm:cxn modelId="{7E2D097E-6E90-474A-AC91-ECF2D6966106}" type="presParOf" srcId="{EC397315-2472-4F73-BE55-4D6B2387919D}" destId="{095061E9-ED28-4190-B728-FB04526472A5}" srcOrd="1" destOrd="0" presId="urn:microsoft.com/office/officeart/2005/8/layout/hierarchy1"/>
    <dgm:cxn modelId="{FBC2A8A5-A8CE-4534-9CD3-F8657C4E8E15}" type="presParOf" srcId="{095061E9-ED28-4190-B728-FB04526472A5}" destId="{4B03019C-9E3A-4532-B499-2022606CAB54}" srcOrd="0" destOrd="0" presId="urn:microsoft.com/office/officeart/2005/8/layout/hierarchy1"/>
    <dgm:cxn modelId="{E7B13CBC-A046-4C67-AB1E-119881B23CBF}" type="presParOf" srcId="{4B03019C-9E3A-4532-B499-2022606CAB54}" destId="{6ACFDC47-7B78-47D2-AAF6-24F87B70A241}" srcOrd="0" destOrd="0" presId="urn:microsoft.com/office/officeart/2005/8/layout/hierarchy1"/>
    <dgm:cxn modelId="{6EF634EF-F2EC-400F-85C0-870DF5EBA56A}" type="presParOf" srcId="{4B03019C-9E3A-4532-B499-2022606CAB54}" destId="{60CC06EF-C3ED-40E4-9BDD-1AE50665A4B0}" srcOrd="1" destOrd="0" presId="urn:microsoft.com/office/officeart/2005/8/layout/hierarchy1"/>
    <dgm:cxn modelId="{BB3CBFF7-80B1-4589-9C24-FB6AA3EB8007}" type="presParOf" srcId="{095061E9-ED28-4190-B728-FB04526472A5}" destId="{C19EFA4E-05F6-4789-8048-4D7B4A9EAA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custRadScaleRad="91925" custRadScaleInc="-4243">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4938" y="3170677"/>
          <a:ext cx="2324469" cy="897245"/>
        </a:xfrm>
        <a:prstGeom prst="chevron">
          <a:avLst>
            <a:gd name="adj" fmla="val 4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1B62A5A-567B-4E80-84B0-E42206D940C4}">
      <dsp:nvSpPr>
        <dsp:cNvPr id="0" name=""/>
        <dsp:cNvSpPr/>
      </dsp:nvSpPr>
      <dsp:spPr>
        <a:xfrm>
          <a:off x="62479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1">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1. Recovery and Recovery Management</a:t>
          </a:r>
        </a:p>
      </dsp:txBody>
      <dsp:txXfrm>
        <a:off x="651076" y="3421268"/>
        <a:ext cx="1910327" cy="844687"/>
      </dsp:txXfrm>
    </dsp:sp>
    <dsp:sp modelId="{AE6936F1-4115-4E2F-A5BE-B1F6FEC61CB0}">
      <dsp:nvSpPr>
        <dsp:cNvPr id="0" name=""/>
        <dsp:cNvSpPr/>
      </dsp:nvSpPr>
      <dsp:spPr>
        <a:xfrm>
          <a:off x="2659999" y="3170677"/>
          <a:ext cx="2324469" cy="897245"/>
        </a:xfrm>
        <a:prstGeom prst="chevron">
          <a:avLst>
            <a:gd name="adj" fmla="val 40000"/>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22DD040-1B57-4605-AD64-824693907EF4}">
      <dsp:nvSpPr>
        <dsp:cNvPr id="0" name=""/>
        <dsp:cNvSpPr/>
      </dsp:nvSpPr>
      <dsp:spPr>
        <a:xfrm>
          <a:off x="327985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5"/>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Engagement</a:t>
          </a:r>
        </a:p>
      </dsp:txBody>
      <dsp:txXfrm>
        <a:off x="3306136" y="3421268"/>
        <a:ext cx="1910327" cy="844687"/>
      </dsp:txXfrm>
    </dsp:sp>
    <dsp:sp modelId="{F7FB79C5-7AF0-41B3-AB7A-651DD635B32C}">
      <dsp:nvSpPr>
        <dsp:cNvPr id="0" name=""/>
        <dsp:cNvSpPr/>
      </dsp:nvSpPr>
      <dsp:spPr>
        <a:xfrm>
          <a:off x="5315059" y="3170677"/>
          <a:ext cx="2324469" cy="897245"/>
        </a:xfrm>
        <a:prstGeom prst="chevron">
          <a:avLst>
            <a:gd name="adj" fmla="val 4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766EABD-BF31-49EB-A258-AD6FABD5CFBB}">
      <dsp:nvSpPr>
        <dsp:cNvPr id="0" name=""/>
        <dsp:cNvSpPr/>
      </dsp:nvSpPr>
      <dsp:spPr>
        <a:xfrm>
          <a:off x="5934918"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6">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Affirming Autonomy and Self-Determination</a:t>
          </a:r>
        </a:p>
      </dsp:txBody>
      <dsp:txXfrm>
        <a:off x="5961197" y="3421268"/>
        <a:ext cx="1910327" cy="844687"/>
      </dsp:txXfrm>
    </dsp:sp>
    <dsp:sp modelId="{745072BC-889E-4B10-A955-5B1BA1B8B871}">
      <dsp:nvSpPr>
        <dsp:cNvPr id="0" name=""/>
        <dsp:cNvSpPr/>
      </dsp:nvSpPr>
      <dsp:spPr>
        <a:xfrm>
          <a:off x="7970120" y="3170677"/>
          <a:ext cx="2324469" cy="897245"/>
        </a:xfrm>
        <a:prstGeom prst="chevron">
          <a:avLst>
            <a:gd name="adj" fmla="val 40000"/>
          </a:avLst>
        </a:prstGeom>
        <a:solidFill>
          <a:schemeClr val="accent3">
            <a:hueOff val="-2136584"/>
            <a:satOff val="-100000"/>
            <a:lumOff val="31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5624F7-3758-400B-A203-BC266D457792}">
      <dsp:nvSpPr>
        <dsp:cNvPr id="0" name=""/>
        <dsp:cNvSpPr/>
      </dsp:nvSpPr>
      <dsp:spPr>
        <a:xfrm>
          <a:off x="8589979"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2136584"/>
              <a:satOff val="-100000"/>
              <a:lumOff val="313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Putting the Person First &amp; Respecting the Diversity of Needs</a:t>
          </a:r>
        </a:p>
      </dsp:txBody>
      <dsp:txXfrm>
        <a:off x="8616258" y="3421268"/>
        <a:ext cx="1910327" cy="84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956" y="2017222"/>
          <a:ext cx="2402190" cy="927245"/>
        </a:xfrm>
        <a:prstGeom prst="chevron">
          <a:avLst>
            <a:gd name="adj" fmla="val 4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21B62A5A-567B-4E80-84B0-E42206D940C4}">
      <dsp:nvSpPr>
        <dsp:cNvPr id="0" name=""/>
        <dsp:cNvSpPr/>
      </dsp:nvSpPr>
      <dsp:spPr>
        <a:xfrm>
          <a:off x="641540"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5. Comprehensive &amp; Holistic Service Array</a:t>
          </a:r>
        </a:p>
      </dsp:txBody>
      <dsp:txXfrm>
        <a:off x="668698" y="2276191"/>
        <a:ext cx="1974200" cy="872929"/>
      </dsp:txXfrm>
    </dsp:sp>
    <dsp:sp modelId="{AE6936F1-4115-4E2F-A5BE-B1F6FEC61CB0}">
      <dsp:nvSpPr>
        <dsp:cNvPr id="0" name=""/>
        <dsp:cNvSpPr/>
      </dsp:nvSpPr>
      <dsp:spPr>
        <a:xfrm>
          <a:off x="2744791" y="2017222"/>
          <a:ext cx="2402190" cy="927245"/>
        </a:xfrm>
        <a:prstGeom prst="chevron">
          <a:avLst>
            <a:gd name="adj" fmla="val 40000"/>
          </a:avLst>
        </a:prstGeom>
        <a:gradFill rotWithShape="0">
          <a:gsLst>
            <a:gs pos="0">
              <a:schemeClr val="accent2">
                <a:hueOff val="-1842327"/>
                <a:satOff val="28829"/>
                <a:lumOff val="2353"/>
                <a:alphaOff val="0"/>
                <a:tint val="98000"/>
                <a:lumMod val="110000"/>
              </a:schemeClr>
            </a:gs>
            <a:gs pos="84000">
              <a:schemeClr val="accent2">
                <a:hueOff val="-1842327"/>
                <a:satOff val="28829"/>
                <a:lumOff val="235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022DD040-1B57-4605-AD64-824693907EF4}">
      <dsp:nvSpPr>
        <dsp:cNvPr id="0" name=""/>
        <dsp:cNvSpPr/>
      </dsp:nvSpPr>
      <dsp:spPr>
        <a:xfrm>
          <a:off x="3385375"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lumMod val="40000"/>
              <a:lumOff val="6000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6. Focus on Strengths &amp; Personal Responsibility</a:t>
          </a:r>
        </a:p>
      </dsp:txBody>
      <dsp:txXfrm>
        <a:off x="3412533" y="2276191"/>
        <a:ext cx="1974200" cy="872929"/>
      </dsp:txXfrm>
    </dsp:sp>
    <dsp:sp modelId="{F7FB79C5-7AF0-41B3-AB7A-651DD635B32C}">
      <dsp:nvSpPr>
        <dsp:cNvPr id="0" name=""/>
        <dsp:cNvSpPr/>
      </dsp:nvSpPr>
      <dsp:spPr>
        <a:xfrm>
          <a:off x="5488627" y="2017222"/>
          <a:ext cx="2402190" cy="927245"/>
        </a:xfrm>
        <a:prstGeom prst="chevron">
          <a:avLst>
            <a:gd name="adj" fmla="val 40000"/>
          </a:avLst>
        </a:prstGeom>
        <a:gradFill rotWithShape="0">
          <a:gsLst>
            <a:gs pos="0">
              <a:schemeClr val="accent2">
                <a:hueOff val="-3684654"/>
                <a:satOff val="57658"/>
                <a:lumOff val="4706"/>
                <a:alphaOff val="0"/>
                <a:tint val="98000"/>
                <a:lumMod val="110000"/>
              </a:schemeClr>
            </a:gs>
            <a:gs pos="84000">
              <a:schemeClr val="accent2">
                <a:hueOff val="-3684654"/>
                <a:satOff val="57658"/>
                <a:lumOff val="4706"/>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7766EABD-BF31-49EB-A258-AD6FABD5CFBB}">
      <dsp:nvSpPr>
        <dsp:cNvPr id="0" name=""/>
        <dsp:cNvSpPr/>
      </dsp:nvSpPr>
      <dsp:spPr>
        <a:xfrm>
          <a:off x="6129211"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3684654"/>
              <a:satOff val="57658"/>
              <a:lumOff val="4706"/>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7. Supporting Social Inclusion &amp; Advocacy</a:t>
          </a:r>
        </a:p>
      </dsp:txBody>
      <dsp:txXfrm>
        <a:off x="6156369" y="2276191"/>
        <a:ext cx="1974200" cy="8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67434"/>
          <a:ext cx="2747992"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0" y="1544148"/>
        <a:ext cx="2747992" cy="2173758"/>
      </dsp:txXfrm>
    </dsp:sp>
    <dsp:sp modelId="{94E9EF1A-1D07-4210-9402-6C559E90358A}">
      <dsp:nvSpPr>
        <dsp:cNvPr id="0" name=""/>
        <dsp:cNvSpPr/>
      </dsp:nvSpPr>
      <dsp:spPr>
        <a:xfrm>
          <a:off x="830799"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30799" y="531430"/>
        <a:ext cx="1086879" cy="1086879"/>
      </dsp:txXfrm>
    </dsp:sp>
    <dsp:sp modelId="{B9E74D06-8974-46A7-BDE8-CAC0846523DB}">
      <dsp:nvSpPr>
        <dsp:cNvPr id="0" name=""/>
        <dsp:cNvSpPr/>
      </dsp:nvSpPr>
      <dsp:spPr>
        <a:xfrm>
          <a:off x="80335"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3007016"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Define recovery and explore recovery principles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3007016" y="1545850"/>
        <a:ext cx="2587807" cy="2173758"/>
      </dsp:txXfrm>
    </dsp:sp>
    <dsp:sp modelId="{64DEC11D-BC31-4708-AD6D-FCD869F29A77}">
      <dsp:nvSpPr>
        <dsp:cNvPr id="0" name=""/>
        <dsp:cNvSpPr/>
      </dsp:nvSpPr>
      <dsp:spPr>
        <a:xfrm>
          <a:off x="3757480"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57480" y="531430"/>
        <a:ext cx="1086879" cy="1086879"/>
      </dsp:txXfrm>
    </dsp:sp>
    <dsp:sp modelId="{E2B2538A-D96F-4DCA-8CF3-F0FB434F3801}">
      <dsp:nvSpPr>
        <dsp:cNvPr id="0" name=""/>
        <dsp:cNvSpPr/>
      </dsp:nvSpPr>
      <dsp:spPr>
        <a:xfrm>
          <a:off x="3007016"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853604"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kern="1200" dirty="0">
            <a:latin typeface="Calibri" panose="020F0502020204030204" pitchFamily="34" charset="0"/>
            <a:cs typeface="Calibri" panose="020F0502020204030204" pitchFamily="34" charset="0"/>
          </a:endParaRPr>
        </a:p>
      </dsp:txBody>
      <dsp:txXfrm>
        <a:off x="5853604" y="1545850"/>
        <a:ext cx="2587807" cy="2173758"/>
      </dsp:txXfrm>
    </dsp:sp>
    <dsp:sp modelId="{82EE2C17-F664-4616-8F76-97637F08E124}">
      <dsp:nvSpPr>
        <dsp:cNvPr id="0" name=""/>
        <dsp:cNvSpPr/>
      </dsp:nvSpPr>
      <dsp:spPr>
        <a:xfrm>
          <a:off x="6604068"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604068" y="531430"/>
        <a:ext cx="1086879" cy="1086879"/>
      </dsp:txXfrm>
    </dsp:sp>
    <dsp:sp modelId="{96383FDE-483E-4E6D-B151-4FC41C065094}">
      <dsp:nvSpPr>
        <dsp:cNvPr id="0" name=""/>
        <dsp:cNvSpPr/>
      </dsp:nvSpPr>
      <dsp:spPr>
        <a:xfrm>
          <a:off x="5853604"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00192"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kern="1200" dirty="0">
            <a:latin typeface="Calibri" panose="020F0502020204030204" pitchFamily="34" charset="0"/>
            <a:cs typeface="Calibri" panose="020F0502020204030204" pitchFamily="34" charset="0"/>
          </a:endParaRPr>
        </a:p>
      </dsp:txBody>
      <dsp:txXfrm>
        <a:off x="8700192" y="1545850"/>
        <a:ext cx="2587807" cy="2173758"/>
      </dsp:txXfrm>
    </dsp:sp>
    <dsp:sp modelId="{3CBA3CC0-D70A-4B98-9329-64604EDF25F0}">
      <dsp:nvSpPr>
        <dsp:cNvPr id="0" name=""/>
        <dsp:cNvSpPr/>
      </dsp:nvSpPr>
      <dsp:spPr>
        <a:xfrm>
          <a:off x="9450657"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50657" y="531430"/>
        <a:ext cx="1086879" cy="1086879"/>
      </dsp:txXfrm>
    </dsp:sp>
    <dsp:sp modelId="{5BE72261-3EB3-4585-8739-2FFBAED12B80}">
      <dsp:nvSpPr>
        <dsp:cNvPr id="0" name=""/>
        <dsp:cNvSpPr/>
      </dsp:nvSpPr>
      <dsp:spPr>
        <a:xfrm>
          <a:off x="8700192"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666A-ED13-4927-A1EE-A122441E8B50}">
      <dsp:nvSpPr>
        <dsp:cNvPr id="0" name=""/>
        <dsp:cNvSpPr/>
      </dsp:nvSpPr>
      <dsp:spPr>
        <a:xfrm>
          <a:off x="0" y="58552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33C4E-A616-40AE-BB46-2318BF971294}">
      <dsp:nvSpPr>
        <dsp:cNvPr id="0" name=""/>
        <dsp:cNvSpPr/>
      </dsp:nvSpPr>
      <dsp:spPr>
        <a:xfrm>
          <a:off x="527741" y="33712"/>
          <a:ext cx="10502042" cy="850187"/>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1990s: </a:t>
          </a:r>
          <a:r>
            <a:rPr lang="en-US" sz="1600" kern="12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sp:txBody>
      <dsp:txXfrm>
        <a:off x="569244" y="75215"/>
        <a:ext cx="10419036" cy="767181"/>
      </dsp:txXfrm>
    </dsp:sp>
    <dsp:sp modelId="{DE3D9EA9-146C-44ED-89FC-75F8B550BB3C}">
      <dsp:nvSpPr>
        <dsp:cNvPr id="0" name=""/>
        <dsp:cNvSpPr/>
      </dsp:nvSpPr>
      <dsp:spPr>
        <a:xfrm>
          <a:off x="0" y="144736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5363-4241-4384-A308-FCEDCCDBE23B}">
      <dsp:nvSpPr>
        <dsp:cNvPr id="0" name=""/>
        <dsp:cNvSpPr/>
      </dsp:nvSpPr>
      <dsp:spPr>
        <a:xfrm>
          <a:off x="535340" y="1166922"/>
          <a:ext cx="10487199" cy="56088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2002: </a:t>
          </a:r>
          <a:r>
            <a:rPr lang="en-US" sz="1600" kern="12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sp:txBody>
      <dsp:txXfrm>
        <a:off x="562720" y="1194302"/>
        <a:ext cx="10432439" cy="506120"/>
      </dsp:txXfrm>
    </dsp:sp>
    <dsp:sp modelId="{5C6A7FE1-6F48-4B17-AA49-D68ABB91F02C}">
      <dsp:nvSpPr>
        <dsp:cNvPr id="0" name=""/>
        <dsp:cNvSpPr/>
      </dsp:nvSpPr>
      <dsp:spPr>
        <a:xfrm>
          <a:off x="0" y="2522393"/>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7D079-47B7-4B79-8CBD-9357E26E7FD4}">
      <dsp:nvSpPr>
        <dsp:cNvPr id="0" name=""/>
        <dsp:cNvSpPr/>
      </dsp:nvSpPr>
      <dsp:spPr>
        <a:xfrm>
          <a:off x="525107" y="2028762"/>
          <a:ext cx="10502139" cy="77407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2010: </a:t>
          </a:r>
          <a:r>
            <a:rPr lang="en-US" sz="1600" b="0" kern="1200" dirty="0">
              <a:latin typeface="Calibri" panose="020F0502020204030204" pitchFamily="34" charset="0"/>
              <a:cs typeface="Calibri" panose="020F0502020204030204" pitchFamily="34" charset="0"/>
            </a:rPr>
            <a:t>The Substance Abuse and Mental Health Services Administration </a:t>
          </a:r>
          <a:r>
            <a:rPr lang="en-US" sz="1600" b="1" kern="1200" dirty="0">
              <a:latin typeface="Calibri" panose="020F0502020204030204" pitchFamily="34" charset="0"/>
              <a:cs typeface="Calibri" panose="020F0502020204030204" pitchFamily="34" charset="0"/>
            </a:rPr>
            <a:t>(</a:t>
          </a:r>
          <a:r>
            <a:rPr lang="en-US" sz="1600" b="0" kern="1200" dirty="0">
              <a:latin typeface="Calibri" panose="020F0502020204030204" pitchFamily="34" charset="0"/>
              <a:cs typeface="Calibri" panose="020F0502020204030204" pitchFamily="34" charset="0"/>
            </a:rPr>
            <a:t>SAMHSA) advances many activities to foster </a:t>
          </a:r>
          <a:r>
            <a:rPr lang="en-US" sz="1600" kern="12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kern="1200" dirty="0">
            <a:latin typeface="Calibri" panose="020F0502020204030204" pitchFamily="34" charset="0"/>
            <a:cs typeface="Calibri" panose="020F0502020204030204" pitchFamily="34" charset="0"/>
          </a:endParaRPr>
        </a:p>
      </dsp:txBody>
      <dsp:txXfrm>
        <a:off x="562894" y="2066549"/>
        <a:ext cx="10426565" cy="698496"/>
      </dsp:txXfrm>
    </dsp:sp>
    <dsp:sp modelId="{364C6252-AFBA-4A98-8ECF-18C32D06BD54}">
      <dsp:nvSpPr>
        <dsp:cNvPr id="0" name=""/>
        <dsp:cNvSpPr/>
      </dsp:nvSpPr>
      <dsp:spPr>
        <a:xfrm>
          <a:off x="0" y="3480524"/>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A5656-3928-437E-8C82-BAD57A69B686}">
      <dsp:nvSpPr>
        <dsp:cNvPr id="0" name=""/>
        <dsp:cNvSpPr/>
      </dsp:nvSpPr>
      <dsp:spPr>
        <a:xfrm>
          <a:off x="525107" y="3103793"/>
          <a:ext cx="10502139" cy="65717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2016: </a:t>
          </a:r>
          <a:r>
            <a:rPr lang="en-US" sz="1600" i="1" kern="1200" dirty="0">
              <a:latin typeface="Calibri" panose="020F0502020204030204" pitchFamily="34" charset="0"/>
              <a:cs typeface="Calibri" panose="020F0502020204030204" pitchFamily="34" charset="0"/>
            </a:rPr>
            <a:t>The Surgeon General’s Report on Alcohol, Drugs, and Health: Facing Addiction in America (2016) </a:t>
          </a:r>
          <a:r>
            <a:rPr lang="en-US" sz="1600" kern="1200" dirty="0">
              <a:latin typeface="Calibri" panose="020F0502020204030204" pitchFamily="34" charset="0"/>
              <a:cs typeface="Calibri" panose="020F0502020204030204" pitchFamily="34" charset="0"/>
            </a:rPr>
            <a:t>is the first report to address substance use disorders and bring a modern understanding of recovery.</a:t>
          </a:r>
        </a:p>
      </dsp:txBody>
      <dsp:txXfrm>
        <a:off x="557187" y="3135873"/>
        <a:ext cx="10437979" cy="593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D762-B9EB-4B9D-A9E2-F144D5AB12C3}">
      <dsp:nvSpPr>
        <dsp:cNvPr id="0" name=""/>
        <dsp:cNvSpPr/>
      </dsp:nvSpPr>
      <dsp:spPr>
        <a:xfrm>
          <a:off x="0" y="179394"/>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sp:txBody>
      <dsp:txXfrm>
        <a:off x="50489" y="229883"/>
        <a:ext cx="10928637" cy="933302"/>
      </dsp:txXfrm>
    </dsp:sp>
    <dsp:sp modelId="{E7EDDCD0-1A45-4B54-8E43-AE4D55F39571}">
      <dsp:nvSpPr>
        <dsp:cNvPr id="0" name=""/>
        <dsp:cNvSpPr/>
      </dsp:nvSpPr>
      <dsp:spPr>
        <a:xfrm>
          <a:off x="0" y="1372299"/>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sp:txBody>
      <dsp:txXfrm>
        <a:off x="50489" y="1422788"/>
        <a:ext cx="10928637" cy="933302"/>
      </dsp:txXfrm>
    </dsp:sp>
    <dsp:sp modelId="{1178F517-29CF-49D2-8475-42B1D276F017}">
      <dsp:nvSpPr>
        <dsp:cNvPr id="0" name=""/>
        <dsp:cNvSpPr/>
      </dsp:nvSpPr>
      <dsp:spPr>
        <a:xfrm>
          <a:off x="0" y="2547795"/>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sp:txBody>
      <dsp:txXfrm>
        <a:off x="50489" y="2598284"/>
        <a:ext cx="10928637"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401822"/>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03626" y="101660"/>
          <a:ext cx="3844396" cy="7675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kern="1200" dirty="0">
            <a:solidFill>
              <a:schemeClr val="bg1"/>
            </a:solidFill>
          </a:endParaRPr>
        </a:p>
      </dsp:txBody>
      <dsp:txXfrm>
        <a:off x="303626" y="101660"/>
        <a:ext cx="3844396" cy="767520"/>
      </dsp:txXfrm>
    </dsp:sp>
    <dsp:sp modelId="{92C0B756-05A6-4040-AC91-4730345F5191}">
      <dsp:nvSpPr>
        <dsp:cNvPr id="0" name=""/>
        <dsp:cNvSpPr/>
      </dsp:nvSpPr>
      <dsp:spPr>
        <a:xfrm>
          <a:off x="0" y="2070031"/>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06814" y="1374481"/>
          <a:ext cx="3820824" cy="125636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kern="1200" dirty="0">
            <a:solidFill>
              <a:schemeClr val="bg1"/>
            </a:solidFill>
          </a:endParaRPr>
        </a:p>
      </dsp:txBody>
      <dsp:txXfrm>
        <a:off x="306814" y="1374481"/>
        <a:ext cx="3820824" cy="1256368"/>
      </dsp:txXfrm>
    </dsp:sp>
    <dsp:sp modelId="{A4E3526C-3B96-4B8B-87BA-01E1B7BEF7EF}">
      <dsp:nvSpPr>
        <dsp:cNvPr id="0" name=""/>
        <dsp:cNvSpPr/>
      </dsp:nvSpPr>
      <dsp:spPr>
        <a:xfrm>
          <a:off x="0" y="3807746"/>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79484" y="2896984"/>
          <a:ext cx="3886299" cy="13258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kern="1200" dirty="0">
            <a:solidFill>
              <a:schemeClr val="bg1"/>
            </a:solidFill>
          </a:endParaRPr>
        </a:p>
      </dsp:txBody>
      <dsp:txXfrm>
        <a:off x="379484" y="2896984"/>
        <a:ext cx="3886299" cy="1325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F126C-4035-4832-9202-A045C75447C7}">
      <dsp:nvSpPr>
        <dsp:cNvPr id="0" name=""/>
        <dsp:cNvSpPr/>
      </dsp:nvSpPr>
      <dsp:spPr>
        <a:xfrm>
          <a:off x="1346" y="184705"/>
          <a:ext cx="4725823" cy="31070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C66E1E-6D50-4EB7-90EB-7FB87B82D7A7}">
      <dsp:nvSpPr>
        <dsp:cNvPr id="0" name=""/>
        <dsp:cNvSpPr/>
      </dsp:nvSpPr>
      <dsp:spPr>
        <a:xfrm>
          <a:off x="526437" y="683542"/>
          <a:ext cx="4725823" cy="310709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a:t>
          </a:r>
          <a:r>
            <a:rPr lang="en-US" sz="2200" b="1"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sp:txBody>
      <dsp:txXfrm>
        <a:off x="617441" y="774546"/>
        <a:ext cx="4543815" cy="2925091"/>
      </dsp:txXfrm>
    </dsp:sp>
    <dsp:sp modelId="{6ACFDC47-7B78-47D2-AAF6-24F87B70A241}">
      <dsp:nvSpPr>
        <dsp:cNvPr id="0" name=""/>
        <dsp:cNvSpPr/>
      </dsp:nvSpPr>
      <dsp:spPr>
        <a:xfrm>
          <a:off x="5777353" y="184705"/>
          <a:ext cx="4725823" cy="300089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CC06EF-C3ED-40E4-9BDD-1AE50665A4B0}">
      <dsp:nvSpPr>
        <dsp:cNvPr id="0" name=""/>
        <dsp:cNvSpPr/>
      </dsp:nvSpPr>
      <dsp:spPr>
        <a:xfrm>
          <a:off x="6302444" y="683542"/>
          <a:ext cx="4725823" cy="30008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 </a:t>
          </a:r>
          <a:r>
            <a:rPr lang="en-US" sz="2200" kern="1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kern="1200" dirty="0">
              <a:latin typeface="Calibri" panose="020F0502020204030204" pitchFamily="34" charset="0"/>
              <a:cs typeface="Calibri" panose="020F0502020204030204" pitchFamily="34" charset="0"/>
            </a:rPr>
            <a:t>.</a:t>
          </a:r>
        </a:p>
      </dsp:txBody>
      <dsp:txXfrm>
        <a:off x="6390337" y="771435"/>
        <a:ext cx="4550037" cy="2825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505289" y="1137133"/>
          <a:ext cx="3071547" cy="1996506"/>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Recovery-Oriented Principles (CONNECT)</a:t>
          </a:r>
        </a:p>
      </dsp:txBody>
      <dsp:txXfrm>
        <a:off x="602750" y="1234594"/>
        <a:ext cx="2876625" cy="1801584"/>
      </dsp:txXfrm>
    </dsp:sp>
    <dsp:sp modelId="{C082DE15-48F9-4042-821A-0E5F138766A7}">
      <dsp:nvSpPr>
        <dsp:cNvPr id="0" name=""/>
        <dsp:cNvSpPr/>
      </dsp:nvSpPr>
      <dsp:spPr>
        <a:xfrm>
          <a:off x="1990459" y="480723"/>
          <a:ext cx="3392279" cy="3392279"/>
        </a:xfrm>
        <a:custGeom>
          <a:avLst/>
          <a:gdLst/>
          <a:ahLst/>
          <a:cxnLst/>
          <a:rect l="0" t="0" r="0" b="0"/>
          <a:pathLst>
            <a:path>
              <a:moveTo>
                <a:pt x="736336" y="297687"/>
              </a:moveTo>
              <a:arcTo wR="1696139" hR="1696139" stAng="14132215" swAng="3954109"/>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3759067" y="1067877"/>
          <a:ext cx="3071547" cy="1996506"/>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Practices (HOPE)</a:t>
          </a:r>
        </a:p>
      </dsp:txBody>
      <dsp:txXfrm>
        <a:off x="3856528" y="1165338"/>
        <a:ext cx="2876625" cy="1801584"/>
      </dsp:txXfrm>
    </dsp:sp>
    <dsp:sp modelId="{A0FEDE47-928E-40EA-A091-A5700EF5A1E1}">
      <dsp:nvSpPr>
        <dsp:cNvPr id="0" name=""/>
        <dsp:cNvSpPr/>
      </dsp:nvSpPr>
      <dsp:spPr>
        <a:xfrm>
          <a:off x="1988465" y="261571"/>
          <a:ext cx="3392279" cy="3392279"/>
        </a:xfrm>
        <a:custGeom>
          <a:avLst/>
          <a:gdLst/>
          <a:ahLst/>
          <a:cxnLst/>
          <a:rect l="0" t="0" r="0" b="0"/>
          <a:pathLst>
            <a:path>
              <a:moveTo>
                <a:pt x="2603070" y="3129446"/>
              </a:moveTo>
              <a:arcTo wR="1696139" hR="1696139" stAng="3460574" swAng="368901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787" y="1062447"/>
          <a:ext cx="1664530" cy="1081944"/>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Recovery-Oriented Principles (CONNECT)</a:t>
          </a:r>
        </a:p>
      </dsp:txBody>
      <dsp:txXfrm>
        <a:off x="53603" y="1115263"/>
        <a:ext cx="1558898" cy="976312"/>
      </dsp:txXfrm>
    </dsp:sp>
    <dsp:sp modelId="{C082DE15-48F9-4042-821A-0E5F138766A7}">
      <dsp:nvSpPr>
        <dsp:cNvPr id="0" name=""/>
        <dsp:cNvSpPr/>
      </dsp:nvSpPr>
      <dsp:spPr>
        <a:xfrm>
          <a:off x="833052" y="684694"/>
          <a:ext cx="1837449" cy="1837449"/>
        </a:xfrm>
        <a:custGeom>
          <a:avLst/>
          <a:gdLst/>
          <a:ahLst/>
          <a:cxnLst/>
          <a:rect l="0" t="0" r="0" b="0"/>
          <a:pathLst>
            <a:path>
              <a:moveTo>
                <a:pt x="386497" y="169866"/>
              </a:moveTo>
              <a:arcTo wR="918724" hR="918724" stAng="14075874" swAng="4248252"/>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838236" y="1062447"/>
          <a:ext cx="1664530" cy="1081944"/>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Practices (HOPE)</a:t>
          </a:r>
        </a:p>
      </dsp:txBody>
      <dsp:txXfrm>
        <a:off x="1891052" y="1115263"/>
        <a:ext cx="1558898" cy="976312"/>
      </dsp:txXfrm>
    </dsp:sp>
    <dsp:sp modelId="{A0FEDE47-928E-40EA-A091-A5700EF5A1E1}">
      <dsp:nvSpPr>
        <dsp:cNvPr id="0" name=""/>
        <dsp:cNvSpPr/>
      </dsp:nvSpPr>
      <dsp:spPr>
        <a:xfrm>
          <a:off x="833052" y="684694"/>
          <a:ext cx="1837449" cy="1837449"/>
        </a:xfrm>
        <a:custGeom>
          <a:avLst/>
          <a:gdLst/>
          <a:ahLst/>
          <a:cxnLst/>
          <a:rect l="0" t="0" r="0" b="0"/>
          <a:pathLst>
            <a:path>
              <a:moveTo>
                <a:pt x="1450951" y="1667583"/>
              </a:moveTo>
              <a:arcTo wR="918724" hR="918724" stAng="3275874" swAng="4248252"/>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7/18/2022</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7/18/2022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hrm.org/media/pdf/pub/BHRM_Primer.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advances have been made in the past several decades by persons in recovery and national initiatives to promote recovery concepts and practices. These initiatives have fostered a better understanding of recovery, recovery‐oriented practices, and the roles of the various professions in promoting recovery.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recovery movement evolved from the early work of disability rights advocates who argued for inclusion of individuals and their families in the planning and service delivery process and argued that people with disabilities should be considered full members of their community and the larger society.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efforts also paralleled those of the civil rights movement that was working for inclusion and full citizenship for people from all races and cultures.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Recovery movements were principally advanced by people with lived experience with either mental health or substance use conditions, caregivers and advocates whose successful efforts culminated in the push for better research and development of service delivery systems that are respectful and include the persons served as decision makers.</a:t>
            </a:r>
          </a:p>
          <a:p>
            <a:pPr marL="742950" marR="0" lvl="1" indent="-285750">
              <a:lnSpc>
                <a:spcPct val="110000"/>
              </a:lnSpc>
              <a:spcBef>
                <a:spcPts val="0"/>
              </a:spcBef>
              <a:spcAft>
                <a:spcPts val="12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Federal initiatives followed with: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federal New Freedom Commission on Mental Health detailed a transformational roadmap to achieve the promise of excellence in mental health care in 2003;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Substance Abuse and Mental Health Services Administration’s (SAMHSA) decade of work to develop recovery concepts and provide funding to support their efforts;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i="0" dirty="0">
                <a:effectLst/>
                <a:latin typeface="Calibri" panose="020F0502020204030204" pitchFamily="34" charset="0"/>
                <a:ea typeface="Calibri" panose="020F0502020204030204" pitchFamily="34" charset="0"/>
                <a:cs typeface="Calibri" panose="020F0502020204030204" pitchFamily="34" charset="0"/>
              </a:rPr>
              <a:t>The Surgeon General’s Report on Alcohol, Drugs, and Health: </a:t>
            </a:r>
            <a:r>
              <a:rPr lang="en-US" sz="1200" i="1" dirty="0">
                <a:effectLst/>
                <a:latin typeface="Calibri" panose="020F0502020204030204" pitchFamily="34" charset="0"/>
                <a:ea typeface="Calibri" panose="020F0502020204030204" pitchFamily="34" charset="0"/>
                <a:cs typeface="Calibri" panose="020F0502020204030204" pitchFamily="34" charset="0"/>
              </a:rPr>
              <a:t>Facing Addiction in America (2016) </a:t>
            </a:r>
            <a:r>
              <a:rPr lang="en-US" sz="1200" dirty="0">
                <a:effectLst/>
                <a:latin typeface="Calibri" panose="020F0502020204030204" pitchFamily="34" charset="0"/>
                <a:ea typeface="Calibri" panose="020F0502020204030204" pitchFamily="34" charset="0"/>
                <a:cs typeface="Calibri" panose="020F0502020204030204" pitchFamily="34" charset="0"/>
              </a:rPr>
              <a:t>is the first report to address substance use disorders and the wider range of health problems </a:t>
            </a:r>
          </a:p>
          <a:p>
            <a:pPr marL="0" marR="0" lvl="0" indent="0">
              <a:lnSpc>
                <a:spcPct val="110000"/>
              </a:lnSpc>
              <a:spcBef>
                <a:spcPts val="0"/>
              </a:spcBef>
              <a:spcAft>
                <a:spcPts val="1200"/>
              </a:spcAft>
              <a:buFont typeface="+mj-lt"/>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These changes are profound and are based on new understandings of the nature of substance use and mental health conditions and their management. </a:t>
            </a:r>
            <a:endPar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https://addiction.surgeongeneral.gov/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10</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many definitions of recovery. </a:t>
            </a:r>
            <a:r>
              <a:rPr lang="en-US" sz="1200" dirty="0">
                <a:solidFill>
                  <a:srgbClr val="000000"/>
                </a:solidFill>
                <a:effectLst/>
                <a:latin typeface="+mn-lt"/>
                <a:ea typeface="Calibri" panose="020F0502020204030204" pitchFamily="34" charset="0"/>
                <a:cs typeface="DFNOBN+TimesNewRoman"/>
              </a:rPr>
              <a:t>Most definitions of recovery found in the behavioral health literature involve some component of </a:t>
            </a:r>
            <a:r>
              <a:rPr lang="en-US" sz="1200" i="1" dirty="0">
                <a:solidFill>
                  <a:srgbClr val="000000"/>
                </a:solidFill>
                <a:effectLst/>
                <a:latin typeface="+mn-lt"/>
                <a:ea typeface="Calibri" panose="020F0502020204030204" pitchFamily="34" charset="0"/>
                <a:cs typeface="DFNOBN+TimesNewRoman"/>
              </a:rPr>
              <a:t>acceptance of illness, having a sense of hope about the future,</a:t>
            </a:r>
            <a:r>
              <a:rPr lang="en-US" sz="1200" dirty="0">
                <a:solidFill>
                  <a:srgbClr val="000000"/>
                </a:solidFill>
                <a:effectLst/>
                <a:latin typeface="+mn-lt"/>
                <a:ea typeface="Calibri" panose="020F0502020204030204" pitchFamily="34" charset="0"/>
                <a:cs typeface="DFNOBN+TimesNewRoman"/>
              </a:rPr>
              <a:t> and </a:t>
            </a:r>
            <a:r>
              <a:rPr lang="en-US" sz="1200" i="1" dirty="0">
                <a:solidFill>
                  <a:srgbClr val="000000"/>
                </a:solidFill>
                <a:effectLst/>
                <a:latin typeface="+mn-lt"/>
                <a:ea typeface="Calibri" panose="020F0502020204030204" pitchFamily="34" charset="0"/>
                <a:cs typeface="DFNOBN+TimesNewRoman"/>
              </a:rPr>
              <a:t>finding a renewed sense of self</a:t>
            </a:r>
            <a:r>
              <a:rPr lang="en-US" sz="1200" dirty="0">
                <a:solidFill>
                  <a:srgbClr val="000000"/>
                </a:solidFill>
                <a:effectLst/>
                <a:latin typeface="+mn-lt"/>
                <a:ea typeface="Calibri" panose="020F0502020204030204" pitchFamily="34" charset="0"/>
                <a:cs typeface="DFNOBN+TimesNewRoman"/>
              </a:rPr>
              <a:t>. </a:t>
            </a:r>
            <a:r>
              <a:rPr lang="en-US" sz="1200" dirty="0">
                <a:effectLst/>
                <a:latin typeface="+mn-lt"/>
                <a:ea typeface="Calibri" panose="020F0502020204030204" pitchFamily="34" charset="0"/>
                <a:cs typeface="Times New Roman" panose="02020603050405020304" pitchFamily="18" charset="0"/>
              </a:rPr>
              <a:t>In 2012, persons in recovery in the United States collaborated with the Substance Abuse and Mental Health Services Administration (SAMHSA) to create a modern definition of recovery for behavioral health conditions –</a:t>
            </a:r>
            <a:r>
              <a:rPr lang="en-US" sz="1200" i="1" dirty="0">
                <a:effectLst/>
                <a:latin typeface="+mn-lt"/>
                <a:ea typeface="Calibri" panose="020F0502020204030204" pitchFamily="34" charset="0"/>
                <a:cs typeface="Times New Roman" panose="02020603050405020304" pitchFamily="18" charset="0"/>
              </a:rPr>
              <a:t> </a:t>
            </a:r>
            <a:br>
              <a:rPr lang="en-US" sz="1200" i="1" dirty="0">
                <a:effectLst/>
                <a:latin typeface="+mn-lt"/>
                <a:ea typeface="Calibri" panose="020F0502020204030204" pitchFamily="34" charset="0"/>
                <a:cs typeface="Times New Roman" panose="02020603050405020304" pitchFamily="18" charset="0"/>
              </a:rPr>
            </a:br>
            <a:br>
              <a:rPr lang="en-US" sz="1200" i="1" dirty="0">
                <a:effectLst/>
                <a:latin typeface="+mn-lt"/>
                <a:ea typeface="Calibri" panose="020F0502020204030204" pitchFamily="34" charset="0"/>
                <a:cs typeface="Times New Roman" panose="02020603050405020304" pitchFamily="18" charset="0"/>
              </a:rPr>
            </a:br>
            <a:r>
              <a:rPr lang="en-US" sz="1200" i="1" dirty="0">
                <a:effectLst/>
                <a:latin typeface="+mn-lt"/>
                <a:ea typeface="Calibri" panose="020F0502020204030204" pitchFamily="34" charset="0"/>
                <a:cs typeface="Times New Roman" panose="02020603050405020304" pitchFamily="18" charset="0"/>
              </a:rPr>
              <a:t>“Recovery is a process of change whereby individuals improve their health and wellness, to live a self-directed life, and strive to reach their full potential” (</a:t>
            </a:r>
            <a:r>
              <a:rPr lang="en-US" sz="1200" dirty="0">
                <a:effectLst/>
                <a:latin typeface="+mn-lt"/>
                <a:ea typeface="Calibri" panose="020F0502020204030204" pitchFamily="34" charset="0"/>
                <a:cs typeface="Times New Roman" panose="02020603050405020304" pitchFamily="18" charset="0"/>
              </a:rPr>
              <a:t>SAMHSA,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To avoid confusion and to bridge the differences between mental health and substance use perspectives, this training program strives wherever possible to use the term </a:t>
            </a:r>
            <a:r>
              <a:rPr lang="en-US" sz="1200" b="1" i="1" dirty="0">
                <a:effectLst/>
                <a:latin typeface="+mn-lt"/>
                <a:ea typeface="Calibri" panose="020F0502020204030204" pitchFamily="34" charset="0"/>
                <a:cs typeface="Calibri" panose="020F0502020204030204" pitchFamily="34" charset="0"/>
              </a:rPr>
              <a:t>recovery</a:t>
            </a:r>
            <a:r>
              <a:rPr lang="en-US" sz="1200" dirty="0">
                <a:effectLst/>
                <a:latin typeface="+mn-lt"/>
                <a:ea typeface="Calibri" panose="020F0502020204030204" pitchFamily="34" charset="0"/>
                <a:cs typeface="Calibri" panose="020F0502020204030204" pitchFamily="34" charset="0"/>
              </a:rPr>
              <a:t> broadly, that is, to focus on the whole person not just a disorder, condition, or related behaviors.</a:t>
            </a:r>
            <a:endParaRPr lang="en-US" sz="1200" dirty="0">
              <a:latin typeface="+mn-lt"/>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Substance Abuse and Mental Health Services Administration (SAMHSA, 2014). Recovery and Recovery Support. https://www.samhsa.gov/find-help/recovery#:~:text=SAMHSA's%20working%20definition%20of%20recovery,to%20reach%20their%20full%20potential.</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Davidson, L., </a:t>
            </a:r>
            <a:r>
              <a:rPr lang="en-US" sz="1200" dirty="0" err="1">
                <a:effectLst/>
                <a:latin typeface="+mn-lt"/>
                <a:ea typeface="Calibri" panose="020F0502020204030204" pitchFamily="34" charset="0"/>
                <a:cs typeface="Times New Roman" panose="02020603050405020304" pitchFamily="18" charset="0"/>
              </a:rPr>
              <a:t>O’Connel</a:t>
            </a:r>
            <a:r>
              <a:rPr lang="en-US" sz="1200" dirty="0">
                <a:effectLst/>
                <a:latin typeface="+mn-lt"/>
                <a:ea typeface="Calibri" panose="020F0502020204030204" pitchFamily="34" charset="0"/>
                <a:cs typeface="Times New Roman" panose="02020603050405020304" pitchFamily="18" charset="0"/>
              </a:rPr>
              <a:t>, M.J., </a:t>
            </a:r>
            <a:r>
              <a:rPr lang="en-US" sz="1200" dirty="0" err="1">
                <a:effectLst/>
                <a:latin typeface="+mn-lt"/>
                <a:ea typeface="Calibri" panose="020F0502020204030204" pitchFamily="34" charset="0"/>
                <a:cs typeface="Times New Roman" panose="02020603050405020304" pitchFamily="18" charset="0"/>
              </a:rPr>
              <a:t>Staeheli</a:t>
            </a:r>
            <a:r>
              <a:rPr lang="en-US" sz="1200" dirty="0">
                <a:effectLst/>
                <a:latin typeface="+mn-lt"/>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200" i="1" dirty="0">
                <a:effectLst/>
                <a:latin typeface="+mn-lt"/>
                <a:ea typeface="Calibri" panose="020F0502020204030204" pitchFamily="34" charset="0"/>
                <a:cs typeface="Times New Roman" panose="02020603050405020304" pitchFamily="18" charset="0"/>
              </a:rPr>
              <a:t>Psychiatric Services, 52</a:t>
            </a:r>
            <a:r>
              <a:rPr lang="en-US" sz="1200" dirty="0">
                <a:effectLst/>
                <a:latin typeface="+mn-lt"/>
                <a:ea typeface="Calibri" panose="020F0502020204030204" pitchFamily="34" charset="0"/>
                <a:cs typeface="Times New Roman" panose="02020603050405020304" pitchFamily="18" charset="0"/>
              </a:rPr>
              <a:t>(4), 482-5. </a:t>
            </a:r>
            <a:endParaRPr lang="en-US" sz="12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11</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Distinctions have been made within the definition of recovery to differentiate between: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clinical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(symptom remission or abstinence)</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functional recovery </a:t>
            </a:r>
            <a:r>
              <a:rPr lang="en-US" sz="1200" dirty="0">
                <a:effectLst/>
                <a:latin typeface="Calibri" panose="020F0502020204030204" pitchFamily="34" charset="0"/>
                <a:ea typeface="Times New Roman" panose="02020603050405020304" pitchFamily="18" charset="0"/>
                <a:cs typeface="Calibri" panose="020F0502020204030204" pitchFamily="34" charset="0"/>
              </a:rPr>
              <a:t>(getting a job and coping with daily life demands)</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personal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(improvements in wellbeing and life satisfaction, regaining a positive sense of identity)</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social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(developing strong and supportive social networks)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This yields a recovery process unique to each person. For many people with mental health and substance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use </a:t>
            </a:r>
            <a:r>
              <a:rPr lang="en-US" sz="1200" dirty="0">
                <a:effectLst/>
                <a:latin typeface="Calibri" panose="020F0502020204030204" pitchFamily="34" charset="0"/>
                <a:ea typeface="Calibri" panose="020F0502020204030204" pitchFamily="34" charset="0"/>
                <a:cs typeface="Calibri" panose="020F0502020204030204" pitchFamily="34" charset="0"/>
              </a:rPr>
              <a:t>conditions, the concept of recovery is about staying in control of their life. Such an approach, which does not focus on full symptom resolution but emphasizes resilience and control over problems and life, has been called the recovery model.  Recovery does not mean a cure. It’s not about ceasing to need support – it’s about “recovering a life,” the right to participate in all facets of civic and economic life as an equal citizen.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b="0" i="0" dirty="0" err="1">
                <a:solidFill>
                  <a:srgbClr val="303030"/>
                </a:solidFill>
                <a:effectLst/>
                <a:latin typeface="Calibri" panose="020F0502020204030204" pitchFamily="34" charset="0"/>
                <a:cs typeface="Calibri" panose="020F0502020204030204" pitchFamily="34" charset="0"/>
              </a:rPr>
              <a:t>Roosenschoon</a:t>
            </a:r>
            <a:r>
              <a:rPr lang="en-US" sz="1200" b="0" i="0" dirty="0">
                <a:solidFill>
                  <a:srgbClr val="303030"/>
                </a:solidFill>
                <a:effectLst/>
                <a:latin typeface="Calibri" panose="020F0502020204030204" pitchFamily="34" charset="0"/>
                <a:cs typeface="Calibri" panose="020F0502020204030204" pitchFamily="34" charset="0"/>
              </a:rPr>
              <a:t>, B. J., </a:t>
            </a:r>
            <a:r>
              <a:rPr lang="en-US" sz="1200" b="0" i="0" dirty="0" err="1">
                <a:solidFill>
                  <a:srgbClr val="303030"/>
                </a:solidFill>
                <a:effectLst/>
                <a:latin typeface="Calibri" panose="020F0502020204030204" pitchFamily="34" charset="0"/>
                <a:cs typeface="Calibri" panose="020F0502020204030204" pitchFamily="34" charset="0"/>
              </a:rPr>
              <a:t>Kamperman</a:t>
            </a:r>
            <a:r>
              <a:rPr lang="en-US" sz="1200" b="0" i="0" dirty="0">
                <a:solidFill>
                  <a:srgbClr val="303030"/>
                </a:solidFill>
                <a:effectLst/>
                <a:latin typeface="Calibri" panose="020F0502020204030204" pitchFamily="34" charset="0"/>
                <a:cs typeface="Calibri" panose="020F0502020204030204" pitchFamily="34" charset="0"/>
              </a:rPr>
              <a:t>, A. M., </a:t>
            </a:r>
            <a:r>
              <a:rPr lang="en-US" sz="1200" b="0" i="0" dirty="0" err="1">
                <a:solidFill>
                  <a:srgbClr val="303030"/>
                </a:solidFill>
                <a:effectLst/>
                <a:latin typeface="Calibri" panose="020F0502020204030204" pitchFamily="34" charset="0"/>
                <a:cs typeface="Calibri" panose="020F0502020204030204" pitchFamily="34" charset="0"/>
              </a:rPr>
              <a:t>Deen</a:t>
            </a:r>
            <a:r>
              <a:rPr lang="en-US" sz="1200" b="0" i="0" dirty="0">
                <a:solidFill>
                  <a:srgbClr val="303030"/>
                </a:solidFill>
                <a:effectLst/>
                <a:latin typeface="Calibri" panose="020F0502020204030204" pitchFamily="34" charset="0"/>
                <a:cs typeface="Calibri" panose="020F0502020204030204" pitchFamily="34" charset="0"/>
              </a:rPr>
              <a:t>, M. L., </a:t>
            </a:r>
            <a:r>
              <a:rPr lang="en-US" sz="1200" b="0" i="0" dirty="0" err="1">
                <a:solidFill>
                  <a:srgbClr val="303030"/>
                </a:solidFill>
                <a:effectLst/>
                <a:latin typeface="Calibri" panose="020F0502020204030204" pitchFamily="34" charset="0"/>
                <a:cs typeface="Calibri" panose="020F0502020204030204" pitchFamily="34" charset="0"/>
              </a:rPr>
              <a:t>Weeghel</a:t>
            </a:r>
            <a:r>
              <a:rPr lang="en-US" sz="1200" b="0" i="0" dirty="0">
                <a:solidFill>
                  <a:srgbClr val="303030"/>
                </a:solidFill>
                <a:effectLst/>
                <a:latin typeface="Calibri" panose="020F0502020204030204" pitchFamily="34" charset="0"/>
                <a:cs typeface="Calibri" panose="020F0502020204030204" pitchFamily="34" charset="0"/>
              </a:rPr>
              <a:t>, J. V., &amp; Mulder, C. L. (2019). Determinants of clinical, functional and personal recovery for people with schizophrenia and other severe mental illnesses: A cross-sectional analysis. </a:t>
            </a:r>
            <a:r>
              <a:rPr lang="en-US" sz="1200" b="0" i="1" dirty="0" err="1">
                <a:solidFill>
                  <a:srgbClr val="303030"/>
                </a:solidFill>
                <a:effectLst/>
                <a:latin typeface="Calibri" panose="020F0502020204030204" pitchFamily="34" charset="0"/>
                <a:cs typeface="Calibri" panose="020F0502020204030204" pitchFamily="34" charset="0"/>
              </a:rPr>
              <a:t>PloS</a:t>
            </a:r>
            <a:r>
              <a:rPr lang="en-US" sz="1200" b="0" i="1" dirty="0">
                <a:solidFill>
                  <a:srgbClr val="303030"/>
                </a:solidFill>
                <a:effectLst/>
                <a:latin typeface="Calibri" panose="020F0502020204030204" pitchFamily="34" charset="0"/>
                <a:cs typeface="Calibri" panose="020F0502020204030204" pitchFamily="34" charset="0"/>
              </a:rPr>
              <a:t> one</a:t>
            </a:r>
            <a:r>
              <a:rPr lang="en-US" sz="1200" b="0" i="0" dirty="0">
                <a:solidFill>
                  <a:srgbClr val="303030"/>
                </a:solidFill>
                <a:effectLst/>
                <a:latin typeface="Calibri" panose="020F0502020204030204" pitchFamily="34" charset="0"/>
                <a:cs typeface="Calibri" panose="020F0502020204030204" pitchFamily="34" charset="0"/>
              </a:rPr>
              <a:t>, </a:t>
            </a:r>
            <a:r>
              <a:rPr lang="en-US" sz="1200" b="0" i="1" dirty="0">
                <a:solidFill>
                  <a:srgbClr val="303030"/>
                </a:solidFill>
                <a:effectLst/>
                <a:latin typeface="Calibri" panose="020F0502020204030204" pitchFamily="34" charset="0"/>
                <a:cs typeface="Calibri" panose="020F0502020204030204" pitchFamily="34" charset="0"/>
              </a:rPr>
              <a:t>14</a:t>
            </a:r>
            <a:r>
              <a:rPr lang="en-US" sz="1200" b="0" i="0" dirty="0">
                <a:solidFill>
                  <a:srgbClr val="303030"/>
                </a:solidFill>
                <a:effectLst/>
                <a:latin typeface="Calibri" panose="020F0502020204030204" pitchFamily="34" charset="0"/>
                <a:cs typeface="Calibri" panose="020F0502020204030204" pitchFamily="34" charset="0"/>
              </a:rPr>
              <a:t>(9), e0222378. https://doi.org/10.1371/journal.pone.0222378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121139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has delineated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four major dimensions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support a life in recovery: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overcoming or managing one’s disease(s) as well as living in a physically and emotionally healthy way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Home: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 stable and safe place to live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200" dirty="0">
                <a:effectLst/>
                <a:latin typeface="Calibri" panose="020F0502020204030204" pitchFamily="34" charset="0"/>
                <a:ea typeface="Calibri" panose="020F0502020204030204" pitchFamily="34" charset="0"/>
                <a:cs typeface="Times New Roman" panose="02020603050405020304" pitchFamily="18" charset="0"/>
              </a:rPr>
              <a:t> meaningful daily activities, such as a job, school, volunteerism, family caretaking, or creative endeavors, and the independence, income and resources to participate in society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relationships and social networks that provide support, friendship, love, and hope.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15637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There are several principles upon which the concept of recovery is based. SAMHSA, in collaboration with persons in recovery, has also created a set of guiding values and principles that have come to be commonly accepted as the standards for effective delivery of recovery-focused care</a:t>
            </a:r>
            <a:r>
              <a:rPr lang="en-US" sz="1200" dirty="0">
                <a:effectLst/>
                <a:latin typeface="+mn-lt"/>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spcBef>
                <a:spcPts val="800"/>
              </a:spcBef>
              <a:spcAft>
                <a:spcPts val="100"/>
              </a:spcAft>
            </a:pPr>
            <a:r>
              <a:rPr lang="en-US" sz="1200" b="1" dirty="0">
                <a:solidFill>
                  <a:srgbClr val="84171A"/>
                </a:solidFill>
                <a:effectLst/>
                <a:latin typeface="+mn-lt"/>
                <a:ea typeface="Calibri" panose="020F0502020204030204" pitchFamily="34" charset="0"/>
                <a:cs typeface="Trade Gothic LT Std"/>
              </a:rPr>
              <a:t>Recovery emerges from hope: </a:t>
            </a:r>
            <a:r>
              <a:rPr lang="en-US" sz="1200" dirty="0">
                <a:solidFill>
                  <a:srgbClr val="000000"/>
                </a:solidFill>
                <a:effectLst/>
                <a:latin typeface="+mn-lt"/>
                <a:ea typeface="Calibri" panose="020F0502020204030204" pitchFamily="34" charset="0"/>
                <a:cs typeface="Trade Gothic LT Std Light"/>
              </a:rPr>
              <a:t>The belief that recovery is real provides the essential and motivating message of a better future—that people can and do overcome the internal and external challenges, barriers, and obstacles that confront them. </a:t>
            </a: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br>
              <a:rPr lang="en-US" sz="1200" b="1" i="1" dirty="0">
                <a:effectLst/>
                <a:latin typeface="+mn-lt"/>
                <a:ea typeface="Calibri" panose="020F0502020204030204" pitchFamily="34" charset="0"/>
                <a:cs typeface="Times New Roman" panose="02020603050405020304" pitchFamily="18" charset="0"/>
              </a:rPr>
            </a:br>
            <a:r>
              <a:rPr lang="en-US" sz="1200" b="1" i="1" dirty="0">
                <a:effectLst/>
                <a:latin typeface="+mn-lt"/>
                <a:ea typeface="Calibri" panose="020F0502020204030204" pitchFamily="34" charset="0"/>
                <a:cs typeface="Times New Roman" panose="02020603050405020304" pitchFamily="18" charset="0"/>
              </a:rPr>
              <a:t>Recovery is person-centered: </a:t>
            </a:r>
            <a:r>
              <a:rPr lang="en-US" sz="1200" dirty="0">
                <a:effectLst/>
                <a:latin typeface="+mn-lt"/>
                <a:ea typeface="Calibri" panose="020F0502020204030204" pitchFamily="34" charset="0"/>
                <a:cs typeface="Times New Roman" panose="02020603050405020304" pitchFamily="18" charset="0"/>
              </a:rPr>
              <a:t>Self-determination and self-direction are the foundations for recovery as individuals define their own life goals and design their unique path(s) towards those goals.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Recovery occurs via many pathways: </a:t>
            </a:r>
            <a:r>
              <a:rPr lang="en-US" sz="1200" dirty="0">
                <a:effectLst/>
                <a:latin typeface="+mn-lt"/>
                <a:ea typeface="Calibri" panose="020F0502020204030204" pitchFamily="34" charset="0"/>
                <a:cs typeface="Times New Roman" panose="02020603050405020304" pitchFamily="18" charset="0"/>
              </a:rPr>
              <a:t>Recovery is built on the multiple capacities, strengths, talents, coping abilities, resources, and inherent value of each individual. Recovery pathways are highly personalized. Recovery is non-linear, characterized by </a:t>
            </a:r>
            <a:r>
              <a:rPr lang="en-US" sz="1200" dirty="0">
                <a:effectLst/>
                <a:latin typeface="Calibri" panose="020F0502020204030204" pitchFamily="34" charset="0"/>
                <a:ea typeface="Calibri" panose="020F0502020204030204" pitchFamily="34" charset="0"/>
                <a:cs typeface="Calibri" panose="020F0502020204030204" pitchFamily="34" charset="0"/>
              </a:rPr>
              <a:t>continual growth and improved functioning that may involve setbacks. </a:t>
            </a:r>
          </a:p>
          <a:p>
            <a:pPr marL="0" marR="0">
              <a:lnSpc>
                <a:spcPct val="110000"/>
              </a:lnSpc>
              <a:spcBef>
                <a:spcPts val="0"/>
              </a:spcBef>
              <a:spcAft>
                <a:spcPts val="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i="1" dirty="0">
                <a:effectLst/>
                <a:latin typeface="+mn-lt"/>
                <a:ea typeface="Calibri" panose="020F0502020204030204" pitchFamily="34" charset="0"/>
                <a:cs typeface="Calibri" panose="020F0502020204030204" pitchFamily="34" charset="0"/>
              </a:rPr>
              <a:t>Recovery is holistic:</a:t>
            </a:r>
            <a:r>
              <a:rPr lang="en-US" sz="1200" dirty="0">
                <a:effectLst/>
                <a:latin typeface="+mn-lt"/>
                <a:ea typeface="Calibri" panose="020F0502020204030204" pitchFamily="34" charset="0"/>
                <a:cs typeface="Calibri" panose="020F0502020204030204" pitchFamily="34" charset="0"/>
              </a:rPr>
              <a:t> Recovery encompasses an individual’s whole life, including mind, body, spirit, and community. The array of services and supports available should be integrated and coordinated.</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SAMHSA (2012). </a:t>
            </a:r>
            <a:r>
              <a:rPr lang="en-US" sz="1200" i="1" dirty="0">
                <a:effectLst/>
                <a:latin typeface="+mn-lt"/>
                <a:ea typeface="Calibri" panose="020F0502020204030204" pitchFamily="34" charset="0"/>
                <a:cs typeface="Calibri" panose="020F0502020204030204" pitchFamily="34" charset="0"/>
              </a:rPr>
              <a:t>SAMHSA’s working definition of recovery</a:t>
            </a:r>
            <a:r>
              <a:rPr lang="en-US" sz="1200" dirty="0">
                <a:effectLst/>
                <a:latin typeface="+mn-lt"/>
                <a:ea typeface="Calibri" panose="020F0502020204030204" pitchFamily="34" charset="0"/>
                <a:cs typeface="Calibri" panose="020F0502020204030204" pitchFamily="34" charset="0"/>
              </a:rPr>
              <a:t>.  Washington, DC: US Department of Health and Human Services, SAMHSA. </a:t>
            </a:r>
            <a:r>
              <a:rPr lang="en-US" sz="1200" dirty="0">
                <a:effectLst/>
                <a:latin typeface="+mn-lt"/>
                <a:ea typeface="Calibri" panose="020F0502020204030204" pitchFamily="34" charset="0"/>
                <a:cs typeface="Times New Roman" panose="02020603050405020304" pitchFamily="18" charset="0"/>
              </a:rPr>
              <a:t>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40225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peers and allies: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Mutual support and mutual aid groups play an invaluable role in recovery. Peers encourage and engage other peers and provide each other with a vital sense of belonging, supportive relationships, valued roles, and community. Professionals also play an important role in the recovery process by providing clinical treatment and other services that support individuals in their chosen recovery paths.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through relationship and social networks: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important factor in the recovery process is the presence and involvement of people who believe in the person’s ability to recover; who offer hope, support, and encouragement; and who also suggest strategies and resources for change. Family members, peers, providers, faith groups, community members, and other allies form vital support networks.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culturally-based and influenced</a:t>
            </a:r>
            <a:r>
              <a:rPr lang="en-US" sz="1200" dirty="0">
                <a:effectLst/>
                <a:latin typeface="Calibri" panose="020F0502020204030204" pitchFamily="34" charset="0"/>
                <a:ea typeface="Calibri" panose="020F0502020204030204" pitchFamily="34" charset="0"/>
                <a:cs typeface="Times New Roman" panose="02020603050405020304" pitchFamily="18" charset="0"/>
              </a:rPr>
              <a:t>: Culture and cultural background - including values, traditions, and beliefs - are keys in determining a person’s journey and unique pathway to recovery. Services should be culturally grounded, attuned, sensitive, congruent, and competent, as well as personalized to meet each individual’s unique needs.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18872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addressing trauma</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experience of trauma (such as physical or sexual abuse, domestic violence, war, disaster, and others) is often a precursor to or associated with substance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use, mental health problems, and related issues. Services and supports should be trauma-informed to foster safety (physical and emotional) and trust, as well as promote choice, empowerment, and collaboration.</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involves individual, family, and community strengths and responsibility: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Individuals, families, and communities have strengths and resources that serve as a foundation for recovery. Individuals have a personal responsibility for their own self-care and journeys of recovery. Families and significant others have responsibilities to support their loved ones, especially for children and youth in recovery.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based on respect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Community, systems, and societal acceptance and appreciation for people affected by mental health and substance use disorders – including protecting their rights and eliminating discrimination – are crucial in achieving recovery. Self-acceptance, developing a positive and meaningful sense of identity, and regaining belief in one’s self are particularly important.</a:t>
            </a:r>
          </a:p>
          <a:p>
            <a:pPr marL="0" marR="0">
              <a:lnSpc>
                <a:spcPct val="11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260038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33309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37226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146938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n-lt"/>
              </a:rPr>
              <a:t>Experiencing serious mental health and/or substance use problems are a catastrophic and life-changing experiences. There is no way back to how things were before the problems started, but there is a way forward. Many people with mental health and substance use conditions have demonstrated that it is possible to rebuild a meaningful, valued, and satisfying life. Recovery is possible.</a:t>
            </a:r>
          </a:p>
          <a:p>
            <a:pPr algn="l"/>
            <a:endParaRPr lang="en-US" sz="1200" b="0" i="0" u="none" strike="noStrike" baseline="0" dirty="0">
              <a:latin typeface="+mn-lt"/>
            </a:endParaRPr>
          </a:p>
          <a:p>
            <a:pPr algn="l"/>
            <a:r>
              <a:rPr lang="en-US" sz="1200" b="0" i="0" u="none" strike="noStrike" baseline="0" dirty="0">
                <a:latin typeface="+mn-lt"/>
              </a:rPr>
              <a:t>We know that people with mental health and substance use conditions benefit from a wide range of support and treatment, and it is critical that these are available to people of all ages and to those who may experience additional discrimination and disadvantage because of physical impairments, substance use problems, forensic history, learning disabilities, or their ethnicity, sexuality, or religion.  A central question for any organization is whether this support and treatment helps the person to pursue their ambitions and make the most of their life. Therefore, the philosophy and principles guiding our work as behavioral health practitioners and the services provided are particularly important.</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358486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rPr>
              <a:t>While many common elements exist throughout the mental health and substance use disorder systems, there are significant differences in ideologies, practices, and procedures that may present barriers to supporting the SAMHSA-identified principles of</a:t>
            </a:r>
            <a:r>
              <a:rPr lang="en-US" sz="1200" baseline="0" dirty="0">
                <a:effectLst/>
                <a:latin typeface="+mn-lt"/>
              </a:rPr>
              <a:t> </a:t>
            </a:r>
            <a:r>
              <a:rPr lang="en-US" sz="1200" dirty="0">
                <a:effectLst/>
                <a:latin typeface="+mn-lt"/>
              </a:rPr>
              <a:t>recovery.  </a:t>
            </a:r>
          </a:p>
          <a:p>
            <a:endParaRPr lang="en-US" sz="1200" dirty="0">
              <a:effectLst/>
              <a:latin typeface="+mn-lt"/>
            </a:endParaRPr>
          </a:p>
          <a:p>
            <a:r>
              <a:rPr lang="en-US" sz="1200" dirty="0">
                <a:effectLst/>
                <a:latin typeface="+mn-lt"/>
              </a:rPr>
              <a:t>A barrier to implementing recovery-oriented systems that integrate mental health and substance use disorder systems is different understandings of the meanings of language used to describe recovery, recovery-oriented systems of care, and recovery</a:t>
            </a:r>
            <a:r>
              <a:rPr lang="en-US" sz="1200" baseline="0" dirty="0">
                <a:effectLst/>
                <a:latin typeface="+mn-lt"/>
              </a:rPr>
              <a:t> </a:t>
            </a:r>
            <a:r>
              <a:rPr lang="en-US" sz="1200" dirty="0">
                <a:effectLst/>
                <a:latin typeface="+mn-lt"/>
              </a:rPr>
              <a:t>support systems. Between mental health and substance use disorder systems, these terms are commonly used; however, the words have different meanings within each of these systems. </a:t>
            </a:r>
          </a:p>
          <a:p>
            <a:endParaRPr lang="en-US" sz="1200" dirty="0">
              <a:effectLst/>
              <a:latin typeface="+mn-lt"/>
            </a:endParaRPr>
          </a:p>
          <a:p>
            <a:r>
              <a:rPr lang="en-US" sz="1200" dirty="0">
                <a:effectLst/>
                <a:latin typeface="+mn-lt"/>
              </a:rPr>
              <a:t>It is important to determine whether the differences reside in the words or with personal values. Either way, common ground must be sought and nurtured in order to successfully integrate services and systems and develop viable recovery-oriented systems. </a:t>
            </a:r>
          </a:p>
          <a:p>
            <a:endParaRPr lang="en-US" sz="1200" dirty="0">
              <a:latin typeface="+mn-lt"/>
            </a:endParaRPr>
          </a:p>
          <a:p>
            <a:r>
              <a:rPr lang="en-US" sz="1200" dirty="0">
                <a:latin typeface="+mn-lt"/>
              </a:rPr>
              <a:t>Note to trainer: Pose these questions to the learners from the perspective of the organization and as an individual.  Foster a discussion about values and attitudes that surround these statements. As a counterpoint - Ask what attitudes may be opposed to these values.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20</a:t>
            </a:fld>
            <a:endParaRPr lang="en-US" noProof="0" dirty="0"/>
          </a:p>
        </p:txBody>
      </p:sp>
    </p:spTree>
    <p:extLst>
      <p:ext uri="{BB962C8B-B14F-4D97-AF65-F5344CB8AC3E}">
        <p14:creationId xmlns:p14="http://schemas.microsoft.com/office/powerpoint/2010/main" val="183083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 at these statements from the perspective of the organization and as an individual.  Foster a discussion about where these values and practices can be found within the organization.  Don’t ask what needs to be done at this time; this question will be posed at the end of the module.</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61245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64347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ROSC encompasses a menu of individualized, person-centered, and strength-based services within a self-defined network. By design, a ROSC provides individuals and families with more options with which to make informed decisions regarding their care. Services are designed to be accessible, welcoming, and easy to navigate. A fundamental value of a ROSC is the involvement of people in recovery, their families, and the community to continually improve access to and quality of services.</a:t>
            </a:r>
          </a:p>
          <a:p>
            <a:endParaRPr lang="en-US" sz="1200" dirty="0"/>
          </a:p>
          <a:p>
            <a:r>
              <a:rPr lang="en-US" sz="1200" dirty="0"/>
              <a:t>SAMHSA (2010). Recovery-Oriented Services Guide. </a:t>
            </a:r>
            <a:r>
              <a:rPr lang="en-US" sz="1200" i="1" dirty="0"/>
              <a:t>https://www.samhsa.gov/sites/default/files/rosc_resource_guide_book.pdf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9587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409438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In 2016, Florida law was augmented to specify that Florida’s behavioral health services are to be based on </a:t>
            </a:r>
            <a:r>
              <a:rPr lang="en-US" sz="1200" i="1" dirty="0">
                <a:effectLst/>
                <a:latin typeface="+mn-lt"/>
                <a:ea typeface="Calibri" panose="020F0502020204030204" pitchFamily="34" charset="0"/>
                <a:cs typeface="Calibri" panose="020F0502020204030204" pitchFamily="34" charset="0"/>
              </a:rPr>
              <a:t>recovery-oriented principles</a:t>
            </a:r>
            <a:r>
              <a:rPr lang="en-US" sz="1200" dirty="0">
                <a:effectLst/>
                <a:latin typeface="+mn-lt"/>
                <a:ea typeface="Calibri" panose="020F0502020204030204" pitchFamily="34" charset="0"/>
                <a:cs typeface="Calibri" panose="020F0502020204030204" pitchFamily="34" charset="0"/>
              </a:rPr>
              <a:t> (Ch. 2016-241, Laws of Florida). This legislation provided statutory support for the values and principles that underpin a recovery orientation as well as the implementation of recovery-oriented practices throughout the State.  Importantly, it fosters State priorities and regional differences while ensuring that communities and systems deliver high-quality care and services based on a recovery-orientation.</a:t>
            </a:r>
          </a:p>
          <a:p>
            <a:endParaRPr lang="en-US" sz="1200" dirty="0">
              <a:effectLst/>
              <a:latin typeface="+mn-lt"/>
              <a:cs typeface="Calibri" panose="020F0502020204030204" pitchFamily="34" charset="0"/>
            </a:endParaRPr>
          </a:p>
          <a:p>
            <a:r>
              <a:rPr lang="en-US" sz="1200" dirty="0">
                <a:effectLst/>
                <a:latin typeface="+mn-lt"/>
                <a:cs typeface="Calibri" panose="020F0502020204030204" pitchFamily="34" charset="0"/>
              </a:rPr>
              <a:t>At the state and local levels, Florida has been working in establishing </a:t>
            </a:r>
            <a:r>
              <a:rPr lang="en-US" sz="1200" dirty="0">
                <a:latin typeface="+mn-lt"/>
              </a:rPr>
              <a:t>a network of clinical and nonclinical services and supports to sustain long-term, community-based recovery. As local entities, ROSCs are implementing the guiding principles of recovery orientation while reflecting the unique variations in each community’s vision, institutions, resources, and priorities. Behavioral health systems and communities form ROSCs to:</a:t>
            </a:r>
            <a:br>
              <a:rPr lang="en-US" sz="1200" dirty="0">
                <a:latin typeface="+mn-lt"/>
              </a:rPr>
            </a:br>
            <a:endParaRPr lang="en-US" sz="1200" dirty="0">
              <a:latin typeface="+mn-lt"/>
            </a:endParaRPr>
          </a:p>
          <a:p>
            <a:pPr>
              <a:buFont typeface="Arial" panose="020B0604020202020204" pitchFamily="34" charset="0"/>
              <a:buChar char="•"/>
            </a:pPr>
            <a:r>
              <a:rPr lang="en-US" sz="1200" dirty="0">
                <a:latin typeface="+mn-lt"/>
              </a:rPr>
              <a:t> Promote good quality of life, community health, and wellness for all.</a:t>
            </a:r>
          </a:p>
          <a:p>
            <a:pPr>
              <a:buFont typeface="Arial" panose="020B0604020202020204" pitchFamily="34" charset="0"/>
              <a:buChar char="•"/>
            </a:pPr>
            <a:r>
              <a:rPr lang="en-US" sz="1200" dirty="0">
                <a:latin typeface="+mn-lt"/>
              </a:rPr>
              <a:t> Prevent the development of behavioral health conditions.</a:t>
            </a:r>
          </a:p>
          <a:p>
            <a:pPr>
              <a:buFont typeface="Arial" panose="020B0604020202020204" pitchFamily="34" charset="0"/>
              <a:buChar char="•"/>
            </a:pPr>
            <a:r>
              <a:rPr lang="en-US" sz="1200" dirty="0">
                <a:latin typeface="+mn-lt"/>
              </a:rPr>
              <a:t> Intervene earlier in the progression of illnesses.</a:t>
            </a:r>
          </a:p>
          <a:p>
            <a:pPr>
              <a:buFont typeface="Arial" panose="020B0604020202020204" pitchFamily="34" charset="0"/>
              <a:buChar char="•"/>
            </a:pPr>
            <a:r>
              <a:rPr lang="en-US" sz="1200" dirty="0">
                <a:latin typeface="+mn-lt"/>
              </a:rPr>
              <a:t> Reduce the harm caused by substance use disorders and mental health conditions on individuals, families, and communities; and</a:t>
            </a:r>
          </a:p>
          <a:p>
            <a:pPr>
              <a:buFont typeface="Arial" panose="020B0604020202020204" pitchFamily="34" charset="0"/>
              <a:buChar char="•"/>
            </a:pPr>
            <a:r>
              <a:rPr lang="en-US" sz="1200" dirty="0">
                <a:latin typeface="+mn-lt"/>
              </a:rPr>
              <a:t> Provide the resources to assist people with behavioral health conditions to achieve and sustain their wellness and build meaningful lives for themselves in their communities.</a:t>
            </a:r>
          </a:p>
          <a:p>
            <a:pPr>
              <a:buFont typeface="Arial" panose="020B0604020202020204" pitchFamily="34" charset="0"/>
              <a:buNone/>
            </a:pPr>
            <a:endParaRPr lang="en-US" sz="1200" dirty="0">
              <a:latin typeface="+mn-lt"/>
            </a:endParaRPr>
          </a:p>
          <a:p>
            <a:pPr>
              <a:buFont typeface="Arial" panose="020B0604020202020204" pitchFamily="34" charset="0"/>
              <a:buNone/>
            </a:pPr>
            <a:r>
              <a:rPr lang="en-US" sz="1200" dirty="0">
                <a:latin typeface="+mn-lt"/>
              </a:rPr>
              <a:t>Florida Department of Children and Families. </a:t>
            </a:r>
            <a:r>
              <a:rPr lang="en-US" sz="1200" dirty="0">
                <a:effectLst/>
                <a:latin typeface="+mn-lt"/>
                <a:ea typeface="Calibri" panose="020F0502020204030204" pitchFamily="34" charset="0"/>
                <a:cs typeface="Times New Roman" panose="02020603050405020304" pitchFamily="18" charset="0"/>
              </a:rPr>
              <a:t>Recovery-Oriented System of Care. </a:t>
            </a:r>
            <a:r>
              <a:rPr lang="en-US" sz="1200" dirty="0">
                <a:latin typeface="+mn-lt"/>
              </a:rPr>
              <a:t> https://www.myflfamilies.com/service-programs/samh/rosc/index.shtml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 these overarching objectives, but add any specific objectives or examples from within your organization.</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159263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mn-lt"/>
                <a:ea typeface="Calibri" panose="020F0502020204030204" pitchFamily="34" charset="0"/>
                <a:cs typeface="Times New Roman" panose="02020603050405020304" pitchFamily="18" charset="0"/>
              </a:rPr>
              <a:t>Recovery management</a:t>
            </a:r>
            <a:r>
              <a:rPr lang="en-US" sz="1200" b="1"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is basically the stewardship of personal, family and community resources to achieve the highest level of health and functioning of individuals and families impacted by behavioral health conditions.</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It is a time-sustained, recovery focused collaboration between service users and traditional and non-traditional service providers toward the goal of stabilizing, and then actively managing the ebb and flow of substance use and mental health conditions until remission and recovery has been achieved, or until conditions can be effectively self-managed by the individual and their family.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Recovery management is based on the belief that full recovery is seldom achieved from a single episode of intervention or treatment, and that practitioners, as well as people in recovery, families, and policy makers, should not be disappointed or discouraged by the fact that there are no quick fixes. Reoccurrence(s) in substance use or of mental health symptoms are viewed as evidence of the severity of the person’s condition rather than as causes for discharge.  The recovery management model acknowledges this vulnerability but suggests that such reoccurrences are not inevitable if the ongoing recovery process is actively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The public health community has long practiced recovery management when treating chronic diseases such as diabetes, asthma, and hypertension. While public health care providers may use different terminology, recovery management is a tool embedded in their approach to practice. Public health principles address health promotion through comprehensive prevention strategies, screening, early intervention, treatment, and reinforcement of healthy lifestyles.</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White, W. L., Boyle, M. G., Loveland, D. L. &amp; Corrington, P. W. (n.d.). </a:t>
            </a:r>
            <a:r>
              <a:rPr lang="en-US" sz="1200" i="1" dirty="0">
                <a:effectLst/>
                <a:latin typeface="+mn-lt"/>
                <a:ea typeface="Calibri" panose="020F0502020204030204" pitchFamily="34" charset="0"/>
                <a:cs typeface="Times New Roman" panose="02020603050405020304" pitchFamily="18" charset="0"/>
              </a:rPr>
              <a:t>What is behavioral health recovery management? A brief primer.</a:t>
            </a:r>
            <a:r>
              <a:rPr lang="en-US" sz="1200" dirty="0">
                <a:effectLst/>
                <a:latin typeface="+mn-lt"/>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3"/>
              </a:rPr>
              <a:t>http://www.bhrm.org/media/pdf/pub/BHRM_Primer.pdf</a:t>
            </a: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210467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cs typeface="Calibri" panose="020F0502020204030204" pitchFamily="34" charset="0"/>
              </a:rPr>
              <a:t>Traditionally, recovery-oriented services have been viewed as long-term recovery related activities that occur after a formal substance use treatment episode. However, recovery-oriented activities and approaches are also part of the full continuum of care available to persons within a ROSC.</a:t>
            </a:r>
            <a:r>
              <a:rPr lang="en-US" sz="1200" baseline="0"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A ROSC provides a network of services and supports to address the full spectrum of substance use problems, from harmful use to chronic conditions.</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SAMHSA (2010). </a:t>
            </a:r>
            <a:r>
              <a:rPr lang="en-US" sz="1200" i="1" dirty="0">
                <a:latin typeface="Calibri" panose="020F0502020204030204" pitchFamily="34" charset="0"/>
                <a:cs typeface="Calibri" panose="020F0502020204030204" pitchFamily="34" charset="0"/>
              </a:rPr>
              <a:t>Recovery-Oriented Services Guide</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https://www.samhsa.gov/sites/default/files/rosc_resource_guide_book.pdf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90328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Recovery management spans three phases in the recovery process: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pre-service identification and engagement,</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initiation and stabilization (recovery activities/treatment), and, </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maintenance (post-treatment recovery support services).</a:t>
            </a:r>
          </a:p>
          <a:p>
            <a:pPr marL="342900" marR="0" lvl="0" indent="-342900">
              <a:lnSpc>
                <a:spcPct val="105000"/>
              </a:lnSpc>
              <a:spcBef>
                <a:spcPts val="0"/>
              </a:spcBef>
              <a:spcAft>
                <a:spcPts val="400"/>
              </a:spcAft>
              <a:buFont typeface="+mj-lt"/>
              <a:buAutoNum type="arabicPeriod"/>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400"/>
              </a:spcAft>
              <a:buClrTx/>
              <a:buSzTx/>
              <a:buFont typeface="+mj-lt"/>
              <a:buNone/>
              <a:tabLst/>
              <a:defRPr/>
            </a:pPr>
            <a:r>
              <a:rPr lang="en-US" sz="1200" dirty="0">
                <a:effectLst/>
                <a:latin typeface="+mn-lt"/>
              </a:rPr>
              <a:t>A ROSC supports the premise that there are many pathways to recovery. Recovery-oriented activities include providing a menu of traditional treatment services and alternative therapies, including peer recovery coaching, acupuncture, meditation, and music and art therapy. Recovery support services, including employment assistance, childcare, care management and housing support, may enhance the engagement of individuals and their families in achieving and sustaining recovery.</a:t>
            </a:r>
            <a:endParaRPr lang="en-US" sz="1200" dirty="0">
              <a:latin typeface="+mn-lt"/>
            </a:endParaRPr>
          </a:p>
          <a:p>
            <a:pPr marL="0" marR="0" lvl="0" indent="0">
              <a:lnSpc>
                <a:spcPct val="105000"/>
              </a:lnSpc>
              <a:spcBef>
                <a:spcPts val="0"/>
              </a:spcBef>
              <a:spcAft>
                <a:spcPts val="400"/>
              </a:spcAft>
              <a:buFont typeface="+mj-lt"/>
              <a:buNone/>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29</a:t>
            </a:fld>
            <a:endParaRPr lang="en-US" noProof="0" dirty="0"/>
          </a:p>
        </p:txBody>
      </p:sp>
    </p:spTree>
    <p:extLst>
      <p:ext uri="{BB962C8B-B14F-4D97-AF65-F5344CB8AC3E}">
        <p14:creationId xmlns:p14="http://schemas.microsoft.com/office/powerpoint/2010/main" val="11778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mn-lt"/>
                <a:ea typeface="Times New Roman" panose="02020603050405020304" pitchFamily="18" charset="0"/>
              </a:rPr>
              <a:t>There are many new understandings of the nature of substance use and mental health conditions, their management, and what contributes to recovery outcomes. </a:t>
            </a:r>
            <a:r>
              <a:rPr lang="en-US" sz="1200" b="0" i="0" u="none" strike="noStrike" baseline="0" dirty="0">
                <a:latin typeface="+mn-lt"/>
              </a:rPr>
              <a:t>At its most basic, research suggests that recovery comprises four key components, necessitating attention to each:</a:t>
            </a:r>
            <a:br>
              <a:rPr lang="en-US" sz="1200" b="0" i="0" u="none" strike="noStrike" baseline="0" dirty="0">
                <a:latin typeface="+mn-lt"/>
              </a:rPr>
            </a:b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Finding and maintaining hope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baseline="0" dirty="0">
                <a:latin typeface="+mn-lt"/>
              </a:rPr>
              <a:t>Addressing the personal aspects of recovery (</a:t>
            </a:r>
            <a:r>
              <a:rPr lang="en-US" sz="1200" spc="0" baseline="0" dirty="0">
                <a:solidFill>
                  <a:srgbClr val="4C4D4F"/>
                </a:solidFill>
                <a:effectLst/>
                <a:latin typeface="+mn-lt"/>
                <a:ea typeface="Calibri" panose="020F0502020204030204" pitchFamily="34" charset="0"/>
                <a:cs typeface="Calibri" panose="020F0502020204030204" pitchFamily="34" charset="0"/>
              </a:rPr>
              <a:t>a person’s life situation is to be viewed holistically, with practitioners partnering with them to build on their strengths and foster autonomy)</a:t>
            </a: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Building a meaningful life (recovery occurs within the context of and alignment with the person’s life; family, friends, work, communities, etc.)</a:t>
            </a:r>
          </a:p>
          <a:p>
            <a:pPr marL="342900" indent="-342900" algn="l">
              <a:buFont typeface="+mj-lt"/>
              <a:buAutoNum type="arabicPeriod"/>
            </a:pPr>
            <a:r>
              <a:rPr lang="en-US" sz="1200" b="0" i="0" u="none" strike="noStrike" baseline="0" dirty="0">
                <a:latin typeface="+mn-lt"/>
              </a:rPr>
              <a:t>Affirming autonomy and personal responsibility to take control of one’s life</a:t>
            </a:r>
          </a:p>
          <a:p>
            <a:pPr algn="l"/>
            <a:br>
              <a:rPr lang="en-US" sz="1200" b="0" i="0" u="none" strike="noStrike" spc="0" baseline="0" dirty="0">
                <a:solidFill>
                  <a:schemeClr val="tx1"/>
                </a:solidFill>
                <a:effectLst/>
                <a:latin typeface="+mn-lt"/>
                <a:ea typeface="+mn-ea"/>
                <a:cs typeface="+mn-cs"/>
              </a:rPr>
            </a:br>
            <a:r>
              <a:rPr lang="en-US" sz="1200" b="0" i="0" u="none" strike="noStrike" baseline="0" dirty="0">
                <a:solidFill>
                  <a:srgbClr val="00AEF0"/>
                </a:solidFill>
                <a:latin typeface="+mn-lt"/>
              </a:rPr>
              <a:t>This is a training program for staff who provide a variety of services and support for persons with behavioral health conditions. Ultimately, it aims to support the development of a focus on recovery within our services. It provides different ideas for working with service users in a recovery-oriented fashion. </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r>
              <a:rPr lang="en-US" sz="1200" dirty="0">
                <a:solidFill>
                  <a:srgbClr val="4C4D4F"/>
                </a:solidFill>
                <a:effectLst/>
                <a:latin typeface="+mn-lt"/>
                <a:ea typeface="Calibri" panose="020F0502020204030204" pitchFamily="34" charset="0"/>
              </a:rPr>
              <a:t>Jaiswal. A., Carmichael, K., Gupta, S., Siemens, T., et al (2020). Essential elements that contribute to the recovery of persons with severe mental illness: A systematic scoping study. </a:t>
            </a:r>
            <a:r>
              <a:rPr lang="en-US" sz="1200" i="1" dirty="0">
                <a:solidFill>
                  <a:srgbClr val="4C4D4F"/>
                </a:solidFill>
                <a:effectLst/>
                <a:latin typeface="+mn-lt"/>
                <a:ea typeface="Calibri" panose="020F0502020204030204" pitchFamily="34" charset="0"/>
              </a:rPr>
              <a:t>Frontiers in Psychiatry (11). </a:t>
            </a:r>
            <a:r>
              <a:rPr lang="en-US" sz="1200" i="0" dirty="0">
                <a:solidFill>
                  <a:srgbClr val="4C4D4F"/>
                </a:solidFill>
                <a:effectLst/>
                <a:latin typeface="+mn-lt"/>
                <a:ea typeface="Calibri" panose="020F0502020204030204" pitchFamily="34" charset="0"/>
              </a:rPr>
              <a:t>Retrieved from h</a:t>
            </a:r>
            <a:r>
              <a:rPr lang="en-US" sz="1200" dirty="0">
                <a:solidFill>
                  <a:srgbClr val="4C4D4F"/>
                </a:solidFill>
                <a:effectLst/>
                <a:latin typeface="+mn-lt"/>
                <a:ea typeface="Calibri" panose="020F0502020204030204" pitchFamily="34" charset="0"/>
              </a:rPr>
              <a:t>ttps://www.frontiersin.org/article/10.3389/fpsyt.2020.586230 </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3</a:t>
            </a:fld>
            <a:endParaRPr lang="en-US" noProof="0" dirty="0"/>
          </a:p>
        </p:txBody>
      </p:sp>
    </p:spTree>
    <p:extLst>
      <p:ext uri="{BB962C8B-B14F-4D97-AF65-F5344CB8AC3E}">
        <p14:creationId xmlns:p14="http://schemas.microsoft.com/office/powerpoint/2010/main" val="65232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3860681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410608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Throughout this course, the principles of recovery and ROSC will be repeated, examined and reinforced.  Much of this information and way of thinking is new to service providers.  We are introducing here a helpful mnemonic device which is </a:t>
            </a:r>
            <a:r>
              <a:rPr lang="en-US" sz="1200" b="1" i="1" dirty="0">
                <a:latin typeface="Calibri" panose="020F0502020204030204" pitchFamily="34" charset="0"/>
                <a:cs typeface="Calibri" panose="020F0502020204030204" pitchFamily="34" charset="0"/>
              </a:rPr>
              <a:t>a memory technique that can help increase your ability to recall and retain information</a:t>
            </a:r>
            <a:r>
              <a:rPr lang="en-US" sz="1200" i="1"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CONNECT: </a:t>
            </a:r>
            <a:r>
              <a:rPr lang="en-US" sz="1200" dirty="0">
                <a:effectLst/>
                <a:latin typeface="Calibri" panose="020F0502020204030204" pitchFamily="34" charset="0"/>
                <a:ea typeface="Calibri" panose="020F0502020204030204" pitchFamily="34" charset="0"/>
                <a:cs typeface="Calibri" panose="020F0502020204030204" pitchFamily="34" charset="0"/>
              </a:rPr>
              <a:t>Since most of a person’s recovery journey occurs outside the behavioral health service system, fostering recovery necessitates understanding people within the context of their lives. Family, friends, neighbors, local community, schools, workplaces, spiritual, and cultural communities all influence recovery outcomes and well-being. Recovery-oriented practice works with people in learning how to navigate their own path through the  web of family, community and  society.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HOPE: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Hope is not an abstract concept, nor is it an unreasonable expectation. At its core, being hopeful means holding an expectation for positive development. Hope helps provide the motivation and sustain the strength required.</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 on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dre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am</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x</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4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ple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iv</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itiv</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fut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k</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hope can </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https://www.mentalhealthcommission.ca/wp-content/uploads/drupal/MHCC_RecoveryGuidelines_ENG_0.pdf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32</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90000"/>
              </a:lnSpc>
            </a:pPr>
            <a:r>
              <a:rPr lang="en-US" sz="1200" dirty="0"/>
              <a:t>Ideas for change and action plans for change can be constructed using the </a:t>
            </a:r>
            <a:r>
              <a:rPr lang="en-US" sz="1200" b="1" dirty="0">
                <a:solidFill>
                  <a:schemeClr val="accent2"/>
                </a:solidFill>
              </a:rPr>
              <a:t>CONNECT </a:t>
            </a:r>
            <a:r>
              <a:rPr lang="en-US" sz="1200" dirty="0"/>
              <a:t>(principles) to </a:t>
            </a:r>
            <a:r>
              <a:rPr lang="en-US" sz="1200" b="1" dirty="0">
                <a:solidFill>
                  <a:schemeClr val="accent3">
                    <a:lumMod val="75000"/>
                  </a:schemeClr>
                </a:solidFill>
              </a:rPr>
              <a:t>HOPE </a:t>
            </a:r>
            <a:r>
              <a:rPr lang="en-US" sz="1200" dirty="0"/>
              <a:t>(practice) framework.</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33</a:t>
            </a:fld>
            <a:endParaRPr lang="en-US" dirty="0"/>
          </a:p>
        </p:txBody>
      </p:sp>
    </p:spTree>
    <p:extLst>
      <p:ext uri="{BB962C8B-B14F-4D97-AF65-F5344CB8AC3E}">
        <p14:creationId xmlns:p14="http://schemas.microsoft.com/office/powerpoint/2010/main" val="60762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34</a:t>
            </a:fld>
            <a:endParaRPr lang="en-US" dirty="0"/>
          </a:p>
        </p:txBody>
      </p:sp>
    </p:spTree>
    <p:extLst>
      <p:ext uri="{BB962C8B-B14F-4D97-AF65-F5344CB8AC3E}">
        <p14:creationId xmlns:p14="http://schemas.microsoft.com/office/powerpoint/2010/main" val="327214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35</a:t>
            </a:fld>
            <a:endParaRPr lang="en-US" noProof="0" dirty="0"/>
          </a:p>
        </p:txBody>
      </p:sp>
    </p:spTree>
    <p:extLst>
      <p:ext uri="{BB962C8B-B14F-4D97-AF65-F5344CB8AC3E}">
        <p14:creationId xmlns:p14="http://schemas.microsoft.com/office/powerpoint/2010/main" val="385108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94974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38</a:t>
            </a:fld>
            <a:endParaRPr lang="en-US" noProof="0" dirty="0"/>
          </a:p>
        </p:txBody>
      </p:sp>
    </p:spTree>
    <p:extLst>
      <p:ext uri="{BB962C8B-B14F-4D97-AF65-F5344CB8AC3E}">
        <p14:creationId xmlns:p14="http://schemas.microsoft.com/office/powerpoint/2010/main" val="22152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39</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spc="-5" dirty="0">
                <a:solidFill>
                  <a:srgbClr val="4C4D4F"/>
                </a:solidFill>
                <a:effectLst/>
                <a:latin typeface="+mn-lt"/>
                <a:ea typeface="Calibri" panose="020F0502020204030204" pitchFamily="34" charset="0"/>
                <a:cs typeface="Calibri" panose="020F0502020204030204" pitchFamily="34" charset="0"/>
              </a:rPr>
              <a:t>F</a:t>
            </a:r>
            <a:r>
              <a:rPr lang="en-US" sz="1200" dirty="0">
                <a:solidFill>
                  <a:srgbClr val="4C4D4F"/>
                </a:solidFill>
                <a:effectLst/>
                <a:latin typeface="+mn-lt"/>
                <a:ea typeface="Calibri" panose="020F0502020204030204" pitchFamily="34" charset="0"/>
                <a:cs typeface="Calibri" panose="020F0502020204030204" pitchFamily="34" charset="0"/>
              </a:rPr>
              <a:t>or</a:t>
            </a:r>
            <a:r>
              <a:rPr lang="en-US" sz="1200" spc="8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 recovery-orientation</a:t>
            </a:r>
            <a:r>
              <a:rPr lang="en-US" sz="1200" spc="1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2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be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m</a:t>
            </a:r>
            <a:r>
              <a:rPr lang="en-US" sz="1200" dirty="0">
                <a:solidFill>
                  <a:srgbClr val="4C4D4F"/>
                </a:solidFill>
                <a:effectLst/>
                <a:latin typeface="+mn-lt"/>
                <a:ea typeface="Calibri" panose="020F0502020204030204" pitchFamily="34" charset="0"/>
                <a:cs typeface="Calibri" panose="020F0502020204030204" pitchFamily="34" charset="0"/>
              </a:rPr>
              <a:t>e</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n</a:t>
            </a:r>
            <a:r>
              <a:rPr lang="en-US" sz="1200" spc="45" dirty="0">
                <a:solidFill>
                  <a:srgbClr val="4C4D4F"/>
                </a:solidFill>
                <a:effectLst/>
                <a:latin typeface="+mn-lt"/>
                <a:ea typeface="Calibri" panose="020F0502020204030204" pitchFamily="34" charset="0"/>
                <a:cs typeface="Calibri" panose="020F0502020204030204" pitchFamily="34" charset="0"/>
              </a:rPr>
              <a:t> </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spc="-10" dirty="0">
                <a:solidFill>
                  <a:srgbClr val="4C4D4F"/>
                </a:solidFill>
                <a:effectLst/>
                <a:latin typeface="+mn-lt"/>
                <a:ea typeface="Calibri" panose="020F0502020204030204" pitchFamily="34" charset="0"/>
                <a:cs typeface="Calibri" panose="020F0502020204030204" pitchFamily="34" charset="0"/>
              </a:rPr>
              <a:t>nt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g</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7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p</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f</a:t>
            </a:r>
            <a:r>
              <a:rPr lang="en-US" sz="1200" spc="60" dirty="0">
                <a:solidFill>
                  <a:srgbClr val="4C4D4F"/>
                </a:solidFill>
                <a:effectLst/>
                <a:latin typeface="+mn-lt"/>
                <a:ea typeface="Calibri" panose="020F0502020204030204" pitchFamily="34" charset="0"/>
                <a:cs typeface="Calibri" panose="020F0502020204030204" pitchFamily="34" charset="0"/>
              </a:rPr>
              <a:t> this </a:t>
            </a:r>
            <a:r>
              <a:rPr lang="en-US" sz="1200" spc="5" dirty="0">
                <a:solidFill>
                  <a:srgbClr val="4C4D4F"/>
                </a:solidFill>
                <a:effectLst/>
                <a:latin typeface="+mn-lt"/>
                <a:ea typeface="Calibri" panose="020F0502020204030204" pitchFamily="34" charset="0"/>
                <a:cs typeface="Calibri" panose="020F0502020204030204" pitchFamily="34" charset="0"/>
              </a:rPr>
              <a:t>organization, we must value, </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m</a:t>
            </a:r>
            <a:r>
              <a:rPr lang="en-US" sz="1200" dirty="0">
                <a:solidFill>
                  <a:srgbClr val="4C4D4F"/>
                </a:solidFill>
                <a:effectLst/>
                <a:latin typeface="+mn-lt"/>
                <a:ea typeface="Calibri" panose="020F0502020204030204" pitchFamily="34" charset="0"/>
              </a:rPr>
              <a:t>b</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a:t>
            </a:r>
            <a:r>
              <a:rPr lang="en-US" sz="1200" spc="6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ple</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6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a</a:t>
            </a:r>
            <a:r>
              <a:rPr lang="en-US" sz="1200" spc="180"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y</a:t>
            </a:r>
            <a:r>
              <a:rPr lang="en-US" sz="1200" spc="9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5" dirty="0">
                <a:solidFill>
                  <a:srgbClr val="4C4D4F"/>
                </a:solidFill>
                <a:effectLst/>
                <a:latin typeface="+mn-lt"/>
                <a:ea typeface="Calibri" panose="020F0502020204030204" pitchFamily="34" charset="0"/>
              </a:rPr>
              <a:t>a</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n</a:t>
            </a:r>
            <a:r>
              <a:rPr lang="en-US" sz="1200" spc="-55"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t</a:t>
            </a:r>
            <a:r>
              <a:rPr lang="en-US" sz="1200" dirty="0">
                <a:solidFill>
                  <a:srgbClr val="4C4D4F"/>
                </a:solidFill>
                <a:effectLst/>
                <a:latin typeface="+mn-lt"/>
                <a:ea typeface="Calibri" panose="020F0502020204030204" pitchFamily="34" charset="0"/>
              </a:rPr>
              <a:t>h</a:t>
            </a:r>
            <a:r>
              <a:rPr lang="en-US" sz="1200" spc="15" dirty="0">
                <a:solidFill>
                  <a:srgbClr val="4C4D4F"/>
                </a:solidFill>
                <a:effectLst/>
                <a:latin typeface="+mn-lt"/>
                <a:ea typeface="Calibri" panose="020F0502020204030204" pitchFamily="34" charset="0"/>
              </a:rPr>
              <a:t>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8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li</a:t>
            </a:r>
            <a:r>
              <a:rPr lang="en-US" sz="1200" spc="2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y</a:t>
            </a:r>
            <a:r>
              <a:rPr lang="en-US" sz="1200" spc="4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5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20"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  This set of training modules and experiences is designed to help our staff </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s</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30" dirty="0">
                <a:solidFill>
                  <a:srgbClr val="4C4D4F"/>
                </a:solidFill>
                <a:effectLst/>
                <a:latin typeface="+mn-lt"/>
                <a:ea typeface="Calibri" panose="020F0502020204030204" pitchFamily="34" charset="0"/>
                <a:cs typeface="Calibri" panose="020F0502020204030204" pitchFamily="34" charset="0"/>
              </a:rPr>
              <a:t>d</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spc="-20" dirty="0">
                <a:solidFill>
                  <a:srgbClr val="4C4D4F"/>
                </a:solidFill>
                <a:effectLst/>
                <a:latin typeface="+mn-lt"/>
                <a:ea typeface="Calibri" panose="020F0502020204030204" pitchFamily="34" charset="0"/>
                <a:cs typeface="Calibri" panose="020F0502020204030204" pitchFamily="34" charset="0"/>
              </a:rPr>
              <a:t>ov</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y</a:t>
            </a:r>
            <a:r>
              <a:rPr lang="en-US" sz="1200" spc="14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and to facilitate a consistent application of recovery principles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dirty="0">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b="0" spc="0" baseline="0" dirty="0">
                <a:solidFill>
                  <a:srgbClr val="4C4D4F"/>
                </a:solidFill>
                <a:effectLst/>
                <a:latin typeface="+mn-lt"/>
                <a:ea typeface="Arial" panose="020B0604020202020204" pitchFamily="34" charset="0"/>
                <a:cs typeface="Calibri" panose="020F0502020204030204" pitchFamily="34" charset="0"/>
              </a:rPr>
              <a:t>Develop a shared </a:t>
            </a:r>
            <a:r>
              <a:rPr lang="en-US" sz="1200" spc="0" baseline="0" dirty="0">
                <a:solidFill>
                  <a:srgbClr val="4C4D4F"/>
                </a:solidFill>
                <a:effectLst/>
                <a:latin typeface="+mn-lt"/>
                <a:ea typeface="Calibri" panose="020F0502020204030204" pitchFamily="34" charset="0"/>
                <a:cs typeface="Calibri" panose="020F0502020204030204" pitchFamily="34" charset="0"/>
              </a:rPr>
              <a:t>conceptual framework and language to transform our organization’s culture and practices.</a:t>
            </a:r>
            <a:endParaRPr lang="en-US" sz="1200" spc="0" baseline="0" dirty="0">
              <a:solidFill>
                <a:schemeClr val="tx1"/>
              </a:solidFill>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spc="-10" dirty="0">
                <a:solidFill>
                  <a:srgbClr val="4C4D4F"/>
                </a:solidFill>
                <a:effectLst/>
                <a:latin typeface="+mn-lt"/>
                <a:ea typeface="Calibri" panose="020F0502020204030204" pitchFamily="34" charset="0"/>
              </a:rPr>
              <a:t>Embrace the</a:t>
            </a:r>
            <a:r>
              <a:rPr lang="en-US" sz="1200" spc="5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15"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n</a:t>
            </a:r>
            <a:r>
              <a:rPr lang="en-US" sz="1200" spc="-20" dirty="0">
                <a:solidFill>
                  <a:srgbClr val="4C4D4F"/>
                </a:solidFill>
                <a:effectLst/>
                <a:latin typeface="+mn-lt"/>
                <a:ea typeface="Calibri" panose="020F0502020204030204" pitchFamily="34" charset="0"/>
              </a:rPr>
              <a:t>c</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pl</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v</a:t>
            </a:r>
            <a:r>
              <a:rPr lang="en-US" sz="1200" spc="-15" dirty="0">
                <a:solidFill>
                  <a:srgbClr val="4C4D4F"/>
                </a:solidFill>
                <a:effectLst/>
                <a:latin typeface="+mn-lt"/>
                <a:ea typeface="Calibri" panose="020F0502020204030204" pitchFamily="34" charset="0"/>
              </a:rPr>
              <a:t>al</a:t>
            </a:r>
            <a:r>
              <a:rPr lang="en-US" sz="1200"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k</a:t>
            </a:r>
            <a:r>
              <a:rPr lang="en-US" sz="1200" spc="5" dirty="0">
                <a:solidFill>
                  <a:srgbClr val="4C4D4F"/>
                </a:solidFill>
                <a:effectLst/>
                <a:latin typeface="+mn-lt"/>
                <a:ea typeface="Calibri" panose="020F0502020204030204" pitchFamily="34" charset="0"/>
              </a:rPr>
              <a:t>n</a:t>
            </a:r>
            <a:r>
              <a:rPr lang="en-US" sz="1200" spc="-15"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w</a:t>
            </a:r>
            <a:r>
              <a:rPr lang="en-US" sz="1200" spc="-10"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10" dirty="0">
                <a:solidFill>
                  <a:srgbClr val="4C4D4F"/>
                </a:solidFill>
                <a:effectLst/>
                <a:latin typeface="+mn-lt"/>
                <a:ea typeface="Calibri" panose="020F0502020204030204" pitchFamily="34" charset="0"/>
              </a:rPr>
              <a:t>d</a:t>
            </a:r>
            <a:r>
              <a:rPr lang="en-US" sz="1200" spc="-5" dirty="0">
                <a:solidFill>
                  <a:srgbClr val="4C4D4F"/>
                </a:solidFill>
                <a:effectLst/>
                <a:latin typeface="+mn-lt"/>
                <a:ea typeface="Calibri" panose="020F0502020204030204" pitchFamily="34" charset="0"/>
              </a:rPr>
              <a:t>g</a:t>
            </a:r>
            <a:r>
              <a:rPr lang="en-US" sz="1200" dirty="0">
                <a:solidFill>
                  <a:srgbClr val="4C4D4F"/>
                </a:solidFill>
                <a:effectLst/>
                <a:latin typeface="+mn-lt"/>
                <a:ea typeface="Calibri" panose="020F0502020204030204" pitchFamily="34" charset="0"/>
              </a:rPr>
              <a:t>e,</a:t>
            </a:r>
            <a:r>
              <a:rPr lang="en-US" sz="1200" spc="95"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k</a:t>
            </a:r>
            <a:r>
              <a:rPr lang="en-US" sz="1200" spc="-45" dirty="0">
                <a:solidFill>
                  <a:srgbClr val="4C4D4F"/>
                </a:solidFill>
                <a:effectLst/>
                <a:latin typeface="+mn-lt"/>
                <a:ea typeface="Calibri" panose="020F0502020204030204" pitchFamily="34" charset="0"/>
              </a:rPr>
              <a:t>il</a:t>
            </a:r>
            <a:r>
              <a:rPr lang="en-US" sz="1200" spc="-30" dirty="0">
                <a:solidFill>
                  <a:srgbClr val="4C4D4F"/>
                </a:solidFill>
                <a:effectLst/>
                <a:latin typeface="+mn-lt"/>
                <a:ea typeface="Calibri" panose="020F0502020204030204" pitchFamily="34" charset="0"/>
              </a:rPr>
              <a:t>l</a:t>
            </a:r>
            <a:r>
              <a:rPr lang="en-US" sz="1200" dirty="0">
                <a:solidFill>
                  <a:srgbClr val="4C4D4F"/>
                </a:solidFill>
                <a:effectLst/>
                <a:latin typeface="+mn-lt"/>
                <a:ea typeface="Calibri" panose="020F0502020204030204" pitchFamily="34" charset="0"/>
              </a:rPr>
              <a:t>s</a:t>
            </a:r>
            <a:r>
              <a:rPr lang="en-US" sz="1200" spc="4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h</a:t>
            </a:r>
            <a:r>
              <a:rPr lang="en-US" sz="1200" spc="-20" dirty="0">
                <a:solidFill>
                  <a:srgbClr val="4C4D4F"/>
                </a:solidFill>
                <a:effectLst/>
                <a:latin typeface="+mn-lt"/>
                <a:ea typeface="Calibri" panose="020F0502020204030204" pitchFamily="34" charset="0"/>
              </a:rPr>
              <a:t>av</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o</a:t>
            </a:r>
            <a:r>
              <a:rPr lang="en-US" sz="1200" dirty="0">
                <a:solidFill>
                  <a:srgbClr val="4C4D4F"/>
                </a:solidFill>
                <a:effectLst/>
                <a:latin typeface="+mn-lt"/>
                <a:ea typeface="Calibri" panose="020F0502020204030204" pitchFamily="34" charset="0"/>
              </a:rPr>
              <a:t>rs</a:t>
            </a:r>
            <a:r>
              <a:rPr lang="en-US" sz="1200" spc="13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tha</a:t>
            </a:r>
            <a:r>
              <a:rPr lang="en-US" sz="1200"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0" dirty="0">
                <a:solidFill>
                  <a:srgbClr val="4C4D4F"/>
                </a:solidFill>
                <a:effectLst/>
                <a:latin typeface="+mn-lt"/>
                <a:ea typeface="Calibri" panose="020F0502020204030204" pitchFamily="34" charset="0"/>
              </a:rPr>
              <a:t>er</a:t>
            </a:r>
            <a:r>
              <a:rPr lang="en-US" sz="1200" spc="-40" dirty="0">
                <a:solidFill>
                  <a:srgbClr val="4C4D4F"/>
                </a:solidFill>
                <a:effectLst/>
                <a:latin typeface="+mn-lt"/>
                <a:ea typeface="Calibri" panose="020F0502020204030204" pitchFamily="34" charset="0"/>
              </a:rPr>
              <a:t>l</a:t>
            </a:r>
            <a:r>
              <a:rPr lang="en-US" sz="1200" spc="-25"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e</a:t>
            </a:r>
            <a:r>
              <a:rPr lang="en-US" sz="1200" spc="6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3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y</a:t>
            </a:r>
            <a:r>
              <a:rPr lang="en-US" sz="1200" spc="10"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ent</a:t>
            </a:r>
            <a:r>
              <a:rPr lang="en-US" sz="1200" spc="10"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d</a:t>
            </a:r>
            <a:r>
              <a:rPr lang="en-US" sz="1200" spc="24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s</a:t>
            </a:r>
            <a:r>
              <a:rPr lang="en-US" sz="1200" spc="-10" dirty="0">
                <a:solidFill>
                  <a:srgbClr val="4C4D4F"/>
                </a:solidFill>
                <a:effectLst/>
                <a:latin typeface="+mn-lt"/>
                <a:ea typeface="Calibri" panose="020F0502020204030204" pitchFamily="34" charset="0"/>
              </a:rPr>
              <a:t>e</a:t>
            </a:r>
            <a:r>
              <a:rPr lang="en-US" sz="1200" spc="-80"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vi</a:t>
            </a:r>
            <a:r>
              <a:rPr lang="en-US" sz="1200" spc="-10" dirty="0">
                <a:solidFill>
                  <a:srgbClr val="4C4D4F"/>
                </a:solidFill>
                <a:effectLst/>
                <a:latin typeface="+mn-lt"/>
                <a:ea typeface="Calibri" panose="020F0502020204030204" pitchFamily="34" charset="0"/>
              </a:rPr>
              <a:t>c</a:t>
            </a:r>
            <a:r>
              <a:rPr lang="en-US" sz="1200" spc="5"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s</a:t>
            </a:r>
            <a:r>
              <a:rPr lang="en-US" sz="1200" spc="5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4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u</a:t>
            </a:r>
            <a:r>
              <a:rPr lang="en-US" sz="120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p</a:t>
            </a:r>
            <a:r>
              <a:rPr lang="en-US" sz="1200" dirty="0">
                <a:solidFill>
                  <a:srgbClr val="4C4D4F"/>
                </a:solidFill>
                <a:effectLst/>
                <a:latin typeface="+mn-lt"/>
                <a:ea typeface="Calibri" panose="020F0502020204030204" pitchFamily="34" charset="0"/>
              </a:rPr>
              <a:t>o</a:t>
            </a:r>
            <a:r>
              <a:rPr lang="en-US" sz="1200" spc="25"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ts</a:t>
            </a:r>
            <a:r>
              <a:rPr lang="en-US" sz="1200" dirty="0">
                <a:solidFill>
                  <a:srgbClr val="4C4D4F"/>
                </a:solidFill>
                <a:effectLst/>
                <a:latin typeface="+mn-lt"/>
                <a:ea typeface="Calibri" panose="020F0502020204030204" pitchFamily="34" charset="0"/>
              </a:rPr>
              <a:t>.</a:t>
            </a:r>
          </a:p>
          <a:p>
            <a:pPr marL="349250" marR="139700" indent="-285750">
              <a:lnSpc>
                <a:spcPts val="1300"/>
              </a:lnSpc>
              <a:spcBef>
                <a:spcPts val="0"/>
              </a:spcBef>
              <a:spcAft>
                <a:spcPts val="600"/>
              </a:spcAft>
              <a:buFont typeface="Arial" panose="020B0604020202020204" pitchFamily="34" charset="0"/>
              <a:buChar char="•"/>
            </a:pPr>
            <a:r>
              <a:rPr lang="en-US" sz="1200" dirty="0">
                <a:solidFill>
                  <a:srgbClr val="4C4D4F"/>
                </a:solidFill>
                <a:effectLst/>
                <a:latin typeface="+mn-lt"/>
                <a:ea typeface="Calibri" panose="020F0502020204030204" pitchFamily="34" charset="0"/>
              </a:rPr>
              <a:t>Explore a </a:t>
            </a:r>
            <a:r>
              <a:rPr lang="en-US" sz="1200" spc="-10" dirty="0">
                <a:solidFill>
                  <a:srgbClr val="4C4D4F"/>
                </a:solidFill>
                <a:effectLst/>
                <a:latin typeface="+mn-lt"/>
                <a:ea typeface="Calibri" panose="020F0502020204030204" pitchFamily="34" charset="0"/>
                <a:cs typeface="Calibri" panose="020F0502020204030204" pitchFamily="34" charset="0"/>
              </a:rPr>
              <a:t>f</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2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5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pp</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5" dirty="0">
                <a:solidFill>
                  <a:srgbClr val="4C4D4F"/>
                </a:solidFill>
                <a:effectLst/>
                <a:latin typeface="+mn-lt"/>
                <a:ea typeface="Calibri" panose="020F0502020204030204" pitchFamily="34" charset="0"/>
                <a:cs typeface="Calibri" panose="020F0502020204030204" pitchFamily="34" charset="0"/>
              </a:rPr>
              <a:t>oa</a:t>
            </a:r>
            <a:r>
              <a:rPr lang="en-US" sz="1200" spc="-10"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h</a:t>
            </a:r>
            <a:r>
              <a:rPr lang="en-US" sz="1200" spc="3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to recovery-oriented care that can be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15"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ap</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7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to the wide variety of services and supports provided by our organization.</a:t>
            </a:r>
          </a:p>
          <a:p>
            <a:pPr marL="349250" marR="139700" indent="-285750">
              <a:lnSpc>
                <a:spcPts val="1300"/>
              </a:lnSpc>
              <a:spcBef>
                <a:spcPts val="0"/>
              </a:spcBef>
              <a:spcAft>
                <a:spcPts val="600"/>
              </a:spcAft>
              <a:buFont typeface="Arial" panose="020B0604020202020204" pitchFamily="34" charset="0"/>
              <a:buChar char="•"/>
            </a:pPr>
            <a:endParaRPr lang="en-US" sz="1200" spc="0" baseline="0" dirty="0">
              <a:solidFill>
                <a:srgbClr val="4C4D4F"/>
              </a:solidFill>
              <a:effectLst/>
              <a:latin typeface="+mn-lt"/>
              <a:ea typeface="Calibri" panose="020F0502020204030204" pitchFamily="34" charset="0"/>
              <a:cs typeface="Calibri" panose="020F0502020204030204" pitchFamily="34" charset="0"/>
            </a:endParaRPr>
          </a:p>
          <a:p>
            <a:pPr marL="63500" marR="139700" lvl="0" indent="0" algn="l" defTabSz="914400" rtl="0" eaLnBrk="1" fontAlgn="auto" latinLnBrk="0" hangingPunct="1">
              <a:lnSpc>
                <a:spcPts val="1300"/>
              </a:lnSpc>
              <a:spcBef>
                <a:spcPts val="0"/>
              </a:spcBef>
              <a:spcAft>
                <a:spcPts val="600"/>
              </a:spcAft>
              <a:buClrTx/>
              <a:buSzTx/>
              <a:buFont typeface="Arial" panose="020B0604020202020204" pitchFamily="34" charset="0"/>
              <a:buNone/>
              <a:tabLst/>
              <a:defRPr/>
            </a:pPr>
            <a:r>
              <a:rPr lang="en-US" sz="1200" spc="0" baseline="0" dirty="0">
                <a:solidFill>
                  <a:srgbClr val="4C4D4F"/>
                </a:solidFill>
                <a:effectLst/>
                <a:latin typeface="+mn-lt"/>
                <a:ea typeface="Calibri" panose="020F0502020204030204" pitchFamily="34" charset="0"/>
                <a:cs typeface="Calibri" panose="020F0502020204030204" pitchFamily="34" charset="0"/>
              </a:rPr>
              <a:t>In this training program, there may be elements in the language of “recovery” that do not immediately resonate with everyone. We expect, however, that in taking a foundational approach in looking at adapting to people’s needs, respecting people’s strengths and experiences, and adopting a holistic approach constitutes a solid basis for mutual understanding and learning from one another throughout this Recovery Management series. There will be many opportunities to</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ef</a:t>
            </a:r>
            <a:r>
              <a:rPr lang="en-US" sz="1200" spc="-5"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t</a:t>
            </a:r>
            <a:r>
              <a:rPr lang="en-US" sz="1200" spc="-25" dirty="0">
                <a:solidFill>
                  <a:srgbClr val="4C4D4F"/>
                </a:solidFill>
                <a:effectLst/>
                <a:latin typeface="+mn-lt"/>
                <a:ea typeface="Calibri" panose="020F0502020204030204" pitchFamily="34" charset="0"/>
              </a:rPr>
              <a:t> about the material presented and </a:t>
            </a:r>
            <a:r>
              <a:rPr lang="en-US" sz="1200" spc="45" dirty="0">
                <a:solidFill>
                  <a:srgbClr val="4C4D4F"/>
                </a:solidFill>
                <a:effectLst/>
                <a:latin typeface="+mn-lt"/>
                <a:ea typeface="Calibri" panose="020F0502020204030204" pitchFamily="34" charset="0"/>
              </a:rPr>
              <a:t> </a:t>
            </a:r>
            <a:r>
              <a:rPr lang="en-US" sz="1200" spc="0" dirty="0">
                <a:solidFill>
                  <a:srgbClr val="4C4D4F"/>
                </a:solidFill>
                <a:effectLst/>
                <a:latin typeface="+mn-lt"/>
                <a:ea typeface="Calibri" panose="020F0502020204030204" pitchFamily="34" charset="0"/>
              </a:rPr>
              <a:t>about how to align practices to best embody a recovery-oriented approach.</a:t>
            </a: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0"/>
              </a:spcBef>
              <a:spcAft>
                <a:spcPts val="600"/>
              </a:spcAft>
              <a:buFont typeface="Arial" panose="020B0604020202020204" pitchFamily="34" charset="0"/>
              <a:buNone/>
            </a:pP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endParaRPr lang="en-US" sz="1800" dirty="0">
              <a:solidFill>
                <a:srgbClr val="4C4D4F"/>
              </a:solidFill>
              <a:effectLst/>
              <a:latin typeface="Calibri" panose="020F0502020204030204" pitchFamily="34" charset="0"/>
              <a:ea typeface="Calibri" panose="020F0502020204030204" pitchFamily="34" charset="0"/>
            </a:endParaRPr>
          </a:p>
          <a:p>
            <a:pPr marL="234950" marR="139700" indent="-171450">
              <a:lnSpc>
                <a:spcPts val="1300"/>
              </a:lnSpc>
              <a:spcBef>
                <a:spcPts val="31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17499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0250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kern="0" spc="0" baseline="0" dirty="0">
                <a:solidFill>
                  <a:srgbClr val="4C4D4F"/>
                </a:solidFill>
                <a:effectLst/>
                <a:latin typeface="Calibri" panose="020F0502020204030204" pitchFamily="34" charset="0"/>
                <a:ea typeface="Calibri" panose="020F0502020204030204" pitchFamily="34" charset="0"/>
              </a:rPr>
              <a:t>Implementing recovery-oriented services involves learning about how to change practices, as well as reflecting about values, beliefs and ways of working together. </a:t>
            </a:r>
            <a:br>
              <a:rPr lang="en-US" sz="1200" spc="95" dirty="0">
                <a:solidFill>
                  <a:srgbClr val="4C4D4F"/>
                </a:solidFill>
                <a:effectLst/>
                <a:latin typeface="Calibri" panose="020F0502020204030204" pitchFamily="34" charset="0"/>
                <a:ea typeface="Calibri" panose="020F0502020204030204" pitchFamily="34" charset="0"/>
              </a:rPr>
            </a:b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latin typeface="Calibri" panose="020F0502020204030204" pitchFamily="34" charset="0"/>
                <a:cs typeface="Calibri" panose="020F0502020204030204" pitchFamily="34" charset="0"/>
              </a:rPr>
              <a:t>Core Principle </a:t>
            </a:r>
            <a:r>
              <a:rPr lang="en-US" sz="1200" dirty="0">
                <a:latin typeface="Calibri" panose="020F0502020204030204" pitchFamily="34" charset="0"/>
                <a:cs typeface="Calibri" panose="020F0502020204030204" pitchFamily="34" charset="0"/>
              </a:rPr>
              <a:t>– </a:t>
            </a:r>
            <a:r>
              <a:rPr lang="en-US" sz="1200" b="0" i="0" dirty="0">
                <a:solidFill>
                  <a:schemeClr val="tx1"/>
                </a:solidFill>
                <a:latin typeface="Calibri" panose="020F0502020204030204" pitchFamily="34" charset="0"/>
                <a:cs typeface="Calibri" panose="020F0502020204030204" pitchFamily="34" charset="0"/>
              </a:rPr>
              <a:t>identifies a particular principle that is foundational to recovery-oriented practice.  </a:t>
            </a:r>
            <a:r>
              <a:rPr lang="en-US" sz="1200" b="0" i="0" spc="0" baseline="0" dirty="0">
                <a:solidFill>
                  <a:schemeClr val="tx1"/>
                </a:solidFill>
                <a:latin typeface="Calibri" panose="020F0502020204030204" pitchFamily="34" charset="0"/>
                <a:cs typeface="Calibri" panose="020F0502020204030204" pitchFamily="34" charset="0"/>
              </a:rPr>
              <a:t>It </a:t>
            </a:r>
            <a:r>
              <a:rPr lang="en-US" sz="1200" b="0" i="0" spc="0" baseline="0" dirty="0">
                <a:solidFill>
                  <a:srgbClr val="4C4D4F"/>
                </a:solidFill>
                <a:effectLst/>
                <a:latin typeface="Calibri" panose="020F0502020204030204" pitchFamily="34" charset="0"/>
                <a:cs typeface="Calibri" panose="020F0502020204030204" pitchFamily="34" charset="0"/>
              </a:rPr>
              <a:t>frames the</a:t>
            </a:r>
            <a:r>
              <a:rPr lang="en-US" sz="1200" spc="0" baseline="0" dirty="0">
                <a:solidFill>
                  <a:srgbClr val="4C4D4F"/>
                </a:solidFill>
                <a:effectLst/>
                <a:latin typeface="Calibri" panose="020F0502020204030204" pitchFamily="34" charset="0"/>
                <a:ea typeface="Calibri" panose="020F0502020204030204" pitchFamily="34" charset="0"/>
              </a:rPr>
              <a:t> set of values, knowledge, skills, behavior and practice and are relevant to each module topic.</a:t>
            </a:r>
            <a:endParaRPr lang="en-US" sz="1200" b="0" i="0" spc="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spc="9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Values and Attitudes </a:t>
            </a:r>
            <a:r>
              <a:rPr lang="en-US" sz="1200" dirty="0">
                <a:solidFill>
                  <a:schemeClr val="tx1"/>
                </a:solidFill>
                <a:latin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those values, beliefs and attitudes held by individuals and organizations that shape or influence behavior</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What We Know</a:t>
            </a:r>
            <a:r>
              <a:rPr lang="en-US" sz="1200" b="1" baseline="0" dirty="0">
                <a:solidFill>
                  <a:schemeClr val="tx1"/>
                </a:solidFill>
                <a:latin typeface="Calibri" panose="020F0502020204030204" pitchFamily="34" charset="0"/>
                <a:cs typeface="Calibri" panose="020F0502020204030204" pitchFamily="34" charset="0"/>
              </a:rPr>
              <a:t> From Research </a:t>
            </a:r>
            <a:r>
              <a:rPr lang="en-US" sz="1200" dirty="0">
                <a:solidFill>
                  <a:schemeClr val="tx1"/>
                </a:solidFill>
                <a:latin typeface="Calibri" panose="020F0502020204030204" pitchFamily="34" charset="0"/>
                <a:cs typeface="Calibri" panose="020F0502020204030204" pitchFamily="34" charset="0"/>
              </a:rPr>
              <a:t>– looks at current research and understanding of a particular principle and its relationship to recovery outcomes</a:t>
            </a: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Application of the Principle – </a:t>
            </a:r>
            <a:r>
              <a:rPr lang="en-US" sz="1200" b="0" dirty="0">
                <a:solidFill>
                  <a:schemeClr val="tx1"/>
                </a:solidFill>
                <a:latin typeface="Calibri" panose="020F0502020204030204" pitchFamily="34" charset="0"/>
                <a:cs typeface="Calibri" panose="020F0502020204030204" pitchFamily="34" charset="0"/>
              </a:rPr>
              <a:t>expands on the knowledge area to advise how the principle and learnings are best applied within the organization and throughout the delivery of services</a:t>
            </a:r>
            <a:endParaRPr lang="en-US" sz="1200" b="1" dirty="0">
              <a:solidFill>
                <a:schemeClr val="tx1"/>
              </a:solidFill>
              <a:latin typeface="Calibri" panose="020F0502020204030204" pitchFamily="34" charset="0"/>
              <a:cs typeface="Calibri" panose="020F0502020204030204" pitchFamily="34" charset="0"/>
            </a:endParaRP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Activities &amp; Opportunities for Reflection –  </a:t>
            </a:r>
            <a:r>
              <a:rPr lang="en-US" sz="1200" b="0" dirty="0">
                <a:solidFill>
                  <a:schemeClr val="tx1"/>
                </a:solidFill>
                <a:latin typeface="Calibri" panose="020F0502020204030204" pitchFamily="34" charset="0"/>
                <a:cs typeface="Calibri" panose="020F0502020204030204" pitchFamily="34" charset="0"/>
              </a:rPr>
              <a:t>These are </a:t>
            </a:r>
            <a:r>
              <a:rPr lang="en-US" sz="1200" dirty="0">
                <a:effectLst/>
                <a:latin typeface="Calibri" panose="020F0502020204030204" pitchFamily="34" charset="0"/>
                <a:ea typeface="Calibri" panose="020F0502020204030204" pitchFamily="34" charset="0"/>
                <a:cs typeface="Calibri" panose="020F0502020204030204" pitchFamily="34" charset="0"/>
              </a:rPr>
              <a:t>intended to support individual practitioners’ efforts to translate recovery principles into their daily practice.</a:t>
            </a:r>
          </a:p>
          <a:p>
            <a:pPr>
              <a:spcAft>
                <a:spcPts val="1200"/>
              </a:spcAft>
            </a:pPr>
            <a:endParaRPr lang="en-US" sz="1200" b="1" dirty="0">
              <a:solidFill>
                <a:schemeClr val="tx1"/>
              </a:solidFill>
              <a:latin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Throughout this course we emphasize how our organization and staff can embrace a recovery orientation and incorporate the types of recovery-focused services and supports that have been proven effective for persons with mental health and substance use conditions. </a:t>
            </a:r>
            <a:endParaRPr lang="en-US" sz="1200"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endPar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i="1"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411084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305319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solidFill>
                  <a:srgbClr val="221E1F"/>
                </a:solidFill>
                <a:effectLst/>
                <a:latin typeface="+mn-lt"/>
                <a:ea typeface="Calibri" panose="020F0502020204030204" pitchFamily="34" charset="0"/>
              </a:rPr>
              <a:t>This course identifies many knowledge needs, values, skills, services, and supports that are tied to recovery-oriented systems of care. </a:t>
            </a:r>
            <a:r>
              <a:rPr lang="en-US" sz="1200" dirty="0">
                <a:effectLst/>
                <a:latin typeface="+mn-lt"/>
                <a:ea typeface="Calibri" panose="020F0502020204030204" pitchFamily="34" charset="0"/>
                <a:cs typeface="Calibri" panose="020F0502020204030204" pitchFamily="34" charset="0"/>
              </a:rPr>
              <a:t>Discuss the learning objectives for this module:</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Calibri" panose="020F0502020204030204" pitchFamily="34" charset="0"/>
              </a:rPr>
              <a:t>This module emphasizes that </a:t>
            </a:r>
            <a:r>
              <a:rPr lang="en-US" sz="1200" dirty="0">
                <a:effectLst/>
                <a:latin typeface="+mn-lt"/>
                <a:ea typeface="Calibri" panose="020F0502020204030204" pitchFamily="34" charset="0"/>
                <a:cs typeface="Times New Roman" panose="02020603050405020304" pitchFamily="18" charset="0"/>
              </a:rPr>
              <a:t>recovery is real. It is fueled by hope, facilitated by engagement, and guided by a set of principles.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In the course of this training, we will </a:t>
            </a:r>
            <a:r>
              <a:rPr lang="en-US" sz="1200" dirty="0">
                <a:effectLst/>
                <a:latin typeface="+mn-lt"/>
                <a:ea typeface="Calibri" panose="020F0502020204030204" pitchFamily="34" charset="0"/>
                <a:cs typeface="Calibri" panose="020F0502020204030204" pitchFamily="34" charset="0"/>
              </a:rPr>
              <a:t>also offer practical examples of how behavioral health professionals and organizations can incorporate the types of recovery-focused services and supports that have been proven effective for persons with mental health and substance use conditions. </a:t>
            </a:r>
          </a:p>
          <a:p>
            <a:pPr marL="0" marR="0">
              <a:lnSpc>
                <a:spcPct val="115000"/>
              </a:lnSpc>
              <a:spcBef>
                <a:spcPts val="0"/>
              </a:spcBef>
              <a:spcAft>
                <a:spcPts val="1000"/>
              </a:spcAft>
            </a:pPr>
            <a:endParaRPr lang="en-US" sz="1200" spc="-5" dirty="0">
              <a:solidFill>
                <a:srgbClr val="0081C6"/>
              </a:solidFill>
              <a:effectLst/>
              <a:latin typeface="+mn-lt"/>
              <a:ea typeface="Arial" panose="020B0604020202020204" pitchFamily="34" charset="0"/>
              <a:cs typeface="Calibri" panose="020F0502020204030204" pitchFamily="34" charset="0"/>
            </a:endParaRPr>
          </a:p>
          <a:p>
            <a:pPr marL="0" marR="0">
              <a:lnSpc>
                <a:spcPct val="115000"/>
              </a:lnSpc>
              <a:spcBef>
                <a:spcPts val="0"/>
              </a:spcBef>
              <a:spcAft>
                <a:spcPts val="1000"/>
              </a:spcAft>
            </a:pPr>
            <a:r>
              <a:rPr lang="en-US" sz="1200" spc="-5" dirty="0">
                <a:solidFill>
                  <a:srgbClr val="0081C6"/>
                </a:solidFill>
                <a:effectLst/>
                <a:latin typeface="+mn-lt"/>
                <a:ea typeface="Arial" panose="020B0604020202020204" pitchFamily="34" charset="0"/>
                <a:cs typeface="Calibri" panose="020F0502020204030204" pitchFamily="34" charset="0"/>
              </a:rPr>
              <a:t>The </a:t>
            </a:r>
            <a:r>
              <a:rPr lang="en-US" sz="1200" spc="-5" dirty="0">
                <a:solidFill>
                  <a:srgbClr val="0081C6"/>
                </a:solidFill>
                <a:effectLst/>
                <a:latin typeface="+mn-lt"/>
                <a:ea typeface="Arial" panose="020B0604020202020204" pitchFamily="34" charset="0"/>
              </a:rPr>
              <a:t>cu</a:t>
            </a:r>
            <a:r>
              <a:rPr lang="en-US" sz="1200" spc="-10" dirty="0">
                <a:solidFill>
                  <a:srgbClr val="0081C6"/>
                </a:solidFill>
                <a:effectLst/>
                <a:latin typeface="+mn-lt"/>
                <a:ea typeface="Arial" panose="020B0604020202020204" pitchFamily="34" charset="0"/>
              </a:rPr>
              <a:t>l</a:t>
            </a:r>
            <a:r>
              <a:rPr lang="en-US" sz="1200" spc="5" dirty="0">
                <a:solidFill>
                  <a:srgbClr val="0081C6"/>
                </a:solidFill>
                <a:effectLst/>
                <a:latin typeface="+mn-lt"/>
                <a:ea typeface="Arial" panose="020B0604020202020204" pitchFamily="34" charset="0"/>
              </a:rPr>
              <a:t>t</a:t>
            </a:r>
            <a:r>
              <a:rPr lang="en-US" sz="1200" dirty="0">
                <a:solidFill>
                  <a:srgbClr val="0081C6"/>
                </a:solidFill>
                <a:effectLst/>
                <a:latin typeface="+mn-lt"/>
                <a:ea typeface="Arial" panose="020B0604020202020204" pitchFamily="34" charset="0"/>
              </a:rPr>
              <a:t>ure</a:t>
            </a:r>
            <a:r>
              <a:rPr lang="en-US" sz="1200" spc="-3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a:t>
            </a:r>
            <a:r>
              <a:rPr lang="en-US" sz="1200" spc="160" dirty="0">
                <a:solidFill>
                  <a:srgbClr val="0081C6"/>
                </a:solidFill>
                <a:effectLst/>
                <a:latin typeface="+mn-lt"/>
                <a:ea typeface="Arial" panose="020B0604020202020204" pitchFamily="34" charset="0"/>
              </a:rPr>
              <a:t> </a:t>
            </a:r>
            <a:r>
              <a:rPr lang="en-US" sz="1200" spc="-15" dirty="0">
                <a:solidFill>
                  <a:srgbClr val="0081C6"/>
                </a:solidFill>
                <a:effectLst/>
                <a:latin typeface="+mn-lt"/>
                <a:ea typeface="Arial" panose="020B0604020202020204" pitchFamily="34" charset="0"/>
              </a:rPr>
              <a:t>l</a:t>
            </a:r>
            <a:r>
              <a:rPr lang="en-US" sz="1200" dirty="0">
                <a:solidFill>
                  <a:srgbClr val="0081C6"/>
                </a:solidFill>
                <a:effectLst/>
                <a:latin typeface="+mn-lt"/>
                <a:ea typeface="Arial" panose="020B0604020202020204" pitchFamily="34" charset="0"/>
              </a:rPr>
              <a:t>an</a:t>
            </a:r>
            <a:r>
              <a:rPr lang="en-US" sz="1200" spc="5" dirty="0">
                <a:solidFill>
                  <a:srgbClr val="0081C6"/>
                </a:solidFill>
                <a:effectLst/>
                <a:latin typeface="+mn-lt"/>
                <a:ea typeface="Arial" panose="020B0604020202020204" pitchFamily="34" charset="0"/>
              </a:rPr>
              <a:t>g</a:t>
            </a:r>
            <a:r>
              <a:rPr lang="en-US" sz="1200" spc="-5" dirty="0">
                <a:solidFill>
                  <a:srgbClr val="0081C6"/>
                </a:solidFill>
                <a:effectLst/>
                <a:latin typeface="+mn-lt"/>
                <a:ea typeface="Arial" panose="020B0604020202020204" pitchFamily="34" charset="0"/>
              </a:rPr>
              <a:t>u</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g</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of</a:t>
            </a:r>
            <a:r>
              <a:rPr lang="en-US" sz="1200" spc="190"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r</a:t>
            </a:r>
            <a:r>
              <a:rPr lang="en-US" sz="1200" spc="1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c</a:t>
            </a:r>
            <a:r>
              <a:rPr lang="en-US" sz="1200" spc="-15" dirty="0">
                <a:solidFill>
                  <a:srgbClr val="0081C6"/>
                </a:solidFill>
                <a:effectLst/>
                <a:latin typeface="+mn-lt"/>
                <a:ea typeface="Arial" panose="020B0604020202020204" pitchFamily="34" charset="0"/>
              </a:rPr>
              <a:t>ov</a:t>
            </a:r>
            <a:r>
              <a:rPr lang="en-US" sz="1200" dirty="0">
                <a:solidFill>
                  <a:srgbClr val="0081C6"/>
                </a:solidFill>
                <a:effectLst/>
                <a:latin typeface="+mn-lt"/>
                <a:ea typeface="Arial" panose="020B0604020202020204" pitchFamily="34" charset="0"/>
              </a:rPr>
              <a:t>e</a:t>
            </a:r>
            <a:r>
              <a:rPr lang="en-US" sz="1200" spc="30" dirty="0">
                <a:solidFill>
                  <a:srgbClr val="0081C6"/>
                </a:solidFill>
                <a:effectLst/>
                <a:latin typeface="+mn-lt"/>
                <a:ea typeface="Arial" panose="020B0604020202020204" pitchFamily="34" charset="0"/>
              </a:rPr>
              <a:t>r</a:t>
            </a:r>
            <a:r>
              <a:rPr lang="en-US" sz="1200" spc="-25" dirty="0">
                <a:solidFill>
                  <a:srgbClr val="0081C6"/>
                </a:solidFill>
                <a:effectLst/>
                <a:latin typeface="+mn-lt"/>
                <a:ea typeface="Arial" panose="020B0604020202020204" pitchFamily="34" charset="0"/>
              </a:rPr>
              <a:t>y</a:t>
            </a:r>
            <a:r>
              <a:rPr lang="en-US" sz="1200" spc="15" dirty="0">
                <a:solidFill>
                  <a:srgbClr val="0081C6"/>
                </a:solidFill>
                <a:effectLst/>
                <a:latin typeface="+mn-lt"/>
                <a:ea typeface="Arial" panose="020B0604020202020204" pitchFamily="34" charset="0"/>
              </a:rPr>
              <a:t>-</a:t>
            </a:r>
            <a:r>
              <a:rPr lang="en-US" sz="1200" spc="5"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ri</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t</a:t>
            </a:r>
            <a:r>
              <a:rPr lang="en-US" sz="1200" spc="10"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d</a:t>
            </a:r>
            <a:r>
              <a:rPr lang="en-US" sz="1200" spc="-2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p</a:t>
            </a:r>
            <a:r>
              <a:rPr lang="en-US" sz="1200" spc="-5"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a</a:t>
            </a:r>
            <a:r>
              <a:rPr lang="en-US" sz="1200" spc="15" dirty="0">
                <a:solidFill>
                  <a:srgbClr val="0081C6"/>
                </a:solidFill>
                <a:effectLst/>
                <a:latin typeface="+mn-lt"/>
                <a:ea typeface="Arial" panose="020B0604020202020204" pitchFamily="34" charset="0"/>
              </a:rPr>
              <a:t>c</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c</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mmu</a:t>
            </a:r>
            <a:r>
              <a:rPr lang="en-US" sz="1200" spc="-10" dirty="0">
                <a:solidFill>
                  <a:srgbClr val="0081C6"/>
                </a:solidFill>
                <a:effectLst/>
                <a:latin typeface="+mn-lt"/>
                <a:ea typeface="Arial" panose="020B0604020202020204" pitchFamily="34" charset="0"/>
              </a:rPr>
              <a:t>n</a:t>
            </a:r>
            <a:r>
              <a:rPr lang="en-US" sz="1200" spc="-15" dirty="0">
                <a:solidFill>
                  <a:srgbClr val="0081C6"/>
                </a:solidFill>
                <a:effectLst/>
                <a:latin typeface="+mn-lt"/>
                <a:ea typeface="Arial" panose="020B0604020202020204" pitchFamily="34" charset="0"/>
              </a:rPr>
              <a: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at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5" dirty="0">
                <a:solidFill>
                  <a:srgbClr val="0081C6"/>
                </a:solidFill>
                <a:effectLst/>
                <a:latin typeface="+mn-lt"/>
                <a:ea typeface="Arial" panose="020B0604020202020204" pitchFamily="34" charset="0"/>
              </a:rPr>
              <a:t> </a:t>
            </a:r>
            <a:r>
              <a:rPr lang="en-US" sz="1200" spc="10"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siti</a:t>
            </a:r>
            <a:r>
              <a:rPr lang="en-US" sz="1200" spc="-15" dirty="0">
                <a:solidFill>
                  <a:srgbClr val="0081C6"/>
                </a:solidFill>
                <a:effectLst/>
                <a:latin typeface="+mn-lt"/>
                <a:ea typeface="Arial" panose="020B0604020202020204" pitchFamily="34" charset="0"/>
              </a:rPr>
              <a:t>v</a:t>
            </a:r>
            <a:r>
              <a:rPr lang="en-US" sz="1200" dirty="0">
                <a:solidFill>
                  <a:srgbClr val="0081C6"/>
                </a:solidFill>
                <a:effectLst/>
                <a:latin typeface="+mn-lt"/>
                <a:ea typeface="Arial" panose="020B0604020202020204" pitchFamily="34" charset="0"/>
              </a:rPr>
              <a:t>e</a:t>
            </a:r>
            <a:r>
              <a:rPr lang="en-US" sz="1200" spc="-1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ex</a:t>
            </a:r>
            <a:r>
              <a:rPr lang="en-US" sz="1200" spc="10" dirty="0">
                <a:solidFill>
                  <a:srgbClr val="0081C6"/>
                </a:solidFill>
                <a:effectLst/>
                <a:latin typeface="+mn-lt"/>
                <a:ea typeface="Arial" panose="020B0604020202020204" pitchFamily="34" charset="0"/>
              </a:rPr>
              <a:t>pe</a:t>
            </a:r>
            <a:r>
              <a:rPr lang="en-US" sz="1200" spc="1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ta</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ns</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 </a:t>
            </a:r>
            <a:r>
              <a:rPr lang="en-US" sz="1200" spc="5"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om</a:t>
            </a:r>
            <a:r>
              <a:rPr lang="en-US" sz="1200" dirty="0">
                <a:solidFill>
                  <a:srgbClr val="0081C6"/>
                </a:solidFill>
                <a:effectLst/>
                <a:latin typeface="+mn-lt"/>
                <a:ea typeface="Arial" panose="020B0604020202020204" pitchFamily="34" charset="0"/>
              </a:rPr>
              <a:t>ot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3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ho</a:t>
            </a:r>
            <a:r>
              <a:rPr lang="en-US" sz="1200" spc="10" dirty="0">
                <a:solidFill>
                  <a:srgbClr val="0081C6"/>
                </a:solidFill>
                <a:effectLst/>
                <a:latin typeface="+mn-lt"/>
                <a:ea typeface="Arial" panose="020B0604020202020204" pitchFamily="34" charset="0"/>
              </a:rPr>
              <a:t>p</a:t>
            </a:r>
            <a:r>
              <a:rPr lang="en-US" sz="1200" spc="0" dirty="0">
                <a:solidFill>
                  <a:srgbClr val="0081C6"/>
                </a:solidFill>
                <a:effectLst/>
                <a:latin typeface="+mn-lt"/>
                <a:ea typeface="Arial" panose="020B0604020202020204" pitchFamily="34" charset="0"/>
              </a:rPr>
              <a:t>e</a:t>
            </a:r>
            <a:r>
              <a:rPr lang="en-US" sz="1200" spc="0" baseline="0" dirty="0">
                <a:solidFill>
                  <a:srgbClr val="0081C6"/>
                </a:solidFill>
                <a:effectLst/>
                <a:latin typeface="+mn-lt"/>
                <a:ea typeface="Arial" panose="020B0604020202020204" pitchFamily="34" charset="0"/>
              </a:rPr>
              <a:t> for individuals we serve.</a:t>
            </a:r>
            <a:endParaRPr lang="en-US" sz="12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240916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the current understanding of recovery for persons with behavioral health conditions and the principles that underpin a modern approach to recovery practices.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7048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614688"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399"/>
            <a:ext cx="3614688" cy="4239705"/>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7156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28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lvl1pPr>
              <a:defRPr>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nchor="ctr"/>
          <a:lstStyle>
            <a:lvl1pPr>
              <a:defRPr>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latin typeface="Calibri" panose="020F0502020204030204" pitchFamily="34" charset="0"/>
                <a:cs typeface="Calibri" panose="020F0502020204030204" pitchFamily="34" charset="0"/>
              </a:defRPr>
            </a:lvl1pPr>
            <a:lvl2pPr>
              <a:defRPr sz="2400">
                <a:solidFill>
                  <a:schemeClr val="tx2"/>
                </a:solidFill>
                <a:latin typeface="Calibri" panose="020F0502020204030204" pitchFamily="34" charset="0"/>
                <a:cs typeface="Calibri" panose="020F0502020204030204" pitchFamily="34" charset="0"/>
              </a:defRPr>
            </a:lvl2pPr>
            <a:lvl3pPr>
              <a:defRPr sz="20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5" r:id="rId1"/>
    <p:sldLayoutId id="2147483714" r:id="rId2"/>
    <p:sldLayoutId id="2147483728"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0" r:id="rId14"/>
    <p:sldLayoutId id="2147483739" r:id="rId15"/>
    <p:sldLayoutId id="2147483744"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10.3389/fpsyt.2020.586230" TargetMode="External"/><Relationship Id="rId2" Type="http://schemas.openxmlformats.org/officeDocument/2006/relationships/hyperlink" Target="https://www.myflfamilies.com/service-programs/samh/rosc/index.shtml" TargetMode="External"/><Relationship Id="rId1" Type="http://schemas.openxmlformats.org/officeDocument/2006/relationships/slideLayout" Target="../slideLayouts/slideLayout3.xml"/><Relationship Id="rId4" Type="http://schemas.openxmlformats.org/officeDocument/2006/relationships/hyperlink" Target="https://www.mentalhealthcommission.ca/wp-content/uploads/drupal/MHCC_RecoveryGuidelines_ENG_0.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bhrm.org/media/pdf/pub/BHRM_Primer.pdf" TargetMode="External"/><Relationship Id="rId3" Type="http://schemas.openxmlformats.org/officeDocument/2006/relationships/hyperlink" Target="https://www.samhsa.gov/find-help/recovery#:~:text=SAMHSA's%20working%20definition%20of%20recovery,to%20reach%20their%20full%20potential" TargetMode="External"/><Relationship Id="rId7" Type="http://schemas.openxmlformats.org/officeDocument/2006/relationships/hyperlink" Target="https://addiction.surgeongeneral.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samhsa.gov/sites/default/files/rosc_resource_guide_book.pdf" TargetMode="External"/><Relationship Id="rId5" Type="http://schemas.openxmlformats.org/officeDocument/2006/relationships/hyperlink" Target="https://store.samhsa.gov/product/SAMHSA-s-Working-Definition-of-Recovery/PEP12-RECDEF" TargetMode="External"/><Relationship Id="rId4" Type="http://schemas.openxmlformats.org/officeDocument/2006/relationships/hyperlink" Target="https://doi.org/10.1371/journal.pone.022237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4" y="850791"/>
            <a:ext cx="3377619"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Building an organizational Recovery-Oriented system of Care</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26925" y="5442671"/>
            <a:ext cx="3202016" cy="649222"/>
          </a:xfrm>
          <a:noFill/>
        </p:spPr>
        <p:txBody>
          <a:bodyPr anchor="ctr">
            <a:normAutofit/>
          </a:bodyPr>
          <a:lstStyle/>
          <a:p>
            <a:pPr algn="ctr"/>
            <a:r>
              <a:rPr lang="en-US" sz="2400" dirty="0">
                <a:solidFill>
                  <a:schemeClr val="tx2">
                    <a:lumMod val="20000"/>
                    <a:lumOff val="80000"/>
                    <a:alpha val="75000"/>
                  </a:schemeClr>
                </a:solidFill>
                <a:latin typeface="Calibri" panose="020F0502020204030204" pitchFamily="34" charset="0"/>
                <a:cs typeface="Calibri" panose="020F0502020204030204" pitchFamily="34" charset="0"/>
              </a:rPr>
              <a:t>A Seven-part series</a:t>
            </a:r>
          </a:p>
        </p:txBody>
      </p:sp>
      <p:sp>
        <p:nvSpPr>
          <p:cNvPr id="6" name="Rectangle 5">
            <a:extLst>
              <a:ext uri="{FF2B5EF4-FFF2-40B4-BE49-F238E27FC236}">
                <a16:creationId xmlns:a16="http://schemas.microsoft.com/office/drawing/2014/main" id="{1DAAEB4C-7992-4AEA-86A3-A5A63D5B077A}"/>
              </a:ext>
            </a:extLst>
          </p:cNvPr>
          <p:cNvSpPr/>
          <p:nvPr/>
        </p:nvSpPr>
        <p:spPr>
          <a:xfrm>
            <a:off x="325121" y="457199"/>
            <a:ext cx="7750046" cy="58996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10</a:t>
            </a:fld>
            <a:endParaRPr lang="en-US" dirty="0">
              <a:solidFill>
                <a:srgbClr val="FFFFFF"/>
              </a:solidFill>
            </a:endParaRP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dirty="0"/>
              <a:t>Recovery management</a:t>
            </a:r>
          </a:p>
        </p:txBody>
      </p:sp>
      <p:graphicFrame>
        <p:nvGraphicFramePr>
          <p:cNvPr id="14" name="Content Placeholder 13">
            <a:extLst>
              <a:ext uri="{FF2B5EF4-FFF2-40B4-BE49-F238E27FC236}">
                <a16:creationId xmlns:a16="http://schemas.microsoft.com/office/drawing/2014/main" id="{E74FC9C1-6456-431A-AC08-DC45A2600121}"/>
              </a:ext>
            </a:extLst>
          </p:cNvPr>
          <p:cNvGraphicFramePr>
            <a:graphicFrameLocks noGrp="1"/>
          </p:cNvGraphicFramePr>
          <p:nvPr>
            <p:ph idx="1"/>
            <p:extLst>
              <p:ext uri="{D42A27DB-BD31-4B8C-83A1-F6EECF244321}">
                <p14:modId xmlns:p14="http://schemas.microsoft.com/office/powerpoint/2010/main" val="58123917"/>
              </p:ext>
            </p:extLst>
          </p:nvPr>
        </p:nvGraphicFramePr>
        <p:xfrm>
          <a:off x="581025" y="2181225"/>
          <a:ext cx="11029950"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Timeline of the recovery Movement</a:t>
            </a: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453677" y="1194688"/>
            <a:ext cx="3790884" cy="1600200"/>
          </a:xfrm>
        </p:spPr>
        <p:txBody>
          <a:bodyPr>
            <a:normAutofit/>
          </a:bodyPr>
          <a:lstStyle/>
          <a:p>
            <a:r>
              <a:rPr lang="en-US" dirty="0"/>
              <a:t> </a:t>
            </a:r>
            <a:r>
              <a:rPr lang="en-US" dirty="0">
                <a:latin typeface="Calibri" panose="020F0502020204030204" pitchFamily="34" charset="0"/>
                <a:cs typeface="Calibri" panose="020F0502020204030204" pitchFamily="34" charset="0"/>
              </a:rPr>
              <a:t>Recovery</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566017" y="3083318"/>
            <a:ext cx="5286144" cy="3052165"/>
          </a:xfrm>
        </p:spPr>
        <p:txBody>
          <a:bodyPr>
            <a:normAutofit/>
          </a:bodyPr>
          <a:lstStyle/>
          <a:p>
            <a:pPr marL="0" indent="0">
              <a:lnSpc>
                <a:spcPct val="107000"/>
              </a:lnSpc>
              <a:spcBef>
                <a:spcPts val="0"/>
              </a:spcBef>
              <a:spcAft>
                <a:spcPts val="1200"/>
              </a:spcAft>
              <a:buNone/>
            </a:pPr>
            <a:r>
              <a:rPr lang="en-US" sz="2800" i="1" dirty="0">
                <a:effectLst/>
                <a:latin typeface="Calibri" panose="020F0502020204030204" pitchFamily="34" charset="0"/>
                <a:ea typeface="Calibri" panose="020F0502020204030204" pitchFamily="34" charset="0"/>
                <a:cs typeface="Calibri" panose="020F0502020204030204" pitchFamily="34" charset="0"/>
              </a:rPr>
              <a:t>“Recovery is a process of change whereby individuals improve their health and wellness, to live a self-directed life, and strive to reach their full potential.” </a:t>
            </a:r>
            <a:r>
              <a:rPr lang="en-US" dirty="0">
                <a:latin typeface="Calibri" panose="020F0502020204030204" pitchFamily="34" charset="0"/>
                <a:ea typeface="Calibri" panose="020F0502020204030204" pitchFamily="34" charset="0"/>
                <a:cs typeface="Calibri" panose="020F0502020204030204" pitchFamily="34" charset="0"/>
              </a:rPr>
              <a:t>Substance Abuse and Mental Health Services Administration (</a:t>
            </a:r>
            <a:r>
              <a:rPr lang="en-US" dirty="0">
                <a:effectLst/>
                <a:latin typeface="Calibri" panose="020F0502020204030204" pitchFamily="34" charset="0"/>
                <a:ea typeface="Calibri" panose="020F0502020204030204" pitchFamily="34" charset="0"/>
                <a:cs typeface="Calibri" panose="020F0502020204030204" pitchFamily="34" charset="0"/>
              </a:rPr>
              <a:t>2014).  </a:t>
            </a:r>
          </a:p>
          <a:p>
            <a:pPr marL="0" marR="0" indent="0">
              <a:lnSpc>
                <a:spcPct val="107000"/>
              </a:lnSpc>
              <a:spcBef>
                <a:spcPts val="0"/>
              </a:spcBef>
              <a:spcAft>
                <a:spcPts val="1200"/>
              </a:spcAft>
              <a:buNone/>
            </a:pPr>
            <a:endParaRPr lang="en-US" dirty="0"/>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a:lstStyle/>
          <a:p>
            <a:fld id="{F603CDE5-C1D8-4EDD-870F-A498BAFA520F}" type="slidenum">
              <a:rPr lang="en-US" smtClean="0"/>
              <a:t>11</a:t>
            </a:fld>
            <a:endParaRPr lang="en-US" dirty="0"/>
          </a:p>
        </p:txBody>
      </p:sp>
      <p:pic>
        <p:nvPicPr>
          <p:cNvPr id="8" name="Picture 7">
            <a:extLst>
              <a:ext uri="{FF2B5EF4-FFF2-40B4-BE49-F238E27FC236}">
                <a16:creationId xmlns:a16="http://schemas.microsoft.com/office/drawing/2014/main" id="{E69BA018-06E2-4E3B-85CB-D6E6A035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77" y="851351"/>
            <a:ext cx="3071107" cy="1248754"/>
          </a:xfrm>
          <a:prstGeom prst="rect">
            <a:avLst/>
          </a:prstGeom>
        </p:spPr>
      </p:pic>
      <p:sp>
        <p:nvSpPr>
          <p:cNvPr id="23" name="Rectangle 22">
            <a:extLst>
              <a:ext uri="{FF2B5EF4-FFF2-40B4-BE49-F238E27FC236}">
                <a16:creationId xmlns:a16="http://schemas.microsoft.com/office/drawing/2014/main" id="{853A78E0-7E35-4B51-B723-07719C38F0D8}"/>
              </a:ext>
            </a:extLst>
          </p:cNvPr>
          <p:cNvSpPr/>
          <p:nvPr/>
        </p:nvSpPr>
        <p:spPr>
          <a:xfrm>
            <a:off x="6529131" y="1541543"/>
            <a:ext cx="4792487" cy="47381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Distinctions in recovery definition</a:t>
            </a: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r>
              <a:rPr lang="en-US" dirty="0">
                <a:latin typeface="Calibri" panose="020F0502020204030204" pitchFamily="34" charset="0"/>
                <a:cs typeface="Calibri" panose="020F0502020204030204" pitchFamily="34" charset="0"/>
              </a:rPr>
              <a:t>Distinctions have been made within the definition of recovery</a:t>
            </a:r>
          </a:p>
          <a:p>
            <a:r>
              <a:rPr lang="en-US" dirty="0">
                <a:latin typeface="Calibri" panose="020F0502020204030204" pitchFamily="34" charset="0"/>
                <a:cs typeface="Calibri" panose="020F0502020204030204" pitchFamily="34" charset="0"/>
              </a:rPr>
              <a:t>The distinctions include:</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Clinical recovery</a:t>
            </a:r>
            <a:r>
              <a:rPr lang="en-US" dirty="0">
                <a:effectLst/>
                <a:latin typeface="Calibri" panose="020F0502020204030204" pitchFamily="34" charset="0"/>
                <a:ea typeface="Calibri" panose="020F0502020204030204" pitchFamily="34" charset="0"/>
                <a:cs typeface="Calibri" panose="020F0502020204030204" pitchFamily="34" charset="0"/>
              </a:rPr>
              <a:t> (symptom remission or abstinence)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Functional recovery</a:t>
            </a:r>
            <a:r>
              <a:rPr lang="en-US" dirty="0">
                <a:effectLst/>
                <a:latin typeface="Calibri" panose="020F0502020204030204" pitchFamily="34" charset="0"/>
                <a:ea typeface="Calibri" panose="020F0502020204030204" pitchFamily="34" charset="0"/>
                <a:cs typeface="Calibri" panose="020F0502020204030204" pitchFamily="34" charset="0"/>
              </a:rPr>
              <a:t> (getting a job and coping with daily life demands)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Personal recovery</a:t>
            </a:r>
            <a:r>
              <a:rPr lang="en-US" dirty="0">
                <a:effectLst/>
                <a:latin typeface="Calibri" panose="020F0502020204030204" pitchFamily="34" charset="0"/>
                <a:ea typeface="Calibri" panose="020F0502020204030204" pitchFamily="34" charset="0"/>
                <a:cs typeface="Calibri" panose="020F0502020204030204" pitchFamily="34" charset="0"/>
              </a:rPr>
              <a:t> (improvements in wellbeing and life satisfaction, regaining a positive sense of identity)</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Social recovery</a:t>
            </a:r>
            <a:r>
              <a:rPr lang="en-US" dirty="0">
                <a:effectLst/>
                <a:latin typeface="Calibri" panose="020F0502020204030204" pitchFamily="34" charset="0"/>
                <a:ea typeface="Calibri" panose="020F0502020204030204" pitchFamily="34" charset="0"/>
                <a:cs typeface="Calibri" panose="020F0502020204030204" pitchFamily="34" charset="0"/>
              </a:rPr>
              <a:t> (developing strong and supportive social networks)</a:t>
            </a:r>
          </a:p>
          <a:p>
            <a:endParaRPr lang="en-US" dirty="0"/>
          </a:p>
          <a:p>
            <a:endParaRPr lang="en-US" dirty="0"/>
          </a:p>
        </p:txBody>
      </p:sp>
    </p:spTree>
    <p:extLst>
      <p:ext uri="{BB962C8B-B14F-4D97-AF65-F5344CB8AC3E}">
        <p14:creationId xmlns:p14="http://schemas.microsoft.com/office/powerpoint/2010/main" val="5024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5FAB20-AA0C-4B72-B78B-BDC02111BFD6}"/>
              </a:ext>
            </a:extLst>
          </p:cNvPr>
          <p:cNvSpPr>
            <a:spLocks noGrp="1"/>
          </p:cNvSpPr>
          <p:nvPr>
            <p:ph type="body" sz="half" idx="2"/>
          </p:nvPr>
        </p:nvSpPr>
        <p:spPr>
          <a:xfrm>
            <a:off x="8119868" y="5356067"/>
            <a:ext cx="3625595" cy="1000782"/>
          </a:xfrm>
        </p:spPr>
        <p:txBody>
          <a:bodyPr anchor="ctr">
            <a:noAutofit/>
          </a:bodyPr>
          <a:lstStyle/>
          <a:p>
            <a:r>
              <a:rPr lang="en-US" sz="2600" dirty="0"/>
              <a:t>RECOVERY DIMENSIONS</a:t>
            </a:r>
          </a:p>
        </p:txBody>
      </p:sp>
      <p:sp>
        <p:nvSpPr>
          <p:cNvPr id="4" name="Title 3">
            <a:extLst>
              <a:ext uri="{FF2B5EF4-FFF2-40B4-BE49-F238E27FC236}">
                <a16:creationId xmlns:a16="http://schemas.microsoft.com/office/drawing/2014/main" id="{73A8B118-F7CC-4381-A255-811D2A86A7B6}"/>
              </a:ext>
            </a:extLst>
          </p:cNvPr>
          <p:cNvSpPr>
            <a:spLocks noGrp="1"/>
          </p:cNvSpPr>
          <p:nvPr>
            <p:ph type="title"/>
          </p:nvPr>
        </p:nvSpPr>
        <p:spPr>
          <a:xfrm>
            <a:off x="8119867" y="496511"/>
            <a:ext cx="3625595" cy="4826023"/>
          </a:xfrm>
        </p:spPr>
        <p:txBody>
          <a:bodyPr anchor="ctr">
            <a:normAutofit/>
          </a:bodyPr>
          <a:lstStyle/>
          <a:p>
            <a:pPr>
              <a:lnSpc>
                <a:spcPct val="110000"/>
              </a:lnSpc>
            </a:pPr>
            <a:r>
              <a:rPr lang="en-US" sz="2400" dirty="0">
                <a:effectLst/>
              </a:rPr>
              <a:t>SAMHSA has distinguished four areas that support a life in recovery.</a:t>
            </a:r>
            <a:endParaRPr lang="en-US" sz="2400" dirty="0"/>
          </a:p>
        </p:txBody>
      </p:sp>
      <p:sp>
        <p:nvSpPr>
          <p:cNvPr id="3" name="Footer Placeholder 2">
            <a:extLst>
              <a:ext uri="{FF2B5EF4-FFF2-40B4-BE49-F238E27FC236}">
                <a16:creationId xmlns:a16="http://schemas.microsoft.com/office/drawing/2014/main" id="{BCEF031C-CE0A-409C-B676-E60DDC73F5F6}"/>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2" name="Slide Number Placeholder 1">
            <a:extLst>
              <a:ext uri="{FF2B5EF4-FFF2-40B4-BE49-F238E27FC236}">
                <a16:creationId xmlns:a16="http://schemas.microsoft.com/office/drawing/2014/main" id="{F7C0B336-9FDA-4BF0-B464-E5AEC9A5CDE9}"/>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pic>
        <p:nvPicPr>
          <p:cNvPr id="8" name="Picture 7">
            <a:extLst>
              <a:ext uri="{FF2B5EF4-FFF2-40B4-BE49-F238E27FC236}">
                <a16:creationId xmlns:a16="http://schemas.microsoft.com/office/drawing/2014/main" id="{D4A8A7F3-7E9F-E39D-264A-C67D719B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7" y="714074"/>
            <a:ext cx="6816765" cy="5307932"/>
          </a:xfrm>
          <a:prstGeom prst="rect">
            <a:avLst/>
          </a:prstGeom>
        </p:spPr>
      </p:pic>
    </p:spTree>
    <p:extLst>
      <p:ext uri="{BB962C8B-B14F-4D97-AF65-F5344CB8AC3E}">
        <p14:creationId xmlns:p14="http://schemas.microsoft.com/office/powerpoint/2010/main" val="341848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fontScale="92500" lnSpcReduction="10000"/>
          </a:bodyPr>
          <a:lstStyle/>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emerges from hope: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belief that recovery is real provides </a:t>
            </a:r>
            <a:b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essential and motivating message of a better future.</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person-centered: </a:t>
            </a:r>
            <a:r>
              <a:rPr lang="en-US" sz="2400" dirty="0">
                <a:effectLst/>
                <a:latin typeface="Calibri" panose="020F0502020204030204" pitchFamily="34" charset="0"/>
                <a:ea typeface="Calibri" panose="020F0502020204030204" pitchFamily="34" charset="0"/>
                <a:cs typeface="Calibri" panose="020F0502020204030204" pitchFamily="34" charset="0"/>
              </a:rPr>
              <a:t>Self-determination and self-direction are the foundations for recovery as individuals define their own life goals and design their unique path(s) towards those goals. </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occurs via many pathways: </a:t>
            </a:r>
            <a:r>
              <a:rPr lang="en-US" sz="2400" dirty="0">
                <a:effectLst/>
                <a:latin typeface="Calibri" panose="020F0502020204030204" pitchFamily="34" charset="0"/>
                <a:ea typeface="Calibri" panose="020F0502020204030204" pitchFamily="34" charset="0"/>
                <a:cs typeface="Calibri" panose="020F0502020204030204" pitchFamily="34" charset="0"/>
              </a:rPr>
              <a:t>Recovery pathways are highly personalized. Recovery is non-linear, characterized by continual growth and improved functioning that may involve setbacks. </a:t>
            </a:r>
          </a:p>
          <a:p>
            <a:pPr marL="45720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holistic:</a:t>
            </a:r>
            <a:r>
              <a:rPr lang="en-US" sz="24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Recovery encompasses an individual’s whole life, including                mind, body, spirit, and community.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02606" y="702156"/>
            <a:ext cx="1785513" cy="1755979"/>
          </a:xfrm>
          <a:prstGeom prst="rect">
            <a:avLst/>
          </a:prstGeom>
        </p:spPr>
      </p:pic>
    </p:spTree>
    <p:extLst>
      <p:ext uri="{BB962C8B-B14F-4D97-AF65-F5344CB8AC3E}">
        <p14:creationId xmlns:p14="http://schemas.microsoft.com/office/powerpoint/2010/main" val="32881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a:xfrm>
            <a:off x="604942" y="702155"/>
            <a:ext cx="11029616" cy="1013800"/>
          </a:xfrm>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494939" y="1936910"/>
            <a:ext cx="11029615" cy="4799829"/>
          </a:xfrm>
        </p:spPr>
        <p:txBody>
          <a:bodyPr>
            <a:noAutofit/>
          </a:bodyPr>
          <a:lstStyle/>
          <a:p>
            <a:pPr marL="151200" marR="0" indent="-457200">
              <a:spcBef>
                <a:spcPts val="0"/>
              </a:spcBef>
              <a:spcAft>
                <a:spcPts val="0"/>
              </a:spcAft>
              <a:buFont typeface="+mj-lt"/>
              <a:buAutoNum type="arabicPeriod" startAt="4"/>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peers and allies: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Mutual support and mutual aid groups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play an invaluable role in recovery. Peers encourage and engage other peers and provide each other with a vital sense of belonging, supportive relationships, valued roles, and community.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through relationship and social networks: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An important factor is the presence and involvement of people who believe in the person’s ability to recover. Family members, peers, providers, faith groups, community members, and other allies form vital support networks.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culturally-based and influenced</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Culture and cultural background - including values, traditions, and beliefs - are keys in determining a person’s journey and unique pathway to recovery.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71228" y="702155"/>
            <a:ext cx="1725833" cy="1697286"/>
          </a:xfrm>
          <a:prstGeom prst="rect">
            <a:avLst/>
          </a:prstGeom>
        </p:spPr>
      </p:pic>
    </p:spTree>
    <p:extLst>
      <p:ext uri="{BB962C8B-B14F-4D97-AF65-F5344CB8AC3E}">
        <p14:creationId xmlns:p14="http://schemas.microsoft.com/office/powerpoint/2010/main" val="408949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a:bodyPr>
          <a:lstStyle/>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addressing trauma</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Services and supports should be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trauma-informed to foster safety (physical and emotional) and trust, as well as promote choice, empowerment, and collaboration.</a:t>
            </a:r>
          </a:p>
          <a:p>
            <a:pPr marL="228600" marR="0" indent="-228600">
              <a:spcBef>
                <a:spcPts val="0"/>
              </a:spcBef>
              <a:spcAft>
                <a:spcPts val="0"/>
              </a:spcAft>
              <a:buFont typeface="+mj-lt"/>
              <a:buAutoNum type="arabicPeriod" startAt="8"/>
            </a:pPr>
            <a:endParaRPr lang="en-US" sz="1200" i="1" dirty="0">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involves individual, family, and community strengths and responsibility:</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Individuals have a personal responsibility for their own self-care and journeys of recovery. Families and significant others have responsibilities to support their loved ones, especially for children and youth in recovery. </a:t>
            </a:r>
          </a:p>
          <a:p>
            <a:pPr marL="228600" marR="0" indent="-228600">
              <a:spcBef>
                <a:spcPts val="0"/>
              </a:spcBef>
              <a:spcAft>
                <a:spcPts val="0"/>
              </a:spcAft>
              <a:buFont typeface="+mj-lt"/>
              <a:buAutoNum type="arabicPeriod" startAt="8"/>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based on respect</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Community, systems, and societal acceptance and appreciation for people affected by mental health and substance use disorders are crucial in achieving recovery. Self-acceptance, developing a positive and meaningful sense of identity, and regaining belief in oneself are particularly important.</a:t>
            </a:r>
          </a:p>
          <a:p>
            <a:endParaRPr lang="en-US" dirty="0"/>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38643" y="679917"/>
            <a:ext cx="1813070" cy="1783080"/>
          </a:xfrm>
          <a:prstGeom prst="rect">
            <a:avLst/>
          </a:prstGeom>
        </p:spPr>
      </p:pic>
    </p:spTree>
    <p:extLst>
      <p:ext uri="{BB962C8B-B14F-4D97-AF65-F5344CB8AC3E}">
        <p14:creationId xmlns:p14="http://schemas.microsoft.com/office/powerpoint/2010/main" val="120900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8D7B-465F-4E1D-BBFE-37729A9EFE81}"/>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17</a:t>
            </a:fld>
            <a:endParaRPr lang="en-US" noProof="0"/>
          </a:p>
        </p:txBody>
      </p:sp>
      <p:sp>
        <p:nvSpPr>
          <p:cNvPr id="3" name="Footer Placeholder 2">
            <a:extLst>
              <a:ext uri="{FF2B5EF4-FFF2-40B4-BE49-F238E27FC236}">
                <a16:creationId xmlns:a16="http://schemas.microsoft.com/office/drawing/2014/main" id="{6AC21A28-44E2-4858-868D-632BE4E6C509}"/>
              </a:ext>
            </a:extLst>
          </p:cNvPr>
          <p:cNvSpPr>
            <a:spLocks noGrp="1"/>
          </p:cNvSpPr>
          <p:nvPr>
            <p:ph type="ftr" sz="quarter" idx="11"/>
          </p:nvPr>
        </p:nvSpPr>
        <p:spPr>
          <a:xfrm>
            <a:off x="440286" y="6371614"/>
            <a:ext cx="6818262" cy="365125"/>
          </a:xfrm>
        </p:spPr>
        <p:txBody>
          <a:bodyPr vert="horz" lIns="91440" tIns="45720" rIns="91440" bIns="45720" rtlCol="0" anchor="ctr">
            <a:normAutofit/>
          </a:bodyPr>
          <a:lstStyle/>
          <a:p>
            <a:pPr>
              <a:spcAft>
                <a:spcPts val="600"/>
              </a:spcAft>
            </a:pPr>
            <a:r>
              <a:rPr lang="en-US" kern="1200" cap="all"/>
              <a:t>Recovery management</a:t>
            </a:r>
            <a:endParaRPr lang="en-US" kern="1200" cap="all" noProof="0"/>
          </a:p>
        </p:txBody>
      </p:sp>
      <p:graphicFrame>
        <p:nvGraphicFramePr>
          <p:cNvPr id="7" name="TextBox 4">
            <a:extLst>
              <a:ext uri="{FF2B5EF4-FFF2-40B4-BE49-F238E27FC236}">
                <a16:creationId xmlns:a16="http://schemas.microsoft.com/office/drawing/2014/main" id="{45D82C32-F34F-4D75-9CA1-2B8330FF872E}"/>
              </a:ext>
            </a:extLst>
          </p:cNvPr>
          <p:cNvGraphicFramePr/>
          <p:nvPr>
            <p:extLst>
              <p:ext uri="{D42A27DB-BD31-4B8C-83A1-F6EECF244321}">
                <p14:modId xmlns:p14="http://schemas.microsoft.com/office/powerpoint/2010/main" val="1717330621"/>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 principles and change</a:t>
            </a:r>
          </a:p>
        </p:txBody>
      </p:sp>
    </p:spTree>
    <p:extLst>
      <p:ext uri="{BB962C8B-B14F-4D97-AF65-F5344CB8AC3E}">
        <p14:creationId xmlns:p14="http://schemas.microsoft.com/office/powerpoint/2010/main" val="1032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3DB450B9-8185-4616-AC3B-DDF381C94C6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81770" y="988907"/>
            <a:ext cx="6564923" cy="5120639"/>
          </a:xfrm>
          <a:prstGeom prst="rect">
            <a:avLst/>
          </a:prstGeom>
        </p:spPr>
      </p:pic>
      <p:sp>
        <p:nvSpPr>
          <p:cNvPr id="6" name="Title 5">
            <a:extLst>
              <a:ext uri="{FF2B5EF4-FFF2-40B4-BE49-F238E27FC236}">
                <a16:creationId xmlns:a16="http://schemas.microsoft.com/office/drawing/2014/main" id="{A868BC5A-BF9C-4810-B47A-1F7E3EED0C1C}"/>
              </a:ext>
            </a:extLst>
          </p:cNvPr>
          <p:cNvSpPr>
            <a:spLocks noGrp="1"/>
          </p:cNvSpPr>
          <p:nvPr>
            <p:ph type="title"/>
          </p:nvPr>
        </p:nvSpPr>
        <p:spPr>
          <a:xfrm>
            <a:off x="7959268" y="836994"/>
            <a:ext cx="3790884" cy="1203960"/>
          </a:xfrm>
        </p:spPr>
        <p:txBody>
          <a:bodyPr/>
          <a:lstStyle/>
          <a:p>
            <a:r>
              <a:rPr lang="en-US" dirty="0">
                <a:latin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272A0813-4988-4C6B-A8E9-CDD3DAEB9104}"/>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
        <p:nvSpPr>
          <p:cNvPr id="9" name="Content Placeholder 8">
            <a:extLst>
              <a:ext uri="{FF2B5EF4-FFF2-40B4-BE49-F238E27FC236}">
                <a16:creationId xmlns:a16="http://schemas.microsoft.com/office/drawing/2014/main" id="{A85CD94D-F3A9-4AA2-9D4E-AD6A6376A795}"/>
              </a:ext>
            </a:extLst>
          </p:cNvPr>
          <p:cNvSpPr>
            <a:spLocks noGrp="1"/>
          </p:cNvSpPr>
          <p:nvPr>
            <p:ph sz="quarter" idx="14"/>
          </p:nvPr>
        </p:nvSpPr>
        <p:spPr>
          <a:xfrm>
            <a:off x="7342292" y="2355322"/>
            <a:ext cx="4407859" cy="3808306"/>
          </a:xfrm>
        </p:spPr>
        <p:txBody>
          <a:bodyPr/>
          <a:lstStyle/>
          <a:p>
            <a:r>
              <a:rPr lang="en-US" dirty="0">
                <a:latin typeface="Calibri" panose="020F0502020204030204" pitchFamily="34" charset="0"/>
                <a:cs typeface="Calibri" panose="020F0502020204030204" pitchFamily="34" charset="0"/>
              </a:rPr>
              <a:t>Which of the recovery principles and values resonate most with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Why are these important?</a:t>
            </a:r>
          </a:p>
          <a:p>
            <a:endParaRPr lang="en-US" dirty="0"/>
          </a:p>
        </p:txBody>
      </p:sp>
      <p:sp>
        <p:nvSpPr>
          <p:cNvPr id="3" name="Footer Placeholder 2">
            <a:extLst>
              <a:ext uri="{FF2B5EF4-FFF2-40B4-BE49-F238E27FC236}">
                <a16:creationId xmlns:a16="http://schemas.microsoft.com/office/drawing/2014/main" id="{370D05E2-A1DF-4A8F-AC77-7517826288FF}"/>
              </a:ext>
            </a:extLst>
          </p:cNvPr>
          <p:cNvSpPr>
            <a:spLocks noGrp="1"/>
          </p:cNvSpPr>
          <p:nvPr>
            <p:ph type="ftr" sz="quarter" idx="11"/>
          </p:nvPr>
        </p:nvSpPr>
        <p:spPr/>
        <p:txBody>
          <a:bodyPr/>
          <a:lstStyle/>
          <a:p>
            <a:r>
              <a:rPr lang="en-US"/>
              <a:t>Recovery management</a:t>
            </a:r>
            <a:endParaRPr lang="en-US" dirty="0"/>
          </a:p>
        </p:txBody>
      </p:sp>
    </p:spTree>
    <p:extLst>
      <p:ext uri="{BB962C8B-B14F-4D97-AF65-F5344CB8AC3E}">
        <p14:creationId xmlns:p14="http://schemas.microsoft.com/office/powerpoint/2010/main" val="25567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045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58498"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19</a:t>
            </a:fld>
            <a:endParaRPr lang="en-US" noProof="0" dirty="0"/>
          </a:p>
        </p:txBody>
      </p:sp>
    </p:spTree>
    <p:extLst>
      <p:ext uri="{BB962C8B-B14F-4D97-AF65-F5344CB8AC3E}">
        <p14:creationId xmlns:p14="http://schemas.microsoft.com/office/powerpoint/2010/main" val="352749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5422390" cy="4232623"/>
          </a:xfrm>
        </p:spPr>
        <p:txBody>
          <a:bodyPr anchor="t">
            <a:normAutofit/>
          </a:bodyPr>
          <a:lstStyle/>
          <a:p>
            <a:r>
              <a:rPr lang="en-US" sz="2600" dirty="0">
                <a:latin typeface="Calibri" panose="020F0502020204030204" pitchFamily="34" charset="0"/>
                <a:cs typeface="Calibri" panose="020F0502020204030204" pitchFamily="34" charset="0"/>
              </a:rPr>
              <a:t>To recognize that, despite many difficult and life-changing experiences, recovery is possible for people with mental health and/or substance use conditions.</a:t>
            </a:r>
          </a:p>
          <a:p>
            <a:r>
              <a:rPr lang="en-US" sz="2600" dirty="0">
                <a:latin typeface="Calibri" panose="020F0502020204030204" pitchFamily="34" charset="0"/>
                <a:cs typeface="Calibri" panose="020F0502020204030204" pitchFamily="34" charset="0"/>
              </a:rPr>
              <a:t>To identify beliefs, principles and practices that are critical in guiding our work to help those we serve  rebuild meaningful, valued and satisfying lives.</a:t>
            </a:r>
          </a:p>
        </p:txBody>
      </p:sp>
      <p:pic>
        <p:nvPicPr>
          <p:cNvPr id="15" name="Content Placeholder 14" descr="A person looking at the camera&#10;&#10;Description automatically generated with medium confidence">
            <a:extLst>
              <a:ext uri="{FF2B5EF4-FFF2-40B4-BE49-F238E27FC236}">
                <a16:creationId xmlns:a16="http://schemas.microsoft.com/office/drawing/2014/main" id="{95844F48-1FB5-49E3-BFC2-BAFEA9D98B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518" y="2428284"/>
            <a:ext cx="5268199" cy="350993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18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Do we?…Do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p:txBody>
          <a:bodyPr>
            <a:normAutofit/>
          </a:bodyPr>
          <a:lstStyle/>
          <a:p>
            <a:pPr>
              <a:lnSpc>
                <a:spcPct val="115000"/>
              </a:lnSpc>
              <a:spcBef>
                <a:spcPts val="0"/>
              </a:spcBef>
              <a:spcAft>
                <a:spcPts val="1000"/>
              </a:spcAft>
              <a:buSzPct val="100000"/>
            </a:pP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Believe that ho</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4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Respect and value a person’s inherent worth and importance?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B</a:t>
            </a:r>
            <a:r>
              <a:rPr lang="en-US" sz="24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Agree to c</a:t>
            </a:r>
            <a:r>
              <a:rPr lang="en-US" sz="2400" dirty="0">
                <a:effectLst/>
                <a:latin typeface="Calibri" panose="020F0502020204030204" pitchFamily="34" charset="0"/>
                <a:ea typeface="Calibri" panose="020F0502020204030204" pitchFamily="34" charset="0"/>
                <a:cs typeface="Calibri" panose="020F0502020204030204" pitchFamily="34" charset="0"/>
              </a:rPr>
              <a:t>elebrate each person’s effort and achievements?</a:t>
            </a: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Commit to embedding optimism and the expectation of positive outcomes in language, relationships and service delivery?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104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dirty="0"/>
              <a:t>Recovery management</a:t>
            </a:r>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Do we?…How 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a:xfrm>
            <a:off x="3086101" y="2436598"/>
            <a:ext cx="8524707" cy="3975348"/>
          </a:xfrm>
        </p:spPr>
        <p:txBody>
          <a:bodyPr>
            <a:normAutofit/>
          </a:bodyPr>
          <a:lstStyle/>
          <a:p>
            <a:pPr>
              <a:lnSpc>
                <a:spcPct val="115000"/>
              </a:lnSpc>
              <a:spcBef>
                <a:spcPts val="0"/>
              </a:spcBef>
              <a:spcAft>
                <a:spcPts val="1000"/>
              </a:spcAft>
            </a:pP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Foster ho</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latin typeface="Calibri" panose="020F0502020204030204" pitchFamily="34" charset="0"/>
                <a:ea typeface="Calibri" panose="020F0502020204030204" pitchFamily="34" charset="0"/>
                <a:cs typeface="Calibri" panose="020F0502020204030204" pitchFamily="34" charset="0"/>
              </a:rPr>
              <a:t>a</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6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Show respect and value each person?</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B</a:t>
            </a:r>
            <a:r>
              <a:rPr lang="en-US" sz="26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Demonstrate a recovery orientation built upon </a:t>
            </a:r>
            <a:r>
              <a:rPr lang="en-US" sz="2600" dirty="0">
                <a:effectLst/>
                <a:latin typeface="Calibri" panose="020F0502020204030204" pitchFamily="34" charset="0"/>
                <a:ea typeface="Calibri" panose="020F0502020204030204" pitchFamily="34" charset="0"/>
                <a:cs typeface="Calibri" panose="020F0502020204030204" pitchFamily="34" charset="0"/>
              </a:rPr>
              <a:t>optimism and the expectation of positive outcomes?</a:t>
            </a:r>
          </a:p>
          <a:p>
            <a:endParaRPr lang="en-US" dirty="0"/>
          </a:p>
        </p:txBody>
      </p:sp>
      <p:sp>
        <p:nvSpPr>
          <p:cNvPr id="6" name="TextBox 5">
            <a:extLst>
              <a:ext uri="{FF2B5EF4-FFF2-40B4-BE49-F238E27FC236}">
                <a16:creationId xmlns:a16="http://schemas.microsoft.com/office/drawing/2014/main" id="{59BC1C7A-18CB-459E-AFC8-28030909A1B7}"/>
              </a:ext>
            </a:extLst>
          </p:cNvPr>
          <p:cNvSpPr txBox="1"/>
          <p:nvPr/>
        </p:nvSpPr>
        <p:spPr>
          <a:xfrm>
            <a:off x="440286" y="2253895"/>
            <a:ext cx="2484120" cy="3600986"/>
          </a:xfrm>
          <a:prstGeom prst="rect">
            <a:avLst/>
          </a:prstGeom>
          <a:solidFill>
            <a:schemeClr val="accent5">
              <a:lumMod val="60000"/>
              <a:lumOff val="40000"/>
            </a:schemeClr>
          </a:solidFill>
        </p:spPr>
        <p:txBody>
          <a:bodyPr wrap="square" rtlCol="0">
            <a:spAutoFit/>
          </a:bodyPr>
          <a:lstStyle/>
          <a:p>
            <a:pPr algn="ctr"/>
            <a:endParaRPr lang="en-US" sz="3200" dirty="0"/>
          </a:p>
          <a:p>
            <a:pPr algn="ctr"/>
            <a:r>
              <a:rPr lang="en-US" sz="2800" dirty="0">
                <a:latin typeface="Calibri" panose="020F0502020204030204" pitchFamily="34" charset="0"/>
                <a:cs typeface="Calibri" panose="020F0502020204030204" pitchFamily="34" charset="0"/>
              </a:rPr>
              <a:t>WHERE’S THE EVIDENCE?</a:t>
            </a: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1AA26FE-28F4-4DD8-821B-9EA7133C3F6A}"/>
              </a:ext>
            </a:extLst>
          </p:cNvPr>
          <p:cNvPicPr>
            <a:picLocks noChangeAspect="1"/>
          </p:cNvPicPr>
          <p:nvPr/>
        </p:nvPicPr>
        <p:blipFill>
          <a:blip r:embed="rId3"/>
          <a:stretch>
            <a:fillRect/>
          </a:stretch>
        </p:blipFill>
        <p:spPr>
          <a:xfrm>
            <a:off x="706986" y="4405626"/>
            <a:ext cx="1783080" cy="1273629"/>
          </a:xfrm>
          <a:prstGeom prst="rect">
            <a:avLst/>
          </a:prstGeom>
        </p:spPr>
      </p:pic>
    </p:spTree>
    <p:extLst>
      <p:ext uri="{BB962C8B-B14F-4D97-AF65-F5344CB8AC3E}">
        <p14:creationId xmlns:p14="http://schemas.microsoft.com/office/powerpoint/2010/main" val="188255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63320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From research</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22</a:t>
            </a:fld>
            <a:endParaRPr lang="en-US" noProof="0" dirty="0"/>
          </a:p>
        </p:txBody>
      </p:sp>
    </p:spTree>
    <p:extLst>
      <p:ext uri="{BB962C8B-B14F-4D97-AF65-F5344CB8AC3E}">
        <p14:creationId xmlns:p14="http://schemas.microsoft.com/office/powerpoint/2010/main" val="114374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70FFE-9DD2-478D-8AB9-B56EA035966C}"/>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a:extLst>
              <a:ext uri="{FF2B5EF4-FFF2-40B4-BE49-F238E27FC236}">
                <a16:creationId xmlns:a16="http://schemas.microsoft.com/office/drawing/2014/main" id="{F4913CC3-4203-477D-8B3C-842AD7C438C2}"/>
              </a:ext>
            </a:extLst>
          </p:cNvPr>
          <p:cNvSpPr>
            <a:spLocks noGrp="1"/>
          </p:cNvSpPr>
          <p:nvPr>
            <p:ph type="ftr" sz="quarter" idx="11"/>
          </p:nvPr>
        </p:nvSpPr>
        <p:spPr/>
        <p:txBody>
          <a:bodyPr/>
          <a:lstStyle/>
          <a:p>
            <a:r>
              <a:rPr lang="en-US"/>
              <a:t>Recovery management</a:t>
            </a:r>
            <a:endParaRPr lang="en-US" dirty="0"/>
          </a:p>
        </p:txBody>
      </p:sp>
      <p:sp>
        <p:nvSpPr>
          <p:cNvPr id="5" name="Content Placeholder 4">
            <a:extLst>
              <a:ext uri="{FF2B5EF4-FFF2-40B4-BE49-F238E27FC236}">
                <a16:creationId xmlns:a16="http://schemas.microsoft.com/office/drawing/2014/main" id="{9F493945-7ABB-41DE-9C8C-1711EA7F90CE}"/>
              </a:ext>
            </a:extLst>
          </p:cNvPr>
          <p:cNvSpPr>
            <a:spLocks noGrp="1"/>
          </p:cNvSpPr>
          <p:nvPr>
            <p:ph sz="half" idx="1"/>
          </p:nvPr>
        </p:nvSpPr>
        <p:spPr>
          <a:xfrm>
            <a:off x="6529493" y="2583033"/>
            <a:ext cx="5318380" cy="4023443"/>
          </a:xfrm>
        </p:spPr>
        <p:txBody>
          <a:bodyPr>
            <a:normAutofit/>
          </a:bodyPr>
          <a:lstStyle/>
          <a:p>
            <a:pPr marL="0" indent="0">
              <a:buNone/>
            </a:pPr>
            <a:r>
              <a:rPr lang="en-US" b="1" i="1" dirty="0">
                <a:solidFill>
                  <a:schemeClr val="accent1"/>
                </a:solidFill>
                <a:cs typeface="Calibri" panose="020F0502020204030204" pitchFamily="34" charset="0"/>
              </a:rPr>
              <a:t>A Recovery-Oriented System of Care </a:t>
            </a:r>
            <a:r>
              <a:rPr lang="en-US" dirty="0">
                <a:cs typeface="Calibri" panose="020F0502020204030204" pitchFamily="34" charset="0"/>
              </a:rPr>
              <a:t>(ROSC) </a:t>
            </a:r>
            <a:r>
              <a:rPr lang="en-US" i="1" dirty="0">
                <a:cs typeface="Calibri" panose="020F0502020204030204" pitchFamily="34" charset="0"/>
              </a:rPr>
              <a:t>is person-centered and wellness-focused</a:t>
            </a:r>
            <a:r>
              <a:rPr lang="en-US" i="1" dirty="0"/>
              <a:t>,</a:t>
            </a:r>
            <a:r>
              <a:rPr lang="en-US" i="1" dirty="0">
                <a:cs typeface="Calibri" panose="020F0502020204030204" pitchFamily="34" charset="0"/>
              </a:rPr>
              <a:t> and builds on the strengths and resources of the individual, his/her/their family and community to promote overall improvements in functioning. </a:t>
            </a:r>
            <a:endParaRPr lang="en-US" sz="1900" i="1" dirty="0">
              <a:cs typeface="Calibri" panose="020F0502020204030204" pitchFamily="34" charset="0"/>
            </a:endParaRPr>
          </a:p>
          <a:p>
            <a:pPr marL="0" indent="0">
              <a:buNone/>
            </a:pPr>
            <a:endParaRPr lang="en-US" dirty="0"/>
          </a:p>
        </p:txBody>
      </p:sp>
      <p:pic>
        <p:nvPicPr>
          <p:cNvPr id="8" name="Content Placeholder 7" descr="A group of people posing for a photo&#10;&#10;Description automatically generated">
            <a:extLst>
              <a:ext uri="{FF2B5EF4-FFF2-40B4-BE49-F238E27FC236}">
                <a16:creationId xmlns:a16="http://schemas.microsoft.com/office/drawing/2014/main" id="{6184BA19-A1B6-4771-867A-BECD5DC7A5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413" y="2214880"/>
            <a:ext cx="5818582" cy="3860800"/>
          </a:xfrm>
        </p:spPr>
      </p:pic>
      <p:sp>
        <p:nvSpPr>
          <p:cNvPr id="9"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RECOVERY-ORIENTED SYSTEM OF CARE</a:t>
            </a:r>
          </a:p>
        </p:txBody>
      </p:sp>
    </p:spTree>
    <p:extLst>
      <p:ext uri="{BB962C8B-B14F-4D97-AF65-F5344CB8AC3E}">
        <p14:creationId xmlns:p14="http://schemas.microsoft.com/office/powerpoint/2010/main" val="250220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E48818-5DE3-4475-9694-384D487722F4}"/>
              </a:ext>
            </a:extLst>
          </p:cNvPr>
          <p:cNvSpPr/>
          <p:nvPr/>
        </p:nvSpPr>
        <p:spPr>
          <a:xfrm>
            <a:off x="859167" y="1139921"/>
            <a:ext cx="2332028" cy="56015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3731242" y="702061"/>
            <a:ext cx="4430851" cy="1600200"/>
          </a:xfrm>
        </p:spPr>
        <p:txBody>
          <a:bodyPr anchor="t">
            <a:normAutofit/>
          </a:bodyPr>
          <a:lstStyle/>
          <a:p>
            <a:pPr algn="ctr"/>
            <a:r>
              <a:rPr lang="en-US" sz="2600" dirty="0">
                <a:latin typeface="Calibri" panose="020F0502020204030204" pitchFamily="34" charset="0"/>
                <a:cs typeface="Calibri" panose="020F0502020204030204" pitchFamily="34" charset="0"/>
              </a:rPr>
              <a:t>a Recovery- oriented focus </a:t>
            </a:r>
            <a:r>
              <a:rPr lang="en-US" sz="2600" dirty="0" err="1">
                <a:latin typeface="Calibri" panose="020F0502020204030204" pitchFamily="34" charset="0"/>
                <a:cs typeface="Calibri" panose="020F0502020204030204" pitchFamily="34" charset="0"/>
              </a:rPr>
              <a:t>ShiftS</a:t>
            </a:r>
            <a:r>
              <a:rPr lang="en-US" sz="2600" dirty="0">
                <a:latin typeface="Calibri" panose="020F0502020204030204" pitchFamily="34" charset="0"/>
                <a:cs typeface="Calibri" panose="020F0502020204030204" pitchFamily="34" charset="0"/>
              </a:rPr>
              <a:t> practice in three ways…</a:t>
            </a:r>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2032308702"/>
              </p:ext>
            </p:extLst>
          </p:nvPr>
        </p:nvGraphicFramePr>
        <p:xfrm>
          <a:off x="3731242" y="1969948"/>
          <a:ext cx="4430851" cy="4481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a:xfrm>
            <a:off x="366407" y="6423914"/>
            <a:ext cx="6917210" cy="365125"/>
          </a:xfrm>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pPr/>
              <a:t>24</a:t>
            </a:fld>
            <a:endParaRPr lang="en-US" dirty="0"/>
          </a:p>
        </p:txBody>
      </p:sp>
      <p:pic>
        <p:nvPicPr>
          <p:cNvPr id="31" name="Picture Placeholder 30" descr="A picture containing person, person, standing&#10;&#10;Description automatically generated">
            <a:extLst>
              <a:ext uri="{FF2B5EF4-FFF2-40B4-BE49-F238E27FC236}">
                <a16:creationId xmlns:a16="http://schemas.microsoft.com/office/drawing/2014/main" id="{55611E0D-69B2-4F2F-B44C-85851F868D5B}"/>
              </a:ext>
            </a:extLst>
          </p:cNvPr>
          <p:cNvPicPr>
            <a:picLocks noGrp="1" noChangeAspect="1"/>
          </p:cNvPicPr>
          <p:nvPr>
            <p:ph type="pic" idx="13"/>
          </p:nvPr>
        </p:nvPicPr>
        <p:blipFill>
          <a:blip r:embed="rId9" cstate="print">
            <a:extLst>
              <a:ext uri="{28A0092B-C50C-407E-A947-70E740481C1C}">
                <a14:useLocalDpi xmlns:a14="http://schemas.microsoft.com/office/drawing/2010/main" val="0"/>
              </a:ext>
            </a:extLst>
          </a:blip>
          <a:srcRect/>
          <a:stretch>
            <a:fillRect/>
          </a:stretch>
        </p:blipFill>
        <p:spPr>
          <a:xfrm>
            <a:off x="8210464" y="641101"/>
            <a:ext cx="3702877" cy="5749461"/>
          </a:xfrm>
        </p:spPr>
      </p:pic>
    </p:spTree>
    <p:extLst>
      <p:ext uri="{BB962C8B-B14F-4D97-AF65-F5344CB8AC3E}">
        <p14:creationId xmlns:p14="http://schemas.microsoft.com/office/powerpoint/2010/main" val="50241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25</a:t>
            </a:fld>
            <a:endParaRPr lang="en-US"/>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sz="half" idx="1"/>
          </p:nvPr>
        </p:nvSpPr>
        <p:spPr>
          <a:xfrm>
            <a:off x="581192" y="2228003"/>
            <a:ext cx="2305227" cy="4023443"/>
          </a:xfrm>
          <a:solidFill>
            <a:schemeClr val="accent1">
              <a:lumMod val="20000"/>
              <a:lumOff val="80000"/>
            </a:schemeClr>
          </a:solidFill>
        </p:spPr>
        <p:txBody>
          <a:bodyPr vert="horz" wrap="square" lIns="91440" tIns="45720" rIns="91440" bIns="45720" rtlCol="0" anchor="ctr">
            <a:normAutofit/>
          </a:bodyPr>
          <a:lstStyle/>
          <a:p>
            <a:pPr marL="0" indent="0">
              <a:buNone/>
            </a:pPr>
            <a:r>
              <a:rPr lang="en-US" sz="2400" dirty="0"/>
              <a:t>Chapter 2016-241, Laws of Florida, provides that Florida’s behavioral health services are based on </a:t>
            </a:r>
            <a:r>
              <a:rPr lang="en-US" sz="2400" i="1" dirty="0"/>
              <a:t>recovery-oriented principles</a:t>
            </a:r>
            <a:r>
              <a:rPr lang="en-US" sz="2400" dirty="0"/>
              <a:t>.</a:t>
            </a:r>
            <a:endParaRPr lang="en-US" sz="18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8D86DB90-C4D8-4D84-BC79-D079CCC3FB54}"/>
              </a:ext>
            </a:extLst>
          </p:cNvPr>
          <p:cNvSpPr>
            <a:spLocks noGrp="1"/>
          </p:cNvSpPr>
          <p:nvPr>
            <p:ph sz="half" idx="2"/>
          </p:nvPr>
        </p:nvSpPr>
        <p:spPr>
          <a:xfrm>
            <a:off x="3415229" y="2064957"/>
            <a:ext cx="8432644" cy="4724082"/>
          </a:xfrm>
        </p:spPr>
        <p:txBody>
          <a:bodyPr>
            <a:normAutofit fontScale="85000" lnSpcReduction="10000"/>
          </a:bodyPr>
          <a:lstStyle/>
          <a:p>
            <a:pPr marL="0" indent="0">
              <a:lnSpc>
                <a:spcPct val="120000"/>
              </a:lnSpc>
              <a:spcBef>
                <a:spcPts val="0"/>
              </a:spcBef>
              <a:spcAft>
                <a:spcPts val="0"/>
              </a:spcAft>
              <a:buNone/>
            </a:pPr>
            <a:r>
              <a:rPr lang="en-US" dirty="0"/>
              <a:t>Established state goals include:</a:t>
            </a:r>
          </a:p>
          <a:p>
            <a:pPr>
              <a:lnSpc>
                <a:spcPct val="120000"/>
              </a:lnSpc>
              <a:spcBef>
                <a:spcPts val="0"/>
              </a:spcBef>
              <a:spcAft>
                <a:spcPts val="0"/>
              </a:spcAft>
              <a:buFont typeface="Arial" panose="020B0604020202020204" pitchFamily="34" charset="0"/>
              <a:buChar char="•"/>
            </a:pPr>
            <a:r>
              <a:rPr lang="en-US" dirty="0"/>
              <a:t>Promote good quality of life, community health, and wellness for all.</a:t>
            </a:r>
          </a:p>
          <a:p>
            <a:pPr>
              <a:lnSpc>
                <a:spcPct val="120000"/>
              </a:lnSpc>
              <a:spcBef>
                <a:spcPts val="0"/>
              </a:spcBef>
              <a:spcAft>
                <a:spcPts val="0"/>
              </a:spcAft>
              <a:buFont typeface="Arial" panose="020B0604020202020204" pitchFamily="34" charset="0"/>
              <a:buChar char="•"/>
            </a:pPr>
            <a:r>
              <a:rPr lang="en-US" dirty="0"/>
              <a:t>Prevent the development of behavioral health conditions.</a:t>
            </a:r>
          </a:p>
          <a:p>
            <a:pPr>
              <a:lnSpc>
                <a:spcPct val="120000"/>
              </a:lnSpc>
              <a:spcBef>
                <a:spcPts val="0"/>
              </a:spcBef>
              <a:spcAft>
                <a:spcPts val="0"/>
              </a:spcAft>
              <a:buFont typeface="Arial" panose="020B0604020202020204" pitchFamily="34" charset="0"/>
              <a:buChar char="•"/>
            </a:pPr>
            <a:r>
              <a:rPr lang="en-US" dirty="0"/>
              <a:t>Intervene earlier in the progression of illnesses.</a:t>
            </a:r>
          </a:p>
          <a:p>
            <a:pPr>
              <a:lnSpc>
                <a:spcPct val="120000"/>
              </a:lnSpc>
              <a:spcBef>
                <a:spcPts val="0"/>
              </a:spcBef>
              <a:spcAft>
                <a:spcPts val="0"/>
              </a:spcAft>
              <a:buFont typeface="Arial" panose="020B0604020202020204" pitchFamily="34" charset="0"/>
              <a:buChar char="•"/>
            </a:pPr>
            <a:r>
              <a:rPr lang="en-US" dirty="0"/>
              <a:t>Reduce the harm caused by substance use disorders and mental health conditions on individuals, families, and communities.</a:t>
            </a:r>
          </a:p>
          <a:p>
            <a:pPr>
              <a:lnSpc>
                <a:spcPct val="120000"/>
              </a:lnSpc>
              <a:spcBef>
                <a:spcPts val="0"/>
              </a:spcBef>
              <a:spcAft>
                <a:spcPts val="0"/>
              </a:spcAft>
              <a:buFont typeface="Arial" panose="020B0604020202020204" pitchFamily="34" charset="0"/>
              <a:buChar char="•"/>
            </a:pPr>
            <a:r>
              <a:rPr lang="en-US" dirty="0"/>
              <a:t>Provide the resources to assist people with behavioral </a:t>
            </a:r>
            <a:br>
              <a:rPr lang="en-US" dirty="0"/>
            </a:br>
            <a:r>
              <a:rPr lang="en-US" dirty="0"/>
              <a:t>health conditions to achieve and sustain their                   wellness and build meaningful lives for                           themselves in their communities.</a:t>
            </a:r>
          </a:p>
        </p:txBody>
      </p:sp>
      <p:pic>
        <p:nvPicPr>
          <p:cNvPr id="9" name="Picture 8" descr="Logo&#10;&#10;Description automatically generated">
            <a:extLst>
              <a:ext uri="{FF2B5EF4-FFF2-40B4-BE49-F238E27FC236}">
                <a16:creationId xmlns:a16="http://schemas.microsoft.com/office/drawing/2014/main" id="{34008E94-6146-49AE-B24E-1CD3EEF6F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635" y="5294958"/>
            <a:ext cx="1345455" cy="1494081"/>
          </a:xfrm>
          <a:prstGeom prst="rect">
            <a:avLst/>
          </a:prstGeom>
        </p:spPr>
      </p:pic>
      <p:sp>
        <p:nvSpPr>
          <p:cNvPr id="10"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FLORIDA ROSC INITIATIVES</a:t>
            </a:r>
          </a:p>
        </p:txBody>
      </p:sp>
    </p:spTree>
    <p:extLst>
      <p:ext uri="{BB962C8B-B14F-4D97-AF65-F5344CB8AC3E}">
        <p14:creationId xmlns:p14="http://schemas.microsoft.com/office/powerpoint/2010/main" val="100890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7" name="Content Placeholder 6">
            <a:extLst>
              <a:ext uri="{FF2B5EF4-FFF2-40B4-BE49-F238E27FC236}">
                <a16:creationId xmlns:a16="http://schemas.microsoft.com/office/drawing/2014/main" id="{BF81B023-F1CD-4A97-B098-E33B9B404282}"/>
              </a:ext>
            </a:extLst>
          </p:cNvPr>
          <p:cNvSpPr>
            <a:spLocks noGrp="1"/>
          </p:cNvSpPr>
          <p:nvPr>
            <p:ph idx="1"/>
          </p:nvPr>
        </p:nvSpPr>
        <p:spPr>
          <a:xfrm>
            <a:off x="581193" y="2269422"/>
            <a:ext cx="11029615" cy="4102192"/>
          </a:xfrm>
        </p:spPr>
        <p:txBody>
          <a:bodyPr>
            <a:normAutofit/>
          </a:bodyPr>
          <a:lstStyle/>
          <a:p>
            <a:r>
              <a:rPr lang="en-US" dirty="0">
                <a:latin typeface="Calibri" panose="020F0502020204030204" pitchFamily="34" charset="0"/>
                <a:cs typeface="Calibri" panose="020F0502020204030204" pitchFamily="34" charset="0"/>
              </a:rPr>
              <a:t>Secure the best alignment with state mandates and ROSC principles.</a:t>
            </a:r>
          </a:p>
          <a:p>
            <a:r>
              <a:rPr lang="en-US" sz="2800" dirty="0">
                <a:effectLst/>
                <a:latin typeface="Calibri" panose="020F0502020204030204" pitchFamily="34" charset="0"/>
                <a:ea typeface="Calibri" panose="020F0502020204030204" pitchFamily="34" charset="0"/>
                <a:cs typeface="Calibri" panose="020F0502020204030204" pitchFamily="34" charset="0"/>
              </a:rPr>
              <a:t>Ensure that service funding and community resources are used to reach the highest level of health and functioning of the individuals and families we serve.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R</a:t>
            </a:r>
            <a:r>
              <a:rPr lang="en-US" sz="2800" dirty="0">
                <a:effectLst/>
                <a:latin typeface="Calibri" panose="020F0502020204030204" pitchFamily="34" charset="0"/>
                <a:ea typeface="Calibri" panose="020F0502020204030204" pitchFamily="34" charset="0"/>
                <a:cs typeface="Calibri" panose="020F0502020204030204" pitchFamily="34" charset="0"/>
              </a:rPr>
              <a:t>eview the structure and delivery of services and support for people we serve to meet</a:t>
            </a:r>
            <a:r>
              <a:rPr lang="en-US" dirty="0">
                <a:effectLst/>
                <a:latin typeface="Calibri" panose="020F0502020204030204" pitchFamily="34" charset="0"/>
                <a:ea typeface="Calibri" panose="020F0502020204030204" pitchFamily="34" charset="0"/>
                <a:cs typeface="Calibri" panose="020F0502020204030204" pitchFamily="34" charset="0"/>
              </a:rPr>
              <a:t> individuals’ expectations, recovery goals, and unique needs.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r>
              <a:rPr lang="en-US" sz="2800" dirty="0">
                <a:effectLst/>
                <a:latin typeface="Calibri" panose="020F0502020204030204" pitchFamily="34" charset="0"/>
                <a:ea typeface="Calibri" panose="020F0502020204030204" pitchFamily="34" charset="0"/>
                <a:cs typeface="Calibri" panose="020F0502020204030204" pitchFamily="34" charset="0"/>
              </a:rPr>
              <a:t>Prepare staff to deliver services in accordance with these objectives.</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endParaRPr lang="en-US" dirty="0"/>
          </a:p>
        </p:txBody>
      </p:sp>
      <p:sp>
        <p:nvSpPr>
          <p:cNvPr id="5" name="Title 4"/>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does this mean for our organization?</a:t>
            </a:r>
          </a:p>
        </p:txBody>
      </p:sp>
    </p:spTree>
    <p:extLst>
      <p:ext uri="{BB962C8B-B14F-4D97-AF65-F5344CB8AC3E}">
        <p14:creationId xmlns:p14="http://schemas.microsoft.com/office/powerpoint/2010/main" val="34729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2502C7-D913-4FF7-8C34-9D635914059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27</a:t>
            </a:fld>
            <a:endParaRPr lang="en-US"/>
          </a:p>
        </p:txBody>
      </p:sp>
      <p:sp>
        <p:nvSpPr>
          <p:cNvPr id="3" name="Footer Placeholder 2">
            <a:extLst>
              <a:ext uri="{FF2B5EF4-FFF2-40B4-BE49-F238E27FC236}">
                <a16:creationId xmlns:a16="http://schemas.microsoft.com/office/drawing/2014/main" id="{3CE18003-6C54-4C0D-AB06-7EA8A67AB218}"/>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a:latin typeface="Calibri" panose="020F0502020204030204" pitchFamily="34" charset="0"/>
                <a:cs typeface="Calibri" panose="020F0502020204030204" pitchFamily="34" charset="0"/>
              </a:rPr>
              <a:t>Adopting a “recovery management” stance</a:t>
            </a:r>
          </a:p>
        </p:txBody>
      </p:sp>
      <p:graphicFrame>
        <p:nvGraphicFramePr>
          <p:cNvPr id="7" name="Content Placeholder 4">
            <a:extLst>
              <a:ext uri="{FF2B5EF4-FFF2-40B4-BE49-F238E27FC236}">
                <a16:creationId xmlns:a16="http://schemas.microsoft.com/office/drawing/2014/main" id="{B525B894-CCA1-788E-7235-E1796842208A}"/>
              </a:ext>
            </a:extLst>
          </p:cNvPr>
          <p:cNvGraphicFramePr>
            <a:graphicFrameLocks noGrp="1"/>
          </p:cNvGraphicFramePr>
          <p:nvPr>
            <p:ph idx="1"/>
            <p:extLst>
              <p:ext uri="{D42A27DB-BD31-4B8C-83A1-F6EECF244321}">
                <p14:modId xmlns:p14="http://schemas.microsoft.com/office/powerpoint/2010/main" val="3145227902"/>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7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EC188-8076-4A17-AAEA-DF2C30D96390}"/>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3" name="Footer Placeholder 2">
            <a:extLst>
              <a:ext uri="{FF2B5EF4-FFF2-40B4-BE49-F238E27FC236}">
                <a16:creationId xmlns:a16="http://schemas.microsoft.com/office/drawing/2014/main" id="{9307E409-82CA-4356-A31C-3A3D6896349F}"/>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5" name="TextBox 4">
            <a:extLst>
              <a:ext uri="{FF2B5EF4-FFF2-40B4-BE49-F238E27FC236}">
                <a16:creationId xmlns:a16="http://schemas.microsoft.com/office/drawing/2014/main" id="{B8CCDB97-73FF-4E3A-B4B8-6154F001DCA9}"/>
              </a:ext>
            </a:extLst>
          </p:cNvPr>
          <p:cNvSpPr txBox="1"/>
          <p:nvPr/>
        </p:nvSpPr>
        <p:spPr>
          <a:xfrm>
            <a:off x="581193" y="2228003"/>
            <a:ext cx="5422390" cy="4023443"/>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pPr>
            <a:endParaRPr lang="en-US" sz="1100" dirty="0">
              <a:solidFill>
                <a:schemeClr val="tx1">
                  <a:lumMod val="75000"/>
                  <a:lumOff val="25000"/>
                </a:schemeClr>
              </a:solidFill>
            </a:endParaRPr>
          </a:p>
        </p:txBody>
      </p:sp>
      <p:sp>
        <p:nvSpPr>
          <p:cNvPr id="11" name="Content Placeholder 5">
            <a:extLst>
              <a:ext uri="{FF2B5EF4-FFF2-40B4-BE49-F238E27FC236}">
                <a16:creationId xmlns:a16="http://schemas.microsoft.com/office/drawing/2014/main" id="{F012E561-21B6-4A8C-A39F-8AAE8CE26140}"/>
              </a:ext>
            </a:extLst>
          </p:cNvPr>
          <p:cNvSpPr>
            <a:spLocks noGrp="1"/>
          </p:cNvSpPr>
          <p:nvPr>
            <p:ph sz="half" idx="2"/>
          </p:nvPr>
        </p:nvSpPr>
        <p:spPr>
          <a:xfrm>
            <a:off x="493295" y="2228003"/>
            <a:ext cx="11244892" cy="4023443"/>
          </a:xfrm>
        </p:spPr>
        <p:txBody>
          <a:bodyPr>
            <a:normAutofit/>
          </a:bodyPr>
          <a:lstStyle/>
          <a:p>
            <a:pPr defTabSz="457200">
              <a:spcBef>
                <a:spcPct val="20000"/>
              </a:spcBef>
              <a:spcAft>
                <a:spcPts val="1200"/>
              </a:spcAft>
            </a:pPr>
            <a:r>
              <a:rPr lang="en-US" sz="2600" dirty="0"/>
              <a:t>S</a:t>
            </a:r>
            <a:r>
              <a:rPr lang="en-US" sz="2600" dirty="0">
                <a:solidFill>
                  <a:schemeClr val="tx1">
                    <a:lumMod val="75000"/>
                    <a:lumOff val="25000"/>
                  </a:schemeClr>
                </a:solidFill>
                <a:effectLst/>
                <a:cs typeface="Calibri" panose="020F0502020204030204" pitchFamily="34" charset="0"/>
              </a:rPr>
              <a:t>hifts the service orientation from an intensive short-term mode</a:t>
            </a:r>
            <a:r>
              <a:rPr lang="en-US" sz="2600" dirty="0">
                <a:cs typeface="Calibri" panose="020F0502020204030204" pitchFamily="34" charset="0"/>
              </a:rPr>
              <a:t> to </a:t>
            </a:r>
            <a:r>
              <a:rPr lang="en-US" sz="2600" dirty="0">
                <a:solidFill>
                  <a:schemeClr val="tx1">
                    <a:lumMod val="75000"/>
                    <a:lumOff val="25000"/>
                  </a:schemeClr>
                </a:solidFill>
                <a:effectLst/>
                <a:cs typeface="Calibri" panose="020F0502020204030204" pitchFamily="34" charset="0"/>
              </a:rPr>
              <a:t>a service commitment </a:t>
            </a:r>
            <a:r>
              <a:rPr lang="en-US" sz="2600" dirty="0"/>
              <a:t>of</a:t>
            </a:r>
            <a:r>
              <a:rPr lang="en-US" sz="2600" dirty="0">
                <a:solidFill>
                  <a:schemeClr val="tx1">
                    <a:lumMod val="75000"/>
                    <a:lumOff val="25000"/>
                  </a:schemeClr>
                </a:solidFill>
                <a:effectLst/>
                <a:cs typeface="Calibri" panose="020F0502020204030204" pitchFamily="34" charset="0"/>
              </a:rPr>
              <a:t> long-term supports and wellness</a:t>
            </a:r>
          </a:p>
          <a:p>
            <a:pPr defTabSz="457200">
              <a:spcBef>
                <a:spcPct val="20000"/>
              </a:spcBef>
              <a:spcAft>
                <a:spcPts val="1200"/>
              </a:spcAft>
            </a:pPr>
            <a:r>
              <a:rPr lang="en-US" sz="2600" dirty="0">
                <a:cs typeface="Calibri" panose="020F0502020204030204" pitchFamily="34" charset="0"/>
              </a:rPr>
              <a:t>F</a:t>
            </a:r>
            <a:r>
              <a:rPr lang="en-US" sz="2600" dirty="0">
                <a:solidFill>
                  <a:schemeClr val="tx1">
                    <a:lumMod val="75000"/>
                    <a:lumOff val="25000"/>
                  </a:schemeClr>
                </a:solidFill>
                <a:effectLst/>
                <a:cs typeface="Calibri" panose="020F0502020204030204" pitchFamily="34" charset="0"/>
              </a:rPr>
              <a:t>ocuses on providing a </a:t>
            </a:r>
            <a:r>
              <a:rPr lang="en-US" sz="2600" dirty="0">
                <a:solidFill>
                  <a:schemeClr val="tx1">
                    <a:lumMod val="75000"/>
                    <a:lumOff val="25000"/>
                  </a:schemeClr>
                </a:solidFill>
                <a:cs typeface="Calibri" panose="020F0502020204030204" pitchFamily="34" charset="0"/>
              </a:rPr>
              <a:t>full spectrum of care</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Coordinates access to resources </a:t>
            </a:r>
          </a:p>
          <a:p>
            <a:pPr defTabSz="457200">
              <a:spcBef>
                <a:spcPct val="20000"/>
              </a:spcBef>
              <a:spcAft>
                <a:spcPts val="1200"/>
              </a:spcAft>
            </a:pPr>
            <a:r>
              <a:rPr lang="en-US" sz="2600" dirty="0">
                <a:cs typeface="Calibri" panose="020F0502020204030204" pitchFamily="34" charset="0"/>
              </a:rPr>
              <a:t>C</a:t>
            </a:r>
            <a:r>
              <a:rPr lang="en-US" sz="2600" dirty="0">
                <a:solidFill>
                  <a:schemeClr val="tx1">
                    <a:lumMod val="75000"/>
                    <a:lumOff val="25000"/>
                  </a:schemeClr>
                </a:solidFill>
                <a:cs typeface="Calibri" panose="020F0502020204030204" pitchFamily="34" charset="0"/>
              </a:rPr>
              <a:t>hanges within multiple layers of the organization</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Affects each layer within the organization to address challenges and barriers to policy and procedure implementation </a:t>
            </a:r>
            <a:r>
              <a:rPr lang="en-US" sz="1800" dirty="0">
                <a:solidFill>
                  <a:schemeClr val="tx1">
                    <a:lumMod val="75000"/>
                    <a:lumOff val="25000"/>
                  </a:schemeClr>
                </a:solidFill>
                <a:latin typeface="Calibri" panose="020F0502020204030204" pitchFamily="34" charset="0"/>
                <a:cs typeface="Calibri" panose="020F0502020204030204" pitchFamily="34" charset="0"/>
              </a:rPr>
              <a:t>(ROSC Guidelines, 2010)</a:t>
            </a:r>
          </a:p>
          <a:p>
            <a:endParaRPr lang="en-US" dirty="0"/>
          </a:p>
        </p:txBody>
      </p:sp>
      <p:sp>
        <p:nvSpPr>
          <p:cNvPr id="7"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err="1">
                <a:latin typeface="Calibri" panose="020F0502020204030204" pitchFamily="34" charset="0"/>
                <a:cs typeface="Calibri" panose="020F0502020204030204" pitchFamily="34" charset="0"/>
              </a:rPr>
              <a:t>Rosc</a:t>
            </a:r>
            <a:r>
              <a:rPr lang="en-US" dirty="0">
                <a:latin typeface="Calibri" panose="020F0502020204030204" pitchFamily="34" charset="0"/>
                <a:cs typeface="Calibri" panose="020F0502020204030204" pitchFamily="34" charset="0"/>
              </a:rPr>
              <a:t> recovery management system</a:t>
            </a:r>
          </a:p>
        </p:txBody>
      </p:sp>
    </p:spTree>
    <p:extLst>
      <p:ext uri="{BB962C8B-B14F-4D97-AF65-F5344CB8AC3E}">
        <p14:creationId xmlns:p14="http://schemas.microsoft.com/office/powerpoint/2010/main" val="18649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750A0BA4-D67C-1A95-D36B-CBF52B402430}"/>
              </a:ext>
            </a:extLst>
          </p:cNvPr>
          <p:cNvSpPr>
            <a:spLocks noGrp="1"/>
          </p:cNvSpPr>
          <p:nvPr>
            <p:ph type="sldNum" sz="quarter" idx="12"/>
          </p:nvPr>
        </p:nvSpPr>
        <p:spPr>
          <a:xfrm>
            <a:off x="10795363" y="6423914"/>
            <a:ext cx="1052510" cy="365125"/>
          </a:xfrm>
        </p:spPr>
        <p:txBody>
          <a:bodyPr/>
          <a:lstStyle/>
          <a:p>
            <a:pPr>
              <a:spcAft>
                <a:spcPts val="600"/>
              </a:spcAft>
            </a:pPr>
            <a:fld id="{3A98EE3D-8CD1-4C3F-BD1C-C98C9596463C}" type="slidenum">
              <a:rPr lang="en-US" smtClean="0"/>
              <a:pPr>
                <a:spcAft>
                  <a:spcPts val="600"/>
                </a:spcAft>
              </a:pPr>
              <a:t>29</a:t>
            </a:fld>
            <a:endParaRPr lang="en-US"/>
          </a:p>
        </p:txBody>
      </p:sp>
      <p:sp>
        <p:nvSpPr>
          <p:cNvPr id="19" name="Footer Placeholder 2">
            <a:extLst>
              <a:ext uri="{FF2B5EF4-FFF2-40B4-BE49-F238E27FC236}">
                <a16:creationId xmlns:a16="http://schemas.microsoft.com/office/drawing/2014/main" id="{1F39804E-9C08-77E3-846D-B2D2D946E6BF}"/>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p>
        </p:txBody>
      </p:sp>
      <p:sp>
        <p:nvSpPr>
          <p:cNvPr id="10" name="Slide Number Placeholder 1">
            <a:extLst>
              <a:ext uri="{FF2B5EF4-FFF2-40B4-BE49-F238E27FC236}">
                <a16:creationId xmlns:a16="http://schemas.microsoft.com/office/drawing/2014/main" id="{05C95B06-E640-21FB-C03D-52656EDE94A5}"/>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29</a:t>
            </a:fld>
            <a:endParaRPr lang="en-US" noProof="0"/>
          </a:p>
        </p:txBody>
      </p:sp>
      <p:sp>
        <p:nvSpPr>
          <p:cNvPr id="12" name="Footer Placeholder 2">
            <a:extLst>
              <a:ext uri="{FF2B5EF4-FFF2-40B4-BE49-F238E27FC236}">
                <a16:creationId xmlns:a16="http://schemas.microsoft.com/office/drawing/2014/main" id="{772EB487-627B-2AE0-B05F-BEA7D744A331}"/>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endParaRPr lang="en-US" noProof="0"/>
          </a:p>
        </p:txBody>
      </p:sp>
      <p:sp>
        <p:nvSpPr>
          <p:cNvPr id="2" name="Title 1">
            <a:extLst>
              <a:ext uri="{FF2B5EF4-FFF2-40B4-BE49-F238E27FC236}">
                <a16:creationId xmlns:a16="http://schemas.microsoft.com/office/drawing/2014/main" id="{FCEBD202-DBE2-4C70-BF19-12A639F5C9D1}"/>
              </a:ext>
            </a:extLst>
          </p:cNvPr>
          <p:cNvSpPr>
            <a:spLocks noGrp="1"/>
          </p:cNvSpPr>
          <p:nvPr>
            <p:ph type="title"/>
          </p:nvPr>
        </p:nvSpPr>
        <p:spPr>
          <a:xfrm>
            <a:off x="581193" y="729658"/>
            <a:ext cx="11029616" cy="988332"/>
          </a:xfrm>
        </p:spPr>
        <p:txBody>
          <a:bodyPr anchor="ctr">
            <a:normAutofit/>
          </a:bodyPr>
          <a:lstStyle/>
          <a:p>
            <a:r>
              <a:rPr lang="en-US" dirty="0"/>
              <a:t>Recovery management - full spectrum of services </a:t>
            </a:r>
          </a:p>
        </p:txBody>
      </p:sp>
      <p:pic>
        <p:nvPicPr>
          <p:cNvPr id="5" name="Picture 4" descr="Two people having a discussion&#10;&#10;Description automatically generated with medium confidence">
            <a:extLst>
              <a:ext uri="{FF2B5EF4-FFF2-40B4-BE49-F238E27FC236}">
                <a16:creationId xmlns:a16="http://schemas.microsoft.com/office/drawing/2014/main" id="{99D2A6F9-4EA2-4941-81BC-8A390B1B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3" y="2430002"/>
            <a:ext cx="5422390" cy="3619445"/>
          </a:xfrm>
          <a:prstGeom prst="rect">
            <a:avLst/>
          </a:prstGeom>
          <a:noFill/>
        </p:spPr>
      </p:pic>
      <p:sp>
        <p:nvSpPr>
          <p:cNvPr id="3" name="Content Placeholder 2">
            <a:extLst>
              <a:ext uri="{FF2B5EF4-FFF2-40B4-BE49-F238E27FC236}">
                <a16:creationId xmlns:a16="http://schemas.microsoft.com/office/drawing/2014/main" id="{61CC139D-260D-41A4-97A5-6B8E8C529B83}"/>
              </a:ext>
            </a:extLst>
          </p:cNvPr>
          <p:cNvSpPr>
            <a:spLocks noGrp="1"/>
          </p:cNvSpPr>
          <p:nvPr>
            <p:ph sz="half" idx="2"/>
          </p:nvPr>
        </p:nvSpPr>
        <p:spPr>
          <a:xfrm>
            <a:off x="6188417" y="2519680"/>
            <a:ext cx="5422392" cy="3731766"/>
          </a:xfrm>
        </p:spPr>
        <p:txBody>
          <a:bodyPr anchor="t">
            <a:normAutofit/>
          </a:bodyPr>
          <a:lstStyle/>
          <a:p>
            <a:pPr marL="342900" marR="0" lvl="0" indent="-342900">
              <a:spcBef>
                <a:spcPts val="0"/>
              </a:spcBef>
              <a:spcAft>
                <a:spcPts val="1400"/>
              </a:spcAft>
              <a:buFont typeface="+mj-lt"/>
              <a:buAutoNum type="arabicPeriod"/>
            </a:pPr>
            <a:r>
              <a:rPr lang="en-US" sz="2600" dirty="0">
                <a:uFill>
                  <a:solidFill>
                    <a:srgbClr val="FF0000"/>
                  </a:solidFill>
                </a:uFill>
              </a:rPr>
              <a:t>P</a:t>
            </a:r>
            <a:r>
              <a:rPr lang="en-US" sz="2600" dirty="0">
                <a:effectLst/>
                <a:uFill>
                  <a:solidFill>
                    <a:srgbClr val="FF0000"/>
                  </a:solidFill>
                </a:uFill>
              </a:rPr>
              <a:t>re-service identification and engagement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initiation and stabilization (recovery activities/treatment)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maintenance (post-treatment recovery support services)</a:t>
            </a:r>
          </a:p>
          <a:p>
            <a:pPr marL="0" indent="0">
              <a:buNone/>
            </a:pPr>
            <a:endParaRPr lang="en-US" sz="2600" dirty="0"/>
          </a:p>
        </p:txBody>
      </p:sp>
    </p:spTree>
    <p:extLst>
      <p:ext uri="{BB962C8B-B14F-4D97-AF65-F5344CB8AC3E}">
        <p14:creationId xmlns:p14="http://schemas.microsoft.com/office/powerpoint/2010/main" val="29002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11106716" cy="4232623"/>
          </a:xfrm>
        </p:spPr>
        <p:txBody>
          <a:bodyPr anchor="t">
            <a:normAutofit/>
          </a:bodyPr>
          <a:lstStyle/>
          <a:p>
            <a:pPr marL="0" indent="0">
              <a:buNone/>
            </a:pPr>
            <a:r>
              <a:rPr lang="en-US" b="1" dirty="0">
                <a:solidFill>
                  <a:schemeClr val="accent1"/>
                </a:solidFill>
              </a:rPr>
              <a:t>Four key components of recovery: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Finding and maintaining hope</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Addressing the personal aspects of recovery (a person’s life situation is to be viewed holistically, with practitioners partnering with individuals to build on their strengths and foster autonomy)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Building a meaningful life (recovery occurs with in the context of and alignment with the person’s life; family, friends, work, communities, etc.)</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Affirming autonomy and personal responsibility to take control of one’s life</a:t>
            </a:r>
          </a:p>
        </p:txBody>
      </p:sp>
    </p:spTree>
    <p:extLst>
      <p:ext uri="{BB962C8B-B14F-4D97-AF65-F5344CB8AC3E}">
        <p14:creationId xmlns:p14="http://schemas.microsoft.com/office/powerpoint/2010/main" val="2167352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30808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30</a:t>
            </a:fld>
            <a:endParaRPr lang="en-US" noProof="0" dirty="0"/>
          </a:p>
        </p:txBody>
      </p:sp>
    </p:spTree>
    <p:extLst>
      <p:ext uri="{BB962C8B-B14F-4D97-AF65-F5344CB8AC3E}">
        <p14:creationId xmlns:p14="http://schemas.microsoft.com/office/powerpoint/2010/main" val="35780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colorful cubes&#10;&#10;Description automatically generated with low confidence">
            <a:extLst>
              <a:ext uri="{FF2B5EF4-FFF2-40B4-BE49-F238E27FC236}">
                <a16:creationId xmlns:a16="http://schemas.microsoft.com/office/drawing/2014/main" id="{A507F052-B631-4CEC-BDF3-4F6249E5BF40}"/>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355101" y="1103811"/>
            <a:ext cx="3305039" cy="5131738"/>
          </a:xfrm>
        </p:spPr>
      </p:pic>
      <p:sp>
        <p:nvSpPr>
          <p:cNvPr id="6" name="Title 5">
            <a:extLst>
              <a:ext uri="{FF2B5EF4-FFF2-40B4-BE49-F238E27FC236}">
                <a16:creationId xmlns:a16="http://schemas.microsoft.com/office/drawing/2014/main" id="{1E3D0D89-17EB-432D-82CF-8A8E07A42C1C}"/>
              </a:ext>
            </a:extLst>
          </p:cNvPr>
          <p:cNvSpPr>
            <a:spLocks noGrp="1"/>
          </p:cNvSpPr>
          <p:nvPr>
            <p:ph type="title"/>
          </p:nvPr>
        </p:nvSpPr>
        <p:spPr>
          <a:xfrm>
            <a:off x="4513505" y="641101"/>
            <a:ext cx="7586304" cy="779172"/>
          </a:xfrm>
        </p:spPr>
        <p:txBody>
          <a:bodyPr>
            <a:normAutofit/>
          </a:bodyPr>
          <a:lstStyle/>
          <a:p>
            <a:r>
              <a:rPr lang="en-US" sz="3200" b="1" dirty="0">
                <a:latin typeface="Calibri" panose="020F0502020204030204" pitchFamily="34" charset="0"/>
                <a:cs typeface="Calibri" panose="020F0502020204030204" pitchFamily="34" charset="0"/>
              </a:rPr>
              <a:t>Transformation: Building blocks</a:t>
            </a:r>
          </a:p>
        </p:txBody>
      </p:sp>
      <p:sp>
        <p:nvSpPr>
          <p:cNvPr id="5" name="Slide Number Placeholder 4">
            <a:extLst>
              <a:ext uri="{FF2B5EF4-FFF2-40B4-BE49-F238E27FC236}">
                <a16:creationId xmlns:a16="http://schemas.microsoft.com/office/drawing/2014/main" id="{78E3357C-0A3D-4CBF-A947-7331D54309EF}"/>
              </a:ext>
            </a:extLst>
          </p:cNvPr>
          <p:cNvSpPr>
            <a:spLocks noGrp="1"/>
          </p:cNvSpPr>
          <p:nvPr>
            <p:ph type="sldNum" sz="quarter" idx="12"/>
          </p:nvPr>
        </p:nvSpPr>
        <p:spPr/>
        <p:txBody>
          <a:bodyPr/>
          <a:lstStyle/>
          <a:p>
            <a:fld id="{159F479D-7533-4EEF-A06F-7CD2FE3DB90D}" type="slidenum">
              <a:rPr lang="en-US" noProof="0" smtClean="0"/>
              <a:t>31</a:t>
            </a:fld>
            <a:endParaRPr lang="en-US" noProof="0" dirty="0"/>
          </a:p>
        </p:txBody>
      </p:sp>
      <p:sp>
        <p:nvSpPr>
          <p:cNvPr id="9" name="Content Placeholder 8">
            <a:extLst>
              <a:ext uri="{FF2B5EF4-FFF2-40B4-BE49-F238E27FC236}">
                <a16:creationId xmlns:a16="http://schemas.microsoft.com/office/drawing/2014/main" id="{18C84F78-713C-4DC6-AF84-56C66622B085}"/>
              </a:ext>
            </a:extLst>
          </p:cNvPr>
          <p:cNvSpPr>
            <a:spLocks noGrp="1"/>
          </p:cNvSpPr>
          <p:nvPr>
            <p:ph sz="quarter" idx="14"/>
          </p:nvPr>
        </p:nvSpPr>
        <p:spPr>
          <a:xfrm>
            <a:off x="4015760" y="1747520"/>
            <a:ext cx="8021936" cy="4803236"/>
          </a:xfrm>
        </p:spPr>
        <p:txBody>
          <a:bodyPr>
            <a:noAutofit/>
          </a:bodyPr>
          <a:lstStyle/>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treatment and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Providing individualized and high-quality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Integrating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Developing meaningful connections with peers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Building a network of recovery-oriented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Facilitating processes and partnerships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administrative structures and policies to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dirty="0">
                <a:effectLst/>
                <a:latin typeface="Calibri" panose="020F0502020204030204" pitchFamily="34" charset="0"/>
                <a:cs typeface="Calibri" panose="020F0502020204030204" pitchFamily="34" charset="0"/>
              </a:rPr>
              <a:t>support a recovery-oriented system</a:t>
            </a:r>
            <a:endParaRPr lang="en-US"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247B7C87-E1B9-45FA-B9D1-8E8D278F0784}"/>
              </a:ext>
            </a:extLst>
          </p:cNvPr>
          <p:cNvSpPr>
            <a:spLocks noGrp="1"/>
          </p:cNvSpPr>
          <p:nvPr>
            <p:ph type="ftr" sz="quarter" idx="11"/>
          </p:nvPr>
        </p:nvSpPr>
        <p:spPr/>
        <p:txBody>
          <a:bodyPr/>
          <a:lstStyle/>
          <a:p>
            <a:r>
              <a:rPr lang="en-US" dirty="0"/>
              <a:t>Recovery management</a:t>
            </a:r>
          </a:p>
        </p:txBody>
      </p:sp>
    </p:spTree>
    <p:extLst>
      <p:ext uri="{BB962C8B-B14F-4D97-AF65-F5344CB8AC3E}">
        <p14:creationId xmlns:p14="http://schemas.microsoft.com/office/powerpoint/2010/main" val="338252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32</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Helpful tool to structure actions</a:t>
            </a:r>
            <a:endParaRPr lang="ru-RU"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D3FAACC5-3BB4-468C-97C5-9AC74233B739}"/>
              </a:ext>
            </a:extLst>
          </p:cNvPr>
          <p:cNvSpPr>
            <a:spLocks noGrp="1"/>
          </p:cNvSpPr>
          <p:nvPr>
            <p:ph idx="1"/>
          </p:nvPr>
        </p:nvSpPr>
        <p:spPr>
          <a:xfrm>
            <a:off x="581192" y="2171584"/>
            <a:ext cx="3971489" cy="3975348"/>
          </a:xfrm>
        </p:spPr>
        <p:txBody>
          <a:bodyPr anchor="t"/>
          <a:lstStyle/>
          <a:p>
            <a:r>
              <a:rPr lang="en-US" b="1" dirty="0">
                <a:latin typeface="Calibri" panose="020F0502020204030204" pitchFamily="34" charset="0"/>
                <a:cs typeface="Calibri" panose="020F0502020204030204" pitchFamily="34" charset="0"/>
              </a:rPr>
              <a:t>Mnemonic device: </a:t>
            </a:r>
            <a:r>
              <a:rPr lang="en-US" dirty="0">
                <a:latin typeface="Calibri" panose="020F0502020204030204" pitchFamily="34" charset="0"/>
                <a:cs typeface="Calibri" panose="020F0502020204030204" pitchFamily="34" charset="0"/>
              </a:rPr>
              <a:t>a memory technique that can help increase your ability to recall and retain information.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CONNECT &amp; HOPE</a:t>
            </a:r>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2404004073"/>
              </p:ext>
            </p:extLst>
          </p:nvPr>
        </p:nvGraphicFramePr>
        <p:xfrm>
          <a:off x="4650470" y="2014670"/>
          <a:ext cx="7197403" cy="413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89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The Action plan: 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496441" y="2312536"/>
            <a:ext cx="5422390" cy="4135627"/>
          </a:xfrm>
        </p:spPr>
        <p:txBody>
          <a:bodyPr numCol="1" spcCol="540000" anchor="t">
            <a:normAutofit fontScale="70000" lnSpcReduction="20000"/>
          </a:bodyPr>
          <a:lstStyle/>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reate a culture and language and hope</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O</a:t>
            </a:r>
            <a:r>
              <a:rPr lang="en-US" sz="3400" dirty="0">
                <a:cs typeface="Calibri" panose="020F0502020204030204" pitchFamily="34" charset="0"/>
              </a:rPr>
              <a:t>ffer a comprehensive and holistic service array</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on-judgmental</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avigating diverse needs</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E</a:t>
            </a:r>
            <a:r>
              <a:rPr lang="en-US" sz="3400" dirty="0">
                <a:cs typeface="Calibri" panose="020F0502020204030204" pitchFamily="34" charset="0"/>
              </a:rPr>
              <a:t>ngagement strategies             </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ollaborative relationships and reflective practice</a:t>
            </a:r>
            <a:endParaRPr lang="en-US" sz="3400" b="1" dirty="0">
              <a:solidFill>
                <a:srgbClr val="ED7D31"/>
              </a:solidFill>
              <a:cs typeface="Calibri" panose="020F0502020204030204" pitchFamily="34" charset="0"/>
            </a:endParaRP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T</a:t>
            </a:r>
            <a:r>
              <a:rPr lang="en-US" sz="3400" dirty="0">
                <a:cs typeface="Calibri" panose="020F0502020204030204" pitchFamily="34" charset="0"/>
              </a:rPr>
              <a:t>ransforming services and systems </a:t>
            </a:r>
            <a:endParaRPr lang="en-US" sz="2000" dirty="0">
              <a:cs typeface="Calibri" panose="020F0502020204030204" pitchFamily="34" charset="0"/>
            </a:endParaRP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312536"/>
            <a:ext cx="5422392" cy="4243203"/>
          </a:xfrm>
        </p:spPr>
        <p:txBody>
          <a:bodyPr>
            <a:noAutofit/>
          </a:bodyPr>
          <a:lstStyle/>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H</a:t>
            </a:r>
            <a:r>
              <a:rPr lang="en-US" sz="2200" dirty="0">
                <a:effectLst/>
                <a:ea typeface="Calibri" panose="020F0502020204030204" pitchFamily="34" charset="0"/>
                <a:cs typeface="Calibri" panose="020F0502020204030204" pitchFamily="34" charset="0"/>
              </a:rPr>
              <a:t>onor the differences and diverse needs of each individual served</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O</a:t>
            </a:r>
            <a:r>
              <a:rPr lang="en-US" sz="2200" dirty="0">
                <a:effectLst/>
                <a:ea typeface="Calibri" panose="020F0502020204030204" pitchFamily="34" charset="0"/>
                <a:cs typeface="Calibri" panose="020F0502020204030204" pitchFamily="34" charset="0"/>
              </a:rPr>
              <a:t>ffer various opportunities and resources that support the recovery journey</a:t>
            </a:r>
            <a:endParaRPr lang="en-US" sz="2200" dirty="0">
              <a:ea typeface="Calibri" panose="020F0502020204030204" pitchFamily="34" charset="0"/>
              <a:cs typeface="Calibri" panose="020F0502020204030204" pitchFamily="34" charset="0"/>
            </a:endParaRP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P</a:t>
            </a:r>
            <a:r>
              <a:rPr lang="en-US" sz="2200" dirty="0">
                <a:effectLst/>
                <a:ea typeface="Calibri" panose="020F0502020204030204" pitchFamily="34" charset="0"/>
                <a:cs typeface="Calibri" panose="020F0502020204030204" pitchFamily="34" charset="0"/>
              </a:rPr>
              <a:t>rovide an environment to encourage personal control</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E</a:t>
            </a:r>
            <a:r>
              <a:rPr lang="en-US" sz="2200" dirty="0">
                <a:effectLst/>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dirty="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603794030"/>
              </p:ext>
            </p:extLst>
          </p:nvPr>
        </p:nvGraphicFramePr>
        <p:xfrm>
          <a:off x="8107251" y="-212501"/>
          <a:ext cx="3503555" cy="3206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8"/>
            <a:ext cx="3392382" cy="1455852"/>
          </a:xfrm>
        </p:spPr>
        <p:txBody>
          <a:bodyPr/>
          <a:lstStyle/>
          <a:p>
            <a:pPr algn="ctr"/>
            <a:br>
              <a:rPr lang="en-US" dirty="0"/>
            </a:br>
            <a:r>
              <a:rPr lang="en-US" dirty="0">
                <a:latin typeface="Calibri" panose="020F0502020204030204" pitchFamily="34" charset="0"/>
                <a:cs typeface="Calibri" panose="020F0502020204030204" pitchFamily="34" charset="0"/>
              </a:rPr>
              <a:t>Activity</a:t>
            </a:r>
            <a:endParaRPr lang="ru-RU"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665339" y="2258393"/>
            <a:ext cx="4102269" cy="4392462"/>
          </a:xfrm>
        </p:spPr>
        <p:txBody>
          <a:bodyPr>
            <a:normAutofit/>
          </a:bodyPr>
          <a:lstStyle/>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Break into groups.  Reflect on the key principles that contribute to an intentional recovery focus for services and supports. </a:t>
            </a:r>
          </a:p>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Discuss the following:</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1200"/>
              </a:spcAft>
            </a:pPr>
            <a:r>
              <a:rPr lang="en-US" sz="2000" b="1" dirty="0">
                <a:solidFill>
                  <a:schemeClr val="accent1"/>
                </a:solidFill>
                <a:effectLst/>
                <a:ea typeface="Calibri" panose="020F0502020204030204" pitchFamily="34" charset="0"/>
                <a:cs typeface="Times New Roman" panose="02020603050405020304" pitchFamily="18" charset="0"/>
              </a:rPr>
              <a:t>What are some ways you have noted that our organization can increase its use of recovery-oriented practices? </a:t>
            </a:r>
            <a:r>
              <a:rPr lang="en-US" sz="2000" b="1" dirty="0">
                <a:solidFill>
                  <a:schemeClr val="accent1"/>
                </a:solidFill>
                <a:ea typeface="Calibri" panose="020F0502020204030204" pitchFamily="34" charset="0"/>
                <a:cs typeface="Times New Roman" panose="02020603050405020304" pitchFamily="18" charset="0"/>
              </a:rPr>
              <a:t>P</a:t>
            </a:r>
            <a:r>
              <a:rPr lang="en-US" sz="2000" b="1" dirty="0">
                <a:solidFill>
                  <a:schemeClr val="accent1"/>
                </a:solidFill>
                <a:effectLst/>
                <a:ea typeface="Calibri" panose="020F0502020204030204" pitchFamily="34" charset="0"/>
                <a:cs typeface="Times New Roman" panose="02020603050405020304" pitchFamily="18" charset="0"/>
              </a:rPr>
              <a:t>lease describe them.</a:t>
            </a:r>
            <a:endParaRPr lang="en-US" sz="2000" dirty="0">
              <a:solidFill>
                <a:schemeClr val="accent1"/>
              </a:solidFill>
              <a:effectLst/>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pPr>
              <a:spcAft>
                <a:spcPts val="600"/>
              </a:spcAft>
            </a:pPr>
            <a:r>
              <a:rPr lang="en-US" dirty="0"/>
              <a:t>Recovery management</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34</a:t>
            </a:fld>
            <a:endParaRPr lang="en-US" dirty="0"/>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Placeholder 27">
            <a:extLst>
              <a:ext uri="{FF2B5EF4-FFF2-40B4-BE49-F238E27FC236}">
                <a16:creationId xmlns:a16="http://schemas.microsoft.com/office/drawing/2014/main" id="{6CACCCBE-8D5F-4AE6-B086-FF7C373C399D}"/>
              </a:ext>
            </a:extLst>
          </p:cNvPr>
          <p:cNvPicPr>
            <a:picLocks noGrp="1" noChangeAspect="1"/>
          </p:cNvPicPr>
          <p:nvPr>
            <p:ph type="pic" sz="quarter" idx="15"/>
          </p:nvPr>
        </p:nvPicPr>
        <p:blipFill>
          <a:blip r:embed="rId3"/>
          <a:srcRect l="19094" r="19094"/>
          <a:stretch>
            <a:fillRect/>
          </a:stretch>
        </p:blipFill>
        <p:spPr>
          <a:prstGeom prst="rect">
            <a:avLst/>
          </a:prstGeom>
        </p:spPr>
      </p:pic>
    </p:spTree>
    <p:extLst>
      <p:ext uri="{BB962C8B-B14F-4D97-AF65-F5344CB8AC3E}">
        <p14:creationId xmlns:p14="http://schemas.microsoft.com/office/powerpoint/2010/main" val="191561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5781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dirty="0"/>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35</a:t>
            </a:fld>
            <a:endParaRPr lang="en-US" noProof="0" dirty="0"/>
          </a:p>
        </p:txBody>
      </p:sp>
    </p:spTree>
    <p:extLst>
      <p:ext uri="{BB962C8B-B14F-4D97-AF65-F5344CB8AC3E}">
        <p14:creationId xmlns:p14="http://schemas.microsoft.com/office/powerpoint/2010/main" val="65320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What impact does an intentional recovery focus have on your day-to-day work? How do you model “hope” and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rea</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latin typeface="Calibri" panose="020F0502020204030204" pitchFamily="34" charset="0"/>
                <a:ea typeface="Arial" panose="020B0604020202020204" pitchFamily="34" charset="0"/>
                <a:cs typeface="Calibri" panose="020F0502020204030204" pitchFamily="34" charset="0"/>
              </a:rPr>
              <a:t>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of</a:t>
            </a:r>
            <a:r>
              <a:rPr lang="en-US" sz="18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ism/</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u</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ou</a:t>
            </a:r>
            <a:r>
              <a:rPr lang="en-US" sz="18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 with the people you serve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Consider the transformation process towards a Recovery-Oriented System. </a:t>
            </a:r>
            <a:r>
              <a:rPr lang="en-US" sz="1800" dirty="0">
                <a:latin typeface="Calibri" panose="020F0502020204030204" pitchFamily="34" charset="0"/>
                <a:ea typeface="Calibri" panose="020F0502020204030204" pitchFamily="34" charset="0"/>
                <a:cs typeface="Calibri" panose="020F0502020204030204" pitchFamily="34" charset="0"/>
              </a:rPr>
              <a:t>W</a:t>
            </a:r>
            <a:r>
              <a:rPr lang="en-US" sz="1800" dirty="0">
                <a:effectLst/>
                <a:latin typeface="Calibri" panose="020F0502020204030204" pitchFamily="34" charset="0"/>
                <a:ea typeface="Calibri" panose="020F0502020204030204" pitchFamily="34" charset="0"/>
                <a:cs typeface="Calibri" panose="020F0502020204030204" pitchFamily="34" charset="0"/>
              </a:rPr>
              <a:t>hat are your strengths? What do </a:t>
            </a:r>
            <a:r>
              <a:rPr lang="en-US" sz="1800" dirty="0">
                <a:latin typeface="Calibri" panose="020F0502020204030204" pitchFamily="34" charset="0"/>
                <a:ea typeface="Calibri" panose="020F0502020204030204" pitchFamily="34" charset="0"/>
                <a:cs typeface="Calibri" panose="020F0502020204030204" pitchFamily="34" charset="0"/>
              </a:rPr>
              <a:t>you want to work on first </a:t>
            </a:r>
            <a:r>
              <a:rPr lang="en-US" sz="1800" dirty="0">
                <a:effectLst/>
                <a:latin typeface="Calibri" panose="020F0502020204030204" pitchFamily="34" charset="0"/>
                <a:ea typeface="Calibri" panose="020F0502020204030204" pitchFamily="34" charset="0"/>
                <a:cs typeface="Calibri" panose="020F0502020204030204" pitchFamily="34" charset="0"/>
              </a:rPr>
              <a:t>within the framework?  What are your challenges and barriers?</a:t>
            </a: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 (to include support staff):</a:t>
            </a:r>
            <a:r>
              <a:rPr lang="en-US" sz="1800" dirty="0">
                <a:latin typeface="Calibri" panose="020F0502020204030204" pitchFamily="34" charset="0"/>
                <a:ea typeface="Calibri" panose="020F0502020204030204" pitchFamily="34" charset="0"/>
                <a:cs typeface="Calibri" panose="020F0502020204030204" pitchFamily="34" charset="0"/>
              </a:rPr>
              <a:t> How welcoming are you when someone in need of help calls or comes through our door? Do you practice patience for a lost individual? How can you be an extension of the ROSC framework?</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60801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37</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a:t>Recovery management</a:t>
            </a:r>
            <a:endParaRPr lang="en-US" dirty="0"/>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180496"/>
            <a:ext cx="11029615" cy="4114168"/>
          </a:xfrm>
        </p:spPr>
        <p:txBody>
          <a:bodyPr>
            <a:normAutofit fontScale="92500" lnSpcReduction="1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O’Connel</a:t>
            </a:r>
            <a:r>
              <a:rPr lang="en-US" sz="1800" dirty="0">
                <a:effectLst/>
                <a:latin typeface="Calibri" panose="020F0502020204030204" pitchFamily="34" charset="0"/>
                <a:ea typeface="Calibri" panose="020F0502020204030204" pitchFamily="34" charset="0"/>
                <a:cs typeface="Times New Roman" panose="02020603050405020304" pitchFamily="18" charset="0"/>
              </a:rPr>
              <a:t>, M.J.,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Staeheli</a:t>
            </a:r>
            <a:r>
              <a:rPr lang="en-US" sz="1800" dirty="0">
                <a:effectLst/>
                <a:latin typeface="Calibri" panose="020F0502020204030204" pitchFamily="34" charset="0"/>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Psychiatric Services, 52</a:t>
            </a:r>
            <a:r>
              <a:rPr lang="en-US" sz="1800" dirty="0">
                <a:effectLst/>
                <a:latin typeface="Calibri" panose="020F0502020204030204" pitchFamily="34" charset="0"/>
                <a:ea typeface="Calibri" panose="020F0502020204030204" pitchFamily="34" charset="0"/>
                <a:cs typeface="Times New Roman" panose="02020603050405020304" pitchFamily="18" charset="0"/>
              </a:rPr>
              <a:t>(4), 482-5.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Department of Children and Families. Recovery-Oriented System of Care (website).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https://www.myflfamilies.com/service-programs/samh/rosc/index.shtml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pPr marR="0">
              <a:lnSpc>
                <a:spcPct val="115000"/>
              </a:lnSpc>
              <a:spcBef>
                <a:spcPts val="0"/>
              </a:spcBef>
              <a:spcAft>
                <a:spcPts val="10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J</a:t>
            </a:r>
            <a:r>
              <a:rPr lang="en-US" sz="1800" dirty="0">
                <a:effectLst/>
                <a:latin typeface="Calibri" panose="020F0502020204030204" pitchFamily="34" charset="0"/>
                <a:ea typeface="Calibri" panose="020F0502020204030204" pitchFamily="34" charset="0"/>
                <a:cs typeface="Times New Roman" panose="02020603050405020304" pitchFamily="18" charset="0"/>
              </a:rPr>
              <a:t>aiswal. A., Carmichael, K., Gupta, S., Siemens, T., et al (2020). Essential elements that contribute to the recovery of persons with severe mental illness: A systematic scoping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Frontiers in Psychiatry (11). </a:t>
            </a:r>
            <a:r>
              <a:rPr lang="en-US" sz="1800" dirty="0">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https://www.frontiersin.org/article/10.3389/fpsyt.2020.586230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Ottawa, ON:  Author.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https://www.mentalhealthcommission.ca/wp-content/uploads/drupal/MHCC_RecoveryGuidelines_ENG_0.pdf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p>
        </p:txBody>
      </p:sp>
    </p:spTree>
    <p:extLst>
      <p:ext uri="{BB962C8B-B14F-4D97-AF65-F5344CB8AC3E}">
        <p14:creationId xmlns:p14="http://schemas.microsoft.com/office/powerpoint/2010/main" val="329131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016579"/>
            <a:ext cx="11266681" cy="4278085"/>
          </a:xfrm>
        </p:spPr>
        <p:txBody>
          <a:bodyPr>
            <a:normAutofit fontScale="92500" lnSpcReduction="2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Recovery and Recovery Support.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https://www.samhsa.gov/find-help/recovery#:~:text=SAMHSA's%20working%20definition%20of%20recovery,to%20reach%20their%20full%20potential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Roosenschoon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Kamperman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M.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Weeghel</a:t>
            </a:r>
            <a:r>
              <a:rPr lang="en-US" sz="1800" dirty="0">
                <a:effectLst/>
                <a:latin typeface="Calibri" panose="020F0502020204030204" pitchFamily="34" charset="0"/>
                <a:ea typeface="Calibri" panose="020F0502020204030204" pitchFamily="34" charset="0"/>
                <a:cs typeface="Times New Roman" panose="02020603050405020304" pitchFamily="18" charset="0"/>
              </a:rPr>
              <a:t>, J. V., &amp; Mulder, C. L. (2019). Determinants of clinical, functional and personal recovery for people with schizophrenia and other severe mental illnesses: A cross-sectional analysis.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14</a:t>
            </a:r>
            <a:r>
              <a:rPr lang="en-US" sz="1800" dirty="0">
                <a:effectLst/>
                <a:latin typeface="Calibri" panose="020F0502020204030204" pitchFamily="34" charset="0"/>
                <a:ea typeface="Calibri" panose="020F0502020204030204" pitchFamily="34" charset="0"/>
                <a:cs typeface="Times New Roman" panose="02020603050405020304" pitchFamily="18" charset="0"/>
              </a:rPr>
              <a:t>(9), e0222378.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https://doi.org/10.1371/journal.pone.0222378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https://store.samhsa.gov/product/SAMHSA-s-Working-Definition-of-Recovery/PEP12-RECDEF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(2010).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Recovery-Oriented Services Guide. </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https://www.samhsa.gov/sites/default/files/rosc_resource_guide_book.pdf</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https://addiction.surgeongeneral.gov/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White, W. L., Boyle, M. G., Loveland, D. L. &amp; Corrington, P. W.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is behavioral health recovery management? A brief primer.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http://www.bhrm.org/media/pdf/pub/BHRM_Primer.pdf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33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644"/>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79830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t>training overview: goals</a:t>
            </a:r>
          </a:p>
        </p:txBody>
      </p:sp>
      <p:pic>
        <p:nvPicPr>
          <p:cNvPr id="11" name="Picture Placeholder 10" descr="A couple of women sitting on a couch&#10;&#10;Description automatically generated with low confidence">
            <a:extLst>
              <a:ext uri="{FF2B5EF4-FFF2-40B4-BE49-F238E27FC236}">
                <a16:creationId xmlns:a16="http://schemas.microsoft.com/office/drawing/2014/main" id="{EF86DFEB-9078-42EC-8DFA-9209DEE16B0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581193" y="2228003"/>
            <a:ext cx="5422390" cy="4023443"/>
          </a:xfrm>
          <a:noFill/>
        </p:spPr>
      </p:pic>
      <p:sp>
        <p:nvSpPr>
          <p:cNvPr id="7" name="Content Placeholder 6">
            <a:extLst>
              <a:ext uri="{FF2B5EF4-FFF2-40B4-BE49-F238E27FC236}">
                <a16:creationId xmlns:a16="http://schemas.microsoft.com/office/drawing/2014/main" id="{83C17DBB-5576-4C94-996D-217097FADF8A}"/>
              </a:ext>
            </a:extLst>
          </p:cNvPr>
          <p:cNvSpPr>
            <a:spLocks noGrp="1"/>
          </p:cNvSpPr>
          <p:nvPr>
            <p:ph sz="half" idx="2"/>
          </p:nvPr>
        </p:nvSpPr>
        <p:spPr>
          <a:xfrm>
            <a:off x="6188417" y="2228003"/>
            <a:ext cx="5422392" cy="4355677"/>
          </a:xfrm>
        </p:spPr>
        <p:txBody>
          <a:bodyPr anchor="t">
            <a:normAutofit fontScale="92500" lnSpcReduction="10000"/>
          </a:bodyPr>
          <a:lstStyle/>
          <a:p>
            <a:pPr marL="285750" indent="-285750">
              <a:lnSpc>
                <a:spcPct val="90000"/>
              </a:lnSpc>
              <a:spcAft>
                <a:spcPts val="800"/>
              </a:spcAft>
              <a:buFont typeface="Wingdings" panose="05000000000000000000" pitchFamily="2" charset="2"/>
              <a:buChar char="§"/>
            </a:pPr>
            <a:r>
              <a:rPr lang="en-US" sz="2600" dirty="0"/>
              <a:t>Develop a shared conceptual framework and language to transform our organization’s culture and practices.</a:t>
            </a:r>
          </a:p>
          <a:p>
            <a:pPr marL="285750" indent="-285750">
              <a:lnSpc>
                <a:spcPct val="90000"/>
              </a:lnSpc>
              <a:spcAft>
                <a:spcPts val="800"/>
              </a:spcAft>
              <a:buFont typeface="Wingdings" panose="05000000000000000000" pitchFamily="2" charset="2"/>
              <a:buChar char="§"/>
            </a:pPr>
            <a:r>
              <a:rPr lang="en-US" sz="2600" dirty="0"/>
              <a:t>Embrace the principles, values, knowledge, skills and behaviors that underlie recovery-oriented services and supports.</a:t>
            </a:r>
          </a:p>
          <a:p>
            <a:pPr marL="285750" indent="-285750">
              <a:lnSpc>
                <a:spcPct val="90000"/>
              </a:lnSpc>
              <a:spcAft>
                <a:spcPts val="800"/>
              </a:spcAft>
              <a:buFont typeface="Wingdings" panose="05000000000000000000" pitchFamily="2" charset="2"/>
              <a:buChar char="§"/>
            </a:pPr>
            <a:r>
              <a:rPr lang="en-US" sz="2600" dirty="0"/>
              <a:t>Explore a foundational approach to recovery-oriented care that can be adapted to the wide variety of services and supports provided by our organization.</a:t>
            </a:r>
          </a:p>
          <a:p>
            <a:pPr>
              <a:lnSpc>
                <a:spcPct val="90000"/>
              </a:lnSpc>
            </a:pPr>
            <a:endParaRPr lang="en-US" sz="2200" dirty="0"/>
          </a:p>
        </p:txBody>
      </p:sp>
    </p:spTree>
    <p:extLst>
      <p:ext uri="{BB962C8B-B14F-4D97-AF65-F5344CB8AC3E}">
        <p14:creationId xmlns:p14="http://schemas.microsoft.com/office/powerpoint/2010/main" val="6647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E359539-C849-44B7-A651-A5F87FF666B2}"/>
              </a:ext>
            </a:extLst>
          </p:cNvPr>
          <p:cNvGraphicFramePr/>
          <p:nvPr>
            <p:extLst>
              <p:ext uri="{D42A27DB-BD31-4B8C-83A1-F6EECF244321}">
                <p14:modId xmlns:p14="http://schemas.microsoft.com/office/powerpoint/2010/main" val="228477721"/>
              </p:ext>
            </p:extLst>
          </p:nvPr>
        </p:nvGraphicFramePr>
        <p:xfrm>
          <a:off x="763815" y="-412231"/>
          <a:ext cx="10557803" cy="746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87B0FB-EDC0-4BE0-8E5B-6C447AC591AE}"/>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3" name="Footer Placeholder 2">
            <a:extLst>
              <a:ext uri="{FF2B5EF4-FFF2-40B4-BE49-F238E27FC236}">
                <a16:creationId xmlns:a16="http://schemas.microsoft.com/office/drawing/2014/main" id="{86A6783D-20BE-4A81-A8DE-955A7E9376C9}"/>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56AE385F-467A-45C5-8E66-C5081ED92EFF}"/>
              </a:ext>
            </a:extLst>
          </p:cNvPr>
          <p:cNvSpPr>
            <a:spLocks noGrp="1"/>
          </p:cNvSpPr>
          <p:nvPr>
            <p:ph type="title"/>
          </p:nvPr>
        </p:nvSpPr>
        <p:spPr/>
        <p:txBody>
          <a:bodyPr/>
          <a:lstStyle/>
          <a:p>
            <a:r>
              <a:rPr lang="en-US" dirty="0"/>
              <a:t>Structure of the course : 7 Modules</a:t>
            </a:r>
          </a:p>
        </p:txBody>
      </p:sp>
      <p:graphicFrame>
        <p:nvGraphicFramePr>
          <p:cNvPr id="6" name="Diagram 5">
            <a:extLst>
              <a:ext uri="{FF2B5EF4-FFF2-40B4-BE49-F238E27FC236}">
                <a16:creationId xmlns:a16="http://schemas.microsoft.com/office/drawing/2014/main" id="{7EA6DC2D-EC6C-4F2E-B75B-72DFB95A104E}"/>
              </a:ext>
            </a:extLst>
          </p:cNvPr>
          <p:cNvGraphicFramePr/>
          <p:nvPr>
            <p:extLst>
              <p:ext uri="{D42A27DB-BD31-4B8C-83A1-F6EECF244321}">
                <p14:modId xmlns:p14="http://schemas.microsoft.com/office/powerpoint/2010/main" val="3790815208"/>
              </p:ext>
            </p:extLst>
          </p:nvPr>
        </p:nvGraphicFramePr>
        <p:xfrm>
          <a:off x="2998650" y="2415027"/>
          <a:ext cx="8158684" cy="5193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614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B903DB7-57C7-4445-BC60-353E155CD4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flipH="1">
            <a:off x="-1154864" y="1808842"/>
            <a:ext cx="12906577" cy="5364119"/>
          </a:xfrm>
          <a:prstGeom prst="rect">
            <a:avLst/>
          </a:prstGeom>
        </p:spPr>
      </p:pic>
      <p:sp>
        <p:nvSpPr>
          <p:cNvPr id="2" name="Slide Number Placeholder 1">
            <a:extLst>
              <a:ext uri="{FF2B5EF4-FFF2-40B4-BE49-F238E27FC236}">
                <a16:creationId xmlns:a16="http://schemas.microsoft.com/office/drawing/2014/main" id="{A2EF8526-4D5C-439D-974D-FE764802E9D7}"/>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F1663C49-F089-447E-8C5C-9CB80C36874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Structure of each Module</a:t>
            </a:r>
          </a:p>
        </p:txBody>
      </p:sp>
      <p:sp>
        <p:nvSpPr>
          <p:cNvPr id="5" name="Content Placeholder 4">
            <a:extLst>
              <a:ext uri="{FF2B5EF4-FFF2-40B4-BE49-F238E27FC236}">
                <a16:creationId xmlns:a16="http://schemas.microsoft.com/office/drawing/2014/main" id="{E3012173-8DFF-4B64-AA37-C8F80BAB41A6}"/>
              </a:ext>
            </a:extLst>
          </p:cNvPr>
          <p:cNvSpPr>
            <a:spLocks noGrp="1"/>
          </p:cNvSpPr>
          <p:nvPr>
            <p:ph idx="1"/>
          </p:nvPr>
        </p:nvSpPr>
        <p:spPr>
          <a:xfrm>
            <a:off x="6227520" y="3530600"/>
            <a:ext cx="5838132" cy="3814284"/>
          </a:xfrm>
        </p:spPr>
        <p:txBody>
          <a:bodyPr>
            <a:normAutofit/>
          </a:bodyPr>
          <a:lstStyle/>
          <a:p>
            <a:pPr>
              <a:spcBef>
                <a:spcPts val="0"/>
              </a:spcBef>
              <a:spcAft>
                <a:spcPts val="1200"/>
              </a:spcAft>
            </a:pPr>
            <a:r>
              <a:rPr lang="en-US" sz="2900" dirty="0">
                <a:latin typeface="Calibri" panose="020F0502020204030204" pitchFamily="34" charset="0"/>
                <a:cs typeface="Calibri" panose="020F0502020204030204" pitchFamily="34" charset="0"/>
              </a:rPr>
              <a:t>Core Principle</a:t>
            </a:r>
          </a:p>
          <a:p>
            <a:pPr>
              <a:spcBef>
                <a:spcPts val="0"/>
              </a:spcBef>
              <a:spcAft>
                <a:spcPts val="1200"/>
              </a:spcAft>
            </a:pPr>
            <a:r>
              <a:rPr lang="en-US" sz="2900" dirty="0">
                <a:latin typeface="Calibri" panose="020F0502020204030204" pitchFamily="34" charset="0"/>
                <a:cs typeface="Calibri" panose="020F0502020204030204" pitchFamily="34" charset="0"/>
              </a:rPr>
              <a:t>Values and Attitudes</a:t>
            </a:r>
          </a:p>
          <a:p>
            <a:pPr>
              <a:spcBef>
                <a:spcPts val="0"/>
              </a:spcBef>
              <a:spcAft>
                <a:spcPts val="1200"/>
              </a:spcAft>
            </a:pPr>
            <a:r>
              <a:rPr lang="en-US" sz="2900" dirty="0">
                <a:latin typeface="Calibri" panose="020F0502020204030204" pitchFamily="34" charset="0"/>
                <a:cs typeface="Calibri" panose="020F0502020204030204" pitchFamily="34" charset="0"/>
              </a:rPr>
              <a:t>What We Know From Research</a:t>
            </a:r>
          </a:p>
          <a:p>
            <a:pPr>
              <a:spcBef>
                <a:spcPts val="0"/>
              </a:spcBef>
              <a:spcAft>
                <a:spcPts val="1200"/>
              </a:spcAft>
            </a:pPr>
            <a:r>
              <a:rPr lang="en-US" sz="2900" dirty="0">
                <a:latin typeface="Calibri" panose="020F0502020204030204" pitchFamily="34" charset="0"/>
                <a:cs typeface="Calibri" panose="020F0502020204030204" pitchFamily="34" charset="0"/>
              </a:rPr>
              <a:t>Application of the Principle</a:t>
            </a:r>
          </a:p>
          <a:p>
            <a:pPr>
              <a:spcBef>
                <a:spcPts val="0"/>
              </a:spcBef>
              <a:spcAft>
                <a:spcPts val="1200"/>
              </a:spcAft>
            </a:pPr>
            <a:r>
              <a:rPr lang="en-US" sz="2900" dirty="0">
                <a:latin typeface="Calibri" panose="020F0502020204030204" pitchFamily="34" charset="0"/>
                <a:cs typeface="Calibri" panose="020F0502020204030204" pitchFamily="34" charset="0"/>
              </a:rPr>
              <a:t>Opportunities for Reflection</a:t>
            </a:r>
          </a:p>
          <a:p>
            <a:endParaRPr lang="en-US" dirty="0"/>
          </a:p>
        </p:txBody>
      </p:sp>
    </p:spTree>
    <p:extLst>
      <p:ext uri="{BB962C8B-B14F-4D97-AF65-F5344CB8AC3E}">
        <p14:creationId xmlns:p14="http://schemas.microsoft.com/office/powerpoint/2010/main" val="293696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Recovery</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And</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Recovery management</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05924" y="5537483"/>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1</a:t>
            </a:r>
          </a:p>
        </p:txBody>
      </p:sp>
      <p:sp>
        <p:nvSpPr>
          <p:cNvPr id="11" name="Rectangle 10">
            <a:extLst>
              <a:ext uri="{FF2B5EF4-FFF2-40B4-BE49-F238E27FC236}">
                <a16:creationId xmlns:a16="http://schemas.microsoft.com/office/drawing/2014/main" id="{9196DC49-2765-4A22-B4F8-12F92A85881A}"/>
              </a:ext>
            </a:extLst>
          </p:cNvPr>
          <p:cNvSpPr/>
          <p:nvPr/>
        </p:nvSpPr>
        <p:spPr>
          <a:xfrm>
            <a:off x="371476" y="457199"/>
            <a:ext cx="7429500" cy="58996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8</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1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6"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911711948"/>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2482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9</a:t>
            </a:fld>
            <a:endParaRPr lang="en-US" noProof="0" dirty="0"/>
          </a:p>
        </p:txBody>
      </p:sp>
    </p:spTree>
    <p:extLst>
      <p:ext uri="{BB962C8B-B14F-4D97-AF65-F5344CB8AC3E}">
        <p14:creationId xmlns:p14="http://schemas.microsoft.com/office/powerpoint/2010/main" val="3683696165"/>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8111</TotalTime>
  <Words>7026</Words>
  <Application>Microsoft Office PowerPoint</Application>
  <PresentationFormat>Widescreen</PresentationFormat>
  <Paragraphs>466</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Gill Sans MT</vt:lpstr>
      <vt:lpstr>Wingdings</vt:lpstr>
      <vt:lpstr>Wingdings 2</vt:lpstr>
      <vt:lpstr>DividendVTI</vt:lpstr>
      <vt:lpstr>Building an organizational Recovery-Oriented system of Care</vt:lpstr>
      <vt:lpstr>training overview:  Why are we here?</vt:lpstr>
      <vt:lpstr>training overview:  Why are we here?</vt:lpstr>
      <vt:lpstr>training overview: goals</vt:lpstr>
      <vt:lpstr>Structure of the course : 7 Modules</vt:lpstr>
      <vt:lpstr>Structure of each Module</vt:lpstr>
      <vt:lpstr>Recovery And Recovery management</vt:lpstr>
      <vt:lpstr>Module 1 Outline</vt:lpstr>
      <vt:lpstr>Core principle</vt:lpstr>
      <vt:lpstr>Timeline of the recovery Movement</vt:lpstr>
      <vt:lpstr> Recovery</vt:lpstr>
      <vt:lpstr>Distinctions in recovery definition</vt:lpstr>
      <vt:lpstr>SAMHSA has distinguished four areas that support a life in recovery.</vt:lpstr>
      <vt:lpstr>10 Recovery principles</vt:lpstr>
      <vt:lpstr>10 Recovery principles</vt:lpstr>
      <vt:lpstr>10 Recovery principles</vt:lpstr>
      <vt:lpstr>Recovery principles and change</vt:lpstr>
      <vt:lpstr>QuestionS?</vt:lpstr>
      <vt:lpstr>Values &amp; attitudes</vt:lpstr>
      <vt:lpstr>Do we?…Do You?…</vt:lpstr>
      <vt:lpstr>How Do we?…How Do You?…</vt:lpstr>
      <vt:lpstr>What we know  From research</vt:lpstr>
      <vt:lpstr>RECOVERY-ORIENTED SYSTEM OF CARE</vt:lpstr>
      <vt:lpstr>a Recovery- oriented focus ShiftS practice in three ways…</vt:lpstr>
      <vt:lpstr>FLORIDA ROSC INITIATIVES</vt:lpstr>
      <vt:lpstr>What does this mean for our organization?</vt:lpstr>
      <vt:lpstr>Adopting a “recovery management” stance</vt:lpstr>
      <vt:lpstr>Rosc recovery management system</vt:lpstr>
      <vt:lpstr>Recovery management - full spectrum of services </vt:lpstr>
      <vt:lpstr>Application to  practice</vt:lpstr>
      <vt:lpstr>Transformation: Building blocks</vt:lpstr>
      <vt:lpstr>Helpful tool to structure actions</vt:lpstr>
      <vt:lpstr>The Action plan: Connect To Hope</vt:lpstr>
      <vt:lpstr> Activity</vt:lpstr>
      <vt:lpstr>Questions for Reflection</vt:lpstr>
      <vt:lpstr>Reflective practice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Pamela Waters</dc:creator>
  <cp:lastModifiedBy>Craig, Cynthia</cp:lastModifiedBy>
  <cp:revision>207</cp:revision>
  <dcterms:created xsi:type="dcterms:W3CDTF">2022-01-14T13:39:16Z</dcterms:created>
  <dcterms:modified xsi:type="dcterms:W3CDTF">2022-07-18T18:45:51Z</dcterms:modified>
</cp:coreProperties>
</file>